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67" r:id="rId2"/>
    <p:sldId id="269" r:id="rId3"/>
    <p:sldId id="265" r:id="rId4"/>
    <p:sldId id="266" r:id="rId5"/>
    <p:sldId id="268" r:id="rId6"/>
    <p:sldId id="274" r:id="rId7"/>
    <p:sldId id="259" r:id="rId8"/>
    <p:sldId id="260" r:id="rId9"/>
    <p:sldId id="261" r:id="rId10"/>
    <p:sldId id="262" r:id="rId11"/>
    <p:sldId id="271" r:id="rId12"/>
    <p:sldId id="275" r:id="rId13"/>
    <p:sldId id="273" r:id="rId14"/>
    <p:sldId id="270" r:id="rId15"/>
    <p:sldId id="263" r:id="rId16"/>
    <p:sldId id="264" r:id="rId17"/>
    <p:sldId id="272"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46" autoAdjust="0"/>
  </p:normalViewPr>
  <p:slideViewPr>
    <p:cSldViewPr snapToGrid="0">
      <p:cViewPr varScale="1">
        <p:scale>
          <a:sx n="60" d="100"/>
          <a:sy n="60" d="100"/>
        </p:scale>
        <p:origin x="11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2FBA5-9A35-4A09-82C7-83697760078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3ED6114-E519-4C68-B4A4-AF5C2681CF9C}">
      <dgm:prSet/>
      <dgm:spPr/>
      <dgm:t>
        <a:bodyPr/>
        <a:lstStyle/>
        <a:p>
          <a:pPr>
            <a:lnSpc>
              <a:spcPct val="100000"/>
            </a:lnSpc>
          </a:pPr>
          <a:r>
            <a:rPr lang="en-US"/>
            <a:t>What the conditions were when we decided to push for a PA</a:t>
          </a:r>
        </a:p>
      </dgm:t>
    </dgm:pt>
    <dgm:pt modelId="{530B4ECF-215B-428D-A156-FD9158D046B1}" type="parTrans" cxnId="{094ED219-7751-43E9-9920-EBD8CDFD4595}">
      <dgm:prSet/>
      <dgm:spPr/>
      <dgm:t>
        <a:bodyPr/>
        <a:lstStyle/>
        <a:p>
          <a:endParaRPr lang="en-US"/>
        </a:p>
      </dgm:t>
    </dgm:pt>
    <dgm:pt modelId="{124CD31F-91CD-4A72-84F0-9B7621E7E7FD}" type="sibTrans" cxnId="{094ED219-7751-43E9-9920-EBD8CDFD4595}">
      <dgm:prSet/>
      <dgm:spPr/>
      <dgm:t>
        <a:bodyPr/>
        <a:lstStyle/>
        <a:p>
          <a:endParaRPr lang="en-US"/>
        </a:p>
      </dgm:t>
    </dgm:pt>
    <dgm:pt modelId="{DA8B0238-5FB6-4A07-AE3A-D7C3E33F245B}">
      <dgm:prSet/>
      <dgm:spPr/>
      <dgm:t>
        <a:bodyPr/>
        <a:lstStyle/>
        <a:p>
          <a:pPr>
            <a:lnSpc>
              <a:spcPct val="100000"/>
            </a:lnSpc>
          </a:pPr>
          <a:r>
            <a:rPr lang="en-US"/>
            <a:t>What is a PA good for?</a:t>
          </a:r>
        </a:p>
      </dgm:t>
    </dgm:pt>
    <dgm:pt modelId="{6131DB0F-55F7-4E54-B524-41228C803899}" type="parTrans" cxnId="{B282CD95-331D-4189-A3C4-A5B36CA11574}">
      <dgm:prSet/>
      <dgm:spPr/>
      <dgm:t>
        <a:bodyPr/>
        <a:lstStyle/>
        <a:p>
          <a:endParaRPr lang="en-US"/>
        </a:p>
      </dgm:t>
    </dgm:pt>
    <dgm:pt modelId="{1FAD0DE5-61FE-488E-89A2-138B745DB0D1}" type="sibTrans" cxnId="{B282CD95-331D-4189-A3C4-A5B36CA11574}">
      <dgm:prSet/>
      <dgm:spPr/>
      <dgm:t>
        <a:bodyPr/>
        <a:lstStyle/>
        <a:p>
          <a:endParaRPr lang="en-US"/>
        </a:p>
      </dgm:t>
    </dgm:pt>
    <dgm:pt modelId="{258099B5-6376-4483-B243-66B30337FA83}">
      <dgm:prSet/>
      <dgm:spPr/>
      <dgm:t>
        <a:bodyPr/>
        <a:lstStyle/>
        <a:p>
          <a:pPr>
            <a:lnSpc>
              <a:spcPct val="100000"/>
            </a:lnSpc>
          </a:pPr>
          <a:r>
            <a:rPr lang="en-US" dirty="0"/>
            <a:t>Why we decided a Statewide Program PA would benefit us</a:t>
          </a:r>
        </a:p>
      </dgm:t>
    </dgm:pt>
    <dgm:pt modelId="{7152D8B2-564A-4987-B09B-E9DB2D5FC058}" type="parTrans" cxnId="{4F212AA0-3BA9-46BA-906F-2F99125BAE14}">
      <dgm:prSet/>
      <dgm:spPr/>
      <dgm:t>
        <a:bodyPr/>
        <a:lstStyle/>
        <a:p>
          <a:endParaRPr lang="en-US"/>
        </a:p>
      </dgm:t>
    </dgm:pt>
    <dgm:pt modelId="{CE2184AA-885A-466D-849F-61C762ACB72F}" type="sibTrans" cxnId="{4F212AA0-3BA9-46BA-906F-2F99125BAE14}">
      <dgm:prSet/>
      <dgm:spPr/>
      <dgm:t>
        <a:bodyPr/>
        <a:lstStyle/>
        <a:p>
          <a:endParaRPr lang="en-US"/>
        </a:p>
      </dgm:t>
    </dgm:pt>
    <dgm:pt modelId="{EA15B01A-42F5-4CBA-85AD-CC6AC5B09895}">
      <dgm:prSet/>
      <dgm:spPr/>
      <dgm:t>
        <a:bodyPr/>
        <a:lstStyle/>
        <a:p>
          <a:pPr>
            <a:lnSpc>
              <a:spcPct val="100000"/>
            </a:lnSpc>
          </a:pPr>
          <a:r>
            <a:rPr lang="en-US"/>
            <a:t>What challenges we encountered along the way</a:t>
          </a:r>
        </a:p>
      </dgm:t>
    </dgm:pt>
    <dgm:pt modelId="{02FBA648-D99D-4D16-B021-537C435505A7}" type="parTrans" cxnId="{1C3BCD38-07EC-4DCB-9AFB-5F2E71572C72}">
      <dgm:prSet/>
      <dgm:spPr/>
      <dgm:t>
        <a:bodyPr/>
        <a:lstStyle/>
        <a:p>
          <a:endParaRPr lang="en-US"/>
        </a:p>
      </dgm:t>
    </dgm:pt>
    <dgm:pt modelId="{CE531A7B-69C2-48CF-97AE-73925CD0D3F1}" type="sibTrans" cxnId="{1C3BCD38-07EC-4DCB-9AFB-5F2E71572C72}">
      <dgm:prSet/>
      <dgm:spPr/>
      <dgm:t>
        <a:bodyPr/>
        <a:lstStyle/>
        <a:p>
          <a:endParaRPr lang="en-US"/>
        </a:p>
      </dgm:t>
    </dgm:pt>
    <dgm:pt modelId="{05FF9ADF-03C5-44C1-A897-BE36BFAC0BAA}">
      <dgm:prSet/>
      <dgm:spPr/>
      <dgm:t>
        <a:bodyPr/>
        <a:lstStyle/>
        <a:p>
          <a:pPr>
            <a:lnSpc>
              <a:spcPct val="100000"/>
            </a:lnSpc>
          </a:pPr>
          <a:r>
            <a:rPr lang="en-US" dirty="0"/>
            <a:t>How we overcame and are still working to overcome our challenges</a:t>
          </a:r>
        </a:p>
      </dgm:t>
    </dgm:pt>
    <dgm:pt modelId="{4DAD5745-04DD-4DF8-8000-41321E7360BD}" type="parTrans" cxnId="{51CA6B29-521E-4DBC-AF1A-8D7605ED5EBD}">
      <dgm:prSet/>
      <dgm:spPr/>
      <dgm:t>
        <a:bodyPr/>
        <a:lstStyle/>
        <a:p>
          <a:endParaRPr lang="en-US"/>
        </a:p>
      </dgm:t>
    </dgm:pt>
    <dgm:pt modelId="{4C884A9E-D8BB-4881-A435-3BEE602AF5EF}" type="sibTrans" cxnId="{51CA6B29-521E-4DBC-AF1A-8D7605ED5EBD}">
      <dgm:prSet/>
      <dgm:spPr/>
      <dgm:t>
        <a:bodyPr/>
        <a:lstStyle/>
        <a:p>
          <a:endParaRPr lang="en-US"/>
        </a:p>
      </dgm:t>
    </dgm:pt>
    <dgm:pt modelId="{66ED0E4A-507C-496A-9D6F-D0B8BD2C58DA}">
      <dgm:prSet/>
      <dgm:spPr/>
      <dgm:t>
        <a:bodyPr/>
        <a:lstStyle/>
        <a:p>
          <a:pPr>
            <a:lnSpc>
              <a:spcPct val="100000"/>
            </a:lnSpc>
          </a:pPr>
          <a:r>
            <a:rPr lang="en-US" dirty="0"/>
            <a:t>How we worked around one challenge outside of the PA process</a:t>
          </a:r>
        </a:p>
      </dgm:t>
    </dgm:pt>
    <dgm:pt modelId="{AEA2FF2E-1BD8-4191-8697-940810BC35BB}" type="parTrans" cxnId="{7FE5D53F-9035-4E8C-8167-3124ACE52BF6}">
      <dgm:prSet/>
      <dgm:spPr/>
      <dgm:t>
        <a:bodyPr/>
        <a:lstStyle/>
        <a:p>
          <a:endParaRPr lang="en-US"/>
        </a:p>
      </dgm:t>
    </dgm:pt>
    <dgm:pt modelId="{9E3D208C-BAC0-4030-BC4F-8CF3D6C63E66}" type="sibTrans" cxnId="{7FE5D53F-9035-4E8C-8167-3124ACE52BF6}">
      <dgm:prSet/>
      <dgm:spPr/>
      <dgm:t>
        <a:bodyPr/>
        <a:lstStyle/>
        <a:p>
          <a:endParaRPr lang="en-US"/>
        </a:p>
      </dgm:t>
    </dgm:pt>
    <dgm:pt modelId="{F8843815-7529-4BB3-AB3B-101A7E5FCA38}" type="pres">
      <dgm:prSet presAssocID="{0BE2FBA5-9A35-4A09-82C7-83697760078A}" presName="linear" presStyleCnt="0">
        <dgm:presLayoutVars>
          <dgm:animLvl val="lvl"/>
          <dgm:resizeHandles val="exact"/>
        </dgm:presLayoutVars>
      </dgm:prSet>
      <dgm:spPr/>
    </dgm:pt>
    <dgm:pt modelId="{5A321A25-F617-4D54-A021-B60DCD92D420}" type="pres">
      <dgm:prSet presAssocID="{53ED6114-E519-4C68-B4A4-AF5C2681CF9C}" presName="parentText" presStyleLbl="node1" presStyleIdx="0" presStyleCnt="6">
        <dgm:presLayoutVars>
          <dgm:chMax val="0"/>
          <dgm:bulletEnabled val="1"/>
        </dgm:presLayoutVars>
      </dgm:prSet>
      <dgm:spPr/>
    </dgm:pt>
    <dgm:pt modelId="{FE3FB250-8BE4-47FD-AC52-0B6F27FA29A5}" type="pres">
      <dgm:prSet presAssocID="{124CD31F-91CD-4A72-84F0-9B7621E7E7FD}" presName="spacer" presStyleCnt="0"/>
      <dgm:spPr/>
    </dgm:pt>
    <dgm:pt modelId="{E3497D76-FC69-4387-9DE4-58E15952D15F}" type="pres">
      <dgm:prSet presAssocID="{DA8B0238-5FB6-4A07-AE3A-D7C3E33F245B}" presName="parentText" presStyleLbl="node1" presStyleIdx="1" presStyleCnt="6">
        <dgm:presLayoutVars>
          <dgm:chMax val="0"/>
          <dgm:bulletEnabled val="1"/>
        </dgm:presLayoutVars>
      </dgm:prSet>
      <dgm:spPr/>
    </dgm:pt>
    <dgm:pt modelId="{1642455A-5369-49C0-B049-B9AE9FD072DB}" type="pres">
      <dgm:prSet presAssocID="{1FAD0DE5-61FE-488E-89A2-138B745DB0D1}" presName="spacer" presStyleCnt="0"/>
      <dgm:spPr/>
    </dgm:pt>
    <dgm:pt modelId="{57BDD3BC-D75A-4F56-8A7A-F96F45053AE0}" type="pres">
      <dgm:prSet presAssocID="{258099B5-6376-4483-B243-66B30337FA83}" presName="parentText" presStyleLbl="node1" presStyleIdx="2" presStyleCnt="6">
        <dgm:presLayoutVars>
          <dgm:chMax val="0"/>
          <dgm:bulletEnabled val="1"/>
        </dgm:presLayoutVars>
      </dgm:prSet>
      <dgm:spPr/>
    </dgm:pt>
    <dgm:pt modelId="{B977CFBE-1BFA-45A5-B50A-7072F95322B7}" type="pres">
      <dgm:prSet presAssocID="{CE2184AA-885A-466D-849F-61C762ACB72F}" presName="spacer" presStyleCnt="0"/>
      <dgm:spPr/>
    </dgm:pt>
    <dgm:pt modelId="{30F4A70A-5CA8-46A5-9204-27C665277076}" type="pres">
      <dgm:prSet presAssocID="{EA15B01A-42F5-4CBA-85AD-CC6AC5B09895}" presName="parentText" presStyleLbl="node1" presStyleIdx="3" presStyleCnt="6">
        <dgm:presLayoutVars>
          <dgm:chMax val="0"/>
          <dgm:bulletEnabled val="1"/>
        </dgm:presLayoutVars>
      </dgm:prSet>
      <dgm:spPr/>
    </dgm:pt>
    <dgm:pt modelId="{27E27359-C6A0-423D-9698-D2E258950A9D}" type="pres">
      <dgm:prSet presAssocID="{CE531A7B-69C2-48CF-97AE-73925CD0D3F1}" presName="spacer" presStyleCnt="0"/>
      <dgm:spPr/>
    </dgm:pt>
    <dgm:pt modelId="{2595C3BF-53D3-4DD5-964F-017D1129AFE1}" type="pres">
      <dgm:prSet presAssocID="{05FF9ADF-03C5-44C1-A897-BE36BFAC0BAA}" presName="parentText" presStyleLbl="node1" presStyleIdx="4" presStyleCnt="6">
        <dgm:presLayoutVars>
          <dgm:chMax val="0"/>
          <dgm:bulletEnabled val="1"/>
        </dgm:presLayoutVars>
      </dgm:prSet>
      <dgm:spPr/>
    </dgm:pt>
    <dgm:pt modelId="{BFF72D3A-0B68-4871-9982-03083F1B4901}" type="pres">
      <dgm:prSet presAssocID="{4C884A9E-D8BB-4881-A435-3BEE602AF5EF}" presName="spacer" presStyleCnt="0"/>
      <dgm:spPr/>
    </dgm:pt>
    <dgm:pt modelId="{DFE789C5-D322-40B1-B995-7DF64D05EFE1}" type="pres">
      <dgm:prSet presAssocID="{66ED0E4A-507C-496A-9D6F-D0B8BD2C58DA}" presName="parentText" presStyleLbl="node1" presStyleIdx="5" presStyleCnt="6">
        <dgm:presLayoutVars>
          <dgm:chMax val="0"/>
          <dgm:bulletEnabled val="1"/>
        </dgm:presLayoutVars>
      </dgm:prSet>
      <dgm:spPr/>
    </dgm:pt>
  </dgm:ptLst>
  <dgm:cxnLst>
    <dgm:cxn modelId="{A9C6FB0F-8F04-4F20-A2F6-8C90B2BE214A}" type="presOf" srcId="{EA15B01A-42F5-4CBA-85AD-CC6AC5B09895}" destId="{30F4A70A-5CA8-46A5-9204-27C665277076}" srcOrd="0" destOrd="0" presId="urn:microsoft.com/office/officeart/2005/8/layout/vList2"/>
    <dgm:cxn modelId="{094ED219-7751-43E9-9920-EBD8CDFD4595}" srcId="{0BE2FBA5-9A35-4A09-82C7-83697760078A}" destId="{53ED6114-E519-4C68-B4A4-AF5C2681CF9C}" srcOrd="0" destOrd="0" parTransId="{530B4ECF-215B-428D-A156-FD9158D046B1}" sibTransId="{124CD31F-91CD-4A72-84F0-9B7621E7E7FD}"/>
    <dgm:cxn modelId="{51CA6B29-521E-4DBC-AF1A-8D7605ED5EBD}" srcId="{0BE2FBA5-9A35-4A09-82C7-83697760078A}" destId="{05FF9ADF-03C5-44C1-A897-BE36BFAC0BAA}" srcOrd="4" destOrd="0" parTransId="{4DAD5745-04DD-4DF8-8000-41321E7360BD}" sibTransId="{4C884A9E-D8BB-4881-A435-3BEE602AF5EF}"/>
    <dgm:cxn modelId="{0970AE32-6883-4FC1-9C04-DE3E6F553743}" type="presOf" srcId="{DA8B0238-5FB6-4A07-AE3A-D7C3E33F245B}" destId="{E3497D76-FC69-4387-9DE4-58E15952D15F}" srcOrd="0" destOrd="0" presId="urn:microsoft.com/office/officeart/2005/8/layout/vList2"/>
    <dgm:cxn modelId="{1C3BCD38-07EC-4DCB-9AFB-5F2E71572C72}" srcId="{0BE2FBA5-9A35-4A09-82C7-83697760078A}" destId="{EA15B01A-42F5-4CBA-85AD-CC6AC5B09895}" srcOrd="3" destOrd="0" parTransId="{02FBA648-D99D-4D16-B021-537C435505A7}" sibTransId="{CE531A7B-69C2-48CF-97AE-73925CD0D3F1}"/>
    <dgm:cxn modelId="{7FE5D53F-9035-4E8C-8167-3124ACE52BF6}" srcId="{0BE2FBA5-9A35-4A09-82C7-83697760078A}" destId="{66ED0E4A-507C-496A-9D6F-D0B8BD2C58DA}" srcOrd="5" destOrd="0" parTransId="{AEA2FF2E-1BD8-4191-8697-940810BC35BB}" sibTransId="{9E3D208C-BAC0-4030-BC4F-8CF3D6C63E66}"/>
    <dgm:cxn modelId="{AE42BA5C-D557-44A1-A753-8E0AA0653057}" type="presOf" srcId="{66ED0E4A-507C-496A-9D6F-D0B8BD2C58DA}" destId="{DFE789C5-D322-40B1-B995-7DF64D05EFE1}" srcOrd="0" destOrd="0" presId="urn:microsoft.com/office/officeart/2005/8/layout/vList2"/>
    <dgm:cxn modelId="{21705B6B-E0C1-4DCC-A590-B17EEB032DB1}" type="presOf" srcId="{258099B5-6376-4483-B243-66B30337FA83}" destId="{57BDD3BC-D75A-4F56-8A7A-F96F45053AE0}" srcOrd="0" destOrd="0" presId="urn:microsoft.com/office/officeart/2005/8/layout/vList2"/>
    <dgm:cxn modelId="{257C1254-0376-4548-9ED9-BFE065D7C3C8}" type="presOf" srcId="{53ED6114-E519-4C68-B4A4-AF5C2681CF9C}" destId="{5A321A25-F617-4D54-A021-B60DCD92D420}" srcOrd="0" destOrd="0" presId="urn:microsoft.com/office/officeart/2005/8/layout/vList2"/>
    <dgm:cxn modelId="{2C8BB681-2460-41F1-AC44-A641D60DB1F1}" type="presOf" srcId="{0BE2FBA5-9A35-4A09-82C7-83697760078A}" destId="{F8843815-7529-4BB3-AB3B-101A7E5FCA38}" srcOrd="0" destOrd="0" presId="urn:microsoft.com/office/officeart/2005/8/layout/vList2"/>
    <dgm:cxn modelId="{B282CD95-331D-4189-A3C4-A5B36CA11574}" srcId="{0BE2FBA5-9A35-4A09-82C7-83697760078A}" destId="{DA8B0238-5FB6-4A07-AE3A-D7C3E33F245B}" srcOrd="1" destOrd="0" parTransId="{6131DB0F-55F7-4E54-B524-41228C803899}" sibTransId="{1FAD0DE5-61FE-488E-89A2-138B745DB0D1}"/>
    <dgm:cxn modelId="{4F212AA0-3BA9-46BA-906F-2F99125BAE14}" srcId="{0BE2FBA5-9A35-4A09-82C7-83697760078A}" destId="{258099B5-6376-4483-B243-66B30337FA83}" srcOrd="2" destOrd="0" parTransId="{7152D8B2-564A-4987-B09B-E9DB2D5FC058}" sibTransId="{CE2184AA-885A-466D-849F-61C762ACB72F}"/>
    <dgm:cxn modelId="{30C6BDA4-1157-4115-B6FF-84CEDA3FA41D}" type="presOf" srcId="{05FF9ADF-03C5-44C1-A897-BE36BFAC0BAA}" destId="{2595C3BF-53D3-4DD5-964F-017D1129AFE1}" srcOrd="0" destOrd="0" presId="urn:microsoft.com/office/officeart/2005/8/layout/vList2"/>
    <dgm:cxn modelId="{B776F883-64B2-4444-ABE6-C9CBE7341210}" type="presParOf" srcId="{F8843815-7529-4BB3-AB3B-101A7E5FCA38}" destId="{5A321A25-F617-4D54-A021-B60DCD92D420}" srcOrd="0" destOrd="0" presId="urn:microsoft.com/office/officeart/2005/8/layout/vList2"/>
    <dgm:cxn modelId="{FCC77442-DD00-4480-A3B0-3128B74E244E}" type="presParOf" srcId="{F8843815-7529-4BB3-AB3B-101A7E5FCA38}" destId="{FE3FB250-8BE4-47FD-AC52-0B6F27FA29A5}" srcOrd="1" destOrd="0" presId="urn:microsoft.com/office/officeart/2005/8/layout/vList2"/>
    <dgm:cxn modelId="{78DB211D-1ACC-41BE-992C-76C0C18F8356}" type="presParOf" srcId="{F8843815-7529-4BB3-AB3B-101A7E5FCA38}" destId="{E3497D76-FC69-4387-9DE4-58E15952D15F}" srcOrd="2" destOrd="0" presId="urn:microsoft.com/office/officeart/2005/8/layout/vList2"/>
    <dgm:cxn modelId="{0E98B816-FB67-4627-8380-295ED3058A0B}" type="presParOf" srcId="{F8843815-7529-4BB3-AB3B-101A7E5FCA38}" destId="{1642455A-5369-49C0-B049-B9AE9FD072DB}" srcOrd="3" destOrd="0" presId="urn:microsoft.com/office/officeart/2005/8/layout/vList2"/>
    <dgm:cxn modelId="{7EE4166E-24AC-4F7F-8A8C-A699AB35DE2E}" type="presParOf" srcId="{F8843815-7529-4BB3-AB3B-101A7E5FCA38}" destId="{57BDD3BC-D75A-4F56-8A7A-F96F45053AE0}" srcOrd="4" destOrd="0" presId="urn:microsoft.com/office/officeart/2005/8/layout/vList2"/>
    <dgm:cxn modelId="{900172EA-E87A-4574-9E10-8A172D9E7A69}" type="presParOf" srcId="{F8843815-7529-4BB3-AB3B-101A7E5FCA38}" destId="{B977CFBE-1BFA-45A5-B50A-7072F95322B7}" srcOrd="5" destOrd="0" presId="urn:microsoft.com/office/officeart/2005/8/layout/vList2"/>
    <dgm:cxn modelId="{59049142-4665-4329-AFFB-01C76AD40FA3}" type="presParOf" srcId="{F8843815-7529-4BB3-AB3B-101A7E5FCA38}" destId="{30F4A70A-5CA8-46A5-9204-27C665277076}" srcOrd="6" destOrd="0" presId="urn:microsoft.com/office/officeart/2005/8/layout/vList2"/>
    <dgm:cxn modelId="{4A48B1CF-E68B-4CBC-ACD1-6F3E919B1E30}" type="presParOf" srcId="{F8843815-7529-4BB3-AB3B-101A7E5FCA38}" destId="{27E27359-C6A0-423D-9698-D2E258950A9D}" srcOrd="7" destOrd="0" presId="urn:microsoft.com/office/officeart/2005/8/layout/vList2"/>
    <dgm:cxn modelId="{4F8B3FF9-DBF9-40DA-8B3F-1452F5F12890}" type="presParOf" srcId="{F8843815-7529-4BB3-AB3B-101A7E5FCA38}" destId="{2595C3BF-53D3-4DD5-964F-017D1129AFE1}" srcOrd="8" destOrd="0" presId="urn:microsoft.com/office/officeart/2005/8/layout/vList2"/>
    <dgm:cxn modelId="{D30ACEC7-D79B-4724-8287-738108B02B8B}" type="presParOf" srcId="{F8843815-7529-4BB3-AB3B-101A7E5FCA38}" destId="{BFF72D3A-0B68-4871-9982-03083F1B4901}" srcOrd="9" destOrd="0" presId="urn:microsoft.com/office/officeart/2005/8/layout/vList2"/>
    <dgm:cxn modelId="{501EB718-47CE-47B4-8567-8DE6054B0AC6}" type="presParOf" srcId="{F8843815-7529-4BB3-AB3B-101A7E5FCA38}" destId="{DFE789C5-D322-40B1-B995-7DF64D05EFE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21A25-F617-4D54-A021-B60DCD92D420}">
      <dsp:nvSpPr>
        <dsp:cNvPr id="0" name=""/>
        <dsp:cNvSpPr/>
      </dsp:nvSpPr>
      <dsp:spPr>
        <a:xfrm>
          <a:off x="0" y="32194"/>
          <a:ext cx="6692813" cy="749933"/>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a:t>What the conditions were when we decided to push for a PA</a:t>
          </a:r>
        </a:p>
      </dsp:txBody>
      <dsp:txXfrm>
        <a:off x="36609" y="68803"/>
        <a:ext cx="6619595" cy="676715"/>
      </dsp:txXfrm>
    </dsp:sp>
    <dsp:sp modelId="{E3497D76-FC69-4387-9DE4-58E15952D15F}">
      <dsp:nvSpPr>
        <dsp:cNvPr id="0" name=""/>
        <dsp:cNvSpPr/>
      </dsp:nvSpPr>
      <dsp:spPr>
        <a:xfrm>
          <a:off x="0" y="833968"/>
          <a:ext cx="6692813" cy="749933"/>
        </a:xfrm>
        <a:prstGeom prst="roundRect">
          <a:avLst/>
        </a:prstGeom>
        <a:gradFill rotWithShape="0">
          <a:gsLst>
            <a:gs pos="0">
              <a:schemeClr val="accent2">
                <a:hueOff val="-542490"/>
                <a:satOff val="-331"/>
                <a:lumOff val="1294"/>
                <a:alphaOff val="0"/>
                <a:tint val="96000"/>
                <a:lumMod val="100000"/>
              </a:schemeClr>
            </a:gs>
            <a:gs pos="78000">
              <a:schemeClr val="accent2">
                <a:hueOff val="-542490"/>
                <a:satOff val="-331"/>
                <a:lumOff val="129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a:t>What is a PA good for?</a:t>
          </a:r>
        </a:p>
      </dsp:txBody>
      <dsp:txXfrm>
        <a:off x="36609" y="870577"/>
        <a:ext cx="6619595" cy="676715"/>
      </dsp:txXfrm>
    </dsp:sp>
    <dsp:sp modelId="{57BDD3BC-D75A-4F56-8A7A-F96F45053AE0}">
      <dsp:nvSpPr>
        <dsp:cNvPr id="0" name=""/>
        <dsp:cNvSpPr/>
      </dsp:nvSpPr>
      <dsp:spPr>
        <a:xfrm>
          <a:off x="0" y="1635741"/>
          <a:ext cx="6692813" cy="749933"/>
        </a:xfrm>
        <a:prstGeom prst="roundRect">
          <a:avLst/>
        </a:prstGeom>
        <a:gradFill rotWithShape="0">
          <a:gsLst>
            <a:gs pos="0">
              <a:schemeClr val="accent2">
                <a:hueOff val="-1084980"/>
                <a:satOff val="-662"/>
                <a:lumOff val="2588"/>
                <a:alphaOff val="0"/>
                <a:tint val="96000"/>
                <a:lumMod val="100000"/>
              </a:schemeClr>
            </a:gs>
            <a:gs pos="78000">
              <a:schemeClr val="accent2">
                <a:hueOff val="-1084980"/>
                <a:satOff val="-662"/>
                <a:lumOff val="258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Why we decided a Statewide Program PA would benefit us</a:t>
          </a:r>
        </a:p>
      </dsp:txBody>
      <dsp:txXfrm>
        <a:off x="36609" y="1672350"/>
        <a:ext cx="6619595" cy="676715"/>
      </dsp:txXfrm>
    </dsp:sp>
    <dsp:sp modelId="{30F4A70A-5CA8-46A5-9204-27C665277076}">
      <dsp:nvSpPr>
        <dsp:cNvPr id="0" name=""/>
        <dsp:cNvSpPr/>
      </dsp:nvSpPr>
      <dsp:spPr>
        <a:xfrm>
          <a:off x="0" y="2437515"/>
          <a:ext cx="6692813" cy="749933"/>
        </a:xfrm>
        <a:prstGeom prst="roundRect">
          <a:avLst/>
        </a:prstGeom>
        <a:gradFill rotWithShape="0">
          <a:gsLst>
            <a:gs pos="0">
              <a:schemeClr val="accent2">
                <a:hueOff val="-1627470"/>
                <a:satOff val="-994"/>
                <a:lumOff val="3883"/>
                <a:alphaOff val="0"/>
                <a:tint val="96000"/>
                <a:lumMod val="100000"/>
              </a:schemeClr>
            </a:gs>
            <a:gs pos="78000">
              <a:schemeClr val="accent2">
                <a:hueOff val="-1627470"/>
                <a:satOff val="-994"/>
                <a:lumOff val="38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a:t>What challenges we encountered along the way</a:t>
          </a:r>
        </a:p>
      </dsp:txBody>
      <dsp:txXfrm>
        <a:off x="36609" y="2474124"/>
        <a:ext cx="6619595" cy="676715"/>
      </dsp:txXfrm>
    </dsp:sp>
    <dsp:sp modelId="{2595C3BF-53D3-4DD5-964F-017D1129AFE1}">
      <dsp:nvSpPr>
        <dsp:cNvPr id="0" name=""/>
        <dsp:cNvSpPr/>
      </dsp:nvSpPr>
      <dsp:spPr>
        <a:xfrm>
          <a:off x="0" y="3239288"/>
          <a:ext cx="6692813" cy="749933"/>
        </a:xfrm>
        <a:prstGeom prst="roundRect">
          <a:avLst/>
        </a:prstGeom>
        <a:gradFill rotWithShape="0">
          <a:gsLst>
            <a:gs pos="0">
              <a:schemeClr val="accent2">
                <a:hueOff val="-2169960"/>
                <a:satOff val="-1325"/>
                <a:lumOff val="5177"/>
                <a:alphaOff val="0"/>
                <a:tint val="96000"/>
                <a:lumMod val="100000"/>
              </a:schemeClr>
            </a:gs>
            <a:gs pos="78000">
              <a:schemeClr val="accent2">
                <a:hueOff val="-2169960"/>
                <a:satOff val="-1325"/>
                <a:lumOff val="51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How we overcame and are still working to overcome our challenges</a:t>
          </a:r>
        </a:p>
      </dsp:txBody>
      <dsp:txXfrm>
        <a:off x="36609" y="3275897"/>
        <a:ext cx="6619595" cy="676715"/>
      </dsp:txXfrm>
    </dsp:sp>
    <dsp:sp modelId="{DFE789C5-D322-40B1-B995-7DF64D05EFE1}">
      <dsp:nvSpPr>
        <dsp:cNvPr id="0" name=""/>
        <dsp:cNvSpPr/>
      </dsp:nvSpPr>
      <dsp:spPr>
        <a:xfrm>
          <a:off x="0" y="4041061"/>
          <a:ext cx="6692813" cy="749933"/>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How we worked around one challenge outside of the PA process</a:t>
          </a:r>
        </a:p>
      </dsp:txBody>
      <dsp:txXfrm>
        <a:off x="36609" y="4077670"/>
        <a:ext cx="6619595" cy="6767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5E02A-F7B3-4E34-BE96-B9D5AF1A3A60}"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B6D33-95A7-41E8-9262-AFE6D85B9E52}" type="slidenum">
              <a:rPr lang="en-US" smtClean="0"/>
              <a:t>‹#›</a:t>
            </a:fld>
            <a:endParaRPr lang="en-US"/>
          </a:p>
        </p:txBody>
      </p:sp>
    </p:spTree>
    <p:extLst>
      <p:ext uri="{BB962C8B-B14F-4D97-AF65-F5344CB8AC3E}">
        <p14:creationId xmlns:p14="http://schemas.microsoft.com/office/powerpoint/2010/main" val="90829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B6D33-95A7-41E8-9262-AFE6D85B9E52}" type="slidenum">
              <a:rPr lang="en-US" smtClean="0"/>
              <a:t>1</a:t>
            </a:fld>
            <a:endParaRPr lang="en-US"/>
          </a:p>
        </p:txBody>
      </p:sp>
    </p:spTree>
    <p:extLst>
      <p:ext uri="{BB962C8B-B14F-4D97-AF65-F5344CB8AC3E}">
        <p14:creationId xmlns:p14="http://schemas.microsoft.com/office/powerpoint/2010/main" val="391202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We continued to contact the EPA and SHPO (for years) until we finally got them to engage and/or re-engage. 2 we decided to have two almost identical PAs. The CWSRF PA relies on the authority of the NPA and the DWSRF PA replaces the 2015 letter. That way if the EPA decides to do a new nationwide PA for either program, it will only affect one program’s PA, not both. We are consulting on both simultaneously. 3. who supported no adverse effects with standard conditions and a limited exemption for potholing to test for lead service lines. (possibly the reason for our current SHPO standstill). 4. The EPA sent another round of letters to all the tribes stating they have given us the authority to consult but that they retain the Government-to-Government consultation obligation. </a:t>
            </a:r>
          </a:p>
          <a:p>
            <a:endParaRPr lang="en-US" dirty="0"/>
          </a:p>
          <a:p>
            <a:endParaRPr lang="en-US" dirty="0"/>
          </a:p>
        </p:txBody>
      </p:sp>
      <p:sp>
        <p:nvSpPr>
          <p:cNvPr id="4" name="Slide Number Placeholder 3"/>
          <p:cNvSpPr>
            <a:spLocks noGrp="1"/>
          </p:cNvSpPr>
          <p:nvPr>
            <p:ph type="sldNum" sz="quarter" idx="5"/>
          </p:nvPr>
        </p:nvSpPr>
        <p:spPr/>
        <p:txBody>
          <a:bodyPr/>
          <a:lstStyle/>
          <a:p>
            <a:fld id="{2F1B6D33-95A7-41E8-9262-AFE6D85B9E52}" type="slidenum">
              <a:rPr lang="en-US" smtClean="0"/>
              <a:t>10</a:t>
            </a:fld>
            <a:endParaRPr lang="en-US"/>
          </a:p>
        </p:txBody>
      </p:sp>
    </p:spTree>
    <p:extLst>
      <p:ext uri="{BB962C8B-B14F-4D97-AF65-F5344CB8AC3E}">
        <p14:creationId xmlns:p14="http://schemas.microsoft.com/office/powerpoint/2010/main" val="50834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all those consulting parties no one participated except one tribe. I anticipate many more comments once we have the full draft in a public space. </a:t>
            </a:r>
          </a:p>
        </p:txBody>
      </p:sp>
      <p:sp>
        <p:nvSpPr>
          <p:cNvPr id="4" name="Slide Number Placeholder 3"/>
          <p:cNvSpPr>
            <a:spLocks noGrp="1"/>
          </p:cNvSpPr>
          <p:nvPr>
            <p:ph type="sldNum" sz="quarter" idx="5"/>
          </p:nvPr>
        </p:nvSpPr>
        <p:spPr/>
        <p:txBody>
          <a:bodyPr/>
          <a:lstStyle/>
          <a:p>
            <a:fld id="{2F1B6D33-95A7-41E8-9262-AFE6D85B9E52}" type="slidenum">
              <a:rPr lang="en-US" smtClean="0"/>
              <a:t>11</a:t>
            </a:fld>
            <a:endParaRPr lang="en-US"/>
          </a:p>
        </p:txBody>
      </p:sp>
    </p:spTree>
    <p:extLst>
      <p:ext uri="{BB962C8B-B14F-4D97-AF65-F5344CB8AC3E}">
        <p14:creationId xmlns:p14="http://schemas.microsoft.com/office/powerpoint/2010/main" val="37046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B6D33-95A7-41E8-9262-AFE6D85B9E52}" type="slidenum">
              <a:rPr lang="en-US" smtClean="0"/>
              <a:t>12</a:t>
            </a:fld>
            <a:endParaRPr lang="en-US"/>
          </a:p>
        </p:txBody>
      </p:sp>
    </p:spTree>
    <p:extLst>
      <p:ext uri="{BB962C8B-B14F-4D97-AF65-F5344CB8AC3E}">
        <p14:creationId xmlns:p14="http://schemas.microsoft.com/office/powerpoint/2010/main" val="2054818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 the Beverly Hills Waterworks building built in 1927, now the Academy of Motion Picture Arts and Science</a:t>
            </a:r>
          </a:p>
        </p:txBody>
      </p:sp>
      <p:sp>
        <p:nvSpPr>
          <p:cNvPr id="4" name="Slide Number Placeholder 3"/>
          <p:cNvSpPr>
            <a:spLocks noGrp="1"/>
          </p:cNvSpPr>
          <p:nvPr>
            <p:ph type="sldNum" sz="quarter" idx="5"/>
          </p:nvPr>
        </p:nvSpPr>
        <p:spPr/>
        <p:txBody>
          <a:bodyPr/>
          <a:lstStyle/>
          <a:p>
            <a:fld id="{2F1B6D33-95A7-41E8-9262-AFE6D85B9E52}" type="slidenum">
              <a:rPr lang="en-US" smtClean="0"/>
              <a:t>14</a:t>
            </a:fld>
            <a:endParaRPr lang="en-US"/>
          </a:p>
        </p:txBody>
      </p:sp>
    </p:spTree>
    <p:extLst>
      <p:ext uri="{BB962C8B-B14F-4D97-AF65-F5344CB8AC3E}">
        <p14:creationId xmlns:p14="http://schemas.microsoft.com/office/powerpoint/2010/main" val="3108961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people who write the reports in CA are archaeologists and they often miss buildings and structures. We also have a lot CEQA partitioners that do the cultural reports early in the planning process for CEQA then submit those to us for the Section 106 consultation.  When we get a report, the first thing we do is an adequacy review, and we let the applicant know what else we need to support our consultation with the SHPO.</a:t>
            </a:r>
          </a:p>
          <a:p>
            <a:endParaRPr lang="en-US" dirty="0"/>
          </a:p>
          <a:p>
            <a:r>
              <a:rPr lang="en-US" dirty="0"/>
              <a:t>The picture is a water tower in Fresno, CA. </a:t>
            </a:r>
          </a:p>
        </p:txBody>
      </p:sp>
      <p:sp>
        <p:nvSpPr>
          <p:cNvPr id="4" name="Slide Number Placeholder 3"/>
          <p:cNvSpPr>
            <a:spLocks noGrp="1"/>
          </p:cNvSpPr>
          <p:nvPr>
            <p:ph type="sldNum" sz="quarter" idx="5"/>
          </p:nvPr>
        </p:nvSpPr>
        <p:spPr/>
        <p:txBody>
          <a:bodyPr/>
          <a:lstStyle/>
          <a:p>
            <a:fld id="{2F1B6D33-95A7-41E8-9262-AFE6D85B9E52}" type="slidenum">
              <a:rPr lang="en-US" smtClean="0"/>
              <a:t>15</a:t>
            </a:fld>
            <a:endParaRPr lang="en-US"/>
          </a:p>
        </p:txBody>
      </p:sp>
    </p:spTree>
    <p:extLst>
      <p:ext uri="{BB962C8B-B14F-4D97-AF65-F5344CB8AC3E}">
        <p14:creationId xmlns:p14="http://schemas.microsoft.com/office/powerpoint/2010/main" val="94167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addressed all the things that are needed to evaluate a property for the National Register of Historic Places.</a:t>
            </a:r>
          </a:p>
          <a:p>
            <a:r>
              <a:rPr lang="en-US" dirty="0"/>
              <a:t>There are four criteria for NRHP eligibility, and the report lays out what is needed for a property to be eligible under one or more of these criteria.  </a:t>
            </a:r>
          </a:p>
        </p:txBody>
      </p:sp>
      <p:sp>
        <p:nvSpPr>
          <p:cNvPr id="4" name="Slide Number Placeholder 3"/>
          <p:cNvSpPr>
            <a:spLocks noGrp="1"/>
          </p:cNvSpPr>
          <p:nvPr>
            <p:ph type="sldNum" sz="quarter" idx="5"/>
          </p:nvPr>
        </p:nvSpPr>
        <p:spPr/>
        <p:txBody>
          <a:bodyPr/>
          <a:lstStyle/>
          <a:p>
            <a:fld id="{2F1B6D33-95A7-41E8-9262-AFE6D85B9E52}" type="slidenum">
              <a:rPr lang="en-US" smtClean="0"/>
              <a:t>16</a:t>
            </a:fld>
            <a:endParaRPr lang="en-US"/>
          </a:p>
        </p:txBody>
      </p:sp>
    </p:spTree>
    <p:extLst>
      <p:ext uri="{BB962C8B-B14F-4D97-AF65-F5344CB8AC3E}">
        <p14:creationId xmlns:p14="http://schemas.microsoft.com/office/powerpoint/2010/main" val="2909449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photo on the left is from one of our projects. The city was putting in new sewer lines and trenched through these old historic wood water pipes from the 1870s. Milled wood pipe (left) used by the Fresno Water Works Company in 1876, and diagram of wood stave pipe. Wood stave and hoop water tanks are still made. </a:t>
            </a:r>
          </a:p>
          <a:p>
            <a:endParaRPr lang="en-US" dirty="0"/>
          </a:p>
          <a:p>
            <a:r>
              <a:rPr lang="en-US" dirty="0"/>
              <a:t>One may still need an architectural historian to evaluate buildings that may be eligible under criterion c. </a:t>
            </a:r>
          </a:p>
        </p:txBody>
      </p:sp>
      <p:sp>
        <p:nvSpPr>
          <p:cNvPr id="4" name="Slide Number Placeholder 3"/>
          <p:cNvSpPr>
            <a:spLocks noGrp="1"/>
          </p:cNvSpPr>
          <p:nvPr>
            <p:ph type="sldNum" sz="quarter" idx="5"/>
          </p:nvPr>
        </p:nvSpPr>
        <p:spPr/>
        <p:txBody>
          <a:bodyPr/>
          <a:lstStyle/>
          <a:p>
            <a:fld id="{2F1B6D33-95A7-41E8-9262-AFE6D85B9E52}" type="slidenum">
              <a:rPr lang="en-US" smtClean="0"/>
              <a:t>17</a:t>
            </a:fld>
            <a:endParaRPr lang="en-US"/>
          </a:p>
        </p:txBody>
      </p:sp>
    </p:spTree>
    <p:extLst>
      <p:ext uri="{BB962C8B-B14F-4D97-AF65-F5344CB8AC3E}">
        <p14:creationId xmlns:p14="http://schemas.microsoft.com/office/powerpoint/2010/main" val="2382975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and URLs</a:t>
            </a:r>
          </a:p>
        </p:txBody>
      </p:sp>
      <p:sp>
        <p:nvSpPr>
          <p:cNvPr id="4" name="Slide Number Placeholder 3"/>
          <p:cNvSpPr>
            <a:spLocks noGrp="1"/>
          </p:cNvSpPr>
          <p:nvPr>
            <p:ph type="sldNum" sz="quarter" idx="5"/>
          </p:nvPr>
        </p:nvSpPr>
        <p:spPr/>
        <p:txBody>
          <a:bodyPr/>
          <a:lstStyle/>
          <a:p>
            <a:fld id="{2F1B6D33-95A7-41E8-9262-AFE6D85B9E52}" type="slidenum">
              <a:rPr lang="en-US" smtClean="0"/>
              <a:t>18</a:t>
            </a:fld>
            <a:endParaRPr lang="en-US"/>
          </a:p>
        </p:txBody>
      </p:sp>
    </p:spTree>
    <p:extLst>
      <p:ext uri="{BB962C8B-B14F-4D97-AF65-F5344CB8AC3E}">
        <p14:creationId xmlns:p14="http://schemas.microsoft.com/office/powerpoint/2010/main" val="170566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B6D33-95A7-41E8-9262-AFE6D85B9E52}" type="slidenum">
              <a:rPr lang="en-US" smtClean="0"/>
              <a:t>2</a:t>
            </a:fld>
            <a:endParaRPr lang="en-US"/>
          </a:p>
        </p:txBody>
      </p:sp>
    </p:spTree>
    <p:extLst>
      <p:ext uri="{BB962C8B-B14F-4D97-AF65-F5344CB8AC3E}">
        <p14:creationId xmlns:p14="http://schemas.microsoft.com/office/powerpoint/2010/main" val="181861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these vehicles do the same thing. They transfer the Section 106 workload from the EPA to the states. The NPA used one document to delegate the authority to all 50 states. The letters had to be written and sent to each state. Neither of these give us any ability to streamline our processes. </a:t>
            </a:r>
          </a:p>
        </p:txBody>
      </p:sp>
      <p:sp>
        <p:nvSpPr>
          <p:cNvPr id="4" name="Slide Number Placeholder 3"/>
          <p:cNvSpPr>
            <a:spLocks noGrp="1"/>
          </p:cNvSpPr>
          <p:nvPr>
            <p:ph type="sldNum" sz="quarter" idx="5"/>
          </p:nvPr>
        </p:nvSpPr>
        <p:spPr/>
        <p:txBody>
          <a:bodyPr/>
          <a:lstStyle/>
          <a:p>
            <a:fld id="{2F1B6D33-95A7-41E8-9262-AFE6D85B9E52}" type="slidenum">
              <a:rPr lang="en-US" smtClean="0"/>
              <a:t>3</a:t>
            </a:fld>
            <a:endParaRPr lang="en-US"/>
          </a:p>
        </p:txBody>
      </p:sp>
    </p:spTree>
    <p:extLst>
      <p:ext uri="{BB962C8B-B14F-4D97-AF65-F5344CB8AC3E}">
        <p14:creationId xmlns:p14="http://schemas.microsoft.com/office/powerpoint/2010/main" val="259918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applicants do CEQA if they are a public agency, which most are. They submit their CEQA documents and other technical studies to support our findings on the cross-cutters. In 2017 we were doing cross-cutters on all CW DWSRF projects. Now we only use federal money for Tier 1 DWSRF project which has helped reduce our workload significantly. Our disadvantaged communities were the hardest clients to get through the federal process. </a:t>
            </a:r>
          </a:p>
        </p:txBody>
      </p:sp>
      <p:sp>
        <p:nvSpPr>
          <p:cNvPr id="4" name="Slide Number Placeholder 3"/>
          <p:cNvSpPr>
            <a:spLocks noGrp="1"/>
          </p:cNvSpPr>
          <p:nvPr>
            <p:ph type="sldNum" sz="quarter" idx="5"/>
          </p:nvPr>
        </p:nvSpPr>
        <p:spPr/>
        <p:txBody>
          <a:bodyPr/>
          <a:lstStyle/>
          <a:p>
            <a:fld id="{2F1B6D33-95A7-41E8-9262-AFE6D85B9E52}" type="slidenum">
              <a:rPr lang="en-US" smtClean="0"/>
              <a:t>4</a:t>
            </a:fld>
            <a:endParaRPr lang="en-US"/>
          </a:p>
        </p:txBody>
      </p:sp>
    </p:spTree>
    <p:extLst>
      <p:ext uri="{BB962C8B-B14F-4D97-AF65-F5344CB8AC3E}">
        <p14:creationId xmlns:p14="http://schemas.microsoft.com/office/powerpoint/2010/main" val="98590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 can contain alternatives to the Subpart B process that streamline the Section process and tailor it to the specifics of our programs.  Instead of the identification of historic properties, making findings, and consulting with the SHPO on every project we can all agree to alternative procedures and streamlining.</a:t>
            </a:r>
          </a:p>
          <a:p>
            <a:endParaRPr lang="en-US" dirty="0"/>
          </a:p>
          <a:p>
            <a:r>
              <a:rPr lang="en-US" dirty="0"/>
              <a:t>Council = the Advisory Council on Historic Preservation (ACHP). We were lucky-our EPA region was very supportive from the beginning.</a:t>
            </a:r>
          </a:p>
        </p:txBody>
      </p:sp>
      <p:sp>
        <p:nvSpPr>
          <p:cNvPr id="4" name="Slide Number Placeholder 3"/>
          <p:cNvSpPr>
            <a:spLocks noGrp="1"/>
          </p:cNvSpPr>
          <p:nvPr>
            <p:ph type="sldNum" sz="quarter" idx="5"/>
          </p:nvPr>
        </p:nvSpPr>
        <p:spPr/>
        <p:txBody>
          <a:bodyPr/>
          <a:lstStyle/>
          <a:p>
            <a:fld id="{2F1B6D33-95A7-41E8-9262-AFE6D85B9E52}" type="slidenum">
              <a:rPr lang="en-US" smtClean="0"/>
              <a:t>5</a:t>
            </a:fld>
            <a:endParaRPr lang="en-US"/>
          </a:p>
        </p:txBody>
      </p:sp>
    </p:spTree>
    <p:extLst>
      <p:ext uri="{BB962C8B-B14F-4D97-AF65-F5344CB8AC3E}">
        <p14:creationId xmlns:p14="http://schemas.microsoft.com/office/powerpoint/2010/main" val="36789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our PA website</a:t>
            </a:r>
          </a:p>
        </p:txBody>
      </p:sp>
      <p:sp>
        <p:nvSpPr>
          <p:cNvPr id="4" name="Slide Number Placeholder 3"/>
          <p:cNvSpPr>
            <a:spLocks noGrp="1"/>
          </p:cNvSpPr>
          <p:nvPr>
            <p:ph type="sldNum" sz="quarter" idx="5"/>
          </p:nvPr>
        </p:nvSpPr>
        <p:spPr/>
        <p:txBody>
          <a:bodyPr/>
          <a:lstStyle/>
          <a:p>
            <a:fld id="{2F1B6D33-95A7-41E8-9262-AFE6D85B9E52}" type="slidenum">
              <a:rPr lang="en-US" smtClean="0"/>
              <a:t>6</a:t>
            </a:fld>
            <a:endParaRPr lang="en-US"/>
          </a:p>
        </p:txBody>
      </p:sp>
    </p:spTree>
    <p:extLst>
      <p:ext uri="{BB962C8B-B14F-4D97-AF65-F5344CB8AC3E}">
        <p14:creationId xmlns:p14="http://schemas.microsoft.com/office/powerpoint/2010/main" val="418466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Types of activities that would almost certainly not affect historic properties. Types of properties commonly encountered that will never be historically significant.</a:t>
            </a:r>
          </a:p>
        </p:txBody>
      </p:sp>
      <p:sp>
        <p:nvSpPr>
          <p:cNvPr id="4" name="Slide Number Placeholder 3"/>
          <p:cNvSpPr>
            <a:spLocks noGrp="1"/>
          </p:cNvSpPr>
          <p:nvPr>
            <p:ph type="sldNum" sz="quarter" idx="5"/>
          </p:nvPr>
        </p:nvSpPr>
        <p:spPr/>
        <p:txBody>
          <a:bodyPr/>
          <a:lstStyle/>
          <a:p>
            <a:fld id="{2F1B6D33-95A7-41E8-9262-AFE6D85B9E52}" type="slidenum">
              <a:rPr lang="en-US" smtClean="0"/>
              <a:t>7</a:t>
            </a:fld>
            <a:endParaRPr lang="en-US"/>
          </a:p>
        </p:txBody>
      </p:sp>
    </p:spTree>
    <p:extLst>
      <p:ext uri="{BB962C8B-B14F-4D97-AF65-F5344CB8AC3E}">
        <p14:creationId xmlns:p14="http://schemas.microsoft.com/office/powerpoint/2010/main" val="290319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measures would save both time and money</a:t>
            </a:r>
          </a:p>
        </p:txBody>
      </p:sp>
      <p:sp>
        <p:nvSpPr>
          <p:cNvPr id="4" name="Slide Number Placeholder 3"/>
          <p:cNvSpPr>
            <a:spLocks noGrp="1"/>
          </p:cNvSpPr>
          <p:nvPr>
            <p:ph type="sldNum" sz="quarter" idx="5"/>
          </p:nvPr>
        </p:nvSpPr>
        <p:spPr/>
        <p:txBody>
          <a:bodyPr/>
          <a:lstStyle/>
          <a:p>
            <a:fld id="{2F1B6D33-95A7-41E8-9262-AFE6D85B9E52}" type="slidenum">
              <a:rPr lang="en-US" smtClean="0"/>
              <a:t>8</a:t>
            </a:fld>
            <a:endParaRPr lang="en-US"/>
          </a:p>
        </p:txBody>
      </p:sp>
    </p:spTree>
    <p:extLst>
      <p:ext uri="{BB962C8B-B14F-4D97-AF65-F5344CB8AC3E}">
        <p14:creationId xmlns:p14="http://schemas.microsoft.com/office/powerpoint/2010/main" val="85306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the first state, as far as I know, to bring the PA idea to EPA HQ.  The good news is, we laid the groundwork for the other states.</a:t>
            </a:r>
          </a:p>
          <a:p>
            <a:r>
              <a:rPr lang="en-US" dirty="0"/>
              <a:t>It was also the first time the EPA ACHP reviewers grappled with the question of the NPA and how we could do a statewide PA that wouldn’t undo or counter the NPA.  </a:t>
            </a:r>
          </a:p>
          <a:p>
            <a:r>
              <a:rPr lang="en-US" dirty="0"/>
              <a:t>The SHPO took the two biggest streamlining methods off the table and then she began her stall-a-thon.  </a:t>
            </a:r>
          </a:p>
        </p:txBody>
      </p:sp>
      <p:sp>
        <p:nvSpPr>
          <p:cNvPr id="4" name="Slide Number Placeholder 3"/>
          <p:cNvSpPr>
            <a:spLocks noGrp="1"/>
          </p:cNvSpPr>
          <p:nvPr>
            <p:ph type="sldNum" sz="quarter" idx="5"/>
          </p:nvPr>
        </p:nvSpPr>
        <p:spPr/>
        <p:txBody>
          <a:bodyPr/>
          <a:lstStyle/>
          <a:p>
            <a:fld id="{2F1B6D33-95A7-41E8-9262-AFE6D85B9E52}" type="slidenum">
              <a:rPr lang="en-US" smtClean="0"/>
              <a:t>9</a:t>
            </a:fld>
            <a:endParaRPr lang="en-US"/>
          </a:p>
        </p:txBody>
      </p:sp>
    </p:spTree>
    <p:extLst>
      <p:ext uri="{BB962C8B-B14F-4D97-AF65-F5344CB8AC3E}">
        <p14:creationId xmlns:p14="http://schemas.microsoft.com/office/powerpoint/2010/main" val="1894188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6D75E7-EF9E-4FF3-8D99-00AC132784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36094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D75E7-EF9E-4FF3-8D99-00AC132784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371316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D75E7-EF9E-4FF3-8D99-00AC132784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7131-7DB8-43A6-A2E9-FDA2F57787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5575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D75E7-EF9E-4FF3-8D99-00AC132784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283992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D75E7-EF9E-4FF3-8D99-00AC132784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7131-7DB8-43A6-A2E9-FDA2F57787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730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D75E7-EF9E-4FF3-8D99-00AC132784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34572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6D75E7-EF9E-4FF3-8D99-00AC132784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1532199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6D75E7-EF9E-4FF3-8D99-00AC132784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210950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6D75E7-EF9E-4FF3-8D99-00AC132784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355062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D75E7-EF9E-4FF3-8D99-00AC132784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134121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6D75E7-EF9E-4FF3-8D99-00AC1327846E}"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182069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6D75E7-EF9E-4FF3-8D99-00AC1327846E}" type="datetimeFigureOut">
              <a:rPr lang="en-US" smtClean="0"/>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178307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6D75E7-EF9E-4FF3-8D99-00AC1327846E}" type="datetimeFigureOut">
              <a:rPr lang="en-US" smtClean="0"/>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89402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D75E7-EF9E-4FF3-8D99-00AC1327846E}" type="datetimeFigureOut">
              <a:rPr lang="en-US" smtClean="0"/>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361324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6D75E7-EF9E-4FF3-8D99-00AC1327846E}"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C7131-7DB8-43A6-A2E9-FDA2F5778757}" type="slidenum">
              <a:rPr lang="en-US" smtClean="0"/>
              <a:t>‹#›</a:t>
            </a:fld>
            <a:endParaRPr lang="en-US"/>
          </a:p>
        </p:txBody>
      </p:sp>
    </p:spTree>
    <p:extLst>
      <p:ext uri="{BB962C8B-B14F-4D97-AF65-F5344CB8AC3E}">
        <p14:creationId xmlns:p14="http://schemas.microsoft.com/office/powerpoint/2010/main" val="190687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C7131-7DB8-43A6-A2E9-FDA2F5778757}" type="slidenum">
              <a:rPr lang="en-US" smtClean="0"/>
              <a:t>‹#›</a:t>
            </a:fld>
            <a:endParaRPr lang="en-US"/>
          </a:p>
        </p:txBody>
      </p:sp>
      <p:sp>
        <p:nvSpPr>
          <p:cNvPr id="5" name="Date Placeholder 4"/>
          <p:cNvSpPr>
            <a:spLocks noGrp="1"/>
          </p:cNvSpPr>
          <p:nvPr>
            <p:ph type="dt" sz="half" idx="10"/>
          </p:nvPr>
        </p:nvSpPr>
        <p:spPr/>
        <p:txBody>
          <a:bodyPr/>
          <a:lstStyle/>
          <a:p>
            <a:fld id="{286D75E7-EF9E-4FF3-8D99-00AC1327846E}" type="datetimeFigureOut">
              <a:rPr lang="en-US" smtClean="0"/>
              <a:t>11/17/2024</a:t>
            </a:fld>
            <a:endParaRPr lang="en-US"/>
          </a:p>
        </p:txBody>
      </p:sp>
    </p:spTree>
    <p:extLst>
      <p:ext uri="{BB962C8B-B14F-4D97-AF65-F5344CB8AC3E}">
        <p14:creationId xmlns:p14="http://schemas.microsoft.com/office/powerpoint/2010/main" val="107828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6D75E7-EF9E-4FF3-8D99-00AC1327846E}" type="datetimeFigureOut">
              <a:rPr lang="en-US" smtClean="0"/>
              <a:t>11/17/2024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A5C7131-7DB8-43A6-A2E9-FDA2F5778757}" type="slidenum">
              <a:rPr lang="en-US" smtClean="0"/>
              <a:t>‹#›</a:t>
            </a:fld>
            <a:endParaRPr lang="en-US"/>
          </a:p>
        </p:txBody>
      </p:sp>
    </p:spTree>
    <p:extLst>
      <p:ext uri="{BB962C8B-B14F-4D97-AF65-F5344CB8AC3E}">
        <p14:creationId xmlns:p14="http://schemas.microsoft.com/office/powerpoint/2010/main" val="6738806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exels.com/photo/water-ocean-bridge-golden-gate-bridge-8883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pexels.com/photo/person-rock-climbing-307788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FA-106PA@waterboards.ca.gov" TargetMode="External"/><Relationship Id="rId2" Type="http://schemas.openxmlformats.org/officeDocument/2006/relationships/hyperlink" Target="https://waterboards.ca.gov/water_issues/programs/grants_loans/section106.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avoidingregret.com/2016/08/photo-essay-academy-library-at-beverly.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aterboards.ca.gov/water_issues/programs/grants_loans/cwsrf_requirement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aterboards.ca.gov/water_issues/programs/grants_loans/docs/2024/historic-context-report.pdf" TargetMode="External"/><Relationship Id="rId4" Type="http://schemas.openxmlformats.org/officeDocument/2006/relationships/hyperlink" Target="https://waterboards.ca.gov/drinking_water/services/funding/dwsrf_requirements.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penclipart.org/detail/1324/mallory_square-by-nkinkade-17765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salvisjuribus.it/la-prescrizione-dei-crediti-portati-dalla-cartella-esattoria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forum.mygolfspy.com/topic/50381-unofficial-review-fsx-pl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F032A3-EF18-DA2F-5C5B-65356B34CBF5}"/>
              </a:ext>
            </a:extLst>
          </p:cNvPr>
          <p:cNvSpPr>
            <a:spLocks noGrp="1"/>
          </p:cNvSpPr>
          <p:nvPr>
            <p:ph type="ctrTitle"/>
          </p:nvPr>
        </p:nvSpPr>
        <p:spPr>
          <a:xfrm>
            <a:off x="5354955" y="552182"/>
            <a:ext cx="5998840" cy="3343135"/>
          </a:xfrm>
          <a:noFill/>
        </p:spPr>
        <p:txBody>
          <a:bodyPr>
            <a:normAutofit/>
          </a:bodyPr>
          <a:lstStyle/>
          <a:p>
            <a:pPr algn="l"/>
            <a:r>
              <a:rPr lang="en-US" sz="5200" dirty="0">
                <a:latin typeface="Arial" panose="020B0604020202020204" pitchFamily="34" charset="0"/>
                <a:cs typeface="Arial" panose="020B0604020202020204" pitchFamily="34" charset="0"/>
              </a:rPr>
              <a:t>The California Experience</a:t>
            </a:r>
            <a:br>
              <a:rPr lang="en-US" sz="5200" dirty="0"/>
            </a:br>
            <a:endParaRPr lang="en-US" sz="5200" dirty="0"/>
          </a:p>
        </p:txBody>
      </p:sp>
      <p:sp>
        <p:nvSpPr>
          <p:cNvPr id="8" name="Subtitle 7">
            <a:extLst>
              <a:ext uri="{FF2B5EF4-FFF2-40B4-BE49-F238E27FC236}">
                <a16:creationId xmlns:a16="http://schemas.microsoft.com/office/drawing/2014/main" id="{88DFA099-2765-E955-69FF-07BD6E1AB49A}"/>
              </a:ext>
            </a:extLst>
          </p:cNvPr>
          <p:cNvSpPr>
            <a:spLocks noGrp="1"/>
          </p:cNvSpPr>
          <p:nvPr>
            <p:ph type="subTitle" idx="1"/>
          </p:nvPr>
        </p:nvSpPr>
        <p:spPr>
          <a:xfrm>
            <a:off x="5354955" y="4067032"/>
            <a:ext cx="5998840" cy="2067068"/>
          </a:xfrm>
          <a:noFill/>
        </p:spPr>
        <p:txBody>
          <a:bodyPr>
            <a:normAutofit/>
          </a:bodyPr>
          <a:lstStyle/>
          <a:p>
            <a:pPr algn="l"/>
            <a:r>
              <a:rPr lang="en-US" dirty="0">
                <a:latin typeface="Arial" panose="020B0604020202020204" pitchFamily="34" charset="0"/>
                <a:cs typeface="Arial" panose="020B0604020202020204" pitchFamily="34" charset="0"/>
              </a:rPr>
              <a:t>NHPA Section 106 Statewide Programmatic Agreements (PAs) for the CWSRF and DWSRF Programs</a:t>
            </a:r>
          </a:p>
        </p:txBody>
      </p:sp>
      <p:pic>
        <p:nvPicPr>
          <p:cNvPr id="10" name="Picture 9">
            <a:extLst>
              <a:ext uri="{FF2B5EF4-FFF2-40B4-BE49-F238E27FC236}">
                <a16:creationId xmlns:a16="http://schemas.microsoft.com/office/drawing/2014/main" id="{3769C320-6042-9CD6-B62F-6C726396838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013" r="8018" b="2"/>
          <a:stretch/>
        </p:blipFill>
        <p:spPr>
          <a:xfrm>
            <a:off x="20" y="10"/>
            <a:ext cx="4992985" cy="6857990"/>
          </a:xfrm>
          <a:prstGeom prst="rect">
            <a:avLst/>
          </a:prstGeom>
        </p:spPr>
      </p:pic>
    </p:spTree>
    <p:extLst>
      <p:ext uri="{BB962C8B-B14F-4D97-AF65-F5344CB8AC3E}">
        <p14:creationId xmlns:p14="http://schemas.microsoft.com/office/powerpoint/2010/main" val="424745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F97B-E42D-C945-6D57-7F20FBA36E62}"/>
              </a:ext>
            </a:extLst>
          </p:cNvPr>
          <p:cNvSpPr>
            <a:spLocks noGrp="1"/>
          </p:cNvSpPr>
          <p:nvPr>
            <p:ph type="title"/>
          </p:nvPr>
        </p:nvSpPr>
        <p:spPr>
          <a:xfrm>
            <a:off x="5536734" y="609600"/>
            <a:ext cx="3737268" cy="1320800"/>
          </a:xfrm>
        </p:spPr>
        <p:txBody>
          <a:bodyPr>
            <a:normAutofit/>
          </a:bodyPr>
          <a:lstStyle/>
          <a:p>
            <a:r>
              <a:rPr lang="en-US">
                <a:latin typeface="Arial" panose="020B0604020202020204" pitchFamily="34" charset="0"/>
                <a:cs typeface="Arial" panose="020B0604020202020204" pitchFamily="34" charset="0"/>
              </a:rPr>
              <a:t>How We Met the Challenges </a:t>
            </a:r>
          </a:p>
        </p:txBody>
      </p:sp>
      <p:sp>
        <p:nvSpPr>
          <p:cNvPr id="3" name="Content Placeholder 2">
            <a:extLst>
              <a:ext uri="{FF2B5EF4-FFF2-40B4-BE49-F238E27FC236}">
                <a16:creationId xmlns:a16="http://schemas.microsoft.com/office/drawing/2014/main" id="{B801C65C-F7EA-7C63-75BE-931E41CB79C0}"/>
              </a:ext>
            </a:extLst>
          </p:cNvPr>
          <p:cNvSpPr>
            <a:spLocks noGrp="1"/>
          </p:cNvSpPr>
          <p:nvPr>
            <p:ph idx="1"/>
          </p:nvPr>
        </p:nvSpPr>
        <p:spPr>
          <a:xfrm>
            <a:off x="5209563" y="2160589"/>
            <a:ext cx="4064439" cy="3880773"/>
          </a:xfrm>
        </p:spPr>
        <p:txBody>
          <a:bodyPr>
            <a:normAutofit/>
          </a:bodyPr>
          <a:lstStyle/>
          <a:p>
            <a:pPr marL="342900" marR="0" lvl="0" indent="-342900">
              <a:lnSpc>
                <a:spcPct val="90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Epic persistence. SEVEN YEARS.</a:t>
            </a:r>
          </a:p>
          <a:p>
            <a:pPr marL="342900" marR="0" lvl="0" indent="-342900">
              <a:lnSpc>
                <a:spcPct val="90000"/>
              </a:lnSpc>
              <a:buFont typeface="Symbol" panose="05050102010706020507" pitchFamily="18" charset="2"/>
              <a:buChar char=""/>
            </a:pPr>
            <a:endParaRPr lang="en-US"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90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Appealed to higher authorities as needed. </a:t>
            </a:r>
          </a:p>
          <a:p>
            <a:pPr marL="342900" marR="0" lvl="0" indent="-342900">
              <a:lnSpc>
                <a:spcPct val="90000"/>
              </a:lnSpc>
              <a:buFont typeface="Symbol" panose="05050102010706020507" pitchFamily="18" charset="2"/>
              <a:buChar char=""/>
            </a:pPr>
            <a:endParaRPr lang="en-US"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90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Two programs, two PAs. </a:t>
            </a:r>
          </a:p>
          <a:p>
            <a:pPr marL="342900" marR="0" lvl="0" indent="-342900">
              <a:lnSpc>
                <a:spcPct val="90000"/>
              </a:lnSpc>
              <a:buFont typeface="Symbol" panose="05050102010706020507" pitchFamily="18" charset="2"/>
              <a:buChar char=""/>
            </a:pPr>
            <a:endParaRPr lang="en-US"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90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Collaboration with SHPO staff. </a:t>
            </a:r>
          </a:p>
          <a:p>
            <a:pPr marL="342900" marR="0" lvl="0" indent="-342900">
              <a:lnSpc>
                <a:spcPct val="90000"/>
              </a:lnSpc>
              <a:buFont typeface="Symbol" panose="05050102010706020507" pitchFamily="18" charset="2"/>
              <a:buChar char=""/>
            </a:pPr>
            <a:endParaRPr lang="en-US"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90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The ACHP ended up compromising with the EPA. </a:t>
            </a:r>
          </a:p>
          <a:p>
            <a:pPr>
              <a:lnSpc>
                <a:spcPct val="90000"/>
              </a:lnSpc>
            </a:pPr>
            <a:endParaRPr lang="en-US" dirty="0"/>
          </a:p>
        </p:txBody>
      </p:sp>
      <p:pic>
        <p:nvPicPr>
          <p:cNvPr id="8" name="Picture 7">
            <a:extLst>
              <a:ext uri="{FF2B5EF4-FFF2-40B4-BE49-F238E27FC236}">
                <a16:creationId xmlns:a16="http://schemas.microsoft.com/office/drawing/2014/main" id="{18203B82-4CDD-D4C1-0C89-F55BD4E1798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276" r="10213"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7" name="Isosceles Triangle 6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3629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CB21-D0D5-8EB5-BDE8-09F7C5667397}"/>
              </a:ext>
            </a:extLst>
          </p:cNvPr>
          <p:cNvSpPr>
            <a:spLocks noGrp="1"/>
          </p:cNvSpPr>
          <p:nvPr>
            <p:ph type="title"/>
          </p:nvPr>
        </p:nvSpPr>
        <p:spPr>
          <a:xfrm>
            <a:off x="677334" y="609600"/>
            <a:ext cx="8596668" cy="880153"/>
          </a:xfrm>
        </p:spPr>
        <p:txBody>
          <a:bodyPr/>
          <a:lstStyle/>
          <a:p>
            <a:r>
              <a:rPr lang="en-US" dirty="0">
                <a:latin typeface="Arial" panose="020B0604020202020204" pitchFamily="34" charset="0"/>
                <a:cs typeface="Arial" panose="020B0604020202020204" pitchFamily="34" charset="0"/>
              </a:rPr>
              <a:t>PA Development Timeline-Accomplished</a:t>
            </a:r>
          </a:p>
        </p:txBody>
      </p:sp>
      <p:sp>
        <p:nvSpPr>
          <p:cNvPr id="3" name="Content Placeholder 2">
            <a:extLst>
              <a:ext uri="{FF2B5EF4-FFF2-40B4-BE49-F238E27FC236}">
                <a16:creationId xmlns:a16="http://schemas.microsoft.com/office/drawing/2014/main" id="{AF56A359-BA83-2FAE-388F-B09CB6DD2FB6}"/>
              </a:ext>
            </a:extLst>
          </p:cNvPr>
          <p:cNvSpPr>
            <a:spLocks noGrp="1"/>
          </p:cNvSpPr>
          <p:nvPr>
            <p:ph idx="1"/>
          </p:nvPr>
        </p:nvSpPr>
        <p:spPr>
          <a:xfrm>
            <a:off x="677334" y="1818527"/>
            <a:ext cx="8596668" cy="4222836"/>
          </a:xfrm>
        </p:spPr>
        <p:txBody>
          <a:bodyPr>
            <a:normAutofit fontScale="92500" lnSpcReduction="10000"/>
          </a:bodyPr>
          <a:lstStyle/>
          <a:p>
            <a:r>
              <a:rPr lang="en-US" dirty="0">
                <a:latin typeface="Arial" panose="020B0604020202020204" pitchFamily="34" charset="0"/>
                <a:cs typeface="Arial" panose="020B0604020202020204" pitchFamily="34" charset="0"/>
              </a:rPr>
              <a:t>12/19/2019- EPA Region 9 sent the initial consultation request to the ACHP and the CA SHPO.</a:t>
            </a:r>
          </a:p>
          <a:p>
            <a:r>
              <a:rPr lang="en-US" dirty="0">
                <a:latin typeface="Arial" panose="020B0604020202020204" pitchFamily="34" charset="0"/>
                <a:cs typeface="Arial" panose="020B0604020202020204" pitchFamily="34" charset="0"/>
              </a:rPr>
              <a:t>We began meeting regularly with the SHPO, EPA, and ACHP. </a:t>
            </a:r>
          </a:p>
          <a:p>
            <a:r>
              <a:rPr lang="en-US" dirty="0">
                <a:latin typeface="Arial" panose="020B0604020202020204" pitchFamily="34" charset="0"/>
                <a:cs typeface="Arial" panose="020B0604020202020204" pitchFamily="34" charset="0"/>
              </a:rPr>
              <a:t>Set up a public website for PA related news, documents, and links.</a:t>
            </a:r>
          </a:p>
          <a:p>
            <a:r>
              <a:rPr lang="en-US" dirty="0">
                <a:latin typeface="Arial" panose="020B0604020202020204" pitchFamily="34" charset="0"/>
                <a:cs typeface="Arial" panose="020B0604020202020204" pitchFamily="34" charset="0"/>
              </a:rPr>
              <a:t>12/5/2022- Sent the initial outreach letter and factsheet for the PAs to consulting parties.</a:t>
            </a:r>
          </a:p>
          <a:p>
            <a:r>
              <a:rPr lang="en-US" dirty="0">
                <a:latin typeface="Arial" panose="020B0604020202020204" pitchFamily="34" charset="0"/>
                <a:cs typeface="Arial" panose="020B0604020202020204" pitchFamily="34" charset="0"/>
              </a:rPr>
              <a:t>June 22, 2023- We held two virtual public outreach meetings, one just for tribes and one for everybody.</a:t>
            </a:r>
          </a:p>
          <a:p>
            <a:r>
              <a:rPr lang="en-US" dirty="0">
                <a:latin typeface="Arial" panose="020B0604020202020204" pitchFamily="34" charset="0"/>
                <a:cs typeface="Arial" panose="020B0604020202020204" pitchFamily="34" charset="0"/>
              </a:rPr>
              <a:t>Put the two detailed outlines on our website.</a:t>
            </a:r>
          </a:p>
          <a:p>
            <a:r>
              <a:rPr lang="en-US" dirty="0">
                <a:latin typeface="Arial" panose="020B0604020202020204" pitchFamily="34" charset="0"/>
                <a:cs typeface="Arial" panose="020B0604020202020204" pitchFamily="34" charset="0"/>
              </a:rPr>
              <a:t>We consulted with the one tribe who asked to consult on the development of the PAs. No one else chose to consult.</a:t>
            </a:r>
          </a:p>
          <a:p>
            <a:r>
              <a:rPr lang="en-US" dirty="0">
                <a:latin typeface="Arial" panose="020B0604020202020204" pitchFamily="34" charset="0"/>
                <a:cs typeface="Arial" panose="020B0604020202020204" pitchFamily="34" charset="0"/>
              </a:rPr>
              <a:t>We drafted the two PAs and have received comments from the ACHP. The SHPO staff finished their review, but we’re still waiting on the SHPO to sign off. </a:t>
            </a: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9055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E5E0-113D-FDB3-9510-9E68E6A4845B}"/>
              </a:ext>
            </a:extLst>
          </p:cNvPr>
          <p:cNvSpPr>
            <a:spLocks noGrp="1"/>
          </p:cNvSpPr>
          <p:nvPr>
            <p:ph type="title"/>
          </p:nvPr>
        </p:nvSpPr>
        <p:spPr/>
        <p:txBody>
          <a:bodyPr/>
          <a:lstStyle/>
          <a:p>
            <a:r>
              <a:rPr lang="en-US" dirty="0"/>
              <a:t>PA Development Timeline-To Do</a:t>
            </a:r>
          </a:p>
        </p:txBody>
      </p:sp>
      <p:sp>
        <p:nvSpPr>
          <p:cNvPr id="3" name="Content Placeholder 2">
            <a:extLst>
              <a:ext uri="{FF2B5EF4-FFF2-40B4-BE49-F238E27FC236}">
                <a16:creationId xmlns:a16="http://schemas.microsoft.com/office/drawing/2014/main" id="{5AD069D4-2598-1285-BCF1-66FF8BE9767B}"/>
              </a:ext>
            </a:extLst>
          </p:cNvPr>
          <p:cNvSpPr>
            <a:spLocks noGrp="1"/>
          </p:cNvSpPr>
          <p:nvPr>
            <p:ph idx="1"/>
          </p:nvPr>
        </p:nvSpPr>
        <p:spPr/>
        <p:txBody>
          <a:bodyPr>
            <a:normAutofit/>
          </a:bodyPr>
          <a:lstStyle/>
          <a:p>
            <a:r>
              <a:rPr lang="en-US" sz="2400" dirty="0"/>
              <a:t>Address ACHP and SHPO comments on our drafts</a:t>
            </a:r>
          </a:p>
          <a:p>
            <a:r>
              <a:rPr lang="en-US" sz="2400" dirty="0"/>
              <a:t>Release the revised drafts to the consulting parties for review</a:t>
            </a:r>
          </a:p>
          <a:p>
            <a:r>
              <a:rPr lang="en-US" sz="2400" dirty="0"/>
              <a:t>Have another public meeting</a:t>
            </a:r>
          </a:p>
          <a:p>
            <a:r>
              <a:rPr lang="en-US" sz="2400" dirty="0"/>
              <a:t>Consider comments</a:t>
            </a:r>
          </a:p>
          <a:p>
            <a:r>
              <a:rPr lang="en-US" sz="2400" dirty="0"/>
              <a:t>Produce final drafts</a:t>
            </a:r>
          </a:p>
          <a:p>
            <a:r>
              <a:rPr lang="en-US" sz="2400" dirty="0"/>
              <a:t>Execute PAs</a:t>
            </a:r>
          </a:p>
        </p:txBody>
      </p:sp>
    </p:spTree>
    <p:extLst>
      <p:ext uri="{BB962C8B-B14F-4D97-AF65-F5344CB8AC3E}">
        <p14:creationId xmlns:p14="http://schemas.microsoft.com/office/powerpoint/2010/main" val="60269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0B7119-23EB-CFF5-FD0D-445077BDCCB1}"/>
              </a:ext>
            </a:extLst>
          </p:cNvPr>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For More Information</a:t>
            </a:r>
          </a:p>
        </p:txBody>
      </p:sp>
      <p:sp>
        <p:nvSpPr>
          <p:cNvPr id="6" name="Content Placeholder 5">
            <a:extLst>
              <a:ext uri="{FF2B5EF4-FFF2-40B4-BE49-F238E27FC236}">
                <a16:creationId xmlns:a16="http://schemas.microsoft.com/office/drawing/2014/main" id="{CF3F160A-ABE5-5340-4651-09CF2275D7FA}"/>
              </a:ext>
            </a:extLst>
          </p:cNvPr>
          <p:cNvSpPr>
            <a:spLocks noGrp="1"/>
          </p:cNvSpPr>
          <p:nvPr>
            <p:ph idx="1"/>
          </p:nvPr>
        </p:nvSpPr>
        <p:spPr/>
        <p:txBody>
          <a:bodyPr/>
          <a:lstStyle/>
          <a:p>
            <a:r>
              <a:rPr lang="en-US" sz="2800" dirty="0">
                <a:solidFill>
                  <a:schemeClr val="tx1"/>
                </a:solidFill>
                <a:latin typeface="Arial" panose="020B0604020202020204" pitchFamily="34" charset="0"/>
                <a:cs typeface="Arial" panose="020B0604020202020204" pitchFamily="34" charset="0"/>
              </a:rPr>
              <a:t>Our public website for the PAs is </a:t>
            </a:r>
            <a:r>
              <a:rPr lang="en-US" sz="2800" dirty="0">
                <a:solidFill>
                  <a:schemeClr val="tx1"/>
                </a:solidFill>
                <a:latin typeface="Arial" panose="020B0604020202020204" pitchFamily="34" charset="0"/>
                <a:cs typeface="Arial" panose="020B0604020202020204" pitchFamily="34" charset="0"/>
                <a:hlinkClick r:id="rId2"/>
              </a:rPr>
              <a:t>https://waterboards.ca.gov/water_issues/programs/grants_loans/section106.html </a:t>
            </a:r>
            <a:endParaRPr lang="en-US" sz="2800" dirty="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We also have a dedicated email address </a:t>
            </a:r>
            <a:r>
              <a:rPr lang="en-US" sz="2800" dirty="0">
                <a:solidFill>
                  <a:schemeClr val="tx1"/>
                </a:solidFill>
                <a:latin typeface="Arial" panose="020B0604020202020204" pitchFamily="34" charset="0"/>
                <a:cs typeface="Arial" panose="020B0604020202020204" pitchFamily="34" charset="0"/>
                <a:hlinkClick r:id="rId3"/>
              </a:rPr>
              <a:t>DFA-106PA@waterboards.ca.gov</a:t>
            </a:r>
            <a:r>
              <a:rPr lang="en-US" sz="2800" dirty="0">
                <a:solidFill>
                  <a:schemeClr val="tx1"/>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97975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CB017D-E24F-05D1-CF9D-40EF1F5589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707" t="29017" r="-2" b="976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5AD9DC9-B31E-0874-804F-0DBD5E858777}"/>
              </a:ext>
            </a:extLst>
          </p:cNvPr>
          <p:cNvSpPr>
            <a:spLocks noGrp="1"/>
          </p:cNvSpPr>
          <p:nvPr>
            <p:ph type="ctrTitle"/>
          </p:nvPr>
        </p:nvSpPr>
        <p:spPr>
          <a:xfrm>
            <a:off x="668867" y="1678666"/>
            <a:ext cx="4088190" cy="2369093"/>
          </a:xfrm>
        </p:spPr>
        <p:txBody>
          <a:bodyPr>
            <a:normAutofit/>
          </a:bodyPr>
          <a:lstStyle/>
          <a:p>
            <a:r>
              <a:rPr lang="en-US" sz="4800" dirty="0">
                <a:latin typeface="Arial" panose="020B0604020202020204" pitchFamily="34" charset="0"/>
                <a:cs typeface="Arial" panose="020B0604020202020204" pitchFamily="34" charset="0"/>
              </a:rPr>
              <a:t>The California Experience</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Part 2 </a:t>
            </a:r>
          </a:p>
        </p:txBody>
      </p:sp>
      <p:sp>
        <p:nvSpPr>
          <p:cNvPr id="4" name="Subtitle 3">
            <a:extLst>
              <a:ext uri="{FF2B5EF4-FFF2-40B4-BE49-F238E27FC236}">
                <a16:creationId xmlns:a16="http://schemas.microsoft.com/office/drawing/2014/main" id="{35B0061F-ADFA-ECB5-64D7-1F49AE33022C}"/>
              </a:ext>
            </a:extLst>
          </p:cNvPr>
          <p:cNvSpPr>
            <a:spLocks noGrp="1"/>
          </p:cNvSpPr>
          <p:nvPr>
            <p:ph type="subTitle" idx="1"/>
          </p:nvPr>
        </p:nvSpPr>
        <p:spPr>
          <a:xfrm>
            <a:off x="677335" y="4050831"/>
            <a:ext cx="4079721" cy="1096901"/>
          </a:xfrm>
        </p:spPr>
        <p:txBody>
          <a:bodyPr>
            <a:normAutofit/>
          </a:bodyPr>
          <a:lstStyle/>
          <a:p>
            <a:r>
              <a:rPr lang="en-US" sz="1600" dirty="0">
                <a:latin typeface="Arial" panose="020B0604020202020204" pitchFamily="34" charset="0"/>
                <a:cs typeface="Arial" panose="020B0604020202020204" pitchFamily="34" charset="0"/>
              </a:rPr>
              <a:t>The Historic Context Report</a:t>
            </a:r>
          </a:p>
        </p:txBody>
      </p:sp>
      <p:cxnSp>
        <p:nvCxnSpPr>
          <p:cNvPr id="32" name="Straight Connector 3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0643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120F-DFDA-642E-9EBB-4F4200AFF1DD}"/>
              </a:ext>
            </a:extLst>
          </p:cNvPr>
          <p:cNvSpPr>
            <a:spLocks noGrp="1"/>
          </p:cNvSpPr>
          <p:nvPr>
            <p:ph type="title"/>
          </p:nvPr>
        </p:nvSpPr>
        <p:spPr>
          <a:xfrm>
            <a:off x="5536734" y="609600"/>
            <a:ext cx="3737268" cy="1320800"/>
          </a:xfrm>
        </p:spPr>
        <p:txBody>
          <a:bodyPr>
            <a:normAutofit/>
          </a:bodyPr>
          <a:lstStyle/>
          <a:p>
            <a:pPr>
              <a:lnSpc>
                <a:spcPct val="90000"/>
              </a:lnSpc>
            </a:pPr>
            <a:r>
              <a:rPr lang="en-US" sz="2800" dirty="0">
                <a:latin typeface="Arial" panose="020B0604020202020204" pitchFamily="34" charset="0"/>
                <a:cs typeface="Arial" panose="020B0604020202020204" pitchFamily="34" charset="0"/>
              </a:rPr>
              <a:t>The Evaluation Problem</a:t>
            </a:r>
          </a:p>
        </p:txBody>
      </p:sp>
      <p:sp>
        <p:nvSpPr>
          <p:cNvPr id="3" name="Content Placeholder 2">
            <a:extLst>
              <a:ext uri="{FF2B5EF4-FFF2-40B4-BE49-F238E27FC236}">
                <a16:creationId xmlns:a16="http://schemas.microsoft.com/office/drawing/2014/main" id="{76F58C57-D2C3-317F-11B1-8A99001E4D57}"/>
              </a:ext>
            </a:extLst>
          </p:cNvPr>
          <p:cNvSpPr>
            <a:spLocks noGrp="1"/>
          </p:cNvSpPr>
          <p:nvPr>
            <p:ph idx="1"/>
          </p:nvPr>
        </p:nvSpPr>
        <p:spPr>
          <a:xfrm>
            <a:off x="5209563" y="2160589"/>
            <a:ext cx="4064439" cy="3880773"/>
          </a:xfrm>
        </p:spPr>
        <p:txBody>
          <a:bodyPr>
            <a:normAutofit/>
          </a:bodyPr>
          <a:lstStyle/>
          <a:p>
            <a:pPr>
              <a:lnSpc>
                <a:spcPct val="90000"/>
              </a:lnSpc>
            </a:pPr>
            <a:r>
              <a:rPr lang="en-US" sz="1600" dirty="0">
                <a:latin typeface="Arial" panose="020B0604020202020204" pitchFamily="34" charset="0"/>
                <a:cs typeface="Arial" panose="020B0604020202020204" pitchFamily="34" charset="0"/>
              </a:rPr>
              <a:t>Anything built in 1974 or earlier is a potential historic property (50 years).</a:t>
            </a:r>
          </a:p>
          <a:p>
            <a:pPr>
              <a:lnSpc>
                <a:spcPct val="90000"/>
              </a:lnSpc>
            </a:pPr>
            <a:endParaRPr lang="en-US" sz="1600" dirty="0">
              <a:latin typeface="Arial" panose="020B0604020202020204" pitchFamily="34" charset="0"/>
              <a:cs typeface="Arial" panose="020B0604020202020204" pitchFamily="34" charset="0"/>
            </a:endParaRPr>
          </a:p>
          <a:p>
            <a:pPr>
              <a:lnSpc>
                <a:spcPct val="90000"/>
              </a:lnSpc>
            </a:pPr>
            <a:r>
              <a:rPr lang="en-US" sz="1600" dirty="0">
                <a:latin typeface="Arial" panose="020B0604020202020204" pitchFamily="34" charset="0"/>
                <a:cs typeface="Arial" panose="020B0604020202020204" pitchFamily="34" charset="0"/>
              </a:rPr>
              <a:t>Most Cultural Resources Technical Reports will identify these properties in the project’s area of potential effects, but didn’t record and evaluate them for the NRHP or they did, it isn’t up to Section 106 standards.</a:t>
            </a:r>
          </a:p>
          <a:p>
            <a:pPr>
              <a:lnSpc>
                <a:spcPct val="90000"/>
              </a:lnSpc>
            </a:pPr>
            <a:endParaRPr lang="en-US" sz="1600" dirty="0">
              <a:latin typeface="Arial" panose="020B0604020202020204" pitchFamily="34" charset="0"/>
              <a:cs typeface="Arial" panose="020B0604020202020204" pitchFamily="34" charset="0"/>
            </a:endParaRPr>
          </a:p>
          <a:p>
            <a:pPr>
              <a:lnSpc>
                <a:spcPct val="90000"/>
              </a:lnSpc>
            </a:pPr>
            <a:r>
              <a:rPr lang="en-US" sz="1600" dirty="0">
                <a:latin typeface="Arial" panose="020B0604020202020204" pitchFamily="34" charset="0"/>
                <a:cs typeface="Arial" panose="020B0604020202020204" pitchFamily="34" charset="0"/>
              </a:rPr>
              <a:t>We had a historic context report prepared for Water Treatment Systems in CA.</a:t>
            </a:r>
          </a:p>
          <a:p>
            <a:pPr>
              <a:lnSpc>
                <a:spcPct val="90000"/>
              </a:lnSpc>
            </a:pPr>
            <a:endParaRPr lang="en-US" sz="1400" dirty="0">
              <a:latin typeface="Arial" panose="020B0604020202020204" pitchFamily="34" charset="0"/>
              <a:cs typeface="Arial" panose="020B0604020202020204" pitchFamily="34" charset="0"/>
            </a:endParaRPr>
          </a:p>
          <a:p>
            <a:pPr>
              <a:lnSpc>
                <a:spcPct val="90000"/>
              </a:lnSpc>
            </a:pPr>
            <a:endParaRPr lang="en-US" sz="1400" dirty="0">
              <a:latin typeface="Arial" panose="020B0604020202020204" pitchFamily="34" charset="0"/>
              <a:cs typeface="Arial" panose="020B0604020202020204" pitchFamily="34" charset="0"/>
            </a:endParaRPr>
          </a:p>
          <a:p>
            <a:pPr>
              <a:lnSpc>
                <a:spcPct val="90000"/>
              </a:lnSpc>
            </a:pPr>
            <a:endParaRPr lang="en-US" sz="1400" dirty="0"/>
          </a:p>
          <a:p>
            <a:pPr>
              <a:lnSpc>
                <a:spcPct val="90000"/>
              </a:lnSpc>
            </a:pPr>
            <a:endParaRPr lang="en-US" sz="1400" dirty="0"/>
          </a:p>
          <a:p>
            <a:pPr>
              <a:lnSpc>
                <a:spcPct val="90000"/>
              </a:lnSpc>
            </a:pPr>
            <a:endParaRPr lang="en-US" sz="1400" dirty="0"/>
          </a:p>
        </p:txBody>
      </p:sp>
      <p:pic>
        <p:nvPicPr>
          <p:cNvPr id="4" name="Picture 3">
            <a:extLst>
              <a:ext uri="{FF2B5EF4-FFF2-40B4-BE49-F238E27FC236}">
                <a16:creationId xmlns:a16="http://schemas.microsoft.com/office/drawing/2014/main" id="{7A7A8CF0-9BE7-CEE8-F1D6-15ADCF2DB1CD}"/>
              </a:ext>
            </a:extLst>
          </p:cNvPr>
          <p:cNvPicPr>
            <a:picLocks noChangeAspect="1"/>
          </p:cNvPicPr>
          <p:nvPr/>
        </p:nvPicPr>
        <p:blipFill>
          <a:blip r:embed="rId3"/>
          <a:srcRect r="10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8571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D5D7-3C3B-BF16-BAD9-5BB13FB544F0}"/>
              </a:ext>
            </a:extLst>
          </p:cNvPr>
          <p:cNvSpPr>
            <a:spLocks noGrp="1"/>
          </p:cNvSpPr>
          <p:nvPr>
            <p:ph type="title"/>
          </p:nvPr>
        </p:nvSpPr>
        <p:spPr>
          <a:xfrm>
            <a:off x="677334" y="609600"/>
            <a:ext cx="8596668" cy="1320800"/>
          </a:xfrm>
        </p:spPr>
        <p:txBody>
          <a:bodyPr anchor="t">
            <a:normAutofit/>
          </a:bodyPr>
          <a:lstStyle/>
          <a:p>
            <a:pPr algn="ctr">
              <a:lnSpc>
                <a:spcPct val="90000"/>
              </a:lnSpc>
            </a:pPr>
            <a:r>
              <a:rPr lang="en-US" sz="2000" dirty="0">
                <a:latin typeface="Arial" panose="020B0604020202020204" pitchFamily="34" charset="0"/>
                <a:cs typeface="Arial" panose="020B0604020202020204" pitchFamily="34" charset="0"/>
              </a:rPr>
              <a:t>DRINKING WATER AND WASTEWATER TREATMENT FACILITIES IN CALIFORNIA</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Historic Context and Research Design for National Register Evaluation</a:t>
            </a:r>
          </a:p>
        </p:txBody>
      </p:sp>
      <p:sp>
        <p:nvSpPr>
          <p:cNvPr id="3" name="Content Placeholder 2">
            <a:extLst>
              <a:ext uri="{FF2B5EF4-FFF2-40B4-BE49-F238E27FC236}">
                <a16:creationId xmlns:a16="http://schemas.microsoft.com/office/drawing/2014/main" id="{124BB6CE-37AE-DE00-AFBA-CA91EAAE2549}"/>
              </a:ext>
            </a:extLst>
          </p:cNvPr>
          <p:cNvSpPr>
            <a:spLocks noGrp="1"/>
          </p:cNvSpPr>
          <p:nvPr>
            <p:ph idx="1"/>
          </p:nvPr>
        </p:nvSpPr>
        <p:spPr>
          <a:xfrm>
            <a:off x="6336287" y="2160589"/>
            <a:ext cx="3465259" cy="3880773"/>
          </a:xfrm>
        </p:spPr>
        <p:txBody>
          <a:bodyPr>
            <a:noAutofit/>
          </a:bodyPr>
          <a:lstStyle/>
          <a:p>
            <a:pPr>
              <a:lnSpc>
                <a:spcPct val="90000"/>
              </a:lnSpc>
            </a:pPr>
            <a:r>
              <a:rPr lang="en-US" sz="1400" dirty="0">
                <a:latin typeface="Arial" panose="020B0604020202020204" pitchFamily="34" charset="0"/>
                <a:cs typeface="Arial" panose="020B0604020202020204" pitchFamily="34" charset="0"/>
              </a:rPr>
              <a:t>Cost estimate was $150K, but the actual cost was $270K.</a:t>
            </a:r>
          </a:p>
          <a:p>
            <a:pPr>
              <a:lnSpc>
                <a:spcPct val="90000"/>
              </a:lnSpc>
            </a:pPr>
            <a:r>
              <a:rPr lang="en-US" sz="1400" dirty="0">
                <a:latin typeface="Arial" panose="020B0604020202020204" pitchFamily="34" charset="0"/>
                <a:cs typeface="Arial" panose="020B0604020202020204" pitchFamily="34" charset="0"/>
              </a:rPr>
              <a:t>The report laid out the historical context of water treatment in the state.</a:t>
            </a:r>
          </a:p>
          <a:p>
            <a:pPr>
              <a:lnSpc>
                <a:spcPct val="90000"/>
              </a:lnSpc>
            </a:pPr>
            <a:r>
              <a:rPr lang="en-US" sz="1400" dirty="0">
                <a:latin typeface="Arial" panose="020B0604020202020204" pitchFamily="34" charset="0"/>
                <a:cs typeface="Arial" panose="020B0604020202020204" pitchFamily="34" charset="0"/>
              </a:rPr>
              <a:t>They established a theme (sanitation), three periods of significance, and identified individuals who had a significant impact on sanitation in California.</a:t>
            </a:r>
          </a:p>
          <a:p>
            <a:pPr>
              <a:lnSpc>
                <a:spcPct val="90000"/>
              </a:lnSpc>
            </a:pPr>
            <a:r>
              <a:rPr lang="en-US" sz="1400" dirty="0">
                <a:latin typeface="Arial" panose="020B0604020202020204" pitchFamily="34" charset="0"/>
                <a:cs typeface="Arial" panose="020B0604020202020204" pitchFamily="34" charset="0"/>
              </a:rPr>
              <a:t>The report makes it much easier for our applicants and ourselves to evaluate water infrastructure, as we can cite the studies to support our conclusions.</a:t>
            </a:r>
          </a:p>
        </p:txBody>
      </p:sp>
      <p:pic>
        <p:nvPicPr>
          <p:cNvPr id="7" name="Picture 6">
            <a:extLst>
              <a:ext uri="{FF2B5EF4-FFF2-40B4-BE49-F238E27FC236}">
                <a16:creationId xmlns:a16="http://schemas.microsoft.com/office/drawing/2014/main" id="{4DC7E5FE-D330-F4D4-58E4-B30A42AB6558}"/>
              </a:ext>
            </a:extLst>
          </p:cNvPr>
          <p:cNvPicPr>
            <a:picLocks noChangeAspect="1"/>
          </p:cNvPicPr>
          <p:nvPr/>
        </p:nvPicPr>
        <p:blipFill>
          <a:blip r:embed="rId3"/>
          <a:srcRect t="459" r="3" b="465"/>
          <a:stretch/>
        </p:blipFill>
        <p:spPr>
          <a:xfrm>
            <a:off x="677334" y="2024009"/>
            <a:ext cx="5423429" cy="4017684"/>
          </a:xfrm>
          <a:prstGeom prst="rect">
            <a:avLst/>
          </a:prstGeom>
        </p:spPr>
      </p:pic>
    </p:spTree>
    <p:extLst>
      <p:ext uri="{BB962C8B-B14F-4D97-AF65-F5344CB8AC3E}">
        <p14:creationId xmlns:p14="http://schemas.microsoft.com/office/powerpoint/2010/main" val="194827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8" name="Straight Connector 57">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Isosceles Triangle 89">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1"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3"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Isosceles Triangle 93">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5" name="Isosceles Triangle 94">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a:extLst>
              <a:ext uri="{FF2B5EF4-FFF2-40B4-BE49-F238E27FC236}">
                <a16:creationId xmlns:a16="http://schemas.microsoft.com/office/drawing/2014/main" id="{3BA554CE-746A-C62D-DF30-787005B25FF9}"/>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sz="3600" dirty="0"/>
              <a:t>Benefits of the Context</a:t>
            </a:r>
          </a:p>
        </p:txBody>
      </p:sp>
      <p:sp>
        <p:nvSpPr>
          <p:cNvPr id="6" name="Text Placeholder 5">
            <a:extLst>
              <a:ext uri="{FF2B5EF4-FFF2-40B4-BE49-F238E27FC236}">
                <a16:creationId xmlns:a16="http://schemas.microsoft.com/office/drawing/2014/main" id="{D110137F-0CA9-0F72-8413-171EFDC3617B}"/>
              </a:ext>
            </a:extLst>
          </p:cNvPr>
          <p:cNvSpPr>
            <a:spLocks noGrp="1"/>
          </p:cNvSpPr>
          <p:nvPr>
            <p:ph type="body" sz="half" idx="2"/>
          </p:nvPr>
        </p:nvSpPr>
        <p:spPr>
          <a:xfrm>
            <a:off x="5209563" y="2160589"/>
            <a:ext cx="4064439" cy="3880773"/>
          </a:xfrm>
        </p:spPr>
        <p:txBody>
          <a:bodyPr vert="horz" lIns="91440" tIns="45720" rIns="91440" bIns="45720" rtlCol="0">
            <a:normAutofit/>
          </a:bodyPr>
          <a:lstStyle/>
          <a:p>
            <a:pPr>
              <a:buFont typeface="Wingdings 3" charset="2"/>
              <a:buChar char=""/>
            </a:pPr>
            <a:r>
              <a:rPr lang="en-US" sz="2000" dirty="0"/>
              <a:t>Anyone can use the report.</a:t>
            </a:r>
          </a:p>
          <a:p>
            <a:pPr>
              <a:buFont typeface="Wingdings 3" charset="2"/>
              <a:buChar char=""/>
            </a:pPr>
            <a:r>
              <a:rPr lang="en-US" sz="2000" dirty="0"/>
              <a:t>We don’t need a Secretary of the Interior qualified historian to make the evaluation anymore for most property types.</a:t>
            </a:r>
          </a:p>
          <a:p>
            <a:pPr>
              <a:buFont typeface="Wingdings 3" charset="2"/>
              <a:buChar char=""/>
            </a:pPr>
            <a:r>
              <a:rPr lang="en-US" sz="2000" dirty="0"/>
              <a:t>The authors of the report are qualified, and we cite them for our determinations. </a:t>
            </a:r>
          </a:p>
          <a:p>
            <a:endParaRPr lang="en-US" sz="2000" dirty="0"/>
          </a:p>
          <a:p>
            <a:pPr>
              <a:buFont typeface="Wingdings 3" charset="2"/>
              <a:buChar char=""/>
            </a:pPr>
            <a:endParaRPr lang="en-US" sz="2000" dirty="0"/>
          </a:p>
        </p:txBody>
      </p:sp>
      <p:pic>
        <p:nvPicPr>
          <p:cNvPr id="8" name="Content Placeholder 7">
            <a:extLst>
              <a:ext uri="{FF2B5EF4-FFF2-40B4-BE49-F238E27FC236}">
                <a16:creationId xmlns:a16="http://schemas.microsoft.com/office/drawing/2014/main" id="{1AAEF556-284C-DC74-7A95-4E8B9ADFC57C}"/>
              </a:ext>
            </a:extLst>
          </p:cNvPr>
          <p:cNvPicPr>
            <a:picLocks noGrp="1" noChangeAspect="1"/>
          </p:cNvPicPr>
          <p:nvPr>
            <p:ph idx="1"/>
          </p:nvPr>
        </p:nvPicPr>
        <p:blipFill>
          <a:blip r:embed="rId3"/>
          <a:srcRect r="1931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6" name="Isosceles Triangle 9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8232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60D196-9C37-82AB-7873-90B4BB8F3B09}"/>
              </a:ext>
            </a:extLst>
          </p:cNvPr>
          <p:cNvSpPr>
            <a:spLocks noGrp="1"/>
          </p:cNvSpPr>
          <p:nvPr>
            <p:ph type="title"/>
          </p:nvPr>
        </p:nvSpPr>
        <p:spPr/>
        <p:txBody>
          <a:bodyPr>
            <a:normAutofit fontScale="90000"/>
          </a:bodyPr>
          <a:lstStyle/>
          <a:p>
            <a:r>
              <a:rPr lang="en-US" dirty="0"/>
              <a:t>Program Webpages with Environmental Review Requirements Including Section 106 </a:t>
            </a:r>
          </a:p>
        </p:txBody>
      </p:sp>
      <p:sp>
        <p:nvSpPr>
          <p:cNvPr id="6" name="Content Placeholder 5">
            <a:extLst>
              <a:ext uri="{FF2B5EF4-FFF2-40B4-BE49-F238E27FC236}">
                <a16:creationId xmlns:a16="http://schemas.microsoft.com/office/drawing/2014/main" id="{7DBEA7A7-5907-BDFB-645E-EEF5D193D7F6}"/>
              </a:ext>
            </a:extLst>
          </p:cNvPr>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hlinkClick r:id="rId3"/>
              </a:rPr>
              <a:t>CWSRF Environmental Review Requirements</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https://waterboards.ca.gov/water_issues/programs/grants_loans/cwsrf_requirements.html</a:t>
            </a:r>
          </a:p>
          <a:p>
            <a:r>
              <a:rPr lang="en-US" sz="2400" dirty="0">
                <a:latin typeface="Arial" panose="020B0604020202020204" pitchFamily="34" charset="0"/>
                <a:cs typeface="Arial" panose="020B0604020202020204" pitchFamily="34" charset="0"/>
                <a:hlinkClick r:id="rId4"/>
              </a:rPr>
              <a:t>DWSRF Environmental Review Requirements</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https://waterboards.ca.gov/drinking_water/services/funding/dwsrf_requirements.html</a:t>
            </a:r>
          </a:p>
          <a:p>
            <a:r>
              <a:rPr lang="en-US" sz="2400" dirty="0">
                <a:latin typeface="Arial" panose="020B0604020202020204" pitchFamily="34" charset="0"/>
                <a:cs typeface="Arial" panose="020B0604020202020204" pitchFamily="34" charset="0"/>
                <a:hlinkClick r:id="rId5"/>
              </a:rPr>
              <a:t>Historic Context Report</a:t>
            </a:r>
            <a:r>
              <a:rPr lang="en-US" sz="2400" dirty="0">
                <a:latin typeface="Arial" panose="020B0604020202020204" pitchFamily="34" charset="0"/>
                <a:cs typeface="Arial" panose="020B0604020202020204" pitchFamily="34" charset="0"/>
              </a:rPr>
              <a:t> https://waterboards.ca.gov/water_issues/programs/grants_loans/docs/2024/historic-context-report.pdf</a:t>
            </a:r>
          </a:p>
        </p:txBody>
      </p:sp>
    </p:spTree>
    <p:extLst>
      <p:ext uri="{BB962C8B-B14F-4D97-AF65-F5344CB8AC3E}">
        <p14:creationId xmlns:p14="http://schemas.microsoft.com/office/powerpoint/2010/main" val="395045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28F8AF3-689E-B952-5C7A-A93473AF0FF3}"/>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latin typeface="Arial" panose="020B0604020202020204" pitchFamily="34" charset="0"/>
                <a:cs typeface="Arial" panose="020B0604020202020204" pitchFamily="34" charset="0"/>
              </a:rPr>
              <a:t>What This Talk Will Cover</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381F7C5-18D8-86A5-C05B-526E4B126F4F}"/>
              </a:ext>
            </a:extLst>
          </p:cNvPr>
          <p:cNvGraphicFramePr>
            <a:graphicFrameLocks noGrp="1"/>
          </p:cNvGraphicFramePr>
          <p:nvPr>
            <p:ph idx="1"/>
            <p:extLst>
              <p:ext uri="{D42A27DB-BD31-4B8C-83A1-F6EECF244321}">
                <p14:modId xmlns:p14="http://schemas.microsoft.com/office/powerpoint/2010/main" val="1283230316"/>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991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DCF0D7B-0469-92E1-7D23-B7F60432FE40}"/>
              </a:ext>
            </a:extLst>
          </p:cNvPr>
          <p:cNvSpPr>
            <a:spLocks noGrp="1"/>
          </p:cNvSpPr>
          <p:nvPr>
            <p:ph type="title"/>
          </p:nvPr>
        </p:nvSpPr>
        <p:spPr>
          <a:xfrm>
            <a:off x="1333502" y="609600"/>
            <a:ext cx="8596668" cy="1320800"/>
          </a:xfrm>
        </p:spPr>
        <p:txBody>
          <a:bodyPr>
            <a:normAutofit/>
          </a:bodyPr>
          <a:lstStyle/>
          <a:p>
            <a:r>
              <a:rPr lang="en-US" dirty="0">
                <a:latin typeface="Arial" panose="020B0604020202020204" pitchFamily="34" charset="0"/>
                <a:cs typeface="Arial" panose="020B0604020202020204" pitchFamily="34" charset="0"/>
              </a:rPr>
              <a:t>Existing National Historic Preservation Act (NHPA) Section 106 Authorities</a:t>
            </a:r>
          </a:p>
        </p:txBody>
      </p:sp>
      <p:sp>
        <p:nvSpPr>
          <p:cNvPr id="23" name="Isosceles Triangle 22">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59F468C6-827E-E55C-8BB6-236A322C353F}"/>
              </a:ext>
            </a:extLst>
          </p:cNvPr>
          <p:cNvSpPr>
            <a:spLocks noGrp="1"/>
          </p:cNvSpPr>
          <p:nvPr>
            <p:ph idx="1"/>
          </p:nvPr>
        </p:nvSpPr>
        <p:spPr>
          <a:xfrm>
            <a:off x="1333502" y="2160590"/>
            <a:ext cx="8470898" cy="4087810"/>
          </a:xfrm>
        </p:spPr>
        <p:txBody>
          <a:bodyPr>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Clean Water SRF Nationwide Programmatic Agreement (NPA)</a:t>
            </a:r>
          </a:p>
          <a:p>
            <a:pPr marL="342900" marR="0" lvl="0" indent="-342900"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Gives the authority to states administering the CWSRF to consult with the SHPO under Section 106 of the NHPA on behalf of the EPA, to make findings, and resolve adverse effects through the MOA process, but not the PA process. Attached the 1986 version of 36 CFR Part 800. </a:t>
            </a:r>
          </a:p>
          <a:p>
            <a:pPr marL="342900" marR="0" lvl="0" indent="-342900"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The NPA does not contain any alternative processes 106 process</a:t>
            </a:r>
          </a:p>
          <a:p>
            <a:pPr marL="342900" marR="0" lvl="0" indent="-342900"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The NPA does not have an expiration date.</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Drinking Water SRF EPA Region 9 </a:t>
            </a:r>
            <a:r>
              <a:rPr lang="en-US" sz="1600" b="1" dirty="0">
                <a:latin typeface="Arial" panose="020B0604020202020204" pitchFamily="34" charset="0"/>
                <a:cs typeface="Arial" panose="020B0604020202020204" pitchFamily="34" charset="0"/>
              </a:rPr>
              <a:t>L</a:t>
            </a:r>
            <a:r>
              <a:rPr kumimoji="0" lang="en-US" sz="16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etter</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to SHPO (2015)</a:t>
            </a:r>
          </a:p>
          <a:p>
            <a:pPr marL="342900" marR="0" lvl="0" indent="-342900"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The EPA sent a letter to our SHPO giving us the authority to consult under NHPA Section 106 on behalf of the EPA for the DWSRF program on the identification of historic properties, but it does not give us the authority to resolve adverse effects. </a:t>
            </a:r>
          </a:p>
          <a:p>
            <a:pPr marL="342900" marR="0" lvl="0" indent="-342900" defTabSz="914400" rtl="0" eaLnBrk="1" fontAlgn="auto" latinLnBrk="0" hangingPunct="1">
              <a:lnSpc>
                <a:spcPct val="90000"/>
              </a:lnSpc>
              <a:spcBef>
                <a:spcPts val="1000"/>
              </a:spcBef>
              <a:spcAft>
                <a:spcPts val="800"/>
              </a:spcAft>
              <a:buClrTx/>
              <a:buSzTx/>
              <a:buFont typeface="Symbol" panose="05050102010706020507" pitchFamily="18" charset="2"/>
              <a:buChar char=""/>
              <a:tabLst/>
              <a:defRPr/>
            </a:pPr>
            <a:r>
              <a:rPr kumimoji="0" lang="en-US"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Adverse effect requires EPA involvement.</a:t>
            </a:r>
          </a:p>
          <a:p>
            <a:pPr>
              <a:lnSpc>
                <a:spcPct val="90000"/>
              </a:lnSpc>
            </a:pPr>
            <a:endParaRPr lang="en-US" sz="1500" dirty="0">
              <a:latin typeface="Arial" panose="020B0604020202020204" pitchFamily="34" charset="0"/>
              <a:cs typeface="Arial" panose="020B0604020202020204" pitchFamily="34" charset="0"/>
            </a:endParaRPr>
          </a:p>
        </p:txBody>
      </p:sp>
      <p:sp>
        <p:nvSpPr>
          <p:cNvPr id="31"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251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C16FF3-B3B2-C85F-F8F5-CDEE674D0DC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State Water Board SRF Conditions in 2017</a:t>
            </a:r>
          </a:p>
        </p:txBody>
      </p:sp>
      <p:sp>
        <p:nvSpPr>
          <p:cNvPr id="5" name="Content Placeholder 4">
            <a:extLst>
              <a:ext uri="{FF2B5EF4-FFF2-40B4-BE49-F238E27FC236}">
                <a16:creationId xmlns:a16="http://schemas.microsoft.com/office/drawing/2014/main" id="{34FE98FB-2592-3785-EFCB-EB9D938584F2}"/>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Our state uses the California Environmental Quality Act (aka CEQA) as our NEPA-like process, and we have a SERP for each of our SRF Programs.</a:t>
            </a:r>
          </a:p>
          <a:p>
            <a:r>
              <a:rPr lang="en-US" sz="2000" dirty="0">
                <a:latin typeface="Arial" panose="020B0604020202020204" pitchFamily="34" charset="0"/>
                <a:cs typeface="Arial" panose="020B0604020202020204" pitchFamily="34" charset="0"/>
              </a:rPr>
              <a:t>The NHPA is one of our cross-cutters. Our applicants submit historic property identification reports to support our NHPA Section 106 consultations for DWSRF and CWSRF projects.</a:t>
            </a:r>
          </a:p>
          <a:p>
            <a:r>
              <a:rPr lang="en-US" sz="2000" dirty="0">
                <a:latin typeface="Arial" panose="020B0604020202020204" pitchFamily="34" charset="0"/>
                <a:cs typeface="Arial" panose="020B0604020202020204" pitchFamily="34" charset="0"/>
              </a:rPr>
              <a:t>We consulted with the State Historic Preservation Officer (SHPO) on all projects that might get federal money, about 50-60 projects a year.</a:t>
            </a:r>
          </a:p>
          <a:p>
            <a:r>
              <a:rPr lang="en-US" sz="2000" dirty="0">
                <a:latin typeface="Arial" panose="020B0604020202020204" pitchFamily="34" charset="0"/>
                <a:cs typeface="Arial" panose="020B0604020202020204" pitchFamily="34" charset="0"/>
              </a:rPr>
              <a:t>Our program has three dedicated archaeological staff, one senior and two specialists. At least one is Secretary of the Interior Qualified. </a:t>
            </a:r>
          </a:p>
          <a:p>
            <a:endParaRPr lang="en-US" dirty="0"/>
          </a:p>
        </p:txBody>
      </p:sp>
    </p:spTree>
    <p:extLst>
      <p:ext uri="{BB962C8B-B14F-4D97-AF65-F5344CB8AC3E}">
        <p14:creationId xmlns:p14="http://schemas.microsoft.com/office/powerpoint/2010/main" val="145605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D12B-2458-1CD4-0A7B-CDCB21114E04}"/>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What is a Programmatic Agreement?</a:t>
            </a:r>
          </a:p>
        </p:txBody>
      </p:sp>
      <p:sp>
        <p:nvSpPr>
          <p:cNvPr id="15" name="Content Placeholder 14">
            <a:extLst>
              <a:ext uri="{FF2B5EF4-FFF2-40B4-BE49-F238E27FC236}">
                <a16:creationId xmlns:a16="http://schemas.microsoft.com/office/drawing/2014/main" id="{36F58EB3-71DC-D16C-0F90-907AB9FD4317}"/>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36 CFR Part 800 is the implementing regulations for Section 106 of the NHPA.</a:t>
            </a:r>
          </a:p>
          <a:p>
            <a:r>
              <a:rPr lang="en-US" sz="2000" dirty="0">
                <a:latin typeface="Arial" panose="020B0604020202020204" pitchFamily="34" charset="0"/>
                <a:cs typeface="Arial" panose="020B0604020202020204" pitchFamily="34" charset="0"/>
              </a:rPr>
              <a:t>§ 800.14 Federal agency program alternatives. </a:t>
            </a:r>
          </a:p>
          <a:p>
            <a:r>
              <a:rPr lang="en-US" sz="2000" dirty="0">
                <a:latin typeface="Arial" panose="020B0604020202020204" pitchFamily="34" charset="0"/>
                <a:cs typeface="Arial" panose="020B0604020202020204" pitchFamily="34" charset="0"/>
              </a:rPr>
              <a:t>Alternatives to the Section 106 process = Streamlining</a:t>
            </a:r>
          </a:p>
          <a:p>
            <a:r>
              <a:rPr lang="en-US" sz="2000" dirty="0">
                <a:latin typeface="Arial" panose="020B0604020202020204" pitchFamily="34" charset="0"/>
                <a:cs typeface="Arial" panose="020B0604020202020204" pitchFamily="34" charset="0"/>
              </a:rPr>
              <a:t>§ 800.14(b) Programmatic agreements. The Council and the agency official may negotiate a programmatic agreement to govern the implementation of a particular program or the resolution of adverse effects from certain complex project situations or multiple undertakings.</a:t>
            </a:r>
          </a:p>
          <a:p>
            <a:r>
              <a:rPr lang="en-US" sz="2000" dirty="0">
                <a:latin typeface="Arial" panose="020B0604020202020204" pitchFamily="34" charset="0"/>
                <a:cs typeface="Arial" panose="020B0604020202020204" pitchFamily="34" charset="0"/>
              </a:rPr>
              <a:t>PAs must be initiated by the federal agency. States first need the support of their EPA Region.</a:t>
            </a:r>
          </a:p>
        </p:txBody>
      </p:sp>
    </p:spTree>
    <p:extLst>
      <p:ext uri="{BB962C8B-B14F-4D97-AF65-F5344CB8AC3E}">
        <p14:creationId xmlns:p14="http://schemas.microsoft.com/office/powerpoint/2010/main" val="123207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32FD-E69D-A215-2831-B2E94DEB1925}"/>
              </a:ext>
            </a:extLst>
          </p:cNvPr>
          <p:cNvSpPr>
            <a:spLocks noGrp="1"/>
          </p:cNvSpPr>
          <p:nvPr>
            <p:ph type="title"/>
          </p:nvPr>
        </p:nvSpPr>
        <p:spPr>
          <a:xfrm>
            <a:off x="677334" y="609600"/>
            <a:ext cx="8596668" cy="941798"/>
          </a:xfrm>
        </p:spPr>
        <p:txBody>
          <a:bodyPr/>
          <a:lstStyle/>
          <a:p>
            <a:r>
              <a:rPr lang="en-US" dirty="0">
                <a:latin typeface="Arial" panose="020B0604020202020204" pitchFamily="34" charset="0"/>
                <a:cs typeface="Arial" panose="020B0604020202020204" pitchFamily="34" charset="0"/>
              </a:rPr>
              <a:t>California’s PA Objectives</a:t>
            </a:r>
          </a:p>
        </p:txBody>
      </p:sp>
      <p:sp>
        <p:nvSpPr>
          <p:cNvPr id="3" name="Content Placeholder 2">
            <a:extLst>
              <a:ext uri="{FF2B5EF4-FFF2-40B4-BE49-F238E27FC236}">
                <a16:creationId xmlns:a16="http://schemas.microsoft.com/office/drawing/2014/main" id="{BE0ED5DC-F5AF-6974-1FC3-D3263D65874C}"/>
              </a:ext>
            </a:extLst>
          </p:cNvPr>
          <p:cNvSpPr>
            <a:spLocks noGrp="1"/>
          </p:cNvSpPr>
          <p:nvPr>
            <p:ph idx="1"/>
          </p:nvPr>
        </p:nvSpPr>
        <p:spPr>
          <a:xfrm>
            <a:off x="677334" y="1633591"/>
            <a:ext cx="8596668" cy="4407771"/>
          </a:xfrm>
        </p:spPr>
        <p:txBody>
          <a:bodyPr>
            <a:normAutofit fontScale="92500" lnSpcReduction="20000"/>
          </a:bodyPr>
          <a:lstStyle/>
          <a:p>
            <a:r>
              <a:rPr lang="en-US" dirty="0">
                <a:latin typeface="Arial" panose="020B0604020202020204" pitchFamily="34" charset="0"/>
                <a:cs typeface="Arial" panose="020B0604020202020204" pitchFamily="34" charset="0"/>
              </a:rPr>
              <a:t>Improve the efficiency of reviews for CWSRF and DWSRF projects requiring compliance with Section 106.</a:t>
            </a:r>
          </a:p>
          <a:p>
            <a:r>
              <a:rPr lang="en-US" dirty="0">
                <a:latin typeface="Arial" panose="020B0604020202020204" pitchFamily="34" charset="0"/>
                <a:cs typeface="Arial" panose="020B0604020202020204" pitchFamily="34" charset="0"/>
              </a:rPr>
              <a:t>Ensure consistency between the CWSRF and the DWSRF Program Section 106 review processes.</a:t>
            </a:r>
          </a:p>
          <a:p>
            <a:r>
              <a:rPr lang="en-US" dirty="0">
                <a:latin typeface="Arial" panose="020B0604020202020204" pitchFamily="34" charset="0"/>
                <a:cs typeface="Arial" panose="020B0604020202020204" pitchFamily="34" charset="0"/>
              </a:rPr>
              <a:t>Establish professional qualification standards for Section 106 reviewers and consultants who prepare historic property identification reports.</a:t>
            </a:r>
          </a:p>
          <a:p>
            <a:r>
              <a:rPr lang="en-US" dirty="0">
                <a:latin typeface="Arial" panose="020B0604020202020204" pitchFamily="34" charset="0"/>
                <a:cs typeface="Arial" panose="020B0604020202020204" pitchFamily="34" charset="0"/>
              </a:rPr>
              <a:t>Allow State Water Board’s professionally qualified staff to make findings of “no historic properties affected” when no cultural resources are located within the area of potential effects (APE) without consultation with the SHPO (about 70% of projects).</a:t>
            </a:r>
          </a:p>
          <a:p>
            <a:r>
              <a:rPr lang="en-US" dirty="0">
                <a:latin typeface="Arial" panose="020B0604020202020204" pitchFamily="34" charset="0"/>
                <a:cs typeface="Arial" panose="020B0604020202020204" pitchFamily="34" charset="0"/>
              </a:rPr>
              <a:t>Allow State Water Board’s professionally qualified staff to make findings of “no adverse effect” for projects that will completely avoid effects to historic properties located in the APE, without consultation with the SHPO.</a:t>
            </a:r>
          </a:p>
          <a:p>
            <a:r>
              <a:rPr lang="en-US" dirty="0">
                <a:latin typeface="Arial" panose="020B0604020202020204" pitchFamily="34" charset="0"/>
                <a:cs typeface="Arial" panose="020B0604020202020204" pitchFamily="34" charset="0"/>
              </a:rPr>
              <a:t>Improve consultations with Native American tribes and other consulting parties by outlining the proper protocol and establishing a threshold for a “reasonable and good faith effort.”</a:t>
            </a:r>
          </a:p>
        </p:txBody>
      </p:sp>
    </p:spTree>
    <p:extLst>
      <p:ext uri="{BB962C8B-B14F-4D97-AF65-F5344CB8AC3E}">
        <p14:creationId xmlns:p14="http://schemas.microsoft.com/office/powerpoint/2010/main" val="228927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D933-DBC8-36EE-B8A9-D2CDD2386C44}"/>
              </a:ext>
            </a:extLst>
          </p:cNvPr>
          <p:cNvSpPr>
            <a:spLocks noGrp="1"/>
          </p:cNvSpPr>
          <p:nvPr>
            <p:ph type="title"/>
          </p:nvPr>
        </p:nvSpPr>
        <p:spPr/>
        <p:txBody>
          <a:bodyPr>
            <a:normAutofit fontScale="90000"/>
          </a:bodyPr>
          <a:lstStyle/>
          <a:p>
            <a:r>
              <a:rPr lang="en-US" sz="4000" dirty="0">
                <a:latin typeface="Arial" panose="020B0604020202020204" pitchFamily="34" charset="0"/>
                <a:cs typeface="Arial" panose="020B0604020202020204" pitchFamily="34" charset="0"/>
              </a:rPr>
              <a:t>California’s Wish List – Our Original Objectives</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6C3768F-CA45-A9C3-74DA-3957890D6D8F}"/>
              </a:ext>
            </a:extLst>
          </p:cNvPr>
          <p:cNvSpPr>
            <a:spLocks noGrp="1"/>
          </p:cNvSpPr>
          <p:nvPr>
            <p:ph idx="1"/>
          </p:nvPr>
        </p:nvSpPr>
        <p:spPr/>
        <p:txBody>
          <a:bodyPr>
            <a:normAutofit fontScale="92500" lnSpcReduction="10000"/>
          </a:bodyPr>
          <a:lstStyle/>
          <a:p>
            <a:pPr marL="342900" marR="0" lvl="0" indent="-342900">
              <a:lnSpc>
                <a:spcPct val="115000"/>
              </a:lnSpc>
              <a:buFont typeface="Symbol" panose="05050102010706020507" pitchFamily="18" charset="2"/>
              <a:buChar char=""/>
            </a:pPr>
            <a:r>
              <a:rPr lang="en-US" sz="2100" kern="100" dirty="0">
                <a:effectLst/>
                <a:latin typeface="Arial" panose="020B0604020202020204" pitchFamily="34" charset="0"/>
                <a:ea typeface="Aptos" panose="020B0004020202020204" pitchFamily="34" charset="0"/>
                <a:cs typeface="Arial" panose="020B0604020202020204" pitchFamily="34" charset="0"/>
              </a:rPr>
              <a:t>Be able to resolve adverse effects without EPA involvement for the DWSRF.</a:t>
            </a:r>
          </a:p>
          <a:p>
            <a:pPr marL="342900" marR="0" lvl="0" indent="-342900">
              <a:lnSpc>
                <a:spcPct val="115000"/>
              </a:lnSpc>
              <a:buFont typeface="Symbol" panose="05050102010706020507" pitchFamily="18" charset="2"/>
              <a:buChar char=""/>
            </a:pPr>
            <a:r>
              <a:rPr lang="en-US" sz="2100" kern="100" dirty="0">
                <a:effectLst/>
                <a:latin typeface="Arial" panose="020B0604020202020204" pitchFamily="34" charset="0"/>
                <a:ea typeface="Aptos" panose="020B0004020202020204" pitchFamily="34" charset="0"/>
                <a:cs typeface="Arial" panose="020B0604020202020204" pitchFamily="34" charset="0"/>
              </a:rPr>
              <a:t>Streamline the SHPO review process by</a:t>
            </a:r>
          </a:p>
          <a:p>
            <a:pPr lvl="1" indent="-342900">
              <a:lnSpc>
                <a:spcPct val="115000"/>
              </a:lnSpc>
              <a:buFont typeface="Courier New" panose="02070309020205020404" pitchFamily="49" charset="0"/>
              <a:buChar char="o"/>
            </a:pPr>
            <a:r>
              <a:rPr lang="en-US" sz="2100" kern="100" dirty="0">
                <a:effectLst/>
                <a:latin typeface="Arial" panose="020B0604020202020204" pitchFamily="34" charset="0"/>
                <a:ea typeface="Aptos" panose="020B0004020202020204" pitchFamily="34" charset="0"/>
                <a:cs typeface="Arial" panose="020B0604020202020204" pitchFamily="34" charset="0"/>
              </a:rPr>
              <a:t>Make categories of projects exempt from review (e.g. lead service line replacements)</a:t>
            </a:r>
          </a:p>
          <a:p>
            <a:pPr lvl="1" indent="-342900">
              <a:lnSpc>
                <a:spcPct val="115000"/>
              </a:lnSpc>
              <a:buFont typeface="Courier New" panose="02070309020205020404" pitchFamily="49" charset="0"/>
              <a:buChar char="o"/>
            </a:pPr>
            <a:r>
              <a:rPr lang="en-US" sz="2100" kern="100" dirty="0">
                <a:effectLst/>
                <a:latin typeface="Arial" panose="020B0604020202020204" pitchFamily="34" charset="0"/>
                <a:ea typeface="Aptos" panose="020B0004020202020204" pitchFamily="34" charset="0"/>
                <a:cs typeface="Arial" panose="020B0604020202020204" pitchFamily="34" charset="0"/>
              </a:rPr>
              <a:t>Have a list of property types exempt from evaluation (e.g. treatment plant settling ponds).</a:t>
            </a:r>
          </a:p>
          <a:p>
            <a:pPr marR="0" lvl="1">
              <a:lnSpc>
                <a:spcPct val="115000"/>
              </a:lnSpc>
              <a:buFont typeface="Courier New" panose="02070309020205020404" pitchFamily="49" charset="0"/>
              <a:buChar char="o"/>
            </a:pPr>
            <a:r>
              <a:rPr lang="en-US" sz="2100" kern="100" dirty="0">
                <a:effectLst/>
                <a:latin typeface="Arial" panose="020B0604020202020204" pitchFamily="34" charset="0"/>
                <a:ea typeface="Aptos" panose="020B0004020202020204" pitchFamily="34" charset="0"/>
                <a:cs typeface="Arial" panose="020B0604020202020204" pitchFamily="34" charset="0"/>
              </a:rPr>
              <a:t>Eliminating SHPO consultation on projects with findings of “no historic properties affected” and “no adverse effects with standard conditions”</a:t>
            </a:r>
          </a:p>
          <a:p>
            <a:pPr marR="0" lvl="1">
              <a:lnSpc>
                <a:spcPct val="115000"/>
              </a:lnSpc>
              <a:buFont typeface="Courier New" panose="02070309020205020404" pitchFamily="49" charset="0"/>
              <a:buChar char="o"/>
            </a:pPr>
            <a:r>
              <a:rPr lang="en-US" sz="2100" dirty="0">
                <a:latin typeface="Arial" panose="020B0604020202020204" pitchFamily="34" charset="0"/>
                <a:cs typeface="Arial" panose="020B0604020202020204" pitchFamily="34" charset="0"/>
              </a:rPr>
              <a:t>Allow MOAs with minor phased identification (usually done under a PA)</a:t>
            </a:r>
          </a:p>
          <a:p>
            <a:endParaRPr lang="en-US" dirty="0"/>
          </a:p>
        </p:txBody>
      </p:sp>
      <p:pic>
        <p:nvPicPr>
          <p:cNvPr id="5" name="Picture 4" descr="Shape&#10;&#10;Description automatically generated with low confidence">
            <a:extLst>
              <a:ext uri="{FF2B5EF4-FFF2-40B4-BE49-F238E27FC236}">
                <a16:creationId xmlns:a16="http://schemas.microsoft.com/office/drawing/2014/main" id="{EFBBF587-D2A5-0B50-8BFD-3BDCBED9F0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58883" y="1270000"/>
            <a:ext cx="2155715" cy="3521931"/>
          </a:xfrm>
          <a:prstGeom prst="rect">
            <a:avLst/>
          </a:prstGeom>
        </p:spPr>
      </p:pic>
    </p:spTree>
    <p:extLst>
      <p:ext uri="{BB962C8B-B14F-4D97-AF65-F5344CB8AC3E}">
        <p14:creationId xmlns:p14="http://schemas.microsoft.com/office/powerpoint/2010/main" val="188553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9E74-6E1D-2C75-F3C1-5E5EB3BB1326}"/>
              </a:ext>
            </a:extLst>
          </p:cNvPr>
          <p:cNvSpPr>
            <a:spLocks noGrp="1"/>
          </p:cNvSpPr>
          <p:nvPr>
            <p:ph type="title"/>
          </p:nvPr>
        </p:nvSpPr>
        <p:spPr>
          <a:xfrm>
            <a:off x="5536734" y="609600"/>
            <a:ext cx="3737268" cy="1320800"/>
          </a:xfrm>
        </p:spPr>
        <p:txBody>
          <a:bodyPr>
            <a:normAutofit/>
          </a:bodyPr>
          <a:lstStyle/>
          <a:p>
            <a:r>
              <a:rPr lang="en-US" sz="3300">
                <a:latin typeface="Arial" panose="020B0604020202020204" pitchFamily="34" charset="0"/>
                <a:cs typeface="Arial" panose="020B0604020202020204" pitchFamily="34" charset="0"/>
              </a:rPr>
              <a:t>Projected Time and Cost Savings</a:t>
            </a:r>
          </a:p>
        </p:txBody>
      </p:sp>
      <p:sp>
        <p:nvSpPr>
          <p:cNvPr id="3" name="Content Placeholder 2">
            <a:extLst>
              <a:ext uri="{FF2B5EF4-FFF2-40B4-BE49-F238E27FC236}">
                <a16:creationId xmlns:a16="http://schemas.microsoft.com/office/drawing/2014/main" id="{129CC1FA-2AB7-9644-A441-32D750EC8F5F}"/>
              </a:ext>
            </a:extLst>
          </p:cNvPr>
          <p:cNvSpPr>
            <a:spLocks noGrp="1"/>
          </p:cNvSpPr>
          <p:nvPr>
            <p:ph idx="1"/>
          </p:nvPr>
        </p:nvSpPr>
        <p:spPr>
          <a:xfrm>
            <a:off x="5209563" y="2160589"/>
            <a:ext cx="4064439" cy="3880773"/>
          </a:xfrm>
        </p:spPr>
        <p:txBody>
          <a:bodyPr>
            <a:normAutofit/>
          </a:bodyPr>
          <a:lstStyle/>
          <a:p>
            <a:pPr>
              <a:lnSpc>
                <a:spcPct val="90000"/>
              </a:lnSpc>
            </a:pPr>
            <a:r>
              <a:rPr lang="en-US" sz="1400" dirty="0">
                <a:latin typeface="Arial" panose="020B0604020202020204" pitchFamily="34" charset="0"/>
                <a:cs typeface="Arial" panose="020B0604020202020204" pitchFamily="34" charset="0"/>
              </a:rPr>
              <a:t>We estimated the PAs could eliminate about 70% of the projects from SHPO consultation. That’s about two months time per project that meet the conditions.</a:t>
            </a:r>
          </a:p>
          <a:p>
            <a:pPr>
              <a:lnSpc>
                <a:spcPct val="90000"/>
              </a:lnSpc>
            </a:pPr>
            <a:r>
              <a:rPr lang="en-US" sz="1400" dirty="0">
                <a:latin typeface="Arial" panose="020B0604020202020204" pitchFamily="34" charset="0"/>
                <a:cs typeface="Arial" panose="020B0604020202020204" pitchFamily="34" charset="0"/>
              </a:rPr>
              <a:t>We had hoped to reduce the types of properties that needed evaluation which would have saved applicants time and money.</a:t>
            </a:r>
          </a:p>
          <a:p>
            <a:pPr>
              <a:lnSpc>
                <a:spcPct val="90000"/>
              </a:lnSpc>
            </a:pPr>
            <a:r>
              <a:rPr lang="en-US" sz="1400" dirty="0">
                <a:latin typeface="Arial" panose="020B0604020202020204" pitchFamily="34" charset="0"/>
                <a:cs typeface="Arial" panose="020B0604020202020204" pitchFamily="34" charset="0"/>
              </a:rPr>
              <a:t>And if we could prepare agreement documents for DWSRF projects with adverse effects instead of going through the EPA which would also save time. </a:t>
            </a:r>
          </a:p>
          <a:p>
            <a:pPr>
              <a:lnSpc>
                <a:spcPct val="90000"/>
              </a:lnSpc>
            </a:pPr>
            <a:endParaRPr lang="en-US" sz="1400" dirty="0">
              <a:latin typeface="Arial" panose="020B0604020202020204" pitchFamily="34" charset="0"/>
              <a:cs typeface="Arial" panose="020B0604020202020204" pitchFamily="34" charset="0"/>
            </a:endParaRPr>
          </a:p>
          <a:p>
            <a:pPr>
              <a:lnSpc>
                <a:spcPct val="90000"/>
              </a:lnSpc>
            </a:pPr>
            <a:endParaRPr lang="en-US" sz="1400" dirty="0"/>
          </a:p>
          <a:p>
            <a:pPr>
              <a:lnSpc>
                <a:spcPct val="90000"/>
              </a:lnSpc>
            </a:pPr>
            <a:endParaRPr lang="en-US" sz="1400" dirty="0"/>
          </a:p>
        </p:txBody>
      </p:sp>
      <p:pic>
        <p:nvPicPr>
          <p:cNvPr id="5" name="Picture 4">
            <a:extLst>
              <a:ext uri="{FF2B5EF4-FFF2-40B4-BE49-F238E27FC236}">
                <a16:creationId xmlns:a16="http://schemas.microsoft.com/office/drawing/2014/main" id="{684531F2-9A9A-BEF3-6A0D-9E22B8E4A53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875" r="2787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490170CA-EC93-D625-005D-FCC4E2FEB845}"/>
              </a:ext>
            </a:extLst>
          </p:cNvPr>
          <p:cNvSpPr txBox="1"/>
          <p:nvPr/>
        </p:nvSpPr>
        <p:spPr>
          <a:xfrm>
            <a:off x="9650920" y="6657945"/>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salvisjuribus.it/la-prescrizione-dei-crediti-portati-dalla-cartella-esattoria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15284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8" name="Rectangle 4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Isosceles Triangle 5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Freeform: Shape 6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6DB72C-4965-8AC3-2BB8-EF10AC899FD6}"/>
              </a:ext>
            </a:extLst>
          </p:cNvPr>
          <p:cNvSpPr>
            <a:spLocks noGrp="1"/>
          </p:cNvSpPr>
          <p:nvPr>
            <p:ph type="title"/>
          </p:nvPr>
        </p:nvSpPr>
        <p:spPr>
          <a:xfrm>
            <a:off x="6938320" y="116846"/>
            <a:ext cx="4512989" cy="842481"/>
          </a:xfrm>
        </p:spPr>
        <p:txBody>
          <a:bodyPr anchor="ctr">
            <a:normAutofit/>
          </a:bodyPr>
          <a:lstStyle/>
          <a:p>
            <a:r>
              <a:rPr lang="en-US" dirty="0">
                <a:solidFill>
                  <a:srgbClr val="FFFFFF"/>
                </a:solidFill>
                <a:latin typeface="Arial" panose="020B0604020202020204" pitchFamily="34" charset="0"/>
                <a:cs typeface="Arial" panose="020B0604020202020204" pitchFamily="34" charset="0"/>
              </a:rPr>
              <a:t>Challenges </a:t>
            </a:r>
          </a:p>
        </p:txBody>
      </p:sp>
      <p:pic>
        <p:nvPicPr>
          <p:cNvPr id="5" name="Picture 4">
            <a:extLst>
              <a:ext uri="{FF2B5EF4-FFF2-40B4-BE49-F238E27FC236}">
                <a16:creationId xmlns:a16="http://schemas.microsoft.com/office/drawing/2014/main" id="{A5CCF8B7-BC9C-AD25-D100-9133A09B1A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524" r="17524"/>
          <a:stretch/>
        </p:blipFill>
        <p:spPr>
          <a:xfrm>
            <a:off x="757251" y="1803420"/>
            <a:ext cx="3856774" cy="3340058"/>
          </a:xfrm>
          <a:prstGeom prst="rect">
            <a:avLst/>
          </a:prstGeom>
        </p:spPr>
      </p:pic>
      <p:sp>
        <p:nvSpPr>
          <p:cNvPr id="9" name="Content Placeholder 2">
            <a:extLst>
              <a:ext uri="{FF2B5EF4-FFF2-40B4-BE49-F238E27FC236}">
                <a16:creationId xmlns:a16="http://schemas.microsoft.com/office/drawing/2014/main" id="{03EF222F-FAE2-55B2-850F-C98A7A892A22}"/>
              </a:ext>
            </a:extLst>
          </p:cNvPr>
          <p:cNvSpPr>
            <a:spLocks noGrp="1"/>
          </p:cNvSpPr>
          <p:nvPr>
            <p:ph idx="1"/>
          </p:nvPr>
        </p:nvSpPr>
        <p:spPr>
          <a:xfrm>
            <a:off x="6938320" y="1048224"/>
            <a:ext cx="4765277" cy="4850449"/>
          </a:xfrm>
        </p:spPr>
        <p:txBody>
          <a:bodyPr anchor="t">
            <a:noAutofit/>
          </a:bodyPr>
          <a:lstStyle/>
          <a:p>
            <a:pPr>
              <a:lnSpc>
                <a:spcPct val="90000"/>
              </a:lnSpc>
            </a:pPr>
            <a:r>
              <a:rPr lang="en-US" sz="1400" dirty="0">
                <a:solidFill>
                  <a:srgbClr val="FFFFFF"/>
                </a:solidFill>
                <a:latin typeface="Arial" panose="020B0604020202020204" pitchFamily="34" charset="0"/>
                <a:cs typeface="Arial" panose="020B0604020202020204" pitchFamily="34" charset="0"/>
              </a:rPr>
              <a:t>SLOW Progress-EPA Headquarters took almost two years to approve the PA proposal for both programs. </a:t>
            </a:r>
          </a:p>
          <a:p>
            <a:pPr>
              <a:lnSpc>
                <a:spcPct val="90000"/>
              </a:lnSpc>
            </a:pPr>
            <a:endParaRPr lang="en-US" sz="1400" dirty="0">
              <a:solidFill>
                <a:srgbClr val="FFFFFF"/>
              </a:solidFill>
              <a:latin typeface="Arial" panose="020B0604020202020204" pitchFamily="34" charset="0"/>
              <a:cs typeface="Arial" panose="020B0604020202020204" pitchFamily="34" charset="0"/>
            </a:endParaRPr>
          </a:p>
          <a:p>
            <a:pPr>
              <a:lnSpc>
                <a:spcPct val="90000"/>
              </a:lnSpc>
            </a:pPr>
            <a:r>
              <a:rPr lang="en-US" sz="1400" dirty="0">
                <a:solidFill>
                  <a:srgbClr val="FFFFFF"/>
                </a:solidFill>
                <a:latin typeface="Arial" panose="020B0604020202020204" pitchFamily="34" charset="0"/>
                <a:cs typeface="Arial" panose="020B0604020202020204" pitchFamily="34" charset="0"/>
              </a:rPr>
              <a:t>ACHP asked questions regarding how PA would work with existing NPA (took 7 months to agree we could do 2 PAs).</a:t>
            </a:r>
          </a:p>
          <a:p>
            <a:pPr>
              <a:lnSpc>
                <a:spcPct val="90000"/>
              </a:lnSpc>
            </a:pPr>
            <a:endParaRPr lang="en-US" sz="1400" dirty="0">
              <a:solidFill>
                <a:srgbClr val="FFFFFF"/>
              </a:solidFill>
              <a:latin typeface="Arial" panose="020B0604020202020204" pitchFamily="34" charset="0"/>
              <a:cs typeface="Arial" panose="020B0604020202020204" pitchFamily="34" charset="0"/>
            </a:endParaRPr>
          </a:p>
          <a:p>
            <a:pPr>
              <a:lnSpc>
                <a:spcPct val="90000"/>
              </a:lnSpc>
            </a:pPr>
            <a:r>
              <a:rPr lang="en-US" sz="1400" dirty="0">
                <a:solidFill>
                  <a:srgbClr val="FFFFFF"/>
                </a:solidFill>
                <a:latin typeface="Arial" panose="020B0604020202020204" pitchFamily="34" charset="0"/>
                <a:cs typeface="Arial" panose="020B0604020202020204" pitchFamily="34" charset="0"/>
              </a:rPr>
              <a:t>SHPO didn’t allow us to have categories of exempt project types, or a list of property types exempt from evaluation. Our SHPO also stonewalled us. </a:t>
            </a:r>
          </a:p>
          <a:p>
            <a:pPr>
              <a:lnSpc>
                <a:spcPct val="90000"/>
              </a:lnSpc>
            </a:pPr>
            <a:endParaRPr lang="en-US" sz="1400" dirty="0">
              <a:solidFill>
                <a:srgbClr val="FFFFFF"/>
              </a:solidFill>
              <a:latin typeface="Arial" panose="020B0604020202020204" pitchFamily="34" charset="0"/>
              <a:cs typeface="Arial" panose="020B0604020202020204" pitchFamily="34" charset="0"/>
            </a:endParaRPr>
          </a:p>
          <a:p>
            <a:pPr>
              <a:lnSpc>
                <a:spcPct val="90000"/>
              </a:lnSpc>
            </a:pPr>
            <a:r>
              <a:rPr lang="en-US" sz="1400" dirty="0">
                <a:solidFill>
                  <a:srgbClr val="FFFFFF"/>
                </a:solidFill>
                <a:latin typeface="Arial" panose="020B0604020202020204" pitchFamily="34" charset="0"/>
                <a:cs typeface="Arial" panose="020B0604020202020204" pitchFamily="34" charset="0"/>
              </a:rPr>
              <a:t>ACHP said we needed consent in writing from all the tribes in our state. We have 109 federally recognized tribes and well over 60 non-recognized.</a:t>
            </a:r>
          </a:p>
          <a:p>
            <a:pPr>
              <a:lnSpc>
                <a:spcPct val="90000"/>
              </a:lnSpc>
            </a:pPr>
            <a:endParaRPr lang="en-US" sz="1400" dirty="0">
              <a:solidFill>
                <a:srgbClr val="FFFFFF"/>
              </a:solidFill>
              <a:latin typeface="Arial" panose="020B0604020202020204" pitchFamily="34" charset="0"/>
              <a:cs typeface="Arial" panose="020B0604020202020204" pitchFamily="34" charset="0"/>
            </a:endParaRPr>
          </a:p>
          <a:p>
            <a:pPr>
              <a:lnSpc>
                <a:spcPct val="90000"/>
              </a:lnSpc>
            </a:pPr>
            <a:r>
              <a:rPr lang="en-US" sz="1400" dirty="0">
                <a:solidFill>
                  <a:srgbClr val="FFFFFF"/>
                </a:solidFill>
                <a:latin typeface="Arial" panose="020B0604020202020204" pitchFamily="34" charset="0"/>
                <a:cs typeface="Arial" panose="020B0604020202020204" pitchFamily="34" charset="0"/>
              </a:rPr>
              <a:t>Volume of consulting parties: tribes and tribal parties(208), historical societies (72), certified local governments (65), and water agencies (over 1,000)  and water advocacy groups</a:t>
            </a:r>
          </a:p>
        </p:txBody>
      </p:sp>
    </p:spTree>
    <p:extLst>
      <p:ext uri="{BB962C8B-B14F-4D97-AF65-F5344CB8AC3E}">
        <p14:creationId xmlns:p14="http://schemas.microsoft.com/office/powerpoint/2010/main" val="36828960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4046</TotalTime>
  <Words>2291</Words>
  <Application>Microsoft Office PowerPoint</Application>
  <PresentationFormat>Widescreen</PresentationFormat>
  <Paragraphs>153</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Courier New</vt:lpstr>
      <vt:lpstr>Symbol</vt:lpstr>
      <vt:lpstr>Trebuchet MS</vt:lpstr>
      <vt:lpstr>Wingdings 3</vt:lpstr>
      <vt:lpstr>Facet</vt:lpstr>
      <vt:lpstr>The California Experience </vt:lpstr>
      <vt:lpstr>What This Talk Will Cover</vt:lpstr>
      <vt:lpstr>Existing National Historic Preservation Act (NHPA) Section 106 Authorities</vt:lpstr>
      <vt:lpstr>State Water Board SRF Conditions in 2017</vt:lpstr>
      <vt:lpstr>What is a Programmatic Agreement?</vt:lpstr>
      <vt:lpstr>California’s PA Objectives</vt:lpstr>
      <vt:lpstr>California’s Wish List – Our Original Objectives </vt:lpstr>
      <vt:lpstr>Projected Time and Cost Savings</vt:lpstr>
      <vt:lpstr>Challenges </vt:lpstr>
      <vt:lpstr>How We Met the Challenges </vt:lpstr>
      <vt:lpstr>PA Development Timeline-Accomplished</vt:lpstr>
      <vt:lpstr>PA Development Timeline-To Do</vt:lpstr>
      <vt:lpstr>For More Information</vt:lpstr>
      <vt:lpstr>The California Experience Part 2 </vt:lpstr>
      <vt:lpstr>The Evaluation Problem</vt:lpstr>
      <vt:lpstr>DRINKING WATER AND WASTEWATER TREATMENT FACILITIES IN CALIFORNIA Historic Context and Research Design for National Register Evaluation</vt:lpstr>
      <vt:lpstr>Benefits of the Context</vt:lpstr>
      <vt:lpstr>Program Webpages with Environmental Review Requirements Including Section 106 </vt:lpstr>
    </vt:vector>
  </TitlesOfParts>
  <Company>SWRCB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Pierce, Wendy@Waterboards</dc:creator>
  <cp:lastModifiedBy>Dani Su Bickley</cp:lastModifiedBy>
  <cp:revision>47</cp:revision>
  <dcterms:created xsi:type="dcterms:W3CDTF">2024-11-08T21:20:57Z</dcterms:created>
  <dcterms:modified xsi:type="dcterms:W3CDTF">2024-11-17T16:30:35Z</dcterms:modified>
</cp:coreProperties>
</file>