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78"/>
  </p:sldMasterIdLst>
  <p:notesMasterIdLst>
    <p:notesMasterId r:id="rId100"/>
  </p:notesMasterIdLst>
  <p:sldIdLst>
    <p:sldId id="261" r:id="rId79"/>
    <p:sldId id="269" r:id="rId80"/>
    <p:sldId id="283" r:id="rId81"/>
    <p:sldId id="276" r:id="rId82"/>
    <p:sldId id="279" r:id="rId83"/>
    <p:sldId id="268" r:id="rId84"/>
    <p:sldId id="266" r:id="rId85"/>
    <p:sldId id="270" r:id="rId86"/>
    <p:sldId id="273" r:id="rId87"/>
    <p:sldId id="278" r:id="rId88"/>
    <p:sldId id="280" r:id="rId89"/>
    <p:sldId id="282" r:id="rId90"/>
    <p:sldId id="274" r:id="rId91"/>
    <p:sldId id="281" r:id="rId92"/>
    <p:sldId id="277" r:id="rId93"/>
    <p:sldId id="275" r:id="rId94"/>
    <p:sldId id="262" r:id="rId95"/>
    <p:sldId id="258" r:id="rId96"/>
    <p:sldId id="259" r:id="rId97"/>
    <p:sldId id="286" r:id="rId98"/>
    <p:sldId id="284" r:id="rId99"/>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Wadlington" initials="CW" lastIdx="0" clrIdx="0">
    <p:extLst>
      <p:ext uri="{19B8F6BF-5375-455C-9EA6-DF929625EA0E}">
        <p15:presenceInfo xmlns:p15="http://schemas.microsoft.com/office/powerpoint/2012/main" userId="CWadlingt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66" autoAdjust="0"/>
    <p:restoredTop sz="80627" autoAdjust="0"/>
  </p:normalViewPr>
  <p:slideViewPr>
    <p:cSldViewPr snapToGrid="0">
      <p:cViewPr varScale="1">
        <p:scale>
          <a:sx n="58" d="100"/>
          <a:sy n="58" d="100"/>
        </p:scale>
        <p:origin x="10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21" Type="http://schemas.openxmlformats.org/officeDocument/2006/relationships/customXml" Target="../customXml/item21.xml"/><Relationship Id="rId42" Type="http://schemas.openxmlformats.org/officeDocument/2006/relationships/customXml" Target="../customXml/item42.xml"/><Relationship Id="rId47" Type="http://schemas.openxmlformats.org/officeDocument/2006/relationships/customXml" Target="../customXml/item47.xml"/><Relationship Id="rId63" Type="http://schemas.openxmlformats.org/officeDocument/2006/relationships/customXml" Target="../customXml/item63.xml"/><Relationship Id="rId68" Type="http://schemas.openxmlformats.org/officeDocument/2006/relationships/customXml" Target="../customXml/item68.xml"/><Relationship Id="rId84" Type="http://schemas.openxmlformats.org/officeDocument/2006/relationships/slide" Target="slides/slide6.xml"/><Relationship Id="rId89" Type="http://schemas.openxmlformats.org/officeDocument/2006/relationships/slide" Target="slides/slide11.xml"/><Relationship Id="rId7" Type="http://schemas.openxmlformats.org/officeDocument/2006/relationships/customXml" Target="../customXml/item7.xml"/><Relationship Id="rId71" Type="http://schemas.openxmlformats.org/officeDocument/2006/relationships/customXml" Target="../customXml/item71.xml"/><Relationship Id="rId92" Type="http://schemas.openxmlformats.org/officeDocument/2006/relationships/slide" Target="slides/slide14.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customXml" Target="../customXml/item29.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customXml" Target="../customXml/item32.xml"/><Relationship Id="rId37" Type="http://schemas.openxmlformats.org/officeDocument/2006/relationships/customXml" Target="../customXml/item37.xml"/><Relationship Id="rId40" Type="http://schemas.openxmlformats.org/officeDocument/2006/relationships/customXml" Target="../customXml/item40.xml"/><Relationship Id="rId45" Type="http://schemas.openxmlformats.org/officeDocument/2006/relationships/customXml" Target="../customXml/item45.xml"/><Relationship Id="rId53" Type="http://schemas.openxmlformats.org/officeDocument/2006/relationships/customXml" Target="../customXml/item53.xml"/><Relationship Id="rId58" Type="http://schemas.openxmlformats.org/officeDocument/2006/relationships/customXml" Target="../customXml/item58.xml"/><Relationship Id="rId66" Type="http://schemas.openxmlformats.org/officeDocument/2006/relationships/customXml" Target="../customXml/item66.xml"/><Relationship Id="rId74" Type="http://schemas.openxmlformats.org/officeDocument/2006/relationships/customXml" Target="../customXml/item74.xml"/><Relationship Id="rId79" Type="http://schemas.openxmlformats.org/officeDocument/2006/relationships/slide" Target="slides/slide1.xml"/><Relationship Id="rId87" Type="http://schemas.openxmlformats.org/officeDocument/2006/relationships/slide" Target="slides/slide9.xml"/><Relationship Id="rId102" Type="http://schemas.openxmlformats.org/officeDocument/2006/relationships/presProps" Target="presProps.xml"/><Relationship Id="rId5" Type="http://schemas.openxmlformats.org/officeDocument/2006/relationships/customXml" Target="../customXml/item5.xml"/><Relationship Id="rId61" Type="http://schemas.openxmlformats.org/officeDocument/2006/relationships/customXml" Target="../customXml/item61.xml"/><Relationship Id="rId82" Type="http://schemas.openxmlformats.org/officeDocument/2006/relationships/slide" Target="slides/slide4.xml"/><Relationship Id="rId90" Type="http://schemas.openxmlformats.org/officeDocument/2006/relationships/slide" Target="slides/slide12.xml"/><Relationship Id="rId95" Type="http://schemas.openxmlformats.org/officeDocument/2006/relationships/slide" Target="slides/slide17.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customXml" Target="../customXml/item35.xml"/><Relationship Id="rId43" Type="http://schemas.openxmlformats.org/officeDocument/2006/relationships/customXml" Target="../customXml/item43.xml"/><Relationship Id="rId48" Type="http://schemas.openxmlformats.org/officeDocument/2006/relationships/customXml" Target="../customXml/item48.xml"/><Relationship Id="rId56" Type="http://schemas.openxmlformats.org/officeDocument/2006/relationships/customXml" Target="../customXml/item56.xml"/><Relationship Id="rId64" Type="http://schemas.openxmlformats.org/officeDocument/2006/relationships/customXml" Target="../customXml/item64.xml"/><Relationship Id="rId69" Type="http://schemas.openxmlformats.org/officeDocument/2006/relationships/customXml" Target="../customXml/item69.xml"/><Relationship Id="rId77" Type="http://schemas.openxmlformats.org/officeDocument/2006/relationships/customXml" Target="../customXml/item77.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customXml" Target="../customXml/item72.xml"/><Relationship Id="rId80" Type="http://schemas.openxmlformats.org/officeDocument/2006/relationships/slide" Target="slides/slide2.xml"/><Relationship Id="rId85" Type="http://schemas.openxmlformats.org/officeDocument/2006/relationships/slide" Target="slides/slide7.xml"/><Relationship Id="rId93" Type="http://schemas.openxmlformats.org/officeDocument/2006/relationships/slide" Target="slides/slide15.xml"/><Relationship Id="rId98" Type="http://schemas.openxmlformats.org/officeDocument/2006/relationships/slide" Target="slides/slide20.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customXml" Target="../customXml/item33.xml"/><Relationship Id="rId38" Type="http://schemas.openxmlformats.org/officeDocument/2006/relationships/customXml" Target="../customXml/item38.xml"/><Relationship Id="rId46" Type="http://schemas.openxmlformats.org/officeDocument/2006/relationships/customXml" Target="../customXml/item46.xml"/><Relationship Id="rId59" Type="http://schemas.openxmlformats.org/officeDocument/2006/relationships/customXml" Target="../customXml/item59.xml"/><Relationship Id="rId67" Type="http://schemas.openxmlformats.org/officeDocument/2006/relationships/customXml" Target="../customXml/item67.xml"/><Relationship Id="rId103" Type="http://schemas.openxmlformats.org/officeDocument/2006/relationships/viewProps" Target="viewProps.xml"/><Relationship Id="rId20" Type="http://schemas.openxmlformats.org/officeDocument/2006/relationships/customXml" Target="../customXml/item20.xml"/><Relationship Id="rId41" Type="http://schemas.openxmlformats.org/officeDocument/2006/relationships/customXml" Target="../customXml/item41.xml"/><Relationship Id="rId54" Type="http://schemas.openxmlformats.org/officeDocument/2006/relationships/customXml" Target="../customXml/item54.xml"/><Relationship Id="rId62" Type="http://schemas.openxmlformats.org/officeDocument/2006/relationships/customXml" Target="../customXml/item62.xml"/><Relationship Id="rId70" Type="http://schemas.openxmlformats.org/officeDocument/2006/relationships/customXml" Target="../customXml/item70.xml"/><Relationship Id="rId75" Type="http://schemas.openxmlformats.org/officeDocument/2006/relationships/customXml" Target="../customXml/item75.xml"/><Relationship Id="rId83" Type="http://schemas.openxmlformats.org/officeDocument/2006/relationships/slide" Target="slides/slide5.xml"/><Relationship Id="rId88" Type="http://schemas.openxmlformats.org/officeDocument/2006/relationships/slide" Target="slides/slide10.xml"/><Relationship Id="rId91" Type="http://schemas.openxmlformats.org/officeDocument/2006/relationships/slide" Target="slides/slide13.xml"/><Relationship Id="rId96"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customXml" Target="../customXml/item49.xml"/><Relationship Id="rId57" Type="http://schemas.openxmlformats.org/officeDocument/2006/relationships/customXml" Target="../customXml/item57.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customXml" Target="../customXml/item44.xml"/><Relationship Id="rId52" Type="http://schemas.openxmlformats.org/officeDocument/2006/relationships/customXml" Target="../customXml/item52.xml"/><Relationship Id="rId60" Type="http://schemas.openxmlformats.org/officeDocument/2006/relationships/customXml" Target="../customXml/item60.xml"/><Relationship Id="rId65" Type="http://schemas.openxmlformats.org/officeDocument/2006/relationships/customXml" Target="../customXml/item65.xml"/><Relationship Id="rId73" Type="http://schemas.openxmlformats.org/officeDocument/2006/relationships/customXml" Target="../customXml/item73.xml"/><Relationship Id="rId78" Type="http://schemas.openxmlformats.org/officeDocument/2006/relationships/slideMaster" Target="slideMasters/slideMaster1.xml"/><Relationship Id="rId81" Type="http://schemas.openxmlformats.org/officeDocument/2006/relationships/slide" Target="slides/slide3.xml"/><Relationship Id="rId86" Type="http://schemas.openxmlformats.org/officeDocument/2006/relationships/slide" Target="slides/slide8.xml"/><Relationship Id="rId94" Type="http://schemas.openxmlformats.org/officeDocument/2006/relationships/slide" Target="slides/slide16.xml"/><Relationship Id="rId99" Type="http://schemas.openxmlformats.org/officeDocument/2006/relationships/slide" Target="slides/slide21.xml"/><Relationship Id="rId101"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customXml" Target="../customXml/item76.xml"/><Relationship Id="rId97" Type="http://schemas.openxmlformats.org/officeDocument/2006/relationships/slide" Target="slides/slide19.xml"/><Relationship Id="rId10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a:t>Disbursements</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2809470691163605"/>
          <c:y val="0.12542474258025438"/>
          <c:w val="0.74134973753280842"/>
          <c:h val="0.76163739147991116"/>
        </c:manualLayout>
      </c:layout>
      <c:barChart>
        <c:barDir val="col"/>
        <c:grouping val="clustered"/>
        <c:varyColors val="0"/>
        <c:ser>
          <c:idx val="1"/>
          <c:order val="1"/>
          <c:tx>
            <c:strRef>
              <c:f>'Raw Data'!$BU$1</c:f>
              <c:strCache>
                <c:ptCount val="1"/>
                <c:pt idx="0">
                  <c:v>Annual Disbursements</c:v>
                </c:pt>
              </c:strCache>
            </c:strRef>
          </c:tx>
          <c:spPr>
            <a:solidFill>
              <a:schemeClr val="accent1">
                <a:lumMod val="40000"/>
                <a:lumOff val="60000"/>
              </a:schemeClr>
            </a:solidFill>
            <a:ln>
              <a:noFill/>
            </a:ln>
            <a:effectLst/>
          </c:spPr>
          <c:invertIfNegative val="0"/>
          <c:cat>
            <c:numRef>
              <c:f>'Raw Data'!$A$2:$A$22</c:f>
              <c:numCache>
                <c:formatCode>General</c:formatCode>
                <c:ptCount val="5"/>
                <c:pt idx="0">
                  <c:v>2013</c:v>
                </c:pt>
                <c:pt idx="1">
                  <c:v>2014</c:v>
                </c:pt>
                <c:pt idx="2">
                  <c:v>2015</c:v>
                </c:pt>
                <c:pt idx="3">
                  <c:v>2016</c:v>
                </c:pt>
                <c:pt idx="4">
                  <c:v>2017</c:v>
                </c:pt>
              </c:numCache>
            </c:numRef>
          </c:cat>
          <c:val>
            <c:numRef>
              <c:f>'Raw Data'!$BU$2:$BU$22</c:f>
              <c:numCache>
                <c:formatCode>"$"#,##0_);[Red]\("$"#,##0\)</c:formatCode>
                <c:ptCount val="5"/>
                <c:pt idx="0">
                  <c:v>1919525184</c:v>
                </c:pt>
                <c:pt idx="1">
                  <c:v>1721252180</c:v>
                </c:pt>
                <c:pt idx="2">
                  <c:v>1954220630</c:v>
                </c:pt>
                <c:pt idx="3">
                  <c:v>2413814827</c:v>
                </c:pt>
                <c:pt idx="4">
                  <c:v>2582408564</c:v>
                </c:pt>
              </c:numCache>
            </c:numRef>
          </c:val>
          <c:extLst>
            <c:ext xmlns:c16="http://schemas.microsoft.com/office/drawing/2014/chart" uri="{C3380CC4-5D6E-409C-BE32-E72D297353CC}">
              <c16:uniqueId val="{00000000-F8E2-49CC-9EF7-8356A491483D}"/>
            </c:ext>
          </c:extLst>
        </c:ser>
        <c:dLbls>
          <c:showLegendKey val="0"/>
          <c:showVal val="0"/>
          <c:showCatName val="0"/>
          <c:showSerName val="0"/>
          <c:showPercent val="0"/>
          <c:showBubbleSize val="0"/>
        </c:dLbls>
        <c:gapWidth val="219"/>
        <c:overlap val="-27"/>
        <c:axId val="551004064"/>
        <c:axId val="551004720"/>
        <c:extLst>
          <c:ext xmlns:c15="http://schemas.microsoft.com/office/drawing/2012/chart" uri="{02D57815-91ED-43cb-92C2-25804820EDAC}">
            <c15:filteredBarSeries>
              <c15:ser>
                <c:idx val="0"/>
                <c:order val="0"/>
                <c:tx>
                  <c:strRef>
                    <c:extLst>
                      <c:ext uri="{02D57815-91ED-43cb-92C2-25804820EDAC}">
                        <c15:formulaRef>
                          <c15:sqref>'Raw Data'!$A$1</c15:sqref>
                        </c15:formulaRef>
                      </c:ext>
                    </c:extLst>
                    <c:strCache>
                      <c:ptCount val="1"/>
                      <c:pt idx="0">
                        <c:v>Year</c:v>
                      </c:pt>
                    </c:strCache>
                  </c:strRef>
                </c:tx>
                <c:spPr>
                  <a:solidFill>
                    <a:schemeClr val="accent1"/>
                  </a:solidFill>
                  <a:ln>
                    <a:noFill/>
                  </a:ln>
                  <a:effectLst/>
                </c:spPr>
                <c:invertIfNegative val="0"/>
                <c:cat>
                  <c:numRef>
                    <c:extLst>
                      <c:ext uri="{02D57815-91ED-43cb-92C2-25804820EDAC}">
                        <c15:formulaRef>
                          <c15:sqref>'Raw Data'!$A$2:$A$22</c15:sqref>
                        </c15:formulaRef>
                      </c:ext>
                    </c:extLst>
                    <c:numCache>
                      <c:formatCode>General</c:formatCode>
                      <c:ptCount val="5"/>
                      <c:pt idx="0">
                        <c:v>2013</c:v>
                      </c:pt>
                      <c:pt idx="1">
                        <c:v>2014</c:v>
                      </c:pt>
                      <c:pt idx="2">
                        <c:v>2015</c:v>
                      </c:pt>
                      <c:pt idx="3">
                        <c:v>2016</c:v>
                      </c:pt>
                      <c:pt idx="4">
                        <c:v>2017</c:v>
                      </c:pt>
                    </c:numCache>
                  </c:numRef>
                </c:cat>
                <c:val>
                  <c:numRef>
                    <c:extLst>
                      <c:ext uri="{02D57815-91ED-43cb-92C2-25804820EDAC}">
                        <c15:formulaRef>
                          <c15:sqref>'Raw Data'!$A$2:$A$22</c15:sqref>
                        </c15:formulaRef>
                      </c:ext>
                    </c:extLst>
                    <c:numCache>
                      <c:formatCode>General</c:formatCode>
                      <c:ptCount val="5"/>
                      <c:pt idx="0">
                        <c:v>2013</c:v>
                      </c:pt>
                      <c:pt idx="1">
                        <c:v>2014</c:v>
                      </c:pt>
                      <c:pt idx="2">
                        <c:v>2015</c:v>
                      </c:pt>
                      <c:pt idx="3">
                        <c:v>2016</c:v>
                      </c:pt>
                      <c:pt idx="4">
                        <c:v>2017</c:v>
                      </c:pt>
                    </c:numCache>
                  </c:numRef>
                </c:val>
                <c:extLst>
                  <c:ext xmlns:c16="http://schemas.microsoft.com/office/drawing/2014/chart" uri="{C3380CC4-5D6E-409C-BE32-E72D297353CC}">
                    <c16:uniqueId val="{00000001-F8E2-49CC-9EF7-8356A491483D}"/>
                  </c:ext>
                </c:extLst>
              </c15:ser>
            </c15:filteredBarSeries>
          </c:ext>
        </c:extLst>
      </c:barChart>
      <c:catAx>
        <c:axId val="551004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551004720"/>
        <c:crosses val="autoZero"/>
        <c:auto val="1"/>
        <c:lblAlgn val="ctr"/>
        <c:lblOffset val="100"/>
        <c:noMultiLvlLbl val="0"/>
      </c:catAx>
      <c:valAx>
        <c:axId val="55100472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551004064"/>
        <c:crosses val="autoZero"/>
        <c:crossBetween val="between"/>
        <c:dispUnits>
          <c:builtInUnit val="billions"/>
          <c:dispUnitsLbl>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a:t>Assistance Provided</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9836405088446579"/>
          <c:y val="0.12401120533010294"/>
          <c:w val="0.69753758563834489"/>
          <c:h val="0.76694276196244704"/>
        </c:manualLayout>
      </c:layout>
      <c:barChart>
        <c:barDir val="col"/>
        <c:grouping val="stacked"/>
        <c:varyColors val="0"/>
        <c:ser>
          <c:idx val="3"/>
          <c:order val="3"/>
          <c:tx>
            <c:strRef>
              <c:f>'Raw Data'!$D$1</c:f>
              <c:strCache>
                <c:ptCount val="1"/>
                <c:pt idx="0">
                  <c:v>Annual Assistance Provided</c:v>
                </c:pt>
              </c:strCache>
              <c:extLst xmlns:c15="http://schemas.microsoft.com/office/drawing/2012/chart"/>
            </c:strRef>
          </c:tx>
          <c:spPr>
            <a:solidFill>
              <a:schemeClr val="accent1">
                <a:lumMod val="60000"/>
              </a:schemeClr>
            </a:solidFill>
            <a:ln>
              <a:noFill/>
            </a:ln>
            <a:effectLst/>
          </c:spPr>
          <c:invertIfNegative val="0"/>
          <c:cat>
            <c:numRef>
              <c:f>'Raw Data'!$A$2:$A$22</c:f>
              <c:numCache>
                <c:formatCode>General</c:formatCode>
                <c:ptCount val="5"/>
                <c:pt idx="0">
                  <c:v>2013</c:v>
                </c:pt>
                <c:pt idx="1">
                  <c:v>2014</c:v>
                </c:pt>
                <c:pt idx="2">
                  <c:v>2015</c:v>
                </c:pt>
                <c:pt idx="3">
                  <c:v>2016</c:v>
                </c:pt>
                <c:pt idx="4">
                  <c:v>2017</c:v>
                </c:pt>
              </c:numCache>
            </c:numRef>
          </c:cat>
          <c:val>
            <c:numRef>
              <c:f>'Raw Data'!$D$2:$D$22</c:f>
              <c:numCache>
                <c:formatCode>"$"#,##0_);[Red]\("$"#,##0\)</c:formatCode>
                <c:ptCount val="5"/>
                <c:pt idx="0">
                  <c:v>2117447409</c:v>
                </c:pt>
                <c:pt idx="1">
                  <c:v>2177080305</c:v>
                </c:pt>
                <c:pt idx="2">
                  <c:v>2102212665</c:v>
                </c:pt>
                <c:pt idx="3">
                  <c:v>2470767305</c:v>
                </c:pt>
                <c:pt idx="4">
                  <c:v>2738893537</c:v>
                </c:pt>
              </c:numCache>
            </c:numRef>
          </c:val>
          <c:extLst xmlns:c15="http://schemas.microsoft.com/office/drawing/2012/chart">
            <c:ext xmlns:c16="http://schemas.microsoft.com/office/drawing/2014/chart" uri="{C3380CC4-5D6E-409C-BE32-E72D297353CC}">
              <c16:uniqueId val="{00000000-D510-4034-93B6-1685858D9D06}"/>
            </c:ext>
          </c:extLst>
        </c:ser>
        <c:dLbls>
          <c:showLegendKey val="0"/>
          <c:showVal val="0"/>
          <c:showCatName val="0"/>
          <c:showSerName val="0"/>
          <c:showPercent val="0"/>
          <c:showBubbleSize val="0"/>
        </c:dLbls>
        <c:gapWidth val="219"/>
        <c:overlap val="100"/>
        <c:axId val="557676664"/>
        <c:axId val="557615328"/>
        <c:extLst>
          <c:ext xmlns:c15="http://schemas.microsoft.com/office/drawing/2012/chart" uri="{02D57815-91ED-43cb-92C2-25804820EDAC}">
            <c15:filteredBarSeries>
              <c15:ser>
                <c:idx val="0"/>
                <c:order val="0"/>
                <c:tx>
                  <c:strRef>
                    <c:extLst>
                      <c:ext uri="{02D57815-91ED-43cb-92C2-25804820EDAC}">
                        <c15:formulaRef>
                          <c15:sqref>'Raw Data'!$A$1</c15:sqref>
                        </c15:formulaRef>
                      </c:ext>
                    </c:extLst>
                    <c:strCache>
                      <c:ptCount val="1"/>
                      <c:pt idx="0">
                        <c:v>Year</c:v>
                      </c:pt>
                    </c:strCache>
                  </c:strRef>
                </c:tx>
                <c:spPr>
                  <a:solidFill>
                    <a:schemeClr val="accent1"/>
                  </a:solidFill>
                  <a:ln>
                    <a:noFill/>
                  </a:ln>
                  <a:effectLst/>
                </c:spPr>
                <c:invertIfNegative val="0"/>
                <c:cat>
                  <c:numRef>
                    <c:extLst>
                      <c:ext uri="{02D57815-91ED-43cb-92C2-25804820EDAC}">
                        <c15:formulaRef>
                          <c15:sqref>'Raw Data'!$A$2:$A$22</c15:sqref>
                        </c15:formulaRef>
                      </c:ext>
                    </c:extLst>
                    <c:numCache>
                      <c:formatCode>General</c:formatCode>
                      <c:ptCount val="5"/>
                      <c:pt idx="0">
                        <c:v>2013</c:v>
                      </c:pt>
                      <c:pt idx="1">
                        <c:v>2014</c:v>
                      </c:pt>
                      <c:pt idx="2">
                        <c:v>2015</c:v>
                      </c:pt>
                      <c:pt idx="3">
                        <c:v>2016</c:v>
                      </c:pt>
                      <c:pt idx="4">
                        <c:v>2017</c:v>
                      </c:pt>
                    </c:numCache>
                  </c:numRef>
                </c:cat>
                <c:val>
                  <c:numRef>
                    <c:extLst>
                      <c:ext uri="{02D57815-91ED-43cb-92C2-25804820EDAC}">
                        <c15:formulaRef>
                          <c15:sqref>'Raw Data'!$A$2:$A$21</c15:sqref>
                        </c15:formulaRef>
                      </c:ext>
                    </c:extLst>
                    <c:numCache>
                      <c:formatCode>General</c:formatCode>
                      <c:ptCount val="4"/>
                      <c:pt idx="0">
                        <c:v>2013</c:v>
                      </c:pt>
                      <c:pt idx="1">
                        <c:v>2014</c:v>
                      </c:pt>
                      <c:pt idx="2">
                        <c:v>2015</c:v>
                      </c:pt>
                      <c:pt idx="3">
                        <c:v>2016</c:v>
                      </c:pt>
                    </c:numCache>
                  </c:numRef>
                </c:val>
                <c:extLst>
                  <c:ext xmlns:c16="http://schemas.microsoft.com/office/drawing/2014/chart" uri="{C3380CC4-5D6E-409C-BE32-E72D297353CC}">
                    <c16:uniqueId val="{00000002-D510-4034-93B6-1685858D9D06}"/>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'Raw Data'!$B$1</c15:sqref>
                        </c15:formulaRef>
                      </c:ext>
                    </c:extLst>
                    <c:strCache>
                      <c:ptCount val="1"/>
                      <c:pt idx="0">
                        <c:v>Annual Funds Available</c:v>
                      </c:pt>
                    </c:strCache>
                  </c:strRef>
                </c:tx>
                <c:spPr>
                  <a:solidFill>
                    <a:schemeClr val="accent3"/>
                  </a:solidFill>
                  <a:ln>
                    <a:noFill/>
                  </a:ln>
                  <a:effectLst/>
                </c:spPr>
                <c:invertIfNegative val="0"/>
                <c:cat>
                  <c:numRef>
                    <c:extLst xmlns:c15="http://schemas.microsoft.com/office/drawing/2012/chart">
                      <c:ext xmlns:c15="http://schemas.microsoft.com/office/drawing/2012/chart" uri="{02D57815-91ED-43cb-92C2-25804820EDAC}">
                        <c15:formulaRef>
                          <c15:sqref>'Raw Data'!$A$2:$A$22</c15:sqref>
                        </c15:formulaRef>
                      </c:ext>
                    </c:extLst>
                    <c:numCache>
                      <c:formatCode>General</c:formatCode>
                      <c:ptCount val="5"/>
                      <c:pt idx="0">
                        <c:v>2013</c:v>
                      </c:pt>
                      <c:pt idx="1">
                        <c:v>2014</c:v>
                      </c:pt>
                      <c:pt idx="2">
                        <c:v>2015</c:v>
                      </c:pt>
                      <c:pt idx="3">
                        <c:v>2016</c:v>
                      </c:pt>
                      <c:pt idx="4">
                        <c:v>2017</c:v>
                      </c:pt>
                    </c:numCache>
                  </c:numRef>
                </c:cat>
                <c:val>
                  <c:numRef>
                    <c:extLst xmlns:c15="http://schemas.microsoft.com/office/drawing/2012/chart">
                      <c:ext xmlns:c15="http://schemas.microsoft.com/office/drawing/2012/chart" uri="{02D57815-91ED-43cb-92C2-25804820EDAC}">
                        <c15:formulaRef>
                          <c15:sqref>'Raw Data'!$B$2:$B$21</c15:sqref>
                        </c15:formulaRef>
                      </c:ext>
                    </c:extLst>
                    <c:numCache>
                      <c:formatCode>"$"#,##0_);[Red]\("$"#,##0\)</c:formatCode>
                      <c:ptCount val="4"/>
                      <c:pt idx="0">
                        <c:v>1876907027</c:v>
                      </c:pt>
                      <c:pt idx="1">
                        <c:v>1876139427</c:v>
                      </c:pt>
                      <c:pt idx="2">
                        <c:v>1867751053</c:v>
                      </c:pt>
                      <c:pt idx="3">
                        <c:v>2107060418</c:v>
                      </c:pt>
                    </c:numCache>
                  </c:numRef>
                </c:val>
                <c:extLst xmlns:c15="http://schemas.microsoft.com/office/drawing/2012/chart">
                  <c:ext xmlns:c16="http://schemas.microsoft.com/office/drawing/2014/chart" uri="{C3380CC4-5D6E-409C-BE32-E72D297353CC}">
                    <c16:uniqueId val="{00000003-D510-4034-93B6-1685858D9D06}"/>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'Raw Data'!$C$1</c15:sqref>
                        </c15:formulaRef>
                      </c:ext>
                    </c:extLst>
                    <c:strCache>
                      <c:ptCount val="1"/>
                      <c:pt idx="0">
                        <c:v>Annual Funds Available, in 2016 Dollars</c:v>
                      </c:pt>
                    </c:strCache>
                  </c:strRef>
                </c:tx>
                <c:spPr>
                  <a:solidFill>
                    <a:schemeClr val="accent5"/>
                  </a:solidFill>
                  <a:ln>
                    <a:noFill/>
                  </a:ln>
                  <a:effectLst/>
                </c:spPr>
                <c:invertIfNegative val="0"/>
                <c:cat>
                  <c:numRef>
                    <c:extLst xmlns:c15="http://schemas.microsoft.com/office/drawing/2012/chart">
                      <c:ext xmlns:c15="http://schemas.microsoft.com/office/drawing/2012/chart" uri="{02D57815-91ED-43cb-92C2-25804820EDAC}">
                        <c15:formulaRef>
                          <c15:sqref>'Raw Data'!$A$2:$A$22</c15:sqref>
                        </c15:formulaRef>
                      </c:ext>
                    </c:extLst>
                    <c:numCache>
                      <c:formatCode>General</c:formatCode>
                      <c:ptCount val="5"/>
                      <c:pt idx="0">
                        <c:v>2013</c:v>
                      </c:pt>
                      <c:pt idx="1">
                        <c:v>2014</c:v>
                      </c:pt>
                      <c:pt idx="2">
                        <c:v>2015</c:v>
                      </c:pt>
                      <c:pt idx="3">
                        <c:v>2016</c:v>
                      </c:pt>
                      <c:pt idx="4">
                        <c:v>2017</c:v>
                      </c:pt>
                    </c:numCache>
                  </c:numRef>
                </c:cat>
                <c:val>
                  <c:numRef>
                    <c:extLst xmlns:c15="http://schemas.microsoft.com/office/drawing/2012/chart">
                      <c:ext xmlns:c15="http://schemas.microsoft.com/office/drawing/2012/chart" uri="{02D57815-91ED-43cb-92C2-25804820EDAC}">
                        <c15:formulaRef>
                          <c15:sqref>'Raw Data'!$C$2:$C$21</c15:sqref>
                        </c15:formulaRef>
                      </c:ext>
                    </c:extLst>
                    <c:numCache>
                      <c:formatCode>"$"#,##0_);[Red]\("$"#,##0\)</c:formatCode>
                      <c:ptCount val="4"/>
                      <c:pt idx="0">
                        <c:v>1930994029.9145908</c:v>
                      </c:pt>
                      <c:pt idx="1">
                        <c:v>1900201134.1128097</c:v>
                      </c:pt>
                      <c:pt idx="2">
                        <c:v>1893396896.4239326</c:v>
                      </c:pt>
                      <c:pt idx="3">
                        <c:v>2107060418</c:v>
                      </c:pt>
                    </c:numCache>
                  </c:numRef>
                </c:val>
                <c:extLst xmlns:c15="http://schemas.microsoft.com/office/drawing/2012/chart">
                  <c:ext xmlns:c16="http://schemas.microsoft.com/office/drawing/2014/chart" uri="{C3380CC4-5D6E-409C-BE32-E72D297353CC}">
                    <c16:uniqueId val="{00000004-D510-4034-93B6-1685858D9D06}"/>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'Raw Data'!$E$1</c15:sqref>
                        </c15:formulaRef>
                      </c:ext>
                    </c:extLst>
                    <c:strCache>
                      <c:ptCount val="1"/>
                      <c:pt idx="0">
                        <c:v>CPI, from Bureau of Labor Statistics</c:v>
                      </c:pt>
                    </c:strCache>
                  </c:strRef>
                </c:tx>
                <c:spPr>
                  <a:solidFill>
                    <a:schemeClr val="accent3">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'Raw Data'!$A$2:$A$22</c15:sqref>
                        </c15:formulaRef>
                      </c:ext>
                    </c:extLst>
                    <c:numCache>
                      <c:formatCode>General</c:formatCode>
                      <c:ptCount val="5"/>
                      <c:pt idx="0">
                        <c:v>2013</c:v>
                      </c:pt>
                      <c:pt idx="1">
                        <c:v>2014</c:v>
                      </c:pt>
                      <c:pt idx="2">
                        <c:v>2015</c:v>
                      </c:pt>
                      <c:pt idx="3">
                        <c:v>2016</c:v>
                      </c:pt>
                      <c:pt idx="4">
                        <c:v>2017</c:v>
                      </c:pt>
                    </c:numCache>
                  </c:numRef>
                </c:cat>
                <c:val>
                  <c:numRef>
                    <c:extLst xmlns:c15="http://schemas.microsoft.com/office/drawing/2012/chart">
                      <c:ext xmlns:c15="http://schemas.microsoft.com/office/drawing/2012/chart" uri="{02D57815-91ED-43cb-92C2-25804820EDAC}">
                        <c15:formulaRef>
                          <c15:sqref>'Raw Data'!$E$2:$E$21</c15:sqref>
                        </c15:formulaRef>
                      </c:ext>
                    </c:extLst>
                    <c:numCache>
                      <c:formatCode>General</c:formatCode>
                      <c:ptCount val="4"/>
                      <c:pt idx="0">
                        <c:v>230.28</c:v>
                      </c:pt>
                      <c:pt idx="1">
                        <c:v>233.916</c:v>
                      </c:pt>
                      <c:pt idx="2">
                        <c:v>233.70699999999999</c:v>
                      </c:pt>
                      <c:pt idx="3">
                        <c:v>236.916</c:v>
                      </c:pt>
                    </c:numCache>
                  </c:numRef>
                </c:val>
                <c:extLst xmlns:c15="http://schemas.microsoft.com/office/drawing/2012/chart">
                  <c:ext xmlns:c16="http://schemas.microsoft.com/office/drawing/2014/chart" uri="{C3380CC4-5D6E-409C-BE32-E72D297353CC}">
                    <c16:uniqueId val="{00000005-D510-4034-93B6-1685858D9D06}"/>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'Raw Data'!$F$1</c15:sqref>
                        </c15:formulaRef>
                      </c:ext>
                    </c:extLst>
                    <c:strCache>
                      <c:ptCount val="1"/>
                      <c:pt idx="0">
                        <c:v>Annual Assistance Provided, in 2016 Dollars</c:v>
                      </c:pt>
                    </c:strCache>
                  </c:strRef>
                </c:tx>
                <c:spPr>
                  <a:solidFill>
                    <a:schemeClr val="accent5">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'Raw Data'!$A$2:$A$22</c15:sqref>
                        </c15:formulaRef>
                      </c:ext>
                    </c:extLst>
                    <c:numCache>
                      <c:formatCode>General</c:formatCode>
                      <c:ptCount val="5"/>
                      <c:pt idx="0">
                        <c:v>2013</c:v>
                      </c:pt>
                      <c:pt idx="1">
                        <c:v>2014</c:v>
                      </c:pt>
                      <c:pt idx="2">
                        <c:v>2015</c:v>
                      </c:pt>
                      <c:pt idx="3">
                        <c:v>2016</c:v>
                      </c:pt>
                      <c:pt idx="4">
                        <c:v>2017</c:v>
                      </c:pt>
                    </c:numCache>
                  </c:numRef>
                </c:cat>
                <c:val>
                  <c:numRef>
                    <c:extLst xmlns:c15="http://schemas.microsoft.com/office/drawing/2012/chart">
                      <c:ext xmlns:c15="http://schemas.microsoft.com/office/drawing/2012/chart" uri="{02D57815-91ED-43cb-92C2-25804820EDAC}">
                        <c15:formulaRef>
                          <c15:sqref>'Raw Data'!$F$2:$F$21</c15:sqref>
                        </c15:formulaRef>
                      </c:ext>
                    </c:extLst>
                    <c:numCache>
                      <c:formatCode>_("$"* #,##0_);_("$"* \(#,##0\);_("$"* "-"??_);_(@_)</c:formatCode>
                      <c:ptCount val="4"/>
                      <c:pt idx="0">
                        <c:v>2178466086.2890568</c:v>
                      </c:pt>
                      <c:pt idx="1">
                        <c:v>2205001613.9955368</c:v>
                      </c:pt>
                      <c:pt idx="2">
                        <c:v>2131077869.9018002</c:v>
                      </c:pt>
                      <c:pt idx="3">
                        <c:v>2470767305</c:v>
                      </c:pt>
                    </c:numCache>
                  </c:numRef>
                </c:val>
                <c:extLst xmlns:c15="http://schemas.microsoft.com/office/drawing/2012/chart">
                  <c:ext xmlns:c16="http://schemas.microsoft.com/office/drawing/2014/chart" uri="{C3380CC4-5D6E-409C-BE32-E72D297353CC}">
                    <c16:uniqueId val="{00000006-D510-4034-93B6-1685858D9D06}"/>
                  </c:ext>
                </c:extLst>
              </c15:ser>
            </c15:filteredBarSeries>
          </c:ext>
        </c:extLst>
      </c:barChart>
      <c:lineChart>
        <c:grouping val="standard"/>
        <c:varyColors val="0"/>
        <c:dLbls>
          <c:showLegendKey val="0"/>
          <c:showVal val="0"/>
          <c:showCatName val="0"/>
          <c:showSerName val="0"/>
          <c:showPercent val="0"/>
          <c:showBubbleSize val="0"/>
        </c:dLbls>
        <c:marker val="1"/>
        <c:smooth val="0"/>
        <c:axId val="565233200"/>
        <c:axId val="565199088"/>
        <c:extLst>
          <c:ext xmlns:c15="http://schemas.microsoft.com/office/drawing/2012/chart" uri="{02D57815-91ED-43cb-92C2-25804820EDAC}">
            <c15:filteredLineSeries>
              <c15:ser>
                <c:idx val="6"/>
                <c:order val="6"/>
                <c:tx>
                  <c:strRef>
                    <c:extLst>
                      <c:ext uri="{02D57815-91ED-43cb-92C2-25804820EDAC}">
                        <c15:formulaRef>
                          <c15:sqref>'Raw Data'!$G$1</c15:sqref>
                        </c15:formulaRef>
                      </c:ext>
                    </c:extLst>
                    <c:strCache>
                      <c:ptCount val="1"/>
                      <c:pt idx="0">
                        <c:v>Annual Number of Loans Provided</c:v>
                      </c:pt>
                    </c:strCache>
                  </c:strRef>
                </c:tx>
                <c:spPr>
                  <a:ln w="28575" cap="rnd">
                    <a:solidFill>
                      <a:schemeClr val="accent1">
                        <a:lumMod val="80000"/>
                        <a:lumOff val="20000"/>
                      </a:schemeClr>
                    </a:solidFill>
                    <a:round/>
                  </a:ln>
                  <a:effectLst/>
                </c:spPr>
                <c:marker>
                  <c:symbol val="none"/>
                </c:marker>
                <c:cat>
                  <c:numRef>
                    <c:extLst>
                      <c:ext uri="{02D57815-91ED-43cb-92C2-25804820EDAC}">
                        <c15:formulaRef>
                          <c15:sqref>'Raw Data'!$A$2:$A$22</c15:sqref>
                        </c15:formulaRef>
                      </c:ext>
                    </c:extLst>
                    <c:numCache>
                      <c:formatCode>General</c:formatCode>
                      <c:ptCount val="5"/>
                      <c:pt idx="0">
                        <c:v>2013</c:v>
                      </c:pt>
                      <c:pt idx="1">
                        <c:v>2014</c:v>
                      </c:pt>
                      <c:pt idx="2">
                        <c:v>2015</c:v>
                      </c:pt>
                      <c:pt idx="3">
                        <c:v>2016</c:v>
                      </c:pt>
                      <c:pt idx="4">
                        <c:v>2017</c:v>
                      </c:pt>
                    </c:numCache>
                  </c:numRef>
                </c:cat>
                <c:val>
                  <c:numRef>
                    <c:extLst>
                      <c:ext uri="{02D57815-91ED-43cb-92C2-25804820EDAC}">
                        <c15:formulaRef>
                          <c15:sqref>'Raw Data'!$G$2:$G$22</c15:sqref>
                        </c15:formulaRef>
                      </c:ext>
                    </c:extLst>
                    <c:numCache>
                      <c:formatCode>General</c:formatCode>
                      <c:ptCount val="5"/>
                      <c:pt idx="0">
                        <c:v>854</c:v>
                      </c:pt>
                      <c:pt idx="1">
                        <c:v>796</c:v>
                      </c:pt>
                      <c:pt idx="2">
                        <c:v>722</c:v>
                      </c:pt>
                      <c:pt idx="3">
                        <c:v>708</c:v>
                      </c:pt>
                      <c:pt idx="4">
                        <c:v>825</c:v>
                      </c:pt>
                    </c:numCache>
                  </c:numRef>
                </c:val>
                <c:smooth val="0"/>
                <c:extLst>
                  <c:ext xmlns:c16="http://schemas.microsoft.com/office/drawing/2014/chart" uri="{C3380CC4-5D6E-409C-BE32-E72D297353CC}">
                    <c16:uniqueId val="{00000001-D510-4034-93B6-1685858D9D06}"/>
                  </c:ext>
                </c:extLst>
              </c15:ser>
            </c15:filteredLineSeries>
          </c:ext>
        </c:extLst>
      </c:lineChart>
      <c:catAx>
        <c:axId val="557676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557615328"/>
        <c:crosses val="autoZero"/>
        <c:auto val="1"/>
        <c:lblAlgn val="ctr"/>
        <c:lblOffset val="100"/>
        <c:noMultiLvlLbl val="0"/>
      </c:catAx>
      <c:valAx>
        <c:axId val="55761532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557676664"/>
        <c:crosses val="autoZero"/>
        <c:crossBetween val="between"/>
        <c:dispUnits>
          <c:builtInUnit val="billions"/>
          <c:dispUnitsLbl>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dispUnitsLbl>
        </c:dispUnits>
      </c:valAx>
      <c:valAx>
        <c:axId val="565199088"/>
        <c:scaling>
          <c:orientation val="minMax"/>
          <c:max val="1800"/>
        </c:scaling>
        <c:delete val="1"/>
        <c:axPos val="r"/>
        <c:numFmt formatCode="General" sourceLinked="1"/>
        <c:majorTickMark val="none"/>
        <c:minorTickMark val="none"/>
        <c:tickLblPos val="nextTo"/>
        <c:crossAx val="565233200"/>
        <c:crosses val="max"/>
        <c:crossBetween val="between"/>
      </c:valAx>
      <c:catAx>
        <c:axId val="565233200"/>
        <c:scaling>
          <c:orientation val="minMax"/>
        </c:scaling>
        <c:delete val="1"/>
        <c:axPos val="b"/>
        <c:numFmt formatCode="General" sourceLinked="1"/>
        <c:majorTickMark val="none"/>
        <c:minorTickMark val="none"/>
        <c:tickLblPos val="nextTo"/>
        <c:crossAx val="565199088"/>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t>Disbursements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196971532404604"/>
          <c:y val="7.9217937827887247E-2"/>
          <c:w val="0.8368764385221078"/>
          <c:h val="0.78675560959575697"/>
        </c:manualLayout>
      </c:layout>
      <c:barChart>
        <c:barDir val="col"/>
        <c:grouping val="stacked"/>
        <c:varyColors val="0"/>
        <c:ser>
          <c:idx val="1"/>
          <c:order val="1"/>
          <c:tx>
            <c:strRef>
              <c:f>Sheet1!$A$7</c:f>
              <c:strCache>
                <c:ptCount val="1"/>
                <c:pt idx="0">
                  <c:v>Federal Disbursements</c:v>
                </c:pt>
              </c:strCache>
            </c:strRef>
          </c:tx>
          <c:spPr>
            <a:solidFill>
              <a:schemeClr val="accent1">
                <a:lumMod val="40000"/>
                <a:lumOff val="60000"/>
              </a:schemeClr>
            </a:solidFill>
            <a:ln>
              <a:noFill/>
            </a:ln>
            <a:effectLst/>
          </c:spPr>
          <c:invertIfNegative val="0"/>
          <c:cat>
            <c:numRef>
              <c:f>Sheet1!$B$1:$K$1</c:f>
              <c:numCache>
                <c:formatCode>General</c:formatCode>
                <c:ptCount val="5"/>
                <c:pt idx="0">
                  <c:v>2013</c:v>
                </c:pt>
                <c:pt idx="1">
                  <c:v>2014</c:v>
                </c:pt>
                <c:pt idx="2">
                  <c:v>2015</c:v>
                </c:pt>
                <c:pt idx="3">
                  <c:v>2016</c:v>
                </c:pt>
                <c:pt idx="4">
                  <c:v>2017</c:v>
                </c:pt>
              </c:numCache>
            </c:numRef>
          </c:cat>
          <c:val>
            <c:numRef>
              <c:f>Sheet1!$B$7:$K$7</c:f>
              <c:numCache>
                <c:formatCode>#,##0</c:formatCode>
                <c:ptCount val="5"/>
                <c:pt idx="0" formatCode="&quot;$&quot;#,##0_);[Red]\(&quot;$&quot;#,##0\)">
                  <c:v>1347176538</c:v>
                </c:pt>
                <c:pt idx="1">
                  <c:v>1167397245</c:v>
                </c:pt>
                <c:pt idx="2" formatCode="&quot;$&quot;#,##0_);[Red]\(&quot;$&quot;#,##0\)">
                  <c:v>1138837832</c:v>
                </c:pt>
                <c:pt idx="3" formatCode="&quot;$&quot;#,##0_);[Red]\(&quot;$&quot;#,##0\)">
                  <c:v>1231915721</c:v>
                </c:pt>
                <c:pt idx="4" formatCode="&quot;$&quot;#,##0_);[Red]\(&quot;$&quot;#,##0\)">
                  <c:v>1029126723</c:v>
                </c:pt>
              </c:numCache>
            </c:numRef>
          </c:val>
          <c:extLst>
            <c:ext xmlns:c16="http://schemas.microsoft.com/office/drawing/2014/chart" uri="{C3380CC4-5D6E-409C-BE32-E72D297353CC}">
              <c16:uniqueId val="{00000000-1FDE-4A07-BC75-1C56C4C1514E}"/>
            </c:ext>
          </c:extLst>
        </c:ser>
        <c:ser>
          <c:idx val="2"/>
          <c:order val="2"/>
          <c:tx>
            <c:strRef>
              <c:f>Sheet1!$A$10</c:f>
              <c:strCache>
                <c:ptCount val="1"/>
                <c:pt idx="0">
                  <c:v>State Disbursements</c:v>
                </c:pt>
              </c:strCache>
            </c:strRef>
          </c:tx>
          <c:spPr>
            <a:solidFill>
              <a:schemeClr val="accent1"/>
            </a:solidFill>
            <a:ln>
              <a:noFill/>
            </a:ln>
            <a:effectLst/>
          </c:spPr>
          <c:invertIfNegative val="0"/>
          <c:cat>
            <c:numRef>
              <c:f>Sheet1!$B$1:$K$1</c:f>
              <c:numCache>
                <c:formatCode>General</c:formatCode>
                <c:ptCount val="5"/>
                <c:pt idx="0">
                  <c:v>2013</c:v>
                </c:pt>
                <c:pt idx="1">
                  <c:v>2014</c:v>
                </c:pt>
                <c:pt idx="2">
                  <c:v>2015</c:v>
                </c:pt>
                <c:pt idx="3">
                  <c:v>2016</c:v>
                </c:pt>
                <c:pt idx="4">
                  <c:v>2017</c:v>
                </c:pt>
              </c:numCache>
            </c:numRef>
          </c:cat>
          <c:val>
            <c:numRef>
              <c:f>Sheet1!$B$10:$K$10</c:f>
              <c:numCache>
                <c:formatCode>_("$"* #,##0_);_("$"* \(#,##0\);_("$"* "-"??_);_(@_)</c:formatCode>
                <c:ptCount val="5"/>
                <c:pt idx="0">
                  <c:v>753302431</c:v>
                </c:pt>
                <c:pt idx="1">
                  <c:v>742537534</c:v>
                </c:pt>
                <c:pt idx="2">
                  <c:v>1003373767</c:v>
                </c:pt>
                <c:pt idx="3">
                  <c:v>1381341644</c:v>
                </c:pt>
                <c:pt idx="4">
                  <c:v>1746517987</c:v>
                </c:pt>
              </c:numCache>
            </c:numRef>
          </c:val>
          <c:extLst>
            <c:ext xmlns:c16="http://schemas.microsoft.com/office/drawing/2014/chart" uri="{C3380CC4-5D6E-409C-BE32-E72D297353CC}">
              <c16:uniqueId val="{00000001-1FDE-4A07-BC75-1C56C4C1514E}"/>
            </c:ext>
          </c:extLst>
        </c:ser>
        <c:dLbls>
          <c:showLegendKey val="0"/>
          <c:showVal val="0"/>
          <c:showCatName val="0"/>
          <c:showSerName val="0"/>
          <c:showPercent val="0"/>
          <c:showBubbleSize val="0"/>
        </c:dLbls>
        <c:gapWidth val="150"/>
        <c:overlap val="100"/>
        <c:axId val="408299032"/>
        <c:axId val="408299360"/>
        <c:extLst>
          <c:ext xmlns:c15="http://schemas.microsoft.com/office/drawing/2012/chart" uri="{02D57815-91ED-43cb-92C2-25804820EDAC}">
            <c15:filteredBarSeries>
              <c15:ser>
                <c:idx val="0"/>
                <c:order val="0"/>
                <c:tx>
                  <c:strRef>
                    <c:extLst>
                      <c:ext uri="{02D57815-91ED-43cb-92C2-25804820EDAC}">
                        <c15:formulaRef>
                          <c15:sqref>Sheet1!$A$1</c15:sqref>
                        </c15:formulaRef>
                      </c:ext>
                    </c:extLst>
                    <c:strCache>
                      <c:ptCount val="1"/>
                      <c:pt idx="0">
                        <c:v>DWSRF</c:v>
                      </c:pt>
                    </c:strCache>
                  </c:strRef>
                </c:tx>
                <c:spPr>
                  <a:solidFill>
                    <a:schemeClr val="accent2"/>
                  </a:solidFill>
                  <a:ln>
                    <a:noFill/>
                  </a:ln>
                  <a:effectLst/>
                </c:spPr>
                <c:invertIfNegative val="0"/>
                <c:cat>
                  <c:numRef>
                    <c:extLst>
                      <c:ext uri="{02D57815-91ED-43cb-92C2-25804820EDAC}">
                        <c15:formulaRef>
                          <c15:sqref>Sheet1!$B$1:$K$1</c15:sqref>
                        </c15:formulaRef>
                      </c:ext>
                    </c:extLst>
                    <c:numCache>
                      <c:formatCode>General</c:formatCode>
                      <c:ptCount val="5"/>
                      <c:pt idx="0">
                        <c:v>2013</c:v>
                      </c:pt>
                      <c:pt idx="1">
                        <c:v>2014</c:v>
                      </c:pt>
                      <c:pt idx="2">
                        <c:v>2015</c:v>
                      </c:pt>
                      <c:pt idx="3">
                        <c:v>2016</c:v>
                      </c:pt>
                      <c:pt idx="4">
                        <c:v>2017</c:v>
                      </c:pt>
                    </c:numCache>
                  </c:numRef>
                </c:cat>
                <c:val>
                  <c:numRef>
                    <c:extLst>
                      <c:ext uri="{02D57815-91ED-43cb-92C2-25804820EDAC}">
                        <c15:formulaRef>
                          <c15:sqref>Sheet1!$B$1:$K$1</c15:sqref>
                        </c15:formulaRef>
                      </c:ext>
                    </c:extLst>
                    <c:numCache>
                      <c:formatCode>General</c:formatCode>
                      <c:ptCount val="5"/>
                      <c:pt idx="0">
                        <c:v>2013</c:v>
                      </c:pt>
                      <c:pt idx="1">
                        <c:v>2014</c:v>
                      </c:pt>
                      <c:pt idx="2">
                        <c:v>2015</c:v>
                      </c:pt>
                      <c:pt idx="3">
                        <c:v>2016</c:v>
                      </c:pt>
                      <c:pt idx="4">
                        <c:v>2017</c:v>
                      </c:pt>
                    </c:numCache>
                  </c:numRef>
                </c:val>
                <c:extLst>
                  <c:ext xmlns:c16="http://schemas.microsoft.com/office/drawing/2014/chart" uri="{C3380CC4-5D6E-409C-BE32-E72D297353CC}">
                    <c16:uniqueId val="{00000002-1FDE-4A07-BC75-1C56C4C1514E}"/>
                  </c:ext>
                </c:extLst>
              </c15:ser>
            </c15:filteredBarSeries>
          </c:ext>
        </c:extLst>
      </c:barChart>
      <c:catAx>
        <c:axId val="408299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408299360"/>
        <c:crosses val="autoZero"/>
        <c:auto val="1"/>
        <c:lblAlgn val="ctr"/>
        <c:lblOffset val="100"/>
        <c:noMultiLvlLbl val="0"/>
      </c:catAx>
      <c:valAx>
        <c:axId val="40829936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_);[Red]\(&quot;$&quot;#,##0.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08299032"/>
        <c:crosses val="autoZero"/>
        <c:crossBetween val="between"/>
        <c:dispUnits>
          <c:builtInUnit val="billions"/>
          <c:dispUnitsLbl>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Annual Net Leveraged Bonds Issued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'Raw Data'!$AA$1</c:f>
              <c:strCache>
                <c:ptCount val="1"/>
                <c:pt idx="0">
                  <c:v>Annual Net Leveraged Bonds Issued</c:v>
                </c:pt>
              </c:strCache>
            </c:strRef>
          </c:tx>
          <c:spPr>
            <a:solidFill>
              <a:schemeClr val="accent1"/>
            </a:solidFill>
            <a:ln>
              <a:noFill/>
            </a:ln>
            <a:effectLst/>
          </c:spPr>
          <c:invertIfNegative val="0"/>
          <c:dLbls>
            <c:dLbl>
              <c:idx val="4"/>
              <c:layout>
                <c:manualLayout>
                  <c:x val="-0.20629376135675356"/>
                  <c:y val="2.1989566951467851E-2"/>
                </c:manualLayout>
              </c:layout>
              <c:tx>
                <c:rich>
                  <a:bodyPr/>
                  <a:lstStyle/>
                  <a:p>
                    <a:fld id="{50BFBC89-D7D0-40CD-847C-79B30E53B435}" type="CATEGORYNAME">
                      <a:rPr lang="en-US" smtClean="0"/>
                      <a:pPr/>
                      <a:t>[CATEGORY NAME]</a:t>
                    </a:fld>
                    <a:r>
                      <a:rPr lang="en-US" baseline="0" dirty="0"/>
                      <a:t>, </a:t>
                    </a:r>
                    <a:fld id="{F73A87ED-4E6E-4998-BE8B-C69B0D073F7C}" type="VALUE">
                      <a:rPr lang="en-US" sz="2000" b="1" baseline="0" smtClean="0"/>
                      <a:pPr/>
                      <a:t>[VALUE]</a:t>
                    </a:fld>
                    <a:r>
                      <a:rPr lang="en-US" sz="2000" b="1" baseline="0" dirty="0"/>
                      <a:t>M</a:t>
                    </a:r>
                  </a:p>
                </c:rich>
              </c:tx>
              <c:showLegendKey val="0"/>
              <c:showVal val="1"/>
              <c:showCatName val="0"/>
              <c:showSerName val="0"/>
              <c:showPercent val="0"/>
              <c:showBubbleSize val="0"/>
              <c:extLst>
                <c:ext xmlns:c15="http://schemas.microsoft.com/office/drawing/2012/chart" uri="{CE6537A1-D6FC-4f65-9D91-7224C49458BB}">
                  <c15:layout>
                    <c:manualLayout>
                      <c:w val="0.2779557843731072"/>
                      <c:h val="0.10892109292767174"/>
                    </c:manualLayout>
                  </c15:layout>
                  <c15:dlblFieldTable/>
                  <c15:showDataLabelsRange val="0"/>
                </c:ext>
                <c:ext xmlns:c16="http://schemas.microsoft.com/office/drawing/2014/chart" uri="{C3380CC4-5D6E-409C-BE32-E72D297353CC}">
                  <c16:uniqueId val="{00000000-B334-4F6B-827C-1BCFE52305E6}"/>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'Raw Data'!$A$2:$A$22</c:f>
              <c:numCache>
                <c:formatCode>General</c:formatCode>
                <c:ptCount val="5"/>
                <c:pt idx="0">
                  <c:v>2013</c:v>
                </c:pt>
                <c:pt idx="1">
                  <c:v>2014</c:v>
                </c:pt>
                <c:pt idx="2">
                  <c:v>2015</c:v>
                </c:pt>
                <c:pt idx="3">
                  <c:v>2016</c:v>
                </c:pt>
                <c:pt idx="4">
                  <c:v>2017</c:v>
                </c:pt>
              </c:numCache>
            </c:numRef>
          </c:cat>
          <c:val>
            <c:numRef>
              <c:f>'Raw Data'!$AA$2:$AA$22</c:f>
              <c:numCache>
                <c:formatCode>"$"#,##0_);[Red]\("$"#,##0\)</c:formatCode>
                <c:ptCount val="5"/>
                <c:pt idx="0">
                  <c:v>173819147</c:v>
                </c:pt>
                <c:pt idx="1">
                  <c:v>81472267</c:v>
                </c:pt>
                <c:pt idx="2">
                  <c:v>299593799</c:v>
                </c:pt>
                <c:pt idx="3">
                  <c:v>345428653</c:v>
                </c:pt>
                <c:pt idx="4">
                  <c:v>834895044</c:v>
                </c:pt>
              </c:numCache>
            </c:numRef>
          </c:val>
          <c:extLst>
            <c:ext xmlns:c16="http://schemas.microsoft.com/office/drawing/2014/chart" uri="{C3380CC4-5D6E-409C-BE32-E72D297353CC}">
              <c16:uniqueId val="{00000001-B334-4F6B-827C-1BCFE52305E6}"/>
            </c:ext>
          </c:extLst>
        </c:ser>
        <c:dLbls>
          <c:showLegendKey val="0"/>
          <c:showVal val="0"/>
          <c:showCatName val="0"/>
          <c:showSerName val="0"/>
          <c:showPercent val="0"/>
          <c:showBubbleSize val="0"/>
        </c:dLbls>
        <c:gapWidth val="219"/>
        <c:overlap val="-27"/>
        <c:axId val="330446776"/>
        <c:axId val="321223120"/>
      </c:barChart>
      <c:catAx>
        <c:axId val="330446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321223120"/>
        <c:crosses val="autoZero"/>
        <c:auto val="1"/>
        <c:lblAlgn val="ctr"/>
        <c:lblOffset val="100"/>
        <c:noMultiLvlLbl val="0"/>
      </c:catAx>
      <c:valAx>
        <c:axId val="32122312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330446776"/>
        <c:crosses val="autoZero"/>
        <c:crossBetween val="between"/>
        <c:dispUnits>
          <c:builtInUnit val="millions"/>
          <c:dispUnitsLbl>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t>2017 State-by-State Disbursement Ratios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Chart!$B$1</c:f>
              <c:strCache>
                <c:ptCount val="1"/>
                <c:pt idx="0">
                  <c:v>2017 Undisbursed/3 year average</c:v>
                </c:pt>
              </c:strCache>
            </c:strRef>
          </c:tx>
          <c:spPr>
            <a:solidFill>
              <a:schemeClr val="accent1"/>
            </a:solidFill>
            <a:ln>
              <a:noFill/>
            </a:ln>
            <a:effectLst/>
          </c:spPr>
          <c:invertIfNegative val="0"/>
          <c:cat>
            <c:strRef>
              <c:f>Chart!$A$2:$A$52</c:f>
              <c:strCache>
                <c:ptCount val="51"/>
                <c:pt idx="0">
                  <c:v>OR</c:v>
                </c:pt>
                <c:pt idx="1">
                  <c:v>AR</c:v>
                </c:pt>
                <c:pt idx="2">
                  <c:v>FL</c:v>
                </c:pt>
                <c:pt idx="3">
                  <c:v>WY</c:v>
                </c:pt>
                <c:pt idx="4">
                  <c:v>PR</c:v>
                </c:pt>
                <c:pt idx="5">
                  <c:v>MS</c:v>
                </c:pt>
                <c:pt idx="6">
                  <c:v>NE</c:v>
                </c:pt>
                <c:pt idx="7">
                  <c:v>IN</c:v>
                </c:pt>
                <c:pt idx="8">
                  <c:v>UT</c:v>
                </c:pt>
                <c:pt idx="9">
                  <c:v>AZ</c:v>
                </c:pt>
                <c:pt idx="10">
                  <c:v>ID</c:v>
                </c:pt>
                <c:pt idx="11">
                  <c:v>GA</c:v>
                </c:pt>
                <c:pt idx="12">
                  <c:v>NJ</c:v>
                </c:pt>
                <c:pt idx="13">
                  <c:v>LA</c:v>
                </c:pt>
                <c:pt idx="14">
                  <c:v>DE</c:v>
                </c:pt>
                <c:pt idx="15">
                  <c:v>MI</c:v>
                </c:pt>
                <c:pt idx="16">
                  <c:v>OK</c:v>
                </c:pt>
                <c:pt idx="17">
                  <c:v>OH</c:v>
                </c:pt>
                <c:pt idx="18">
                  <c:v>AL</c:v>
                </c:pt>
                <c:pt idx="19">
                  <c:v>MO</c:v>
                </c:pt>
                <c:pt idx="20">
                  <c:v>VT</c:v>
                </c:pt>
                <c:pt idx="21">
                  <c:v>NM</c:v>
                </c:pt>
                <c:pt idx="22">
                  <c:v>VA</c:v>
                </c:pt>
                <c:pt idx="23">
                  <c:v>KS</c:v>
                </c:pt>
                <c:pt idx="24">
                  <c:v>MD</c:v>
                </c:pt>
                <c:pt idx="25">
                  <c:v>SD</c:v>
                </c:pt>
                <c:pt idx="26">
                  <c:v>NH</c:v>
                </c:pt>
                <c:pt idx="27">
                  <c:v>AK</c:v>
                </c:pt>
                <c:pt idx="28">
                  <c:v>TN</c:v>
                </c:pt>
                <c:pt idx="29">
                  <c:v>PA</c:v>
                </c:pt>
                <c:pt idx="30">
                  <c:v>RI</c:v>
                </c:pt>
                <c:pt idx="31">
                  <c:v>WI</c:v>
                </c:pt>
                <c:pt idx="32">
                  <c:v>SC</c:v>
                </c:pt>
                <c:pt idx="33">
                  <c:v>CT</c:v>
                </c:pt>
                <c:pt idx="34">
                  <c:v>NC</c:v>
                </c:pt>
                <c:pt idx="35">
                  <c:v>KY</c:v>
                </c:pt>
                <c:pt idx="36">
                  <c:v>ND</c:v>
                </c:pt>
                <c:pt idx="37">
                  <c:v>CO</c:v>
                </c:pt>
                <c:pt idx="38">
                  <c:v>MN</c:v>
                </c:pt>
                <c:pt idx="39">
                  <c:v>CA</c:v>
                </c:pt>
                <c:pt idx="40">
                  <c:v>MT</c:v>
                </c:pt>
                <c:pt idx="41">
                  <c:v>IA</c:v>
                </c:pt>
                <c:pt idx="42">
                  <c:v>MA</c:v>
                </c:pt>
                <c:pt idx="43">
                  <c:v>TX</c:v>
                </c:pt>
                <c:pt idx="44">
                  <c:v>ME</c:v>
                </c:pt>
                <c:pt idx="45">
                  <c:v>NV</c:v>
                </c:pt>
                <c:pt idx="46">
                  <c:v>WV</c:v>
                </c:pt>
                <c:pt idx="47">
                  <c:v>IL</c:v>
                </c:pt>
                <c:pt idx="48">
                  <c:v>WA</c:v>
                </c:pt>
                <c:pt idx="49">
                  <c:v>HI</c:v>
                </c:pt>
                <c:pt idx="50">
                  <c:v>NY</c:v>
                </c:pt>
              </c:strCache>
            </c:strRef>
          </c:cat>
          <c:val>
            <c:numRef>
              <c:f>Chart!$B$2:$B$52</c:f>
              <c:numCache>
                <c:formatCode>0.0</c:formatCode>
                <c:ptCount val="51"/>
                <c:pt idx="0">
                  <c:v>12.29845729087635</c:v>
                </c:pt>
                <c:pt idx="1">
                  <c:v>11.969379563906713</c:v>
                </c:pt>
                <c:pt idx="2">
                  <c:v>9.2842875537276424</c:v>
                </c:pt>
                <c:pt idx="3">
                  <c:v>8.7073354366178677</c:v>
                </c:pt>
                <c:pt idx="4">
                  <c:v>8.0540751753420885</c:v>
                </c:pt>
                <c:pt idx="5">
                  <c:v>7.9303003666786189</c:v>
                </c:pt>
                <c:pt idx="6">
                  <c:v>7.7007764614219392</c:v>
                </c:pt>
                <c:pt idx="7">
                  <c:v>7.1385995218070279</c:v>
                </c:pt>
                <c:pt idx="8">
                  <c:v>7.0594874063424475</c:v>
                </c:pt>
                <c:pt idx="9">
                  <c:v>6.740101855012842</c:v>
                </c:pt>
                <c:pt idx="10">
                  <c:v>6.1806553491130121</c:v>
                </c:pt>
                <c:pt idx="11">
                  <c:v>6.1324642461899828</c:v>
                </c:pt>
                <c:pt idx="12">
                  <c:v>5.9440970995055693</c:v>
                </c:pt>
                <c:pt idx="13">
                  <c:v>5.7311284642003599</c:v>
                </c:pt>
                <c:pt idx="14">
                  <c:v>5.5127802650048308</c:v>
                </c:pt>
                <c:pt idx="15">
                  <c:v>5.1588544661349403</c:v>
                </c:pt>
                <c:pt idx="16">
                  <c:v>4.5089501754553707</c:v>
                </c:pt>
                <c:pt idx="17">
                  <c:v>4.3514253068126854</c:v>
                </c:pt>
                <c:pt idx="18">
                  <c:v>4.2120248855025322</c:v>
                </c:pt>
                <c:pt idx="19">
                  <c:v>4.1920605705255758</c:v>
                </c:pt>
                <c:pt idx="20">
                  <c:v>4.1595818993565148</c:v>
                </c:pt>
                <c:pt idx="21">
                  <c:v>4.0673268380393015</c:v>
                </c:pt>
                <c:pt idx="22">
                  <c:v>4.0039397200404991</c:v>
                </c:pt>
                <c:pt idx="23">
                  <c:v>3.8420250187874525</c:v>
                </c:pt>
                <c:pt idx="24">
                  <c:v>3.7922567148369741</c:v>
                </c:pt>
                <c:pt idx="25">
                  <c:v>3.7851357126770306</c:v>
                </c:pt>
                <c:pt idx="26">
                  <c:v>3.7707380069214742</c:v>
                </c:pt>
                <c:pt idx="27">
                  <c:v>3.636088703621343</c:v>
                </c:pt>
                <c:pt idx="28">
                  <c:v>3.2771481469403398</c:v>
                </c:pt>
                <c:pt idx="29">
                  <c:v>3.0948709373423813</c:v>
                </c:pt>
                <c:pt idx="30">
                  <c:v>2.9701571501619548</c:v>
                </c:pt>
                <c:pt idx="31">
                  <c:v>2.7108014834409135</c:v>
                </c:pt>
                <c:pt idx="32">
                  <c:v>2.5351221214304376</c:v>
                </c:pt>
                <c:pt idx="33">
                  <c:v>2.3952296447607146</c:v>
                </c:pt>
                <c:pt idx="34">
                  <c:v>2.219199592914245</c:v>
                </c:pt>
                <c:pt idx="35">
                  <c:v>2.1545281359412476</c:v>
                </c:pt>
                <c:pt idx="36">
                  <c:v>1.9636719631815387</c:v>
                </c:pt>
                <c:pt idx="37">
                  <c:v>1.9319697060358876</c:v>
                </c:pt>
                <c:pt idx="38">
                  <c:v>1.8930171352493861</c:v>
                </c:pt>
                <c:pt idx="39">
                  <c:v>1.8427527492600331</c:v>
                </c:pt>
                <c:pt idx="40">
                  <c:v>1.8421280779410485</c:v>
                </c:pt>
                <c:pt idx="41">
                  <c:v>1.7527402868743966</c:v>
                </c:pt>
                <c:pt idx="42">
                  <c:v>1.5424647877120694</c:v>
                </c:pt>
                <c:pt idx="43">
                  <c:v>1.4887326911257388</c:v>
                </c:pt>
                <c:pt idx="44">
                  <c:v>1.4815222658591194</c:v>
                </c:pt>
                <c:pt idx="45">
                  <c:v>1.1780073874027117</c:v>
                </c:pt>
                <c:pt idx="46">
                  <c:v>1.1126972982869059</c:v>
                </c:pt>
                <c:pt idx="47">
                  <c:v>0.98688949814929283</c:v>
                </c:pt>
                <c:pt idx="48">
                  <c:v>0.13303377225418084</c:v>
                </c:pt>
                <c:pt idx="49">
                  <c:v>0.117505774135618</c:v>
                </c:pt>
                <c:pt idx="50">
                  <c:v>6.8619348483765124E-3</c:v>
                </c:pt>
              </c:numCache>
            </c:numRef>
          </c:val>
          <c:extLst>
            <c:ext xmlns:c16="http://schemas.microsoft.com/office/drawing/2014/chart" uri="{C3380CC4-5D6E-409C-BE32-E72D297353CC}">
              <c16:uniqueId val="{00000000-04EB-415E-B5AF-34728CC1D37A}"/>
            </c:ext>
          </c:extLst>
        </c:ser>
        <c:dLbls>
          <c:showLegendKey val="0"/>
          <c:showVal val="0"/>
          <c:showCatName val="0"/>
          <c:showSerName val="0"/>
          <c:showPercent val="0"/>
          <c:showBubbleSize val="0"/>
        </c:dLbls>
        <c:gapWidth val="219"/>
        <c:overlap val="-27"/>
        <c:axId val="463247360"/>
        <c:axId val="463247688"/>
      </c:barChart>
      <c:catAx>
        <c:axId val="463247360"/>
        <c:scaling>
          <c:orientation val="minMax"/>
        </c:scaling>
        <c:delete val="1"/>
        <c:axPos val="b"/>
        <c:numFmt formatCode="General" sourceLinked="1"/>
        <c:majorTickMark val="none"/>
        <c:minorTickMark val="none"/>
        <c:tickLblPos val="nextTo"/>
        <c:crossAx val="463247688"/>
        <c:crosses val="autoZero"/>
        <c:auto val="1"/>
        <c:lblAlgn val="ctr"/>
        <c:lblOffset val="100"/>
        <c:noMultiLvlLbl val="0"/>
      </c:catAx>
      <c:valAx>
        <c:axId val="4632476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4632473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4" Type="http://schemas.openxmlformats.org/officeDocument/2006/relationships/image" Target="../media/image9.png"/></Relationships>
</file>

<file path=ppt/diagrams/_rels/data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image" Target="../media/image10.jpeg"/></Relationships>
</file>

<file path=ppt/diagrams/_rels/data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image" Target="../media/image1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image" Target="../media/image6.png"/><Relationship Id="rId4" Type="http://schemas.openxmlformats.org/officeDocument/2006/relationships/image" Target="../media/image8.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image" Target="../media/image10.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BD4DF0-930E-418C-A074-C094B90DCEBC}" type="doc">
      <dgm:prSet loTypeId="urn:microsoft.com/office/officeart/2008/layout/BubblePictureList" loCatId="picture" qsTypeId="urn:microsoft.com/office/officeart/2005/8/quickstyle/simple1" qsCatId="simple" csTypeId="urn:microsoft.com/office/officeart/2005/8/colors/accent1_2" csCatId="accent1" phldr="1"/>
      <dgm:spPr/>
      <dgm:t>
        <a:bodyPr/>
        <a:lstStyle/>
        <a:p>
          <a:endParaRPr lang="en-US"/>
        </a:p>
      </dgm:t>
    </dgm:pt>
    <dgm:pt modelId="{6D049E16-2A19-46A6-8F48-A1D5FD3FEA96}">
      <dgm:prSet phldrT="[Text]" custT="1"/>
      <dgm:spPr/>
      <dgm:t>
        <a:bodyPr/>
        <a:lstStyle/>
        <a:p>
          <a:r>
            <a:rPr lang="en-US" sz="4000" b="1" dirty="0">
              <a:solidFill>
                <a:schemeClr val="bg1"/>
              </a:solidFill>
            </a:rPr>
            <a:t>$35.4 Billion </a:t>
          </a:r>
        </a:p>
        <a:p>
          <a:r>
            <a:rPr lang="en-US" sz="3600" dirty="0">
              <a:solidFill>
                <a:schemeClr val="bg1"/>
              </a:solidFill>
            </a:rPr>
            <a:t>in Projects Funded</a:t>
          </a:r>
        </a:p>
      </dgm:t>
    </dgm:pt>
    <dgm:pt modelId="{DEDDD1A5-AA79-4F9A-B5C1-F77069553F0E}" type="parTrans" cxnId="{693C6B44-5C2B-4766-8D75-D3A609A66DDA}">
      <dgm:prSet/>
      <dgm:spPr/>
      <dgm:t>
        <a:bodyPr/>
        <a:lstStyle/>
        <a:p>
          <a:endParaRPr lang="en-US"/>
        </a:p>
      </dgm:t>
    </dgm:pt>
    <dgm:pt modelId="{C814082A-E314-4CBE-AA7F-291A30EEDEEE}" type="sibTrans" cxnId="{693C6B44-5C2B-4766-8D75-D3A609A66DDA}">
      <dgm:prSet/>
      <dgm:spPr>
        <a:blipFill dpi="0" rotWithShape="1">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Lst>
          </a:blip>
          <a:srcRect/>
          <a:stretch>
            <a:fillRect l="-30743" t="-11816" r="-36426" b="-9320"/>
          </a:stretch>
        </a:blipFill>
      </dgm:spPr>
      <dgm:t>
        <a:bodyPr/>
        <a:lstStyle/>
        <a:p>
          <a:endParaRPr lang="en-US"/>
        </a:p>
      </dgm:t>
    </dgm:pt>
    <dgm:pt modelId="{6158068D-C231-48A6-9372-2EA1913EC964}">
      <dgm:prSet phldrT="[Text]" custT="1"/>
      <dgm:spPr/>
      <dgm:t>
        <a:bodyPr/>
        <a:lstStyle/>
        <a:p>
          <a:r>
            <a:rPr lang="en-US" sz="4000" b="1" dirty="0">
              <a:solidFill>
                <a:schemeClr val="bg1"/>
              </a:solidFill>
            </a:rPr>
            <a:t>$3.0 Billion </a:t>
          </a:r>
        </a:p>
        <a:p>
          <a:r>
            <a:rPr lang="en-US" sz="2800" dirty="0">
              <a:solidFill>
                <a:schemeClr val="bg1"/>
              </a:solidFill>
            </a:rPr>
            <a:t>for Capacity Building, Operator Certification  DWSRF &amp; PWSS Support</a:t>
          </a:r>
        </a:p>
      </dgm:t>
    </dgm:pt>
    <dgm:pt modelId="{F31149F9-1175-4DB6-ABB3-6F419D6E8B57}" type="parTrans" cxnId="{A37E5BFF-FDBA-4827-ADC4-A69B95599FE0}">
      <dgm:prSet/>
      <dgm:spPr/>
      <dgm:t>
        <a:bodyPr/>
        <a:lstStyle/>
        <a:p>
          <a:endParaRPr lang="en-US"/>
        </a:p>
      </dgm:t>
    </dgm:pt>
    <dgm:pt modelId="{F9107F1B-EAD5-425C-B6F7-ABA170EFF8DE}" type="sibTrans" cxnId="{A37E5BFF-FDBA-4827-ADC4-A69B95599FE0}">
      <dgm:prSet/>
      <dgm:spPr>
        <a:blipFill>
          <a:blip xmlns:r="http://schemas.openxmlformats.org/officeDocument/2006/relationships"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a:blipFill>
      </dgm:spPr>
      <dgm:t>
        <a:bodyPr/>
        <a:lstStyle/>
        <a:p>
          <a:endParaRPr lang="en-US"/>
        </a:p>
      </dgm:t>
    </dgm:pt>
    <dgm:pt modelId="{E0B6003C-9176-4E50-88FB-8D55C83956CF}">
      <dgm:prSet phldrT="[Text]" custT="1"/>
      <dgm:spPr/>
      <dgm:t>
        <a:bodyPr/>
        <a:lstStyle/>
        <a:p>
          <a:r>
            <a:rPr lang="en-US" sz="4400" b="1" dirty="0">
              <a:solidFill>
                <a:schemeClr val="bg1"/>
              </a:solidFill>
            </a:rPr>
            <a:t>13,800</a:t>
          </a:r>
          <a:r>
            <a:rPr lang="en-US" sz="3600" dirty="0">
              <a:solidFill>
                <a:schemeClr val="bg1"/>
              </a:solidFill>
            </a:rPr>
            <a:t> </a:t>
          </a:r>
        </a:p>
        <a:p>
          <a:r>
            <a:rPr lang="en-US" sz="3600" dirty="0">
              <a:solidFill>
                <a:schemeClr val="bg1"/>
              </a:solidFill>
            </a:rPr>
            <a:t>Loans Signed</a:t>
          </a:r>
        </a:p>
      </dgm:t>
    </dgm:pt>
    <dgm:pt modelId="{A4B16E44-4BC8-47A7-ACCE-BCE2FE33CAD2}" type="parTrans" cxnId="{847E9FC9-A742-40D1-9A9B-58941BEBE534}">
      <dgm:prSet/>
      <dgm:spPr/>
      <dgm:t>
        <a:bodyPr/>
        <a:lstStyle/>
        <a:p>
          <a:endParaRPr lang="en-US"/>
        </a:p>
      </dgm:t>
    </dgm:pt>
    <dgm:pt modelId="{A6943F1E-60B4-49DF-9D9C-BE650D8005B1}" type="sibTrans" cxnId="{847E9FC9-A742-40D1-9A9B-58941BEBE534}">
      <dgm:prSet/>
      <dgm:spPr>
        <a:blipFill>
          <a:blip xmlns:r="http://schemas.openxmlformats.org/officeDocument/2006/relationships"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l="-19000" r="-19000"/>
          </a:stretch>
        </a:blipFill>
      </dgm:spPr>
      <dgm:t>
        <a:bodyPr/>
        <a:lstStyle/>
        <a:p>
          <a:endParaRPr lang="en-US"/>
        </a:p>
      </dgm:t>
    </dgm:pt>
    <dgm:pt modelId="{423452AF-0CDB-4399-AE8A-C23862DEDE46}">
      <dgm:prSet custT="1"/>
      <dgm:spPr/>
      <dgm:t>
        <a:bodyPr/>
        <a:lstStyle/>
        <a:p>
          <a:r>
            <a:rPr lang="en-US" sz="3600" b="1" dirty="0">
              <a:solidFill>
                <a:schemeClr val="bg1"/>
              </a:solidFill>
            </a:rPr>
            <a:t>$30.8 Billion </a:t>
          </a:r>
        </a:p>
        <a:p>
          <a:r>
            <a:rPr lang="en-US" sz="2800" dirty="0">
              <a:solidFill>
                <a:schemeClr val="bg1"/>
              </a:solidFill>
            </a:rPr>
            <a:t>in Project Disbursements</a:t>
          </a:r>
        </a:p>
      </dgm:t>
    </dgm:pt>
    <dgm:pt modelId="{A1F95A15-11B3-42BA-A773-364F7B77EEB0}" type="parTrans" cxnId="{9A888CCB-4BDB-40BB-9575-5D87A43014C4}">
      <dgm:prSet/>
      <dgm:spPr/>
      <dgm:t>
        <a:bodyPr/>
        <a:lstStyle/>
        <a:p>
          <a:endParaRPr lang="en-US"/>
        </a:p>
      </dgm:t>
    </dgm:pt>
    <dgm:pt modelId="{43DF562C-0255-4995-A5DE-55D870F3FA33}" type="sibTrans" cxnId="{9A888CCB-4BDB-40BB-9575-5D87A43014C4}">
      <dgm:prSet/>
      <dgm:spPr>
        <a:blipFill dpi="0" rotWithShape="1">
          <a:blip xmlns:r="http://schemas.openxmlformats.org/officeDocument/2006/relationships" r:embed="rId4">
            <a:biLevel thresh="75000"/>
            <a:extLst>
              <a:ext uri="{28A0092B-C50C-407E-A947-70E740481C1C}">
                <a14:useLocalDpi xmlns:a14="http://schemas.microsoft.com/office/drawing/2010/main" val="0"/>
              </a:ext>
            </a:extLst>
          </a:blip>
          <a:srcRect/>
          <a:stretch>
            <a:fillRect l="-34876" t="-14259" r="-46084" b="-16871"/>
          </a:stretch>
        </a:blipFill>
      </dgm:spPr>
      <dgm:t>
        <a:bodyPr/>
        <a:lstStyle/>
        <a:p>
          <a:endParaRPr lang="en-US"/>
        </a:p>
      </dgm:t>
    </dgm:pt>
    <dgm:pt modelId="{4EFBC9F3-42CD-4464-A072-5037CB6E980C}" type="pres">
      <dgm:prSet presAssocID="{56BD4DF0-930E-418C-A074-C094B90DCEBC}" presName="Name0" presStyleCnt="0">
        <dgm:presLayoutVars>
          <dgm:chMax val="8"/>
          <dgm:chPref val="8"/>
          <dgm:dir/>
        </dgm:presLayoutVars>
      </dgm:prSet>
      <dgm:spPr/>
    </dgm:pt>
    <dgm:pt modelId="{47D5966F-4A52-4FDA-90B8-39F632B2CC17}" type="pres">
      <dgm:prSet presAssocID="{6D049E16-2A19-46A6-8F48-A1D5FD3FEA96}" presName="parent_text_1" presStyleLbl="revTx" presStyleIdx="0" presStyleCnt="4">
        <dgm:presLayoutVars>
          <dgm:chMax val="0"/>
          <dgm:chPref val="0"/>
          <dgm:bulletEnabled val="1"/>
        </dgm:presLayoutVars>
      </dgm:prSet>
      <dgm:spPr/>
    </dgm:pt>
    <dgm:pt modelId="{1E48021E-1AB5-46AF-866C-1BCCD04003DB}" type="pres">
      <dgm:prSet presAssocID="{6D049E16-2A19-46A6-8F48-A1D5FD3FEA96}" presName="image_accent_1" presStyleCnt="0"/>
      <dgm:spPr/>
    </dgm:pt>
    <dgm:pt modelId="{45F6E661-66E6-4F2D-9BE1-F1C7C110A375}" type="pres">
      <dgm:prSet presAssocID="{6D049E16-2A19-46A6-8F48-A1D5FD3FEA96}" presName="imageAccentRepeatNode" presStyleLbl="alignNode1" presStyleIdx="0" presStyleCnt="8"/>
      <dgm:spPr/>
    </dgm:pt>
    <dgm:pt modelId="{C4918BA0-71BB-42C8-B648-2E2613F59932}" type="pres">
      <dgm:prSet presAssocID="{6D049E16-2A19-46A6-8F48-A1D5FD3FEA96}" presName="accent_1" presStyleLbl="alignNode1" presStyleIdx="1" presStyleCnt="8"/>
      <dgm:spPr/>
    </dgm:pt>
    <dgm:pt modelId="{29FFDF57-5681-4B49-A365-4987F6A6D311}" type="pres">
      <dgm:prSet presAssocID="{C814082A-E314-4CBE-AA7F-291A30EEDEEE}" presName="image_1" presStyleCnt="0"/>
      <dgm:spPr/>
    </dgm:pt>
    <dgm:pt modelId="{4A85CBED-0287-45EE-84BF-B6EB8CD04079}" type="pres">
      <dgm:prSet presAssocID="{C814082A-E314-4CBE-AA7F-291A30EEDEEE}" presName="imageRepeatNode" presStyleLbl="fgImgPlace1" presStyleIdx="0" presStyleCnt="4"/>
      <dgm:spPr/>
    </dgm:pt>
    <dgm:pt modelId="{B8B11D6D-E848-42ED-909B-DB9DE502F348}" type="pres">
      <dgm:prSet presAssocID="{6158068D-C231-48A6-9372-2EA1913EC964}" presName="parent_text_2" presStyleLbl="revTx" presStyleIdx="1" presStyleCnt="4">
        <dgm:presLayoutVars>
          <dgm:chMax val="0"/>
          <dgm:chPref val="0"/>
          <dgm:bulletEnabled val="1"/>
        </dgm:presLayoutVars>
      </dgm:prSet>
      <dgm:spPr/>
    </dgm:pt>
    <dgm:pt modelId="{C1C3168F-CED0-4500-96B9-D502AB7967C2}" type="pres">
      <dgm:prSet presAssocID="{6158068D-C231-48A6-9372-2EA1913EC964}" presName="image_accent_2" presStyleCnt="0"/>
      <dgm:spPr/>
    </dgm:pt>
    <dgm:pt modelId="{E4742944-D5A1-4DB6-A503-AAB4D3CB3B5B}" type="pres">
      <dgm:prSet presAssocID="{6158068D-C231-48A6-9372-2EA1913EC964}" presName="imageAccentRepeatNode" presStyleLbl="alignNode1" presStyleIdx="2" presStyleCnt="8"/>
      <dgm:spPr/>
    </dgm:pt>
    <dgm:pt modelId="{63428C26-620B-429A-B9FA-1AD56895BC16}" type="pres">
      <dgm:prSet presAssocID="{F9107F1B-EAD5-425C-B6F7-ABA170EFF8DE}" presName="image_2" presStyleCnt="0"/>
      <dgm:spPr/>
    </dgm:pt>
    <dgm:pt modelId="{8B595924-2071-44B9-BD61-8994F465956C}" type="pres">
      <dgm:prSet presAssocID="{F9107F1B-EAD5-425C-B6F7-ABA170EFF8DE}" presName="imageRepeatNode" presStyleLbl="fgImgPlace1" presStyleIdx="1" presStyleCnt="4"/>
      <dgm:spPr/>
    </dgm:pt>
    <dgm:pt modelId="{492E9A2E-BCEC-4D4A-821B-F9353294FE57}" type="pres">
      <dgm:prSet presAssocID="{423452AF-0CDB-4399-AE8A-C23862DEDE46}" presName="image_accent_3" presStyleCnt="0"/>
      <dgm:spPr/>
    </dgm:pt>
    <dgm:pt modelId="{FD37F030-A14F-4B0D-A02D-AF9C277EE9A0}" type="pres">
      <dgm:prSet presAssocID="{423452AF-0CDB-4399-AE8A-C23862DEDE46}" presName="imageAccentRepeatNode" presStyleLbl="alignNode1" presStyleIdx="3" presStyleCnt="8"/>
      <dgm:spPr/>
    </dgm:pt>
    <dgm:pt modelId="{27DF66D4-44B6-4FF9-A4AD-F6823372665C}" type="pres">
      <dgm:prSet presAssocID="{423452AF-0CDB-4399-AE8A-C23862DEDE46}" presName="parent_text_3" presStyleLbl="revTx" presStyleIdx="2" presStyleCnt="4" custScaleX="107374">
        <dgm:presLayoutVars>
          <dgm:chMax val="0"/>
          <dgm:chPref val="0"/>
          <dgm:bulletEnabled val="1"/>
        </dgm:presLayoutVars>
      </dgm:prSet>
      <dgm:spPr/>
    </dgm:pt>
    <dgm:pt modelId="{A0273C01-AA8F-44DD-A6DF-1668DD806E19}" type="pres">
      <dgm:prSet presAssocID="{423452AF-0CDB-4399-AE8A-C23862DEDE46}" presName="accent_2" presStyleLbl="alignNode1" presStyleIdx="4" presStyleCnt="8"/>
      <dgm:spPr/>
    </dgm:pt>
    <dgm:pt modelId="{DE6952D8-98DD-4049-ACC7-92CDEFCC6EB6}" type="pres">
      <dgm:prSet presAssocID="{423452AF-0CDB-4399-AE8A-C23862DEDE46}" presName="accent_3" presStyleLbl="alignNode1" presStyleIdx="5" presStyleCnt="8"/>
      <dgm:spPr/>
    </dgm:pt>
    <dgm:pt modelId="{5EF3C84A-2780-4A38-940F-0713C7628C0C}" type="pres">
      <dgm:prSet presAssocID="{43DF562C-0255-4995-A5DE-55D870F3FA33}" presName="image_3" presStyleCnt="0"/>
      <dgm:spPr/>
    </dgm:pt>
    <dgm:pt modelId="{181B3F9E-65F9-4ECB-872A-DFB02C005261}" type="pres">
      <dgm:prSet presAssocID="{43DF562C-0255-4995-A5DE-55D870F3FA33}" presName="imageRepeatNode" presStyleLbl="fgImgPlace1" presStyleIdx="2" presStyleCnt="4"/>
      <dgm:spPr/>
    </dgm:pt>
    <dgm:pt modelId="{287D991F-E083-45E7-8287-7A374FFF779F}" type="pres">
      <dgm:prSet presAssocID="{E0B6003C-9176-4E50-88FB-8D55C83956CF}" presName="image_accent_4" presStyleCnt="0"/>
      <dgm:spPr/>
    </dgm:pt>
    <dgm:pt modelId="{C419D4A7-C4B1-4898-ACE1-42B4C0A7B4DF}" type="pres">
      <dgm:prSet presAssocID="{E0B6003C-9176-4E50-88FB-8D55C83956CF}" presName="imageAccentRepeatNode" presStyleLbl="alignNode1" presStyleIdx="6" presStyleCnt="8"/>
      <dgm:spPr/>
    </dgm:pt>
    <dgm:pt modelId="{5C499A99-CBF6-492A-883E-D9F65853D498}" type="pres">
      <dgm:prSet presAssocID="{E0B6003C-9176-4E50-88FB-8D55C83956CF}" presName="parent_text_4" presStyleLbl="revTx" presStyleIdx="3" presStyleCnt="4">
        <dgm:presLayoutVars>
          <dgm:chMax val="0"/>
          <dgm:chPref val="0"/>
          <dgm:bulletEnabled val="1"/>
        </dgm:presLayoutVars>
      </dgm:prSet>
      <dgm:spPr/>
    </dgm:pt>
    <dgm:pt modelId="{C44CBAE9-BA2D-48F2-94F2-4E386513E615}" type="pres">
      <dgm:prSet presAssocID="{E0B6003C-9176-4E50-88FB-8D55C83956CF}" presName="accent_4" presStyleLbl="alignNode1" presStyleIdx="7" presStyleCnt="8"/>
      <dgm:spPr/>
    </dgm:pt>
    <dgm:pt modelId="{C26693A5-D1B6-4FFE-B726-F2ED8C937ED7}" type="pres">
      <dgm:prSet presAssocID="{A6943F1E-60B4-49DF-9D9C-BE650D8005B1}" presName="image_4" presStyleCnt="0"/>
      <dgm:spPr/>
    </dgm:pt>
    <dgm:pt modelId="{E20BADB8-65EE-4B6F-9DF7-269F44C9C29A}" type="pres">
      <dgm:prSet presAssocID="{A6943F1E-60B4-49DF-9D9C-BE650D8005B1}" presName="imageRepeatNode" presStyleLbl="fgImgPlace1" presStyleIdx="3" presStyleCnt="4"/>
      <dgm:spPr/>
    </dgm:pt>
  </dgm:ptLst>
  <dgm:cxnLst>
    <dgm:cxn modelId="{A37E5BFF-FDBA-4827-ADC4-A69B95599FE0}" srcId="{56BD4DF0-930E-418C-A074-C094B90DCEBC}" destId="{6158068D-C231-48A6-9372-2EA1913EC964}" srcOrd="1" destOrd="0" parTransId="{F31149F9-1175-4DB6-ABB3-6F419D6E8B57}" sibTransId="{F9107F1B-EAD5-425C-B6F7-ABA170EFF8DE}"/>
    <dgm:cxn modelId="{A219BC1C-7129-4D39-961C-B0D47C1CBACD}" type="presOf" srcId="{56BD4DF0-930E-418C-A074-C094B90DCEBC}" destId="{4EFBC9F3-42CD-4464-A072-5037CB6E980C}" srcOrd="0" destOrd="0" presId="urn:microsoft.com/office/officeart/2008/layout/BubblePictureList"/>
    <dgm:cxn modelId="{2FD046A5-CB89-408A-A854-7739E29BE25C}" type="presOf" srcId="{43DF562C-0255-4995-A5DE-55D870F3FA33}" destId="{181B3F9E-65F9-4ECB-872A-DFB02C005261}" srcOrd="0" destOrd="0" presId="urn:microsoft.com/office/officeart/2008/layout/BubblePictureList"/>
    <dgm:cxn modelId="{76278FDF-92ED-40B0-9111-1A7015EA7EC0}" type="presOf" srcId="{C814082A-E314-4CBE-AA7F-291A30EEDEEE}" destId="{4A85CBED-0287-45EE-84BF-B6EB8CD04079}" srcOrd="0" destOrd="0" presId="urn:microsoft.com/office/officeart/2008/layout/BubblePictureList"/>
    <dgm:cxn modelId="{9A888CCB-4BDB-40BB-9575-5D87A43014C4}" srcId="{56BD4DF0-930E-418C-A074-C094B90DCEBC}" destId="{423452AF-0CDB-4399-AE8A-C23862DEDE46}" srcOrd="2" destOrd="0" parTransId="{A1F95A15-11B3-42BA-A773-364F7B77EEB0}" sibTransId="{43DF562C-0255-4995-A5DE-55D870F3FA33}"/>
    <dgm:cxn modelId="{1015FFB1-FB11-4DE6-B51D-35E36C1C5E3D}" type="presOf" srcId="{6158068D-C231-48A6-9372-2EA1913EC964}" destId="{B8B11D6D-E848-42ED-909B-DB9DE502F348}" srcOrd="0" destOrd="0" presId="urn:microsoft.com/office/officeart/2008/layout/BubblePictureList"/>
    <dgm:cxn modelId="{3039EB7A-5AAB-49A1-B8BC-9E51D2213C3D}" type="presOf" srcId="{6D049E16-2A19-46A6-8F48-A1D5FD3FEA96}" destId="{47D5966F-4A52-4FDA-90B8-39F632B2CC17}" srcOrd="0" destOrd="0" presId="urn:microsoft.com/office/officeart/2008/layout/BubblePictureList"/>
    <dgm:cxn modelId="{8911A11E-C6E1-4DBC-9F08-A2FC3DF64B1D}" type="presOf" srcId="{E0B6003C-9176-4E50-88FB-8D55C83956CF}" destId="{5C499A99-CBF6-492A-883E-D9F65853D498}" srcOrd="0" destOrd="0" presId="urn:microsoft.com/office/officeart/2008/layout/BubblePictureList"/>
    <dgm:cxn modelId="{847E9FC9-A742-40D1-9A9B-58941BEBE534}" srcId="{56BD4DF0-930E-418C-A074-C094B90DCEBC}" destId="{E0B6003C-9176-4E50-88FB-8D55C83956CF}" srcOrd="3" destOrd="0" parTransId="{A4B16E44-4BC8-47A7-ACCE-BCE2FE33CAD2}" sibTransId="{A6943F1E-60B4-49DF-9D9C-BE650D8005B1}"/>
    <dgm:cxn modelId="{D225B9F4-2A9A-462D-A716-438FBE6548FB}" type="presOf" srcId="{423452AF-0CDB-4399-AE8A-C23862DEDE46}" destId="{27DF66D4-44B6-4FF9-A4AD-F6823372665C}" srcOrd="0" destOrd="0" presId="urn:microsoft.com/office/officeart/2008/layout/BubblePictureList"/>
    <dgm:cxn modelId="{1FD7CEFE-2CC5-44D0-98EE-311C6DFE51D3}" type="presOf" srcId="{F9107F1B-EAD5-425C-B6F7-ABA170EFF8DE}" destId="{8B595924-2071-44B9-BD61-8994F465956C}" srcOrd="0" destOrd="0" presId="urn:microsoft.com/office/officeart/2008/layout/BubblePictureList"/>
    <dgm:cxn modelId="{693C6B44-5C2B-4766-8D75-D3A609A66DDA}" srcId="{56BD4DF0-930E-418C-A074-C094B90DCEBC}" destId="{6D049E16-2A19-46A6-8F48-A1D5FD3FEA96}" srcOrd="0" destOrd="0" parTransId="{DEDDD1A5-AA79-4F9A-B5C1-F77069553F0E}" sibTransId="{C814082A-E314-4CBE-AA7F-291A30EEDEEE}"/>
    <dgm:cxn modelId="{6FAE9C1C-6BC2-40C9-8D0E-9CFC9B58AFEA}" type="presOf" srcId="{A6943F1E-60B4-49DF-9D9C-BE650D8005B1}" destId="{E20BADB8-65EE-4B6F-9DF7-269F44C9C29A}" srcOrd="0" destOrd="0" presId="urn:microsoft.com/office/officeart/2008/layout/BubblePictureList"/>
    <dgm:cxn modelId="{5CAE67D3-6F97-4AD4-9153-AE7FA0C69D26}" type="presParOf" srcId="{4EFBC9F3-42CD-4464-A072-5037CB6E980C}" destId="{47D5966F-4A52-4FDA-90B8-39F632B2CC17}" srcOrd="0" destOrd="0" presId="urn:microsoft.com/office/officeart/2008/layout/BubblePictureList"/>
    <dgm:cxn modelId="{E29BD447-C075-40B6-AC00-529C647CBDCF}" type="presParOf" srcId="{4EFBC9F3-42CD-4464-A072-5037CB6E980C}" destId="{1E48021E-1AB5-46AF-866C-1BCCD04003DB}" srcOrd="1" destOrd="0" presId="urn:microsoft.com/office/officeart/2008/layout/BubblePictureList"/>
    <dgm:cxn modelId="{C25A6FB1-2C60-4712-9E07-383039E4A1A3}" type="presParOf" srcId="{1E48021E-1AB5-46AF-866C-1BCCD04003DB}" destId="{45F6E661-66E6-4F2D-9BE1-F1C7C110A375}" srcOrd="0" destOrd="0" presId="urn:microsoft.com/office/officeart/2008/layout/BubblePictureList"/>
    <dgm:cxn modelId="{6FA9ACEA-19F4-42EE-A6FF-D263D9114962}" type="presParOf" srcId="{4EFBC9F3-42CD-4464-A072-5037CB6E980C}" destId="{C4918BA0-71BB-42C8-B648-2E2613F59932}" srcOrd="2" destOrd="0" presId="urn:microsoft.com/office/officeart/2008/layout/BubblePictureList"/>
    <dgm:cxn modelId="{7F288339-77B6-4040-8A01-705CBD377627}" type="presParOf" srcId="{4EFBC9F3-42CD-4464-A072-5037CB6E980C}" destId="{29FFDF57-5681-4B49-A365-4987F6A6D311}" srcOrd="3" destOrd="0" presId="urn:microsoft.com/office/officeart/2008/layout/BubblePictureList"/>
    <dgm:cxn modelId="{6EF0A0B3-FE39-42D0-97B0-DD930E3DF2A6}" type="presParOf" srcId="{29FFDF57-5681-4B49-A365-4987F6A6D311}" destId="{4A85CBED-0287-45EE-84BF-B6EB8CD04079}" srcOrd="0" destOrd="0" presId="urn:microsoft.com/office/officeart/2008/layout/BubblePictureList"/>
    <dgm:cxn modelId="{48285D30-58DE-4F16-BA8F-BEF7E7A0636E}" type="presParOf" srcId="{4EFBC9F3-42CD-4464-A072-5037CB6E980C}" destId="{B8B11D6D-E848-42ED-909B-DB9DE502F348}" srcOrd="4" destOrd="0" presId="urn:microsoft.com/office/officeart/2008/layout/BubblePictureList"/>
    <dgm:cxn modelId="{6EBFB7D8-CBD5-4CEA-AAD8-4AF8217EC892}" type="presParOf" srcId="{4EFBC9F3-42CD-4464-A072-5037CB6E980C}" destId="{C1C3168F-CED0-4500-96B9-D502AB7967C2}" srcOrd="5" destOrd="0" presId="urn:microsoft.com/office/officeart/2008/layout/BubblePictureList"/>
    <dgm:cxn modelId="{F10424C9-75FE-44AF-A194-067B578AD300}" type="presParOf" srcId="{C1C3168F-CED0-4500-96B9-D502AB7967C2}" destId="{E4742944-D5A1-4DB6-A503-AAB4D3CB3B5B}" srcOrd="0" destOrd="0" presId="urn:microsoft.com/office/officeart/2008/layout/BubblePictureList"/>
    <dgm:cxn modelId="{4A4EF9DC-100B-48DA-8B4A-81CEA46E31FA}" type="presParOf" srcId="{4EFBC9F3-42CD-4464-A072-5037CB6E980C}" destId="{63428C26-620B-429A-B9FA-1AD56895BC16}" srcOrd="6" destOrd="0" presId="urn:microsoft.com/office/officeart/2008/layout/BubblePictureList"/>
    <dgm:cxn modelId="{EEF6A3AB-2951-410F-93F9-3DE5BE407F43}" type="presParOf" srcId="{63428C26-620B-429A-B9FA-1AD56895BC16}" destId="{8B595924-2071-44B9-BD61-8994F465956C}" srcOrd="0" destOrd="0" presId="urn:microsoft.com/office/officeart/2008/layout/BubblePictureList"/>
    <dgm:cxn modelId="{2FDB71CB-E666-4F8C-A421-C42F045BB046}" type="presParOf" srcId="{4EFBC9F3-42CD-4464-A072-5037CB6E980C}" destId="{492E9A2E-BCEC-4D4A-821B-F9353294FE57}" srcOrd="7" destOrd="0" presId="urn:microsoft.com/office/officeart/2008/layout/BubblePictureList"/>
    <dgm:cxn modelId="{A0D8A72E-1C74-43A3-91A7-A8987A918756}" type="presParOf" srcId="{492E9A2E-BCEC-4D4A-821B-F9353294FE57}" destId="{FD37F030-A14F-4B0D-A02D-AF9C277EE9A0}" srcOrd="0" destOrd="0" presId="urn:microsoft.com/office/officeart/2008/layout/BubblePictureList"/>
    <dgm:cxn modelId="{A67001B8-9E01-4A22-BC95-28D3E68D25EF}" type="presParOf" srcId="{4EFBC9F3-42CD-4464-A072-5037CB6E980C}" destId="{27DF66D4-44B6-4FF9-A4AD-F6823372665C}" srcOrd="8" destOrd="0" presId="urn:microsoft.com/office/officeart/2008/layout/BubblePictureList"/>
    <dgm:cxn modelId="{6C6A05C6-D1CA-46D8-BCD7-A6940CF2C60D}" type="presParOf" srcId="{4EFBC9F3-42CD-4464-A072-5037CB6E980C}" destId="{A0273C01-AA8F-44DD-A6DF-1668DD806E19}" srcOrd="9" destOrd="0" presId="urn:microsoft.com/office/officeart/2008/layout/BubblePictureList"/>
    <dgm:cxn modelId="{E1B10455-A2BD-43E6-AB78-C75596241AA9}" type="presParOf" srcId="{4EFBC9F3-42CD-4464-A072-5037CB6E980C}" destId="{DE6952D8-98DD-4049-ACC7-92CDEFCC6EB6}" srcOrd="10" destOrd="0" presId="urn:microsoft.com/office/officeart/2008/layout/BubblePictureList"/>
    <dgm:cxn modelId="{FA39056C-49CC-4544-8F78-72DDD2A4A072}" type="presParOf" srcId="{4EFBC9F3-42CD-4464-A072-5037CB6E980C}" destId="{5EF3C84A-2780-4A38-940F-0713C7628C0C}" srcOrd="11" destOrd="0" presId="urn:microsoft.com/office/officeart/2008/layout/BubblePictureList"/>
    <dgm:cxn modelId="{64F26A81-205D-4B60-B773-614F9D8B4F7F}" type="presParOf" srcId="{5EF3C84A-2780-4A38-940F-0713C7628C0C}" destId="{181B3F9E-65F9-4ECB-872A-DFB02C005261}" srcOrd="0" destOrd="0" presId="urn:microsoft.com/office/officeart/2008/layout/BubblePictureList"/>
    <dgm:cxn modelId="{4E7594B0-2D4A-43A4-B2C7-171F1E5F2E48}" type="presParOf" srcId="{4EFBC9F3-42CD-4464-A072-5037CB6E980C}" destId="{287D991F-E083-45E7-8287-7A374FFF779F}" srcOrd="12" destOrd="0" presId="urn:microsoft.com/office/officeart/2008/layout/BubblePictureList"/>
    <dgm:cxn modelId="{413ACAB6-7170-4874-98FE-65BA4E75AB0D}" type="presParOf" srcId="{287D991F-E083-45E7-8287-7A374FFF779F}" destId="{C419D4A7-C4B1-4898-ACE1-42B4C0A7B4DF}" srcOrd="0" destOrd="0" presId="urn:microsoft.com/office/officeart/2008/layout/BubblePictureList"/>
    <dgm:cxn modelId="{8A52B162-F523-4254-ACA7-109D8A3EED63}" type="presParOf" srcId="{4EFBC9F3-42CD-4464-A072-5037CB6E980C}" destId="{5C499A99-CBF6-492A-883E-D9F65853D498}" srcOrd="13" destOrd="0" presId="urn:microsoft.com/office/officeart/2008/layout/BubblePictureList"/>
    <dgm:cxn modelId="{B0C808E9-15BB-49E1-B76D-0D7F5F52F93D}" type="presParOf" srcId="{4EFBC9F3-42CD-4464-A072-5037CB6E980C}" destId="{C44CBAE9-BA2D-48F2-94F2-4E386513E615}" srcOrd="14" destOrd="0" presId="urn:microsoft.com/office/officeart/2008/layout/BubblePictureList"/>
    <dgm:cxn modelId="{A0DD845D-1DDD-4AAE-A839-2991E7A78FB5}" type="presParOf" srcId="{4EFBC9F3-42CD-4464-A072-5037CB6E980C}" destId="{C26693A5-D1B6-4FFE-B726-F2ED8C937ED7}" srcOrd="15" destOrd="0" presId="urn:microsoft.com/office/officeart/2008/layout/BubblePictureList"/>
    <dgm:cxn modelId="{90D334B4-8919-4A8B-B062-01E3B9C4262E}" type="presParOf" srcId="{C26693A5-D1B6-4FFE-B726-F2ED8C937ED7}" destId="{E20BADB8-65EE-4B6F-9DF7-269F44C9C29A}" srcOrd="0" destOrd="0" presId="urn:microsoft.com/office/officeart/2008/layout/Bubble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8D0502-DA9F-4C83-A0C3-C778E70CC3CB}" type="doc">
      <dgm:prSet loTypeId="urn:microsoft.com/office/officeart/2011/layout/ThemePictureAlternatingAccent" loCatId="picture" qsTypeId="urn:microsoft.com/office/officeart/2005/8/quickstyle/simple1" qsCatId="simple" csTypeId="urn:microsoft.com/office/officeart/2005/8/colors/accent1_2" csCatId="accent1" phldr="1"/>
      <dgm:spPr/>
      <dgm:t>
        <a:bodyPr/>
        <a:lstStyle/>
        <a:p>
          <a:endParaRPr lang="en-US"/>
        </a:p>
      </dgm:t>
    </dgm:pt>
    <dgm:pt modelId="{D7DEC8B5-32CF-4254-B755-8C8B71A14B22}">
      <dgm:prSet phldrT="[Text]" phldr="1"/>
      <dgm:spPr/>
      <dgm:t>
        <a:bodyPr/>
        <a:lstStyle/>
        <a:p>
          <a:endParaRPr lang="en-US"/>
        </a:p>
      </dgm:t>
    </dgm:pt>
    <dgm:pt modelId="{FB0F6FC1-D6D7-4210-9F79-8CDD89A872EF}" type="parTrans" cxnId="{144A29D2-EB2B-4B12-894A-DB545372D73C}">
      <dgm:prSet/>
      <dgm:spPr/>
      <dgm:t>
        <a:bodyPr/>
        <a:lstStyle/>
        <a:p>
          <a:endParaRPr lang="en-US"/>
        </a:p>
      </dgm:t>
    </dgm:pt>
    <dgm:pt modelId="{805F9476-3A6A-4CDA-889C-93CC89F8AC0E}" type="sibTrans" cxnId="{144A29D2-EB2B-4B12-894A-DB545372D73C}">
      <dgm:prSet/>
      <dgm:spPr/>
      <dgm:t>
        <a:bodyPr/>
        <a:lstStyle/>
        <a:p>
          <a:endParaRPr lang="en-US"/>
        </a:p>
      </dgm:t>
    </dgm:pt>
    <dgm:pt modelId="{1A43B862-CB66-4931-9458-61B95EC02F7B}">
      <dgm:prSet phldrT="[Text]" phldr="1"/>
      <dgm:spPr/>
      <dgm:t>
        <a:bodyPr/>
        <a:lstStyle/>
        <a:p>
          <a:endParaRPr lang="en-US"/>
        </a:p>
      </dgm:t>
    </dgm:pt>
    <dgm:pt modelId="{060CAAE1-759F-49E2-B5D1-319079056000}" type="parTrans" cxnId="{6E80894B-3350-46E1-8B30-99F53CC3DD65}">
      <dgm:prSet/>
      <dgm:spPr/>
      <dgm:t>
        <a:bodyPr/>
        <a:lstStyle/>
        <a:p>
          <a:endParaRPr lang="en-US"/>
        </a:p>
      </dgm:t>
    </dgm:pt>
    <dgm:pt modelId="{2772005D-907F-449B-BFCD-A2F1192455E7}" type="sibTrans" cxnId="{6E80894B-3350-46E1-8B30-99F53CC3DD65}">
      <dgm:prSet/>
      <dgm:spPr/>
      <dgm:t>
        <a:bodyPr/>
        <a:lstStyle/>
        <a:p>
          <a:endParaRPr lang="en-US"/>
        </a:p>
      </dgm:t>
    </dgm:pt>
    <dgm:pt modelId="{03B112A4-82FE-4D3D-8CDA-266DE3554696}">
      <dgm:prSet phldrT="[Text]" phldr="1"/>
      <dgm:spPr/>
      <dgm:t>
        <a:bodyPr/>
        <a:lstStyle/>
        <a:p>
          <a:endParaRPr lang="en-US"/>
        </a:p>
      </dgm:t>
    </dgm:pt>
    <dgm:pt modelId="{1EB599B1-3553-4292-B5EF-41B8FE4E5E36}" type="parTrans" cxnId="{5767056F-16CB-45E7-990A-19B6A490A634}">
      <dgm:prSet/>
      <dgm:spPr/>
      <dgm:t>
        <a:bodyPr/>
        <a:lstStyle/>
        <a:p>
          <a:endParaRPr lang="en-US"/>
        </a:p>
      </dgm:t>
    </dgm:pt>
    <dgm:pt modelId="{3E60553D-B076-408E-A240-9C0C0533F53F}" type="sibTrans" cxnId="{5767056F-16CB-45E7-990A-19B6A490A634}">
      <dgm:prSet/>
      <dgm:spPr/>
      <dgm:t>
        <a:bodyPr/>
        <a:lstStyle/>
        <a:p>
          <a:endParaRPr lang="en-US"/>
        </a:p>
      </dgm:t>
    </dgm:pt>
    <dgm:pt modelId="{A889E5B4-7A6F-4391-9252-97BF0C5AB09E}" type="pres">
      <dgm:prSet presAssocID="{738D0502-DA9F-4C83-A0C3-C778E70CC3CB}" presName="Name0" presStyleCnt="0">
        <dgm:presLayoutVars>
          <dgm:chMax val="9"/>
          <dgm:chPref val="9"/>
        </dgm:presLayoutVars>
      </dgm:prSet>
      <dgm:spPr/>
    </dgm:pt>
    <dgm:pt modelId="{4212949D-4007-4456-9055-B79A2D5B1FCC}" type="pres">
      <dgm:prSet presAssocID="{1A43B862-CB66-4931-9458-61B95EC02F7B}" presName="picture1" presStyleCnt="0"/>
      <dgm:spPr/>
    </dgm:pt>
    <dgm:pt modelId="{16CD2E8F-574B-4A36-BC01-81DDBDC86A3F}" type="pres">
      <dgm:prSet presAssocID="{1A43B862-CB66-4931-9458-61B95EC02F7B}" presName="picture" presStyleLbl="align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22000" b="-22000"/>
          </a:stretch>
        </a:blipFill>
      </dgm:spPr>
    </dgm:pt>
    <dgm:pt modelId="{0FED50A0-2FBD-4707-9D2D-C4EA9D147F7E}" type="pres">
      <dgm:prSet presAssocID="{1A43B862-CB66-4931-9458-61B95EC02F7B}" presName="parent1" presStyleLbl="node1" presStyleIdx="0" presStyleCnt="0">
        <dgm:presLayoutVars>
          <dgm:chMax val="0"/>
          <dgm:chPref val="0"/>
          <dgm:bulletEnabled val="1"/>
        </dgm:presLayoutVars>
      </dgm:prSet>
      <dgm:spPr/>
    </dgm:pt>
    <dgm:pt modelId="{93B35268-E4FA-44B8-9DFE-4566EDC2A743}" type="pres">
      <dgm:prSet presAssocID="{03B112A4-82FE-4D3D-8CDA-266DE3554696}" presName="picture2" presStyleCnt="0"/>
      <dgm:spPr/>
    </dgm:pt>
    <dgm:pt modelId="{82C383E0-411D-47BF-8736-718C14698B4E}" type="pres">
      <dgm:prSet presAssocID="{03B112A4-82FE-4D3D-8CDA-266DE3554696}" presName="picture" presStyleLbl="align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3000" b="-3000"/>
          </a:stretch>
        </a:blipFill>
      </dgm:spPr>
    </dgm:pt>
    <dgm:pt modelId="{C9967354-481C-4548-9E71-FC114A655607}" type="pres">
      <dgm:prSet presAssocID="{03B112A4-82FE-4D3D-8CDA-266DE3554696}" presName="parent2" presStyleLbl="node1" presStyleIdx="0" presStyleCnt="0">
        <dgm:presLayoutVars>
          <dgm:chMax val="0"/>
          <dgm:chPref val="0"/>
          <dgm:bulletEnabled val="1"/>
        </dgm:presLayoutVars>
      </dgm:prSet>
      <dgm:spPr/>
    </dgm:pt>
    <dgm:pt modelId="{B9F4D74F-3DA3-4A21-8264-8C6070353CCE}" type="pres">
      <dgm:prSet presAssocID="{D7DEC8B5-32CF-4254-B755-8C8B71A14B22}" presName="picture3" presStyleCnt="0"/>
      <dgm:spPr/>
    </dgm:pt>
    <dgm:pt modelId="{02AABC0A-0965-46F0-B541-BCBBD0C6C5B7}" type="pres">
      <dgm:prSet presAssocID="{D7DEC8B5-32CF-4254-B755-8C8B71A14B22}" presName="picture" presStyleLbl="alignImgPlace1" presStyleIdx="2" presStyleCnt="3" custAng="16200000" custScaleX="93379"/>
      <dgm:spPr>
        <a:blipFill>
          <a:blip xmlns:r="http://schemas.openxmlformats.org/officeDocument/2006/relationships" r:embed="rId3">
            <a:extLst>
              <a:ext uri="{28A0092B-C50C-407E-A947-70E740481C1C}">
                <a14:useLocalDpi xmlns:a14="http://schemas.microsoft.com/office/drawing/2010/main" val="0"/>
              </a:ext>
            </a:extLst>
          </a:blip>
          <a:srcRect/>
          <a:stretch>
            <a:fillRect l="-13000" r="-13000"/>
          </a:stretch>
        </a:blipFill>
      </dgm:spPr>
    </dgm:pt>
    <dgm:pt modelId="{29A6ADDD-B4E8-44C9-BA9E-A04960A4FC1D}" type="pres">
      <dgm:prSet presAssocID="{D7DEC8B5-32CF-4254-B755-8C8B71A14B22}" presName="parent3" presStyleLbl="node1" presStyleIdx="0" presStyleCnt="0">
        <dgm:presLayoutVars>
          <dgm:chMax val="0"/>
          <dgm:chPref val="0"/>
          <dgm:bulletEnabled val="1"/>
        </dgm:presLayoutVars>
      </dgm:prSet>
      <dgm:spPr/>
    </dgm:pt>
  </dgm:ptLst>
  <dgm:cxnLst>
    <dgm:cxn modelId="{D09484DF-17CC-4795-9F59-FF0DAB9A4EB2}" type="presOf" srcId="{1A43B862-CB66-4931-9458-61B95EC02F7B}" destId="{0FED50A0-2FBD-4707-9D2D-C4EA9D147F7E}" srcOrd="0" destOrd="0" presId="urn:microsoft.com/office/officeart/2011/layout/ThemePictureAlternatingAccent"/>
    <dgm:cxn modelId="{F1FAE816-2555-4489-8910-7D8EF8B06A45}" type="presOf" srcId="{03B112A4-82FE-4D3D-8CDA-266DE3554696}" destId="{C9967354-481C-4548-9E71-FC114A655607}" srcOrd="0" destOrd="0" presId="urn:microsoft.com/office/officeart/2011/layout/ThemePictureAlternatingAccent"/>
    <dgm:cxn modelId="{144A29D2-EB2B-4B12-894A-DB545372D73C}" srcId="{738D0502-DA9F-4C83-A0C3-C778E70CC3CB}" destId="{D7DEC8B5-32CF-4254-B755-8C8B71A14B22}" srcOrd="2" destOrd="0" parTransId="{FB0F6FC1-D6D7-4210-9F79-8CDD89A872EF}" sibTransId="{805F9476-3A6A-4CDA-889C-93CC89F8AC0E}"/>
    <dgm:cxn modelId="{1CF4C47D-F654-4104-9C6E-6B863CAE6B5D}" type="presOf" srcId="{D7DEC8B5-32CF-4254-B755-8C8B71A14B22}" destId="{29A6ADDD-B4E8-44C9-BA9E-A04960A4FC1D}" srcOrd="0" destOrd="0" presId="urn:microsoft.com/office/officeart/2011/layout/ThemePictureAlternatingAccent"/>
    <dgm:cxn modelId="{D1CD3BE0-B6D8-4EEB-883B-26E761376F1B}" type="presOf" srcId="{738D0502-DA9F-4C83-A0C3-C778E70CC3CB}" destId="{A889E5B4-7A6F-4391-9252-97BF0C5AB09E}" srcOrd="0" destOrd="0" presId="urn:microsoft.com/office/officeart/2011/layout/ThemePictureAlternatingAccent"/>
    <dgm:cxn modelId="{5767056F-16CB-45E7-990A-19B6A490A634}" srcId="{738D0502-DA9F-4C83-A0C3-C778E70CC3CB}" destId="{03B112A4-82FE-4D3D-8CDA-266DE3554696}" srcOrd="1" destOrd="0" parTransId="{1EB599B1-3553-4292-B5EF-41B8FE4E5E36}" sibTransId="{3E60553D-B076-408E-A240-9C0C0533F53F}"/>
    <dgm:cxn modelId="{6E80894B-3350-46E1-8B30-99F53CC3DD65}" srcId="{738D0502-DA9F-4C83-A0C3-C778E70CC3CB}" destId="{1A43B862-CB66-4931-9458-61B95EC02F7B}" srcOrd="0" destOrd="0" parTransId="{060CAAE1-759F-49E2-B5D1-319079056000}" sibTransId="{2772005D-907F-449B-BFCD-A2F1192455E7}"/>
    <dgm:cxn modelId="{7772451F-A513-43CC-9CF7-8476CA9507D8}" type="presParOf" srcId="{A889E5B4-7A6F-4391-9252-97BF0C5AB09E}" destId="{4212949D-4007-4456-9055-B79A2D5B1FCC}" srcOrd="0" destOrd="0" presId="urn:microsoft.com/office/officeart/2011/layout/ThemePictureAlternatingAccent"/>
    <dgm:cxn modelId="{6E389B87-A05D-4312-B207-AC31ABA8BAFF}" type="presParOf" srcId="{4212949D-4007-4456-9055-B79A2D5B1FCC}" destId="{16CD2E8F-574B-4A36-BC01-81DDBDC86A3F}" srcOrd="0" destOrd="0" presId="urn:microsoft.com/office/officeart/2011/layout/ThemePictureAlternatingAccent"/>
    <dgm:cxn modelId="{031D486A-D3C4-41EE-9831-47A5322FBEDC}" type="presParOf" srcId="{A889E5B4-7A6F-4391-9252-97BF0C5AB09E}" destId="{0FED50A0-2FBD-4707-9D2D-C4EA9D147F7E}" srcOrd="1" destOrd="0" presId="urn:microsoft.com/office/officeart/2011/layout/ThemePictureAlternatingAccent"/>
    <dgm:cxn modelId="{4FDBF789-FA89-4BE1-B70A-00FE10AD6BB5}" type="presParOf" srcId="{A889E5B4-7A6F-4391-9252-97BF0C5AB09E}" destId="{93B35268-E4FA-44B8-9DFE-4566EDC2A743}" srcOrd="2" destOrd="0" presId="urn:microsoft.com/office/officeart/2011/layout/ThemePictureAlternatingAccent"/>
    <dgm:cxn modelId="{B5F44D24-3156-44BA-A173-4B8C220A0C4E}" type="presParOf" srcId="{93B35268-E4FA-44B8-9DFE-4566EDC2A743}" destId="{82C383E0-411D-47BF-8736-718C14698B4E}" srcOrd="0" destOrd="0" presId="urn:microsoft.com/office/officeart/2011/layout/ThemePictureAlternatingAccent"/>
    <dgm:cxn modelId="{53CD96D1-8E37-4800-87F5-C24394B42610}" type="presParOf" srcId="{A889E5B4-7A6F-4391-9252-97BF0C5AB09E}" destId="{C9967354-481C-4548-9E71-FC114A655607}" srcOrd="3" destOrd="0" presId="urn:microsoft.com/office/officeart/2011/layout/ThemePictureAlternatingAccent"/>
    <dgm:cxn modelId="{7CA1670C-D6D7-46E5-92D4-568201060A5E}" type="presParOf" srcId="{A889E5B4-7A6F-4391-9252-97BF0C5AB09E}" destId="{B9F4D74F-3DA3-4A21-8264-8C6070353CCE}" srcOrd="4" destOrd="0" presId="urn:microsoft.com/office/officeart/2011/layout/ThemePictureAlternatingAccent"/>
    <dgm:cxn modelId="{7AB75781-3EE8-418B-AE41-C2C527919A09}" type="presParOf" srcId="{B9F4D74F-3DA3-4A21-8264-8C6070353CCE}" destId="{02AABC0A-0965-46F0-B541-BCBBD0C6C5B7}" srcOrd="0" destOrd="0" presId="urn:microsoft.com/office/officeart/2011/layout/ThemePictureAlternatingAccent"/>
    <dgm:cxn modelId="{7E4C3593-0B42-4641-8C8F-E6BE9417E280}" type="presParOf" srcId="{A889E5B4-7A6F-4391-9252-97BF0C5AB09E}" destId="{29A6ADDD-B4E8-44C9-BA9E-A04960A4FC1D}" srcOrd="5" destOrd="0" presId="urn:microsoft.com/office/officeart/2011/layout/ThemePictureAlternatingAccen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CA50AA-C265-41C9-A5B7-19C32AB14150}" type="doc">
      <dgm:prSet loTypeId="urn:microsoft.com/office/officeart/2008/layout/AlternatingPictureBlocks" loCatId="picture" qsTypeId="urn:microsoft.com/office/officeart/2005/8/quickstyle/simple1" qsCatId="simple" csTypeId="urn:microsoft.com/office/officeart/2005/8/colors/accent1_2" csCatId="accent1" phldr="1"/>
      <dgm:spPr/>
    </dgm:pt>
    <dgm:pt modelId="{DD6B31D3-B697-453E-B763-858940B35ADE}">
      <dgm:prSet phldrT="[Text]"/>
      <dgm:spPr/>
      <dgm:t>
        <a:bodyPr/>
        <a:lstStyle/>
        <a:p>
          <a:r>
            <a:rPr lang="en-US" dirty="0"/>
            <a:t>Infrastructure</a:t>
          </a:r>
        </a:p>
      </dgm:t>
    </dgm:pt>
    <dgm:pt modelId="{8A4C409B-B489-4151-A88D-CA0E76DC5970}" type="parTrans" cxnId="{C359C058-C83B-4C99-9076-412F79BF7116}">
      <dgm:prSet/>
      <dgm:spPr/>
      <dgm:t>
        <a:bodyPr/>
        <a:lstStyle/>
        <a:p>
          <a:endParaRPr lang="en-US"/>
        </a:p>
      </dgm:t>
    </dgm:pt>
    <dgm:pt modelId="{C31D7B9A-0A4E-4FEA-9AE6-D0A31300C505}" type="sibTrans" cxnId="{C359C058-C83B-4C99-9076-412F79BF7116}">
      <dgm:prSet/>
      <dgm:spPr/>
      <dgm:t>
        <a:bodyPr/>
        <a:lstStyle/>
        <a:p>
          <a:endParaRPr lang="en-US"/>
        </a:p>
      </dgm:t>
    </dgm:pt>
    <dgm:pt modelId="{6BDF972B-1196-49CC-9426-1A70F276FB02}">
      <dgm:prSet phldrT="[Text]"/>
      <dgm:spPr/>
      <dgm:t>
        <a:bodyPr/>
        <a:lstStyle/>
        <a:p>
          <a:r>
            <a:rPr lang="en-US" dirty="0"/>
            <a:t>Emerging Contaminants &amp; the CCL</a:t>
          </a:r>
        </a:p>
      </dgm:t>
    </dgm:pt>
    <dgm:pt modelId="{B22BAB51-D47E-4B1D-9DE3-71B4D8AA4FC4}" type="parTrans" cxnId="{851744A4-18D3-4CFA-9E97-AD78BC3674C2}">
      <dgm:prSet/>
      <dgm:spPr/>
      <dgm:t>
        <a:bodyPr/>
        <a:lstStyle/>
        <a:p>
          <a:endParaRPr lang="en-US"/>
        </a:p>
      </dgm:t>
    </dgm:pt>
    <dgm:pt modelId="{8E648990-35EE-4761-8C47-08659661B4DD}" type="sibTrans" cxnId="{851744A4-18D3-4CFA-9E97-AD78BC3674C2}">
      <dgm:prSet/>
      <dgm:spPr/>
      <dgm:t>
        <a:bodyPr/>
        <a:lstStyle/>
        <a:p>
          <a:endParaRPr lang="en-US"/>
        </a:p>
      </dgm:t>
    </dgm:pt>
    <dgm:pt modelId="{D9C91A62-1387-4D23-AE29-656906BD7CE2}">
      <dgm:prSet phldrT="[Text]"/>
      <dgm:spPr/>
      <dgm:t>
        <a:bodyPr/>
        <a:lstStyle/>
        <a:p>
          <a:r>
            <a:rPr lang="en-US" dirty="0"/>
            <a:t>Extreme Weather</a:t>
          </a:r>
        </a:p>
      </dgm:t>
    </dgm:pt>
    <dgm:pt modelId="{CD588604-1A33-46DF-9E4F-E62D60E1DD9A}" type="parTrans" cxnId="{8A2E1F21-4023-4FF8-BA6F-A584D87B1AB8}">
      <dgm:prSet/>
      <dgm:spPr/>
      <dgm:t>
        <a:bodyPr/>
        <a:lstStyle/>
        <a:p>
          <a:endParaRPr lang="en-US"/>
        </a:p>
      </dgm:t>
    </dgm:pt>
    <dgm:pt modelId="{A64B5561-B1F8-4D0D-B650-A47355B463B8}" type="sibTrans" cxnId="{8A2E1F21-4023-4FF8-BA6F-A584D87B1AB8}">
      <dgm:prSet/>
      <dgm:spPr/>
      <dgm:t>
        <a:bodyPr/>
        <a:lstStyle/>
        <a:p>
          <a:endParaRPr lang="en-US"/>
        </a:p>
      </dgm:t>
    </dgm:pt>
    <dgm:pt modelId="{9F54456B-BB98-45C0-8DAF-BCCFAD89C51E}" type="pres">
      <dgm:prSet presAssocID="{49CA50AA-C265-41C9-A5B7-19C32AB14150}" presName="linearFlow" presStyleCnt="0">
        <dgm:presLayoutVars>
          <dgm:dir/>
          <dgm:resizeHandles val="exact"/>
        </dgm:presLayoutVars>
      </dgm:prSet>
      <dgm:spPr/>
    </dgm:pt>
    <dgm:pt modelId="{9B9CF24C-A81D-4550-976E-12579FCD4754}" type="pres">
      <dgm:prSet presAssocID="{DD6B31D3-B697-453E-B763-858940B35ADE}" presName="comp" presStyleCnt="0"/>
      <dgm:spPr/>
    </dgm:pt>
    <dgm:pt modelId="{32911029-1663-4892-996E-D2C83F3D00F2}" type="pres">
      <dgm:prSet presAssocID="{DD6B31D3-B697-453E-B763-858940B35ADE}" presName="rect2" presStyleLbl="node1" presStyleIdx="0" presStyleCnt="3">
        <dgm:presLayoutVars>
          <dgm:bulletEnabled val="1"/>
        </dgm:presLayoutVars>
      </dgm:prSet>
      <dgm:spPr/>
    </dgm:pt>
    <dgm:pt modelId="{F3BAA237-457C-4069-98C1-AFB86CB8B9EB}" type="pres">
      <dgm:prSet presAssocID="{DD6B31D3-B697-453E-B763-858940B35ADE}" presName="rect1" presStyleLbl="lnNode1" presStyleIdx="0" presStyleCnt="3"/>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467" t="-190281" r="-4319" b="-92663"/>
          </a:stretch>
        </a:blipFill>
      </dgm:spPr>
    </dgm:pt>
    <dgm:pt modelId="{A6EEA099-E5E9-4860-8FF1-FFED8EDDBEA5}" type="pres">
      <dgm:prSet presAssocID="{C31D7B9A-0A4E-4FEA-9AE6-D0A31300C505}" presName="sibTrans" presStyleCnt="0"/>
      <dgm:spPr/>
    </dgm:pt>
    <dgm:pt modelId="{CE270642-9129-41A5-8BD5-803DC97B0C3B}" type="pres">
      <dgm:prSet presAssocID="{6BDF972B-1196-49CC-9426-1A70F276FB02}" presName="comp" presStyleCnt="0"/>
      <dgm:spPr/>
    </dgm:pt>
    <dgm:pt modelId="{9D1D07AE-1EA6-444E-A261-AC85972B58F3}" type="pres">
      <dgm:prSet presAssocID="{6BDF972B-1196-49CC-9426-1A70F276FB02}" presName="rect2" presStyleLbl="node1" presStyleIdx="1" presStyleCnt="3">
        <dgm:presLayoutVars>
          <dgm:bulletEnabled val="1"/>
        </dgm:presLayoutVars>
      </dgm:prSet>
      <dgm:spPr/>
    </dgm:pt>
    <dgm:pt modelId="{83D87661-E77A-4E8E-8CBB-C0C2E1DA217F}" type="pres">
      <dgm:prSet presAssocID="{6BDF972B-1196-49CC-9426-1A70F276FB02}" presName="rect1" presStyleLbl="ln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62000" r="-62000"/>
          </a:stretch>
        </a:blipFill>
      </dgm:spPr>
    </dgm:pt>
    <dgm:pt modelId="{E9564142-4F84-48FF-A40E-5DDAECAB6194}" type="pres">
      <dgm:prSet presAssocID="{8E648990-35EE-4761-8C47-08659661B4DD}" presName="sibTrans" presStyleCnt="0"/>
      <dgm:spPr/>
    </dgm:pt>
    <dgm:pt modelId="{AED662EA-87C2-4362-8DCE-848DA9FCC642}" type="pres">
      <dgm:prSet presAssocID="{D9C91A62-1387-4D23-AE29-656906BD7CE2}" presName="comp" presStyleCnt="0"/>
      <dgm:spPr/>
    </dgm:pt>
    <dgm:pt modelId="{D5EE8AF3-8C63-4143-81AA-EA5CBDC64257}" type="pres">
      <dgm:prSet presAssocID="{D9C91A62-1387-4D23-AE29-656906BD7CE2}" presName="rect2" presStyleLbl="node1" presStyleIdx="2" presStyleCnt="3">
        <dgm:presLayoutVars>
          <dgm:bulletEnabled val="1"/>
        </dgm:presLayoutVars>
      </dgm:prSet>
      <dgm:spPr/>
    </dgm:pt>
    <dgm:pt modelId="{4D56C5A8-34FC-4BE0-933B-AE3495DD84AE}" type="pres">
      <dgm:prSet presAssocID="{D9C91A62-1387-4D23-AE29-656906BD7CE2}" presName="rect1" presStyleLbl="ln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dgm:spPr>
    </dgm:pt>
  </dgm:ptLst>
  <dgm:cxnLst>
    <dgm:cxn modelId="{C359C058-C83B-4C99-9076-412F79BF7116}" srcId="{49CA50AA-C265-41C9-A5B7-19C32AB14150}" destId="{DD6B31D3-B697-453E-B763-858940B35ADE}" srcOrd="0" destOrd="0" parTransId="{8A4C409B-B489-4151-A88D-CA0E76DC5970}" sibTransId="{C31D7B9A-0A4E-4FEA-9AE6-D0A31300C505}"/>
    <dgm:cxn modelId="{6106C67D-1197-4E82-A64B-FAB1C7FF3FA3}" type="presOf" srcId="{DD6B31D3-B697-453E-B763-858940B35ADE}" destId="{32911029-1663-4892-996E-D2C83F3D00F2}" srcOrd="0" destOrd="0" presId="urn:microsoft.com/office/officeart/2008/layout/AlternatingPictureBlocks"/>
    <dgm:cxn modelId="{851744A4-18D3-4CFA-9E97-AD78BC3674C2}" srcId="{49CA50AA-C265-41C9-A5B7-19C32AB14150}" destId="{6BDF972B-1196-49CC-9426-1A70F276FB02}" srcOrd="1" destOrd="0" parTransId="{B22BAB51-D47E-4B1D-9DE3-71B4D8AA4FC4}" sibTransId="{8E648990-35EE-4761-8C47-08659661B4DD}"/>
    <dgm:cxn modelId="{10033CD2-F155-4155-A2C3-304A0F3438BE}" type="presOf" srcId="{6BDF972B-1196-49CC-9426-1A70F276FB02}" destId="{9D1D07AE-1EA6-444E-A261-AC85972B58F3}" srcOrd="0" destOrd="0" presId="urn:microsoft.com/office/officeart/2008/layout/AlternatingPictureBlocks"/>
    <dgm:cxn modelId="{8A2E1F21-4023-4FF8-BA6F-A584D87B1AB8}" srcId="{49CA50AA-C265-41C9-A5B7-19C32AB14150}" destId="{D9C91A62-1387-4D23-AE29-656906BD7CE2}" srcOrd="2" destOrd="0" parTransId="{CD588604-1A33-46DF-9E4F-E62D60E1DD9A}" sibTransId="{A64B5561-B1F8-4D0D-B650-A47355B463B8}"/>
    <dgm:cxn modelId="{204F80DF-8E7F-4D38-AFA6-FD07B657BAEC}" type="presOf" srcId="{49CA50AA-C265-41C9-A5B7-19C32AB14150}" destId="{9F54456B-BB98-45C0-8DAF-BCCFAD89C51E}" srcOrd="0" destOrd="0" presId="urn:microsoft.com/office/officeart/2008/layout/AlternatingPictureBlocks"/>
    <dgm:cxn modelId="{A955494B-4FD6-468C-AE79-4E3797D9D7C5}" type="presOf" srcId="{D9C91A62-1387-4D23-AE29-656906BD7CE2}" destId="{D5EE8AF3-8C63-4143-81AA-EA5CBDC64257}" srcOrd="0" destOrd="0" presId="urn:microsoft.com/office/officeart/2008/layout/AlternatingPictureBlocks"/>
    <dgm:cxn modelId="{25411168-4DB6-4FEF-BC22-619F978E0AE0}" type="presParOf" srcId="{9F54456B-BB98-45C0-8DAF-BCCFAD89C51E}" destId="{9B9CF24C-A81D-4550-976E-12579FCD4754}" srcOrd="0" destOrd="0" presId="urn:microsoft.com/office/officeart/2008/layout/AlternatingPictureBlocks"/>
    <dgm:cxn modelId="{36018D16-C1EA-4946-9434-714F85779661}" type="presParOf" srcId="{9B9CF24C-A81D-4550-976E-12579FCD4754}" destId="{32911029-1663-4892-996E-D2C83F3D00F2}" srcOrd="0" destOrd="0" presId="urn:microsoft.com/office/officeart/2008/layout/AlternatingPictureBlocks"/>
    <dgm:cxn modelId="{42619686-377A-4501-B4AD-F70EDAE4DAF0}" type="presParOf" srcId="{9B9CF24C-A81D-4550-976E-12579FCD4754}" destId="{F3BAA237-457C-4069-98C1-AFB86CB8B9EB}" srcOrd="1" destOrd="0" presId="urn:microsoft.com/office/officeart/2008/layout/AlternatingPictureBlocks"/>
    <dgm:cxn modelId="{3030910D-7F89-4227-A095-B0B7535B7EEA}" type="presParOf" srcId="{9F54456B-BB98-45C0-8DAF-BCCFAD89C51E}" destId="{A6EEA099-E5E9-4860-8FF1-FFED8EDDBEA5}" srcOrd="1" destOrd="0" presId="urn:microsoft.com/office/officeart/2008/layout/AlternatingPictureBlocks"/>
    <dgm:cxn modelId="{E6E6016E-3127-470E-B053-C330FFFE5BD8}" type="presParOf" srcId="{9F54456B-BB98-45C0-8DAF-BCCFAD89C51E}" destId="{CE270642-9129-41A5-8BD5-803DC97B0C3B}" srcOrd="2" destOrd="0" presId="urn:microsoft.com/office/officeart/2008/layout/AlternatingPictureBlocks"/>
    <dgm:cxn modelId="{2A04F962-D391-4E25-97DC-E5809881AC01}" type="presParOf" srcId="{CE270642-9129-41A5-8BD5-803DC97B0C3B}" destId="{9D1D07AE-1EA6-444E-A261-AC85972B58F3}" srcOrd="0" destOrd="0" presId="urn:microsoft.com/office/officeart/2008/layout/AlternatingPictureBlocks"/>
    <dgm:cxn modelId="{A19F897D-BED5-430D-8FDA-CEC63A0BD0EE}" type="presParOf" srcId="{CE270642-9129-41A5-8BD5-803DC97B0C3B}" destId="{83D87661-E77A-4E8E-8CBB-C0C2E1DA217F}" srcOrd="1" destOrd="0" presId="urn:microsoft.com/office/officeart/2008/layout/AlternatingPictureBlocks"/>
    <dgm:cxn modelId="{F426DFA8-B65C-4968-89D2-DF60BC50F535}" type="presParOf" srcId="{9F54456B-BB98-45C0-8DAF-BCCFAD89C51E}" destId="{E9564142-4F84-48FF-A40E-5DDAECAB6194}" srcOrd="3" destOrd="0" presId="urn:microsoft.com/office/officeart/2008/layout/AlternatingPictureBlocks"/>
    <dgm:cxn modelId="{B6BB93B8-F3E8-4568-83B1-26C1C9A9703E}" type="presParOf" srcId="{9F54456B-BB98-45C0-8DAF-BCCFAD89C51E}" destId="{AED662EA-87C2-4362-8DCE-848DA9FCC642}" srcOrd="4" destOrd="0" presId="urn:microsoft.com/office/officeart/2008/layout/AlternatingPictureBlocks"/>
    <dgm:cxn modelId="{8344D546-AFD2-4361-89A0-80DBEE940CF7}" type="presParOf" srcId="{AED662EA-87C2-4362-8DCE-848DA9FCC642}" destId="{D5EE8AF3-8C63-4143-81AA-EA5CBDC64257}" srcOrd="0" destOrd="0" presId="urn:microsoft.com/office/officeart/2008/layout/AlternatingPictureBlocks"/>
    <dgm:cxn modelId="{EF09B200-B87D-4D00-9E16-5BDF00FCA2FC}" type="presParOf" srcId="{AED662EA-87C2-4362-8DCE-848DA9FCC642}" destId="{4D56C5A8-34FC-4BE0-933B-AE3495DD84AE}"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6BF0EE6-35AE-4141-999C-E7409C9DE728}" type="doc">
      <dgm:prSet loTypeId="urn:microsoft.com/office/officeart/2005/8/layout/balance1" loCatId="relationship" qsTypeId="urn:microsoft.com/office/officeart/2005/8/quickstyle/simple1" qsCatId="simple" csTypeId="urn:microsoft.com/office/officeart/2005/8/colors/colorful1" csCatId="colorful" phldr="1"/>
      <dgm:spPr/>
      <dgm:t>
        <a:bodyPr/>
        <a:lstStyle/>
        <a:p>
          <a:endParaRPr lang="en-US"/>
        </a:p>
      </dgm:t>
    </dgm:pt>
    <dgm:pt modelId="{EB6F5AFD-8AF9-4BFA-9E35-4FB003F9FAA6}">
      <dgm:prSet phldrT="[Text]">
        <dgm:style>
          <a:lnRef idx="2">
            <a:schemeClr val="dk1"/>
          </a:lnRef>
          <a:fillRef idx="1">
            <a:schemeClr val="lt1"/>
          </a:fillRef>
          <a:effectRef idx="0">
            <a:schemeClr val="dk1"/>
          </a:effectRef>
          <a:fontRef idx="minor">
            <a:schemeClr val="dk1"/>
          </a:fontRef>
        </dgm:style>
      </dgm:prSet>
      <dgm:spPr>
        <a:ln/>
      </dgm:spPr>
      <dgm:t>
        <a:bodyPr/>
        <a:lstStyle/>
        <a:p>
          <a:r>
            <a:rPr lang="en-US" b="1" i="1" dirty="0">
              <a:solidFill>
                <a:schemeClr val="tx1"/>
              </a:solidFill>
            </a:rPr>
            <a:t>Inflows</a:t>
          </a:r>
        </a:p>
      </dgm:t>
    </dgm:pt>
    <dgm:pt modelId="{305FB38D-F27A-41B3-95C2-26A3ED056E51}" type="parTrans" cxnId="{0C53B8AC-09CC-4271-AA54-EB11EEE37DD1}">
      <dgm:prSet/>
      <dgm:spPr/>
      <dgm:t>
        <a:bodyPr/>
        <a:lstStyle/>
        <a:p>
          <a:endParaRPr lang="en-US"/>
        </a:p>
      </dgm:t>
    </dgm:pt>
    <dgm:pt modelId="{4BF0070C-7F2A-4E10-8F89-51D749AA1899}" type="sibTrans" cxnId="{0C53B8AC-09CC-4271-AA54-EB11EEE37DD1}">
      <dgm:prSet/>
      <dgm:spPr/>
      <dgm:t>
        <a:bodyPr/>
        <a:lstStyle/>
        <a:p>
          <a:endParaRPr lang="en-US"/>
        </a:p>
      </dgm:t>
    </dgm:pt>
    <dgm:pt modelId="{12F50B08-33CE-48CC-A80A-FA5DF77FC674}">
      <dgm:prSet phldrT="[Text]" custT="1"/>
      <dgm:spPr>
        <a:solidFill>
          <a:schemeClr val="accent1">
            <a:lumMod val="50000"/>
          </a:schemeClr>
        </a:solidFill>
      </dgm:spPr>
      <dgm:t>
        <a:bodyPr/>
        <a:lstStyle/>
        <a:p>
          <a:pPr>
            <a:lnSpc>
              <a:spcPct val="150000"/>
            </a:lnSpc>
          </a:pPr>
          <a:r>
            <a:rPr lang="en-US" sz="2100" b="1" dirty="0"/>
            <a:t>Federal Cap Grants    State Match Repayments  Interest Earnings  Leveraging</a:t>
          </a:r>
        </a:p>
      </dgm:t>
    </dgm:pt>
    <dgm:pt modelId="{E1F83B30-97BB-49D0-A4CB-EB7B6C8EDF7B}" type="parTrans" cxnId="{58710EC1-E4D2-4088-B9B8-0EE759D5A7E4}">
      <dgm:prSet/>
      <dgm:spPr/>
      <dgm:t>
        <a:bodyPr/>
        <a:lstStyle/>
        <a:p>
          <a:endParaRPr lang="en-US"/>
        </a:p>
      </dgm:t>
    </dgm:pt>
    <dgm:pt modelId="{8A3CB1DA-C3AC-4E6E-83DA-8C881FCB046B}" type="sibTrans" cxnId="{58710EC1-E4D2-4088-B9B8-0EE759D5A7E4}">
      <dgm:prSet/>
      <dgm:spPr/>
      <dgm:t>
        <a:bodyPr/>
        <a:lstStyle/>
        <a:p>
          <a:endParaRPr lang="en-US"/>
        </a:p>
      </dgm:t>
    </dgm:pt>
    <dgm:pt modelId="{CF25629C-D7D6-4981-97F2-E67699175522}">
      <dgm:prSet phldrT="[Text]">
        <dgm:style>
          <a:lnRef idx="2">
            <a:schemeClr val="accent5"/>
          </a:lnRef>
          <a:fillRef idx="1">
            <a:schemeClr val="lt1"/>
          </a:fillRef>
          <a:effectRef idx="0">
            <a:schemeClr val="accent5"/>
          </a:effectRef>
          <a:fontRef idx="minor">
            <a:schemeClr val="dk1"/>
          </a:fontRef>
        </dgm:style>
      </dgm:prSet>
      <dgm:spPr>
        <a:ln/>
      </dgm:spPr>
      <dgm:t>
        <a:bodyPr/>
        <a:lstStyle/>
        <a:p>
          <a:r>
            <a:rPr lang="en-US" b="1" i="1" dirty="0">
              <a:solidFill>
                <a:schemeClr val="tx1"/>
              </a:solidFill>
            </a:rPr>
            <a:t>Outflows</a:t>
          </a:r>
        </a:p>
      </dgm:t>
    </dgm:pt>
    <dgm:pt modelId="{9534B120-7892-4706-9371-5E7F7780520E}" type="parTrans" cxnId="{220CF775-7142-4A24-A15D-C7FCE1C76D06}">
      <dgm:prSet/>
      <dgm:spPr/>
      <dgm:t>
        <a:bodyPr/>
        <a:lstStyle/>
        <a:p>
          <a:endParaRPr lang="en-US"/>
        </a:p>
      </dgm:t>
    </dgm:pt>
    <dgm:pt modelId="{81886282-44C6-47E8-B709-8EDCD5233D21}" type="sibTrans" cxnId="{220CF775-7142-4A24-A15D-C7FCE1C76D06}">
      <dgm:prSet/>
      <dgm:spPr/>
      <dgm:t>
        <a:bodyPr/>
        <a:lstStyle/>
        <a:p>
          <a:endParaRPr lang="en-US"/>
        </a:p>
      </dgm:t>
    </dgm:pt>
    <dgm:pt modelId="{917BC678-2CE8-4E5E-8EE6-A4DE74CE00F3}">
      <dgm:prSet phldrT="[Text]" custT="1"/>
      <dgm:spPr>
        <a:solidFill>
          <a:schemeClr val="tx2">
            <a:lumMod val="40000"/>
            <a:lumOff val="60000"/>
          </a:schemeClr>
        </a:solidFill>
      </dgm:spPr>
      <dgm:t>
        <a:bodyPr/>
        <a:lstStyle/>
        <a:p>
          <a:r>
            <a:rPr lang="en-US" sz="2400" b="1" dirty="0"/>
            <a:t>Project Disbursements</a:t>
          </a:r>
        </a:p>
      </dgm:t>
    </dgm:pt>
    <dgm:pt modelId="{28C55990-0A27-4A93-B7E3-64923D8E5521}" type="parTrans" cxnId="{F165784D-C4E3-4E7E-8696-D91B850E9918}">
      <dgm:prSet/>
      <dgm:spPr/>
      <dgm:t>
        <a:bodyPr/>
        <a:lstStyle/>
        <a:p>
          <a:endParaRPr lang="en-US"/>
        </a:p>
      </dgm:t>
    </dgm:pt>
    <dgm:pt modelId="{49819928-8C4F-4C88-8096-66D8C4E221AB}" type="sibTrans" cxnId="{F165784D-C4E3-4E7E-8696-D91B850E9918}">
      <dgm:prSet/>
      <dgm:spPr/>
      <dgm:t>
        <a:bodyPr/>
        <a:lstStyle/>
        <a:p>
          <a:endParaRPr lang="en-US"/>
        </a:p>
      </dgm:t>
    </dgm:pt>
    <dgm:pt modelId="{2894BE8C-9682-4D7E-9924-5833CF9C85B2}" type="pres">
      <dgm:prSet presAssocID="{96BF0EE6-35AE-4141-999C-E7409C9DE728}" presName="outerComposite" presStyleCnt="0">
        <dgm:presLayoutVars>
          <dgm:chMax val="2"/>
          <dgm:animLvl val="lvl"/>
          <dgm:resizeHandles val="exact"/>
        </dgm:presLayoutVars>
      </dgm:prSet>
      <dgm:spPr/>
    </dgm:pt>
    <dgm:pt modelId="{326A0599-86C2-473B-9AB2-FEF74D9FFC30}" type="pres">
      <dgm:prSet presAssocID="{96BF0EE6-35AE-4141-999C-E7409C9DE728}" presName="dummyMaxCanvas" presStyleCnt="0"/>
      <dgm:spPr/>
    </dgm:pt>
    <dgm:pt modelId="{A6389638-3D7A-4F49-A9CA-FEC265920EBE}" type="pres">
      <dgm:prSet presAssocID="{96BF0EE6-35AE-4141-999C-E7409C9DE728}" presName="parentComposite" presStyleCnt="0"/>
      <dgm:spPr/>
    </dgm:pt>
    <dgm:pt modelId="{792CF607-16BF-4793-A654-B87AA3277407}" type="pres">
      <dgm:prSet presAssocID="{96BF0EE6-35AE-4141-999C-E7409C9DE728}" presName="parent1" presStyleLbl="alignAccFollowNode1" presStyleIdx="0" presStyleCnt="4" custLinFactNeighborX="-44445">
        <dgm:presLayoutVars>
          <dgm:chMax val="4"/>
        </dgm:presLayoutVars>
      </dgm:prSet>
      <dgm:spPr/>
    </dgm:pt>
    <dgm:pt modelId="{4606E0AF-CFA1-49B8-BFD9-5F4EF5C58644}" type="pres">
      <dgm:prSet presAssocID="{96BF0EE6-35AE-4141-999C-E7409C9DE728}" presName="parent2" presStyleLbl="alignAccFollowNode1" presStyleIdx="1" presStyleCnt="4" custLinFactNeighborX="41934">
        <dgm:presLayoutVars>
          <dgm:chMax val="4"/>
        </dgm:presLayoutVars>
      </dgm:prSet>
      <dgm:spPr/>
    </dgm:pt>
    <dgm:pt modelId="{78508314-5EFF-419C-98B2-71631689A02C}" type="pres">
      <dgm:prSet presAssocID="{96BF0EE6-35AE-4141-999C-E7409C9DE728}" presName="childrenComposite" presStyleCnt="0"/>
      <dgm:spPr/>
    </dgm:pt>
    <dgm:pt modelId="{6654E915-D0B7-4AA8-88A2-F212A4957A61}" type="pres">
      <dgm:prSet presAssocID="{96BF0EE6-35AE-4141-999C-E7409C9DE728}" presName="dummyMaxCanvas_ChildArea" presStyleCnt="0"/>
      <dgm:spPr/>
    </dgm:pt>
    <dgm:pt modelId="{C5C5FDB3-398A-418F-B801-DD3C77B12C12}" type="pres">
      <dgm:prSet presAssocID="{96BF0EE6-35AE-4141-999C-E7409C9DE728}" presName="fulcrum" presStyleLbl="alignAccFollowNode1" presStyleIdx="2" presStyleCnt="4" custScaleY="72209" custLinFactNeighborY="2392"/>
      <dgm:spPr>
        <a:solidFill>
          <a:schemeClr val="tx2">
            <a:lumMod val="50000"/>
            <a:alpha val="90000"/>
          </a:schemeClr>
        </a:solidFill>
      </dgm:spPr>
    </dgm:pt>
    <dgm:pt modelId="{78698CFD-D26D-433F-BA31-EB5E360482B1}" type="pres">
      <dgm:prSet presAssocID="{96BF0EE6-35AE-4141-999C-E7409C9DE728}" presName="balance_11" presStyleLbl="alignAccFollowNode1" presStyleIdx="3" presStyleCnt="4" custScaleX="166683" custScaleY="125422" custLinFactNeighborX="-399" custLinFactNeighborY="17701">
        <dgm:presLayoutVars>
          <dgm:bulletEnabled val="1"/>
        </dgm:presLayoutVars>
      </dgm:prSet>
      <dgm:spPr>
        <a:solidFill>
          <a:schemeClr val="accent5">
            <a:alpha val="90000"/>
          </a:schemeClr>
        </a:solidFill>
      </dgm:spPr>
    </dgm:pt>
    <dgm:pt modelId="{48881E13-CD2F-4B36-AB40-E4E94FCDEE19}" type="pres">
      <dgm:prSet presAssocID="{96BF0EE6-35AE-4141-999C-E7409C9DE728}" presName="left_11_1" presStyleLbl="node1" presStyleIdx="0" presStyleCnt="2" custScaleX="183986" custLinFactNeighborX="-43408" custLinFactNeighborY="1424">
        <dgm:presLayoutVars>
          <dgm:bulletEnabled val="1"/>
        </dgm:presLayoutVars>
      </dgm:prSet>
      <dgm:spPr/>
    </dgm:pt>
    <dgm:pt modelId="{6A5328FB-A510-43F5-B1C4-89BF50882838}" type="pres">
      <dgm:prSet presAssocID="{96BF0EE6-35AE-4141-999C-E7409C9DE728}" presName="right_11_1" presStyleLbl="node1" presStyleIdx="1" presStyleCnt="2" custScaleX="183015" custLinFactNeighborX="42323" custLinFactNeighborY="1424">
        <dgm:presLayoutVars>
          <dgm:bulletEnabled val="1"/>
        </dgm:presLayoutVars>
      </dgm:prSet>
      <dgm:spPr/>
    </dgm:pt>
  </dgm:ptLst>
  <dgm:cxnLst>
    <dgm:cxn modelId="{E1B77EBC-CF70-46AC-BD63-AD21ED4421C5}" type="presOf" srcId="{12F50B08-33CE-48CC-A80A-FA5DF77FC674}" destId="{48881E13-CD2F-4B36-AB40-E4E94FCDEE19}" srcOrd="0" destOrd="0" presId="urn:microsoft.com/office/officeart/2005/8/layout/balance1"/>
    <dgm:cxn modelId="{53DDED74-C653-4574-A669-7490BEDC8C83}" type="presOf" srcId="{EB6F5AFD-8AF9-4BFA-9E35-4FB003F9FAA6}" destId="{792CF607-16BF-4793-A654-B87AA3277407}" srcOrd="0" destOrd="0" presId="urn:microsoft.com/office/officeart/2005/8/layout/balance1"/>
    <dgm:cxn modelId="{5568DBF4-6B4D-4260-89FE-3D064A25A5E4}" type="presOf" srcId="{917BC678-2CE8-4E5E-8EE6-A4DE74CE00F3}" destId="{6A5328FB-A510-43F5-B1C4-89BF50882838}" srcOrd="0" destOrd="0" presId="urn:microsoft.com/office/officeart/2005/8/layout/balance1"/>
    <dgm:cxn modelId="{77DADD58-EE6A-4844-B2D5-61450D5027E1}" type="presOf" srcId="{CF25629C-D7D6-4981-97F2-E67699175522}" destId="{4606E0AF-CFA1-49B8-BFD9-5F4EF5C58644}" srcOrd="0" destOrd="0" presId="urn:microsoft.com/office/officeart/2005/8/layout/balance1"/>
    <dgm:cxn modelId="{F165784D-C4E3-4E7E-8696-D91B850E9918}" srcId="{CF25629C-D7D6-4981-97F2-E67699175522}" destId="{917BC678-2CE8-4E5E-8EE6-A4DE74CE00F3}" srcOrd="0" destOrd="0" parTransId="{28C55990-0A27-4A93-B7E3-64923D8E5521}" sibTransId="{49819928-8C4F-4C88-8096-66D8C4E221AB}"/>
    <dgm:cxn modelId="{58710EC1-E4D2-4088-B9B8-0EE759D5A7E4}" srcId="{EB6F5AFD-8AF9-4BFA-9E35-4FB003F9FAA6}" destId="{12F50B08-33CE-48CC-A80A-FA5DF77FC674}" srcOrd="0" destOrd="0" parTransId="{E1F83B30-97BB-49D0-A4CB-EB7B6C8EDF7B}" sibTransId="{8A3CB1DA-C3AC-4E6E-83DA-8C881FCB046B}"/>
    <dgm:cxn modelId="{BCCC79B4-F6BF-446E-AEC1-848807F52BD7}" type="presOf" srcId="{96BF0EE6-35AE-4141-999C-E7409C9DE728}" destId="{2894BE8C-9682-4D7E-9924-5833CF9C85B2}" srcOrd="0" destOrd="0" presId="urn:microsoft.com/office/officeart/2005/8/layout/balance1"/>
    <dgm:cxn modelId="{0C53B8AC-09CC-4271-AA54-EB11EEE37DD1}" srcId="{96BF0EE6-35AE-4141-999C-E7409C9DE728}" destId="{EB6F5AFD-8AF9-4BFA-9E35-4FB003F9FAA6}" srcOrd="0" destOrd="0" parTransId="{305FB38D-F27A-41B3-95C2-26A3ED056E51}" sibTransId="{4BF0070C-7F2A-4E10-8F89-51D749AA1899}"/>
    <dgm:cxn modelId="{220CF775-7142-4A24-A15D-C7FCE1C76D06}" srcId="{96BF0EE6-35AE-4141-999C-E7409C9DE728}" destId="{CF25629C-D7D6-4981-97F2-E67699175522}" srcOrd="1" destOrd="0" parTransId="{9534B120-7892-4706-9371-5E7F7780520E}" sibTransId="{81886282-44C6-47E8-B709-8EDCD5233D21}"/>
    <dgm:cxn modelId="{7205B118-8C64-487E-863C-D983EBF4A747}" type="presParOf" srcId="{2894BE8C-9682-4D7E-9924-5833CF9C85B2}" destId="{326A0599-86C2-473B-9AB2-FEF74D9FFC30}" srcOrd="0" destOrd="0" presId="urn:microsoft.com/office/officeart/2005/8/layout/balance1"/>
    <dgm:cxn modelId="{76FB82BC-6BA6-4C4E-813A-19F02F83B612}" type="presParOf" srcId="{2894BE8C-9682-4D7E-9924-5833CF9C85B2}" destId="{A6389638-3D7A-4F49-A9CA-FEC265920EBE}" srcOrd="1" destOrd="0" presId="urn:microsoft.com/office/officeart/2005/8/layout/balance1"/>
    <dgm:cxn modelId="{51767F97-60B5-4D59-981B-F1FEEEC9FFC0}" type="presParOf" srcId="{A6389638-3D7A-4F49-A9CA-FEC265920EBE}" destId="{792CF607-16BF-4793-A654-B87AA3277407}" srcOrd="0" destOrd="0" presId="urn:microsoft.com/office/officeart/2005/8/layout/balance1"/>
    <dgm:cxn modelId="{CEF2C56E-37D7-4FAC-8BAD-FD45BBA3C71A}" type="presParOf" srcId="{A6389638-3D7A-4F49-A9CA-FEC265920EBE}" destId="{4606E0AF-CFA1-49B8-BFD9-5F4EF5C58644}" srcOrd="1" destOrd="0" presId="urn:microsoft.com/office/officeart/2005/8/layout/balance1"/>
    <dgm:cxn modelId="{386ABABA-F387-4D4A-8DB3-BCCA93CC5B0F}" type="presParOf" srcId="{2894BE8C-9682-4D7E-9924-5833CF9C85B2}" destId="{78508314-5EFF-419C-98B2-71631689A02C}" srcOrd="2" destOrd="0" presId="urn:microsoft.com/office/officeart/2005/8/layout/balance1"/>
    <dgm:cxn modelId="{A5BA71B2-F5D3-467A-989E-8868F43F1D6E}" type="presParOf" srcId="{78508314-5EFF-419C-98B2-71631689A02C}" destId="{6654E915-D0B7-4AA8-88A2-F212A4957A61}" srcOrd="0" destOrd="0" presId="urn:microsoft.com/office/officeart/2005/8/layout/balance1"/>
    <dgm:cxn modelId="{60BDF1FF-F7F4-4758-82D3-2E2600CE67D0}" type="presParOf" srcId="{78508314-5EFF-419C-98B2-71631689A02C}" destId="{C5C5FDB3-398A-418F-B801-DD3C77B12C12}" srcOrd="1" destOrd="0" presId="urn:microsoft.com/office/officeart/2005/8/layout/balance1"/>
    <dgm:cxn modelId="{9903578C-2185-4FBA-B805-753AD61E4758}" type="presParOf" srcId="{78508314-5EFF-419C-98B2-71631689A02C}" destId="{78698CFD-D26D-433F-BA31-EB5E360482B1}" srcOrd="2" destOrd="0" presId="urn:microsoft.com/office/officeart/2005/8/layout/balance1"/>
    <dgm:cxn modelId="{FAE07CD6-9170-4049-A89F-BF2A6E5364E5}" type="presParOf" srcId="{78508314-5EFF-419C-98B2-71631689A02C}" destId="{48881E13-CD2F-4B36-AB40-E4E94FCDEE19}" srcOrd="3" destOrd="0" presId="urn:microsoft.com/office/officeart/2005/8/layout/balance1"/>
    <dgm:cxn modelId="{4142FBBB-C09C-4652-831D-8FC972653487}" type="presParOf" srcId="{78508314-5EFF-419C-98B2-71631689A02C}" destId="{6A5328FB-A510-43F5-B1C4-89BF50882838}" srcOrd="4"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12BD2F1-E372-4C1F-BFD6-CEF44EF52C30}" type="doc">
      <dgm:prSet loTypeId="urn:microsoft.com/office/officeart/2008/layout/LinedList" loCatId="Inbox" qsTypeId="urn:microsoft.com/office/officeart/2005/8/quickstyle/simple1" qsCatId="simple" csTypeId="urn:microsoft.com/office/officeart/2005/8/colors/ColorSchemeForSuggestions" csCatId="other" phldr="1"/>
      <dgm:spPr/>
      <dgm:t>
        <a:bodyPr/>
        <a:lstStyle/>
        <a:p>
          <a:endParaRPr lang="en-US"/>
        </a:p>
      </dgm:t>
    </dgm:pt>
    <dgm:pt modelId="{A63D7CD4-FF85-461A-A769-532D928D6608}">
      <dgm:prSet/>
      <dgm:spPr/>
      <dgm:t>
        <a:bodyPr/>
        <a:lstStyle/>
        <a:p>
          <a:r>
            <a:rPr lang="en-US"/>
            <a:t>Increasing awareness</a:t>
          </a:r>
        </a:p>
      </dgm:t>
    </dgm:pt>
    <dgm:pt modelId="{5CF1AD0C-01A9-41C9-B20C-A0AAD3364263}" type="parTrans" cxnId="{EF50D576-7D01-4571-BAD1-32B8AA604A93}">
      <dgm:prSet/>
      <dgm:spPr/>
      <dgm:t>
        <a:bodyPr/>
        <a:lstStyle/>
        <a:p>
          <a:endParaRPr lang="en-US"/>
        </a:p>
      </dgm:t>
    </dgm:pt>
    <dgm:pt modelId="{9233E359-00A3-432C-9B7B-6F2F7FF27C01}" type="sibTrans" cxnId="{EF50D576-7D01-4571-BAD1-32B8AA604A93}">
      <dgm:prSet/>
      <dgm:spPr/>
      <dgm:t>
        <a:bodyPr/>
        <a:lstStyle/>
        <a:p>
          <a:endParaRPr lang="en-US"/>
        </a:p>
      </dgm:t>
    </dgm:pt>
    <dgm:pt modelId="{A348EDCA-F724-402C-90E4-987BA9F0DDAA}">
      <dgm:prSet/>
      <dgm:spPr/>
      <dgm:t>
        <a:bodyPr/>
        <a:lstStyle/>
        <a:p>
          <a:r>
            <a:rPr lang="en-US" dirty="0"/>
            <a:t>Creating a space where communities can easily find support for partnerships</a:t>
          </a:r>
        </a:p>
      </dgm:t>
    </dgm:pt>
    <dgm:pt modelId="{F0373727-A32D-4C53-8A80-02C77EF0C06A}" type="parTrans" cxnId="{48F1FB63-AE47-46DC-A41B-28AE8B70F0B9}">
      <dgm:prSet/>
      <dgm:spPr/>
      <dgm:t>
        <a:bodyPr/>
        <a:lstStyle/>
        <a:p>
          <a:endParaRPr lang="en-US"/>
        </a:p>
      </dgm:t>
    </dgm:pt>
    <dgm:pt modelId="{1137A8CE-26B3-4715-B60E-45FD0B071E6F}" type="sibTrans" cxnId="{48F1FB63-AE47-46DC-A41B-28AE8B70F0B9}">
      <dgm:prSet/>
      <dgm:spPr/>
      <dgm:t>
        <a:bodyPr/>
        <a:lstStyle/>
        <a:p>
          <a:endParaRPr lang="en-US"/>
        </a:p>
      </dgm:t>
    </dgm:pt>
    <dgm:pt modelId="{58FBC7D2-439C-40D8-AC03-41EEBCF8E14F}">
      <dgm:prSet/>
      <dgm:spPr/>
      <dgm:t>
        <a:bodyPr/>
        <a:lstStyle/>
        <a:p>
          <a:r>
            <a:rPr lang="en-US"/>
            <a:t>Identifying opportunities to address technical, managerial and financial capacity needs</a:t>
          </a:r>
        </a:p>
      </dgm:t>
    </dgm:pt>
    <dgm:pt modelId="{C4E99C94-A543-40E6-A61A-E5C7E6D64F30}" type="parTrans" cxnId="{D3F6A734-ED08-4ABF-8BC0-436A70C27D15}">
      <dgm:prSet/>
      <dgm:spPr/>
      <dgm:t>
        <a:bodyPr/>
        <a:lstStyle/>
        <a:p>
          <a:endParaRPr lang="en-US"/>
        </a:p>
      </dgm:t>
    </dgm:pt>
    <dgm:pt modelId="{ED15A320-05B7-48D6-964F-454D19013969}" type="sibTrans" cxnId="{D3F6A734-ED08-4ABF-8BC0-436A70C27D15}">
      <dgm:prSet/>
      <dgm:spPr/>
      <dgm:t>
        <a:bodyPr/>
        <a:lstStyle/>
        <a:p>
          <a:endParaRPr lang="en-US"/>
        </a:p>
      </dgm:t>
    </dgm:pt>
    <dgm:pt modelId="{3BCF4113-AECA-4B26-BBB5-463EFD42D982}">
      <dgm:prSet/>
      <dgm:spPr/>
      <dgm:t>
        <a:bodyPr/>
        <a:lstStyle/>
        <a:p>
          <a:endParaRPr lang="en-US" dirty="0"/>
        </a:p>
      </dgm:t>
    </dgm:pt>
    <dgm:pt modelId="{79FA30D6-FDBE-40CB-86CF-C085F747AC99}" type="parTrans" cxnId="{7E5292A8-8541-4142-915D-C61ADE3F90CC}">
      <dgm:prSet/>
      <dgm:spPr/>
      <dgm:t>
        <a:bodyPr/>
        <a:lstStyle/>
        <a:p>
          <a:endParaRPr lang="en-US"/>
        </a:p>
      </dgm:t>
    </dgm:pt>
    <dgm:pt modelId="{3860757F-78C4-4855-89B6-AC6B806A39EC}" type="sibTrans" cxnId="{7E5292A8-8541-4142-915D-C61ADE3F90CC}">
      <dgm:prSet/>
      <dgm:spPr/>
      <dgm:t>
        <a:bodyPr/>
        <a:lstStyle/>
        <a:p>
          <a:endParaRPr lang="en-US"/>
        </a:p>
      </dgm:t>
    </dgm:pt>
    <dgm:pt modelId="{DEE487B5-E964-4840-A3AC-214D228CA002}">
      <dgm:prSet/>
      <dgm:spPr/>
      <dgm:t>
        <a:bodyPr/>
        <a:lstStyle/>
        <a:p>
          <a:r>
            <a:rPr lang="en-US" dirty="0"/>
            <a:t>Developing case studies, incentives and funding and financing tools to support water system partnerships</a:t>
          </a:r>
        </a:p>
      </dgm:t>
    </dgm:pt>
    <dgm:pt modelId="{CEEAB29B-9E1E-411B-A291-81B2FF256C83}" type="parTrans" cxnId="{63792075-9477-446C-AE7F-55889937D9B1}">
      <dgm:prSet/>
      <dgm:spPr/>
      <dgm:t>
        <a:bodyPr/>
        <a:lstStyle/>
        <a:p>
          <a:endParaRPr lang="en-US"/>
        </a:p>
      </dgm:t>
    </dgm:pt>
    <dgm:pt modelId="{18231B8B-7902-4431-B729-4390C7504C9C}" type="sibTrans" cxnId="{63792075-9477-446C-AE7F-55889937D9B1}">
      <dgm:prSet/>
      <dgm:spPr/>
      <dgm:t>
        <a:bodyPr/>
        <a:lstStyle/>
        <a:p>
          <a:endParaRPr lang="en-US"/>
        </a:p>
      </dgm:t>
    </dgm:pt>
    <dgm:pt modelId="{C47E6AB8-08CD-4194-82E8-8DF03FE62994}" type="pres">
      <dgm:prSet presAssocID="{612BD2F1-E372-4C1F-BFD6-CEF44EF52C30}" presName="vert0" presStyleCnt="0">
        <dgm:presLayoutVars>
          <dgm:dir/>
          <dgm:animOne val="branch"/>
          <dgm:animLvl val="lvl"/>
        </dgm:presLayoutVars>
      </dgm:prSet>
      <dgm:spPr/>
    </dgm:pt>
    <dgm:pt modelId="{FA86BDAF-AC16-4351-881D-02EE8A360820}" type="pres">
      <dgm:prSet presAssocID="{A63D7CD4-FF85-461A-A769-532D928D6608}" presName="thickLine" presStyleLbl="alignNode1" presStyleIdx="0" presStyleCnt="5"/>
      <dgm:spPr/>
    </dgm:pt>
    <dgm:pt modelId="{0EB5D182-70B8-460E-AF74-5A482A7FA470}" type="pres">
      <dgm:prSet presAssocID="{A63D7CD4-FF85-461A-A769-532D928D6608}" presName="horz1" presStyleCnt="0"/>
      <dgm:spPr/>
    </dgm:pt>
    <dgm:pt modelId="{900121E6-5EEC-45FC-B157-2C52D0147595}" type="pres">
      <dgm:prSet presAssocID="{A63D7CD4-FF85-461A-A769-532D928D6608}" presName="tx1" presStyleLbl="revTx" presStyleIdx="0" presStyleCnt="5"/>
      <dgm:spPr/>
    </dgm:pt>
    <dgm:pt modelId="{E0DBE0F1-882B-4374-8BBF-6245F359ABB0}" type="pres">
      <dgm:prSet presAssocID="{A63D7CD4-FF85-461A-A769-532D928D6608}" presName="vert1" presStyleCnt="0"/>
      <dgm:spPr/>
    </dgm:pt>
    <dgm:pt modelId="{26C356F7-2090-45DC-9251-BE5A7B8C5766}" type="pres">
      <dgm:prSet presAssocID="{A348EDCA-F724-402C-90E4-987BA9F0DDAA}" presName="thickLine" presStyleLbl="alignNode1" presStyleIdx="1" presStyleCnt="5"/>
      <dgm:spPr/>
    </dgm:pt>
    <dgm:pt modelId="{9FCB35AB-FE14-4822-B4D6-991E22244860}" type="pres">
      <dgm:prSet presAssocID="{A348EDCA-F724-402C-90E4-987BA9F0DDAA}" presName="horz1" presStyleCnt="0"/>
      <dgm:spPr/>
    </dgm:pt>
    <dgm:pt modelId="{D4F5749F-4EBF-4593-9ACF-0BF813B9FCF1}" type="pres">
      <dgm:prSet presAssocID="{A348EDCA-F724-402C-90E4-987BA9F0DDAA}" presName="tx1" presStyleLbl="revTx" presStyleIdx="1" presStyleCnt="5"/>
      <dgm:spPr/>
    </dgm:pt>
    <dgm:pt modelId="{3ADB62BA-A62B-4C3E-B740-FA09CF6DA3C7}" type="pres">
      <dgm:prSet presAssocID="{A348EDCA-F724-402C-90E4-987BA9F0DDAA}" presName="vert1" presStyleCnt="0"/>
      <dgm:spPr/>
    </dgm:pt>
    <dgm:pt modelId="{A17E482F-763D-4632-8D0D-5F7FE1696685}" type="pres">
      <dgm:prSet presAssocID="{58FBC7D2-439C-40D8-AC03-41EEBCF8E14F}" presName="thickLine" presStyleLbl="alignNode1" presStyleIdx="2" presStyleCnt="5"/>
      <dgm:spPr/>
    </dgm:pt>
    <dgm:pt modelId="{42EE5228-3B03-4755-BCBE-CF98C900FAD8}" type="pres">
      <dgm:prSet presAssocID="{58FBC7D2-439C-40D8-AC03-41EEBCF8E14F}" presName="horz1" presStyleCnt="0"/>
      <dgm:spPr/>
    </dgm:pt>
    <dgm:pt modelId="{49C6B2F2-4844-4408-9058-C036F83AF176}" type="pres">
      <dgm:prSet presAssocID="{58FBC7D2-439C-40D8-AC03-41EEBCF8E14F}" presName="tx1" presStyleLbl="revTx" presStyleIdx="2" presStyleCnt="5"/>
      <dgm:spPr/>
    </dgm:pt>
    <dgm:pt modelId="{9AA2D01E-209C-4262-8CB1-C1995BD57CDE}" type="pres">
      <dgm:prSet presAssocID="{58FBC7D2-439C-40D8-AC03-41EEBCF8E14F}" presName="vert1" presStyleCnt="0"/>
      <dgm:spPr/>
    </dgm:pt>
    <dgm:pt modelId="{D1772197-65C5-4ADB-A8FE-C1E97C4DF2D5}" type="pres">
      <dgm:prSet presAssocID="{3BCF4113-AECA-4B26-BBB5-463EFD42D982}" presName="thickLine" presStyleLbl="alignNode1" presStyleIdx="3" presStyleCnt="5"/>
      <dgm:spPr/>
    </dgm:pt>
    <dgm:pt modelId="{575262AE-A03B-4EF9-BD82-AA21C6DF186E}" type="pres">
      <dgm:prSet presAssocID="{3BCF4113-AECA-4B26-BBB5-463EFD42D982}" presName="horz1" presStyleCnt="0"/>
      <dgm:spPr/>
    </dgm:pt>
    <dgm:pt modelId="{0954E97B-4C2E-4756-A3DF-33E76D4B1D9E}" type="pres">
      <dgm:prSet presAssocID="{3BCF4113-AECA-4B26-BBB5-463EFD42D982}" presName="tx1" presStyleLbl="revTx" presStyleIdx="3" presStyleCnt="5"/>
      <dgm:spPr/>
    </dgm:pt>
    <dgm:pt modelId="{BD587CDE-1E97-4F71-8124-4ED1E9738171}" type="pres">
      <dgm:prSet presAssocID="{3BCF4113-AECA-4B26-BBB5-463EFD42D982}" presName="vert1" presStyleCnt="0"/>
      <dgm:spPr/>
    </dgm:pt>
    <dgm:pt modelId="{56C5CEE7-EF06-4E00-ACF3-30982777452F}" type="pres">
      <dgm:prSet presAssocID="{DEE487B5-E964-4840-A3AC-214D228CA002}" presName="thickLine" presStyleLbl="alignNode1" presStyleIdx="4" presStyleCnt="5" custLinFactY="-40298" custLinFactNeighborX="-161" custLinFactNeighborY="-100000"/>
      <dgm:spPr/>
    </dgm:pt>
    <dgm:pt modelId="{74485C73-022B-44D3-83B7-C5E685F82CCC}" type="pres">
      <dgm:prSet presAssocID="{DEE487B5-E964-4840-A3AC-214D228CA002}" presName="horz1" presStyleCnt="0"/>
      <dgm:spPr/>
    </dgm:pt>
    <dgm:pt modelId="{367F06C9-D383-4272-B79C-7C27AAF9AA7A}" type="pres">
      <dgm:prSet presAssocID="{DEE487B5-E964-4840-A3AC-214D228CA002}" presName="tx1" presStyleLbl="revTx" presStyleIdx="4" presStyleCnt="5" custLinFactNeighborX="-300" custLinFactNeighborY="-92204"/>
      <dgm:spPr/>
    </dgm:pt>
    <dgm:pt modelId="{4F0611D5-B88E-41F1-A436-802D832BC8DF}" type="pres">
      <dgm:prSet presAssocID="{DEE487B5-E964-4840-A3AC-214D228CA002}" presName="vert1" presStyleCnt="0"/>
      <dgm:spPr/>
    </dgm:pt>
  </dgm:ptLst>
  <dgm:cxnLst>
    <dgm:cxn modelId="{63792075-9477-446C-AE7F-55889937D9B1}" srcId="{612BD2F1-E372-4C1F-BFD6-CEF44EF52C30}" destId="{DEE487B5-E964-4840-A3AC-214D228CA002}" srcOrd="4" destOrd="0" parTransId="{CEEAB29B-9E1E-411B-A291-81B2FF256C83}" sibTransId="{18231B8B-7902-4431-B729-4390C7504C9C}"/>
    <dgm:cxn modelId="{D3F6A734-ED08-4ABF-8BC0-436A70C27D15}" srcId="{612BD2F1-E372-4C1F-BFD6-CEF44EF52C30}" destId="{58FBC7D2-439C-40D8-AC03-41EEBCF8E14F}" srcOrd="2" destOrd="0" parTransId="{C4E99C94-A543-40E6-A61A-E5C7E6D64F30}" sibTransId="{ED15A320-05B7-48D6-964F-454D19013969}"/>
    <dgm:cxn modelId="{783078A0-DEA9-40F9-9B21-8B087F8BA63D}" type="presOf" srcId="{612BD2F1-E372-4C1F-BFD6-CEF44EF52C30}" destId="{C47E6AB8-08CD-4194-82E8-8DF03FE62994}" srcOrd="0" destOrd="0" presId="urn:microsoft.com/office/officeart/2008/layout/LinedList"/>
    <dgm:cxn modelId="{9EBD4E4B-FC15-4AC9-91A5-ABDFA6F66299}" type="presOf" srcId="{3BCF4113-AECA-4B26-BBB5-463EFD42D982}" destId="{0954E97B-4C2E-4756-A3DF-33E76D4B1D9E}" srcOrd="0" destOrd="0" presId="urn:microsoft.com/office/officeart/2008/layout/LinedList"/>
    <dgm:cxn modelId="{7E5292A8-8541-4142-915D-C61ADE3F90CC}" srcId="{612BD2F1-E372-4C1F-BFD6-CEF44EF52C30}" destId="{3BCF4113-AECA-4B26-BBB5-463EFD42D982}" srcOrd="3" destOrd="0" parTransId="{79FA30D6-FDBE-40CB-86CF-C085F747AC99}" sibTransId="{3860757F-78C4-4855-89B6-AC6B806A39EC}"/>
    <dgm:cxn modelId="{3ADAF593-6053-42A4-93C2-5106DB9F58E5}" type="presOf" srcId="{DEE487B5-E964-4840-A3AC-214D228CA002}" destId="{367F06C9-D383-4272-B79C-7C27AAF9AA7A}" srcOrd="0" destOrd="0" presId="urn:microsoft.com/office/officeart/2008/layout/LinedList"/>
    <dgm:cxn modelId="{48F1FB63-AE47-46DC-A41B-28AE8B70F0B9}" srcId="{612BD2F1-E372-4C1F-BFD6-CEF44EF52C30}" destId="{A348EDCA-F724-402C-90E4-987BA9F0DDAA}" srcOrd="1" destOrd="0" parTransId="{F0373727-A32D-4C53-8A80-02C77EF0C06A}" sibTransId="{1137A8CE-26B3-4715-B60E-45FD0B071E6F}"/>
    <dgm:cxn modelId="{EF50D576-7D01-4571-BAD1-32B8AA604A93}" srcId="{612BD2F1-E372-4C1F-BFD6-CEF44EF52C30}" destId="{A63D7CD4-FF85-461A-A769-532D928D6608}" srcOrd="0" destOrd="0" parTransId="{5CF1AD0C-01A9-41C9-B20C-A0AAD3364263}" sibTransId="{9233E359-00A3-432C-9B7B-6F2F7FF27C01}"/>
    <dgm:cxn modelId="{F949DE74-94D9-44EB-B537-1603CC3834C1}" type="presOf" srcId="{58FBC7D2-439C-40D8-AC03-41EEBCF8E14F}" destId="{49C6B2F2-4844-4408-9058-C036F83AF176}" srcOrd="0" destOrd="0" presId="urn:microsoft.com/office/officeart/2008/layout/LinedList"/>
    <dgm:cxn modelId="{0CA202DF-7EBE-445D-BCC2-232BAF0F1D56}" type="presOf" srcId="{A63D7CD4-FF85-461A-A769-532D928D6608}" destId="{900121E6-5EEC-45FC-B157-2C52D0147595}" srcOrd="0" destOrd="0" presId="urn:microsoft.com/office/officeart/2008/layout/LinedList"/>
    <dgm:cxn modelId="{66E2EFD7-5D45-4CEF-91AB-D2D7B821E397}" type="presOf" srcId="{A348EDCA-F724-402C-90E4-987BA9F0DDAA}" destId="{D4F5749F-4EBF-4593-9ACF-0BF813B9FCF1}" srcOrd="0" destOrd="0" presId="urn:microsoft.com/office/officeart/2008/layout/LinedList"/>
    <dgm:cxn modelId="{01F0DB28-1503-4BBE-87E6-F62B1EC417CE}" type="presParOf" srcId="{C47E6AB8-08CD-4194-82E8-8DF03FE62994}" destId="{FA86BDAF-AC16-4351-881D-02EE8A360820}" srcOrd="0" destOrd="0" presId="urn:microsoft.com/office/officeart/2008/layout/LinedList"/>
    <dgm:cxn modelId="{986F9F81-13CA-4FC0-AD9A-90DD25867B59}" type="presParOf" srcId="{C47E6AB8-08CD-4194-82E8-8DF03FE62994}" destId="{0EB5D182-70B8-460E-AF74-5A482A7FA470}" srcOrd="1" destOrd="0" presId="urn:microsoft.com/office/officeart/2008/layout/LinedList"/>
    <dgm:cxn modelId="{42FB465F-D1AA-49A5-887B-6B1B59047F46}" type="presParOf" srcId="{0EB5D182-70B8-460E-AF74-5A482A7FA470}" destId="{900121E6-5EEC-45FC-B157-2C52D0147595}" srcOrd="0" destOrd="0" presId="urn:microsoft.com/office/officeart/2008/layout/LinedList"/>
    <dgm:cxn modelId="{3EC5C9FA-9A5D-470B-89FA-57A26F289DD7}" type="presParOf" srcId="{0EB5D182-70B8-460E-AF74-5A482A7FA470}" destId="{E0DBE0F1-882B-4374-8BBF-6245F359ABB0}" srcOrd="1" destOrd="0" presId="urn:microsoft.com/office/officeart/2008/layout/LinedList"/>
    <dgm:cxn modelId="{5B33C8A6-7573-4DF2-AAE7-16D6114892BA}" type="presParOf" srcId="{C47E6AB8-08CD-4194-82E8-8DF03FE62994}" destId="{26C356F7-2090-45DC-9251-BE5A7B8C5766}" srcOrd="2" destOrd="0" presId="urn:microsoft.com/office/officeart/2008/layout/LinedList"/>
    <dgm:cxn modelId="{477D513C-64BD-4266-AEA9-B50C4859515D}" type="presParOf" srcId="{C47E6AB8-08CD-4194-82E8-8DF03FE62994}" destId="{9FCB35AB-FE14-4822-B4D6-991E22244860}" srcOrd="3" destOrd="0" presId="urn:microsoft.com/office/officeart/2008/layout/LinedList"/>
    <dgm:cxn modelId="{17C2F6CE-F1AF-4586-A9CA-BBD5CF13B084}" type="presParOf" srcId="{9FCB35AB-FE14-4822-B4D6-991E22244860}" destId="{D4F5749F-4EBF-4593-9ACF-0BF813B9FCF1}" srcOrd="0" destOrd="0" presId="urn:microsoft.com/office/officeart/2008/layout/LinedList"/>
    <dgm:cxn modelId="{0664990B-800C-48DC-8BF6-217AA9C8034C}" type="presParOf" srcId="{9FCB35AB-FE14-4822-B4D6-991E22244860}" destId="{3ADB62BA-A62B-4C3E-B740-FA09CF6DA3C7}" srcOrd="1" destOrd="0" presId="urn:microsoft.com/office/officeart/2008/layout/LinedList"/>
    <dgm:cxn modelId="{71B113AE-518C-448A-9385-5B4DFE3FA370}" type="presParOf" srcId="{C47E6AB8-08CD-4194-82E8-8DF03FE62994}" destId="{A17E482F-763D-4632-8D0D-5F7FE1696685}" srcOrd="4" destOrd="0" presId="urn:microsoft.com/office/officeart/2008/layout/LinedList"/>
    <dgm:cxn modelId="{39660EA8-878B-4548-BC48-6D8F94407EE4}" type="presParOf" srcId="{C47E6AB8-08CD-4194-82E8-8DF03FE62994}" destId="{42EE5228-3B03-4755-BCBE-CF98C900FAD8}" srcOrd="5" destOrd="0" presId="urn:microsoft.com/office/officeart/2008/layout/LinedList"/>
    <dgm:cxn modelId="{CA2BFE3D-1709-4022-86EE-2BFA6364D923}" type="presParOf" srcId="{42EE5228-3B03-4755-BCBE-CF98C900FAD8}" destId="{49C6B2F2-4844-4408-9058-C036F83AF176}" srcOrd="0" destOrd="0" presId="urn:microsoft.com/office/officeart/2008/layout/LinedList"/>
    <dgm:cxn modelId="{2BCA7A68-0D70-4BB3-BD31-EC80360A3C7E}" type="presParOf" srcId="{42EE5228-3B03-4755-BCBE-CF98C900FAD8}" destId="{9AA2D01E-209C-4262-8CB1-C1995BD57CDE}" srcOrd="1" destOrd="0" presId="urn:microsoft.com/office/officeart/2008/layout/LinedList"/>
    <dgm:cxn modelId="{326EB224-A6D2-4523-A2DC-42BB5FFA5154}" type="presParOf" srcId="{C47E6AB8-08CD-4194-82E8-8DF03FE62994}" destId="{D1772197-65C5-4ADB-A8FE-C1E97C4DF2D5}" srcOrd="6" destOrd="0" presId="urn:microsoft.com/office/officeart/2008/layout/LinedList"/>
    <dgm:cxn modelId="{AB304814-AE51-4EC3-93B3-9AA250EAB463}" type="presParOf" srcId="{C47E6AB8-08CD-4194-82E8-8DF03FE62994}" destId="{575262AE-A03B-4EF9-BD82-AA21C6DF186E}" srcOrd="7" destOrd="0" presId="urn:microsoft.com/office/officeart/2008/layout/LinedList"/>
    <dgm:cxn modelId="{9832C313-2B23-40E1-9EDB-6CADD9F615D2}" type="presParOf" srcId="{575262AE-A03B-4EF9-BD82-AA21C6DF186E}" destId="{0954E97B-4C2E-4756-A3DF-33E76D4B1D9E}" srcOrd="0" destOrd="0" presId="urn:microsoft.com/office/officeart/2008/layout/LinedList"/>
    <dgm:cxn modelId="{24F8E7A8-CAEE-4669-9157-0E28A063C287}" type="presParOf" srcId="{575262AE-A03B-4EF9-BD82-AA21C6DF186E}" destId="{BD587CDE-1E97-4F71-8124-4ED1E9738171}" srcOrd="1" destOrd="0" presId="urn:microsoft.com/office/officeart/2008/layout/LinedList"/>
    <dgm:cxn modelId="{34E2D14C-DBFE-4839-AA6B-21CB1AA7075F}" type="presParOf" srcId="{C47E6AB8-08CD-4194-82E8-8DF03FE62994}" destId="{56C5CEE7-EF06-4E00-ACF3-30982777452F}" srcOrd="8" destOrd="0" presId="urn:microsoft.com/office/officeart/2008/layout/LinedList"/>
    <dgm:cxn modelId="{5E3B7902-223F-4822-AD5F-9811CD7B183C}" type="presParOf" srcId="{C47E6AB8-08CD-4194-82E8-8DF03FE62994}" destId="{74485C73-022B-44D3-83B7-C5E685F82CCC}" srcOrd="9" destOrd="0" presId="urn:microsoft.com/office/officeart/2008/layout/LinedList"/>
    <dgm:cxn modelId="{2C7C4D8D-D674-4C0D-8B7F-F9E5F5188D50}" type="presParOf" srcId="{74485C73-022B-44D3-83B7-C5E685F82CCC}" destId="{367F06C9-D383-4272-B79C-7C27AAF9AA7A}" srcOrd="0" destOrd="0" presId="urn:microsoft.com/office/officeart/2008/layout/LinedList"/>
    <dgm:cxn modelId="{250792C4-08D6-48C7-A112-EC47C7471258}" type="presParOf" srcId="{74485C73-022B-44D3-83B7-C5E685F82CCC}" destId="{4F0611D5-B88E-41F1-A436-802D832BC8D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F6E661-66E6-4F2D-9BE1-F1C7C110A375}">
      <dsp:nvSpPr>
        <dsp:cNvPr id="0" name=""/>
        <dsp:cNvSpPr/>
      </dsp:nvSpPr>
      <dsp:spPr>
        <a:xfrm>
          <a:off x="2761084" y="4422136"/>
          <a:ext cx="2791400" cy="2792142"/>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918BA0-71BB-42C8-B648-2E2613F59932}">
      <dsp:nvSpPr>
        <dsp:cNvPr id="0" name=""/>
        <dsp:cNvSpPr/>
      </dsp:nvSpPr>
      <dsp:spPr>
        <a:xfrm>
          <a:off x="4541564" y="2366421"/>
          <a:ext cx="829024" cy="828568"/>
        </a:xfrm>
        <a:prstGeom prst="donut">
          <a:avLst>
            <a:gd name="adj" fmla="val 746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85CBED-0287-45EE-84BF-B6EB8CD04079}">
      <dsp:nvSpPr>
        <dsp:cNvPr id="0" name=""/>
        <dsp:cNvSpPr/>
      </dsp:nvSpPr>
      <dsp:spPr>
        <a:xfrm>
          <a:off x="2868356" y="4529633"/>
          <a:ext cx="2578022" cy="2577147"/>
        </a:xfrm>
        <a:prstGeom prst="ellipse">
          <a:avLst/>
        </a:prstGeom>
        <a:blipFill dpi="0" rotWithShape="1">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Lst>
          </a:blip>
          <a:srcRect/>
          <a:stretch>
            <a:fillRect l="-30743" t="-11816" r="-36426" b="-932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742944-D5A1-4DB6-A503-AAB4D3CB3B5B}">
      <dsp:nvSpPr>
        <dsp:cNvPr id="0" name=""/>
        <dsp:cNvSpPr/>
      </dsp:nvSpPr>
      <dsp:spPr>
        <a:xfrm>
          <a:off x="5755368" y="4949851"/>
          <a:ext cx="1460996" cy="1460290"/>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595924-2071-44B9-BD61-8994F465956C}">
      <dsp:nvSpPr>
        <dsp:cNvPr id="0" name=""/>
        <dsp:cNvSpPr/>
      </dsp:nvSpPr>
      <dsp:spPr>
        <a:xfrm>
          <a:off x="5841652" y="5035709"/>
          <a:ext cx="1288428" cy="1288573"/>
        </a:xfrm>
        <a:prstGeom prst="ellipse">
          <a:avLst/>
        </a:prstGeom>
        <a:blipFill>
          <a:blip xmlns:r="http://schemas.openxmlformats.org/officeDocument/2006/relationships"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37F030-A14F-4B0D-A02D-AF9C277EE9A0}">
      <dsp:nvSpPr>
        <dsp:cNvPr id="0" name=""/>
        <dsp:cNvSpPr/>
      </dsp:nvSpPr>
      <dsp:spPr>
        <a:xfrm>
          <a:off x="5184029" y="2887854"/>
          <a:ext cx="1872593" cy="1872829"/>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273C01-AA8F-44DD-A6DF-1668DD806E19}">
      <dsp:nvSpPr>
        <dsp:cNvPr id="0" name=""/>
        <dsp:cNvSpPr/>
      </dsp:nvSpPr>
      <dsp:spPr>
        <a:xfrm>
          <a:off x="6234593" y="541059"/>
          <a:ext cx="613315" cy="613573"/>
        </a:xfrm>
        <a:prstGeom prst="donut">
          <a:avLst>
            <a:gd name="adj" fmla="val 746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6952D8-98DD-4049-ACC7-92CDEFCC6EB6}">
      <dsp:nvSpPr>
        <dsp:cNvPr id="0" name=""/>
        <dsp:cNvSpPr/>
      </dsp:nvSpPr>
      <dsp:spPr>
        <a:xfrm>
          <a:off x="7001820" y="233923"/>
          <a:ext cx="306657" cy="307135"/>
        </a:xfrm>
        <a:prstGeom prst="donut">
          <a:avLst>
            <a:gd name="adj" fmla="val 746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1B3F9E-65F9-4ECB-872A-DFB02C005261}">
      <dsp:nvSpPr>
        <dsp:cNvPr id="0" name=""/>
        <dsp:cNvSpPr/>
      </dsp:nvSpPr>
      <dsp:spPr>
        <a:xfrm>
          <a:off x="5283139" y="2986975"/>
          <a:ext cx="1675539" cy="1675285"/>
        </a:xfrm>
        <a:prstGeom prst="ellipse">
          <a:avLst/>
        </a:prstGeom>
        <a:blipFill dpi="0" rotWithShape="1">
          <a:blip xmlns:r="http://schemas.openxmlformats.org/officeDocument/2006/relationships" r:embed="rId3">
            <a:biLevel thresh="75000"/>
            <a:extLst>
              <a:ext uri="{28A0092B-C50C-407E-A947-70E740481C1C}">
                <a14:useLocalDpi xmlns:a14="http://schemas.microsoft.com/office/drawing/2010/main" val="0"/>
              </a:ext>
            </a:extLst>
          </a:blip>
          <a:srcRect/>
          <a:stretch>
            <a:fillRect l="-34876" t="-14259" r="-46084" b="-16871"/>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19D4A7-C4B1-4898-ACE1-42B4C0A7B4DF}">
      <dsp:nvSpPr>
        <dsp:cNvPr id="0" name=""/>
        <dsp:cNvSpPr/>
      </dsp:nvSpPr>
      <dsp:spPr>
        <a:xfrm>
          <a:off x="5393909" y="1221643"/>
          <a:ext cx="1312914" cy="1313004"/>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4CBAE9-BA2D-48F2-94F2-4E386513E615}">
      <dsp:nvSpPr>
        <dsp:cNvPr id="0" name=""/>
        <dsp:cNvSpPr/>
      </dsp:nvSpPr>
      <dsp:spPr>
        <a:xfrm>
          <a:off x="7308478" y="6370353"/>
          <a:ext cx="460569" cy="460005"/>
        </a:xfrm>
        <a:prstGeom prst="donut">
          <a:avLst>
            <a:gd name="adj" fmla="val 746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0BADB8-65EE-4B6F-9DF7-269F44C9C29A}">
      <dsp:nvSpPr>
        <dsp:cNvPr id="0" name=""/>
        <dsp:cNvSpPr/>
      </dsp:nvSpPr>
      <dsp:spPr>
        <a:xfrm>
          <a:off x="5470864" y="1299125"/>
          <a:ext cx="1159002" cy="1158738"/>
        </a:xfrm>
        <a:prstGeom prst="ellipse">
          <a:avLst/>
        </a:prstGeom>
        <a:blipFill>
          <a:blip xmlns:r="http://schemas.openxmlformats.org/officeDocument/2006/relationships"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l="-19000" r="-1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D5966F-4A52-4FDA-90B8-39F632B2CC17}">
      <dsp:nvSpPr>
        <dsp:cNvPr id="0" name=""/>
        <dsp:cNvSpPr/>
      </dsp:nvSpPr>
      <dsp:spPr>
        <a:xfrm>
          <a:off x="0" y="2986975"/>
          <a:ext cx="4142792" cy="1347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 numCol="1" spcCol="1270" anchor="b" anchorCtr="0">
          <a:noAutofit/>
        </a:bodyPr>
        <a:lstStyle/>
        <a:p>
          <a:pPr marL="0" lvl="0" indent="0" algn="r" defTabSz="1778000">
            <a:lnSpc>
              <a:spcPct val="90000"/>
            </a:lnSpc>
            <a:spcBef>
              <a:spcPct val="0"/>
            </a:spcBef>
            <a:spcAft>
              <a:spcPct val="35000"/>
            </a:spcAft>
            <a:buNone/>
          </a:pPr>
          <a:r>
            <a:rPr lang="en-US" sz="4000" b="1" kern="1200" dirty="0">
              <a:solidFill>
                <a:schemeClr val="bg1"/>
              </a:solidFill>
            </a:rPr>
            <a:t>$35.4 Billion </a:t>
          </a:r>
        </a:p>
        <a:p>
          <a:pPr marL="0" lvl="0" indent="0" algn="r" defTabSz="1778000">
            <a:lnSpc>
              <a:spcPct val="90000"/>
            </a:lnSpc>
            <a:spcBef>
              <a:spcPct val="0"/>
            </a:spcBef>
            <a:spcAft>
              <a:spcPct val="35000"/>
            </a:spcAft>
            <a:buNone/>
          </a:pPr>
          <a:r>
            <a:rPr lang="en-US" sz="3600" kern="1200" dirty="0">
              <a:solidFill>
                <a:schemeClr val="bg1"/>
              </a:solidFill>
            </a:rPr>
            <a:t>in Projects Funded</a:t>
          </a:r>
        </a:p>
      </dsp:txBody>
      <dsp:txXfrm>
        <a:off x="0" y="2986975"/>
        <a:ext cx="4142792" cy="1347906"/>
      </dsp:txXfrm>
    </dsp:sp>
    <dsp:sp modelId="{B8B11D6D-E848-42ED-909B-DB9DE502F348}">
      <dsp:nvSpPr>
        <dsp:cNvPr id="0" name=""/>
        <dsp:cNvSpPr/>
      </dsp:nvSpPr>
      <dsp:spPr>
        <a:xfrm>
          <a:off x="7517192" y="5035709"/>
          <a:ext cx="4142792" cy="1288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l" defTabSz="1778000">
            <a:lnSpc>
              <a:spcPct val="90000"/>
            </a:lnSpc>
            <a:spcBef>
              <a:spcPct val="0"/>
            </a:spcBef>
            <a:spcAft>
              <a:spcPct val="35000"/>
            </a:spcAft>
            <a:buNone/>
          </a:pPr>
          <a:r>
            <a:rPr lang="en-US" sz="4000" b="1" kern="1200" dirty="0">
              <a:solidFill>
                <a:schemeClr val="bg1"/>
              </a:solidFill>
            </a:rPr>
            <a:t>$3.0 Billion </a:t>
          </a:r>
        </a:p>
        <a:p>
          <a:pPr marL="0" lvl="0" indent="0" algn="l" defTabSz="1778000">
            <a:lnSpc>
              <a:spcPct val="90000"/>
            </a:lnSpc>
            <a:spcBef>
              <a:spcPct val="0"/>
            </a:spcBef>
            <a:spcAft>
              <a:spcPct val="35000"/>
            </a:spcAft>
            <a:buNone/>
          </a:pPr>
          <a:r>
            <a:rPr lang="en-US" sz="2800" kern="1200" dirty="0">
              <a:solidFill>
                <a:schemeClr val="bg1"/>
              </a:solidFill>
            </a:rPr>
            <a:t>for Capacity Building, Operator Certification  DWSRF &amp; PWSS Support</a:t>
          </a:r>
        </a:p>
      </dsp:txBody>
      <dsp:txXfrm>
        <a:off x="7517192" y="5035709"/>
        <a:ext cx="4142792" cy="1288573"/>
      </dsp:txXfrm>
    </dsp:sp>
    <dsp:sp modelId="{27DF66D4-44B6-4FF9-A4AD-F6823372665C}">
      <dsp:nvSpPr>
        <dsp:cNvPr id="0" name=""/>
        <dsp:cNvSpPr/>
      </dsp:nvSpPr>
      <dsp:spPr>
        <a:xfrm>
          <a:off x="7211701" y="2986975"/>
          <a:ext cx="4448282" cy="1675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1600200">
            <a:lnSpc>
              <a:spcPct val="90000"/>
            </a:lnSpc>
            <a:spcBef>
              <a:spcPct val="0"/>
            </a:spcBef>
            <a:spcAft>
              <a:spcPct val="35000"/>
            </a:spcAft>
            <a:buNone/>
          </a:pPr>
          <a:r>
            <a:rPr lang="en-US" sz="3600" b="1" kern="1200" dirty="0">
              <a:solidFill>
                <a:schemeClr val="bg1"/>
              </a:solidFill>
            </a:rPr>
            <a:t>$30.8 Billion </a:t>
          </a:r>
        </a:p>
        <a:p>
          <a:pPr marL="0" lvl="0" indent="0" algn="l" defTabSz="1600200">
            <a:lnSpc>
              <a:spcPct val="90000"/>
            </a:lnSpc>
            <a:spcBef>
              <a:spcPct val="0"/>
            </a:spcBef>
            <a:spcAft>
              <a:spcPct val="35000"/>
            </a:spcAft>
            <a:buNone/>
          </a:pPr>
          <a:r>
            <a:rPr lang="en-US" sz="2800" kern="1200" dirty="0">
              <a:solidFill>
                <a:schemeClr val="bg1"/>
              </a:solidFill>
            </a:rPr>
            <a:t>in Project Disbursements</a:t>
          </a:r>
        </a:p>
      </dsp:txBody>
      <dsp:txXfrm>
        <a:off x="7211701" y="2986975"/>
        <a:ext cx="4448282" cy="1675285"/>
      </dsp:txXfrm>
    </dsp:sp>
    <dsp:sp modelId="{5C499A99-CBF6-492A-883E-D9F65853D498}">
      <dsp:nvSpPr>
        <dsp:cNvPr id="0" name=""/>
        <dsp:cNvSpPr/>
      </dsp:nvSpPr>
      <dsp:spPr>
        <a:xfrm>
          <a:off x="7001820" y="1299125"/>
          <a:ext cx="4142792" cy="1158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l" defTabSz="1955800">
            <a:lnSpc>
              <a:spcPct val="90000"/>
            </a:lnSpc>
            <a:spcBef>
              <a:spcPct val="0"/>
            </a:spcBef>
            <a:spcAft>
              <a:spcPct val="35000"/>
            </a:spcAft>
            <a:buNone/>
          </a:pPr>
          <a:r>
            <a:rPr lang="en-US" sz="4400" b="1" kern="1200" dirty="0">
              <a:solidFill>
                <a:schemeClr val="bg1"/>
              </a:solidFill>
            </a:rPr>
            <a:t>13,800</a:t>
          </a:r>
          <a:r>
            <a:rPr lang="en-US" sz="3600" kern="1200" dirty="0">
              <a:solidFill>
                <a:schemeClr val="bg1"/>
              </a:solidFill>
            </a:rPr>
            <a:t> </a:t>
          </a:r>
        </a:p>
        <a:p>
          <a:pPr marL="0" lvl="0" indent="0" algn="l" defTabSz="1955800">
            <a:lnSpc>
              <a:spcPct val="90000"/>
            </a:lnSpc>
            <a:spcBef>
              <a:spcPct val="0"/>
            </a:spcBef>
            <a:spcAft>
              <a:spcPct val="35000"/>
            </a:spcAft>
            <a:buNone/>
          </a:pPr>
          <a:r>
            <a:rPr lang="en-US" sz="3600" kern="1200" dirty="0">
              <a:solidFill>
                <a:schemeClr val="bg1"/>
              </a:solidFill>
            </a:rPr>
            <a:t>Loans Signed</a:t>
          </a:r>
        </a:p>
      </dsp:txBody>
      <dsp:txXfrm>
        <a:off x="7001820" y="1299125"/>
        <a:ext cx="4142792" cy="11587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CD2E8F-574B-4A36-BC01-81DDBDC86A3F}">
      <dsp:nvSpPr>
        <dsp:cNvPr id="0" name=""/>
        <dsp:cNvSpPr/>
      </dsp:nvSpPr>
      <dsp:spPr>
        <a:xfrm>
          <a:off x="1379164" y="0"/>
          <a:ext cx="6220051" cy="383946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2000" b="-2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ED50A0-2FBD-4707-9D2D-C4EA9D147F7E}">
      <dsp:nvSpPr>
        <dsp:cNvPr id="0" name=""/>
        <dsp:cNvSpPr/>
      </dsp:nvSpPr>
      <dsp:spPr>
        <a:xfrm>
          <a:off x="1379164" y="3369595"/>
          <a:ext cx="6220051" cy="44763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02870" tIns="34290" rIns="102870" bIns="34290" numCol="1" spcCol="1270" anchor="b" anchorCtr="0">
          <a:noAutofit/>
        </a:bodyPr>
        <a:lstStyle/>
        <a:p>
          <a:pPr marL="0" lvl="0" indent="0" algn="l" defTabSz="1200150">
            <a:lnSpc>
              <a:spcPct val="90000"/>
            </a:lnSpc>
            <a:spcBef>
              <a:spcPct val="0"/>
            </a:spcBef>
            <a:spcAft>
              <a:spcPct val="35000"/>
            </a:spcAft>
            <a:buNone/>
          </a:pPr>
          <a:endParaRPr lang="en-US" sz="2700" kern="1200"/>
        </a:p>
      </dsp:txBody>
      <dsp:txXfrm>
        <a:off x="1379164" y="3369595"/>
        <a:ext cx="6220051" cy="447637"/>
      </dsp:txXfrm>
    </dsp:sp>
    <dsp:sp modelId="{82C383E0-411D-47BF-8736-718C14698B4E}">
      <dsp:nvSpPr>
        <dsp:cNvPr id="0" name=""/>
        <dsp:cNvSpPr/>
      </dsp:nvSpPr>
      <dsp:spPr>
        <a:xfrm>
          <a:off x="1379164" y="3959034"/>
          <a:ext cx="3926096" cy="2049516"/>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3000" b="-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967354-481C-4548-9E71-FC114A655607}">
      <dsp:nvSpPr>
        <dsp:cNvPr id="0" name=""/>
        <dsp:cNvSpPr/>
      </dsp:nvSpPr>
      <dsp:spPr>
        <a:xfrm>
          <a:off x="1379164" y="5727350"/>
          <a:ext cx="3926096" cy="25596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57150" tIns="19050" rIns="57150" bIns="19050" numCol="1" spcCol="1270" anchor="b" anchorCtr="0">
          <a:noAutofit/>
        </a:bodyPr>
        <a:lstStyle/>
        <a:p>
          <a:pPr marL="0" lvl="0" indent="0" algn="l" defTabSz="666750">
            <a:lnSpc>
              <a:spcPct val="90000"/>
            </a:lnSpc>
            <a:spcBef>
              <a:spcPct val="0"/>
            </a:spcBef>
            <a:spcAft>
              <a:spcPct val="35000"/>
            </a:spcAft>
            <a:buNone/>
          </a:pPr>
          <a:endParaRPr lang="en-US" sz="1500" kern="1200"/>
        </a:p>
      </dsp:txBody>
      <dsp:txXfrm>
        <a:off x="1379164" y="5727350"/>
        <a:ext cx="3926096" cy="255964"/>
      </dsp:txXfrm>
    </dsp:sp>
    <dsp:sp modelId="{02AABC0A-0965-46F0-B541-BCBBD0C6C5B7}">
      <dsp:nvSpPr>
        <dsp:cNvPr id="0" name=""/>
        <dsp:cNvSpPr/>
      </dsp:nvSpPr>
      <dsp:spPr>
        <a:xfrm rot="16200000">
          <a:off x="5494869" y="3959034"/>
          <a:ext cx="2032297" cy="2049516"/>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3000" r="-1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A6ADDD-B4E8-44C9-BA9E-A04960A4FC1D}">
      <dsp:nvSpPr>
        <dsp:cNvPr id="0" name=""/>
        <dsp:cNvSpPr/>
      </dsp:nvSpPr>
      <dsp:spPr>
        <a:xfrm>
          <a:off x="5422819" y="5723144"/>
          <a:ext cx="2176396" cy="25836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57150" tIns="19050" rIns="57150" bIns="19050" numCol="1" spcCol="1270" anchor="b" anchorCtr="0">
          <a:noAutofit/>
        </a:bodyPr>
        <a:lstStyle/>
        <a:p>
          <a:pPr marL="0" lvl="0" indent="0" algn="r" defTabSz="666750">
            <a:lnSpc>
              <a:spcPct val="90000"/>
            </a:lnSpc>
            <a:spcBef>
              <a:spcPct val="0"/>
            </a:spcBef>
            <a:spcAft>
              <a:spcPct val="35000"/>
            </a:spcAft>
            <a:buNone/>
          </a:pPr>
          <a:endParaRPr lang="en-US" sz="1500" kern="1200"/>
        </a:p>
      </dsp:txBody>
      <dsp:txXfrm>
        <a:off x="5422819" y="5723144"/>
        <a:ext cx="2176396" cy="2583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911029-1663-4892-996E-D2C83F3D00F2}">
      <dsp:nvSpPr>
        <dsp:cNvPr id="0" name=""/>
        <dsp:cNvSpPr/>
      </dsp:nvSpPr>
      <dsp:spPr>
        <a:xfrm>
          <a:off x="2802640" y="2687"/>
          <a:ext cx="3813855" cy="17249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Infrastructure</a:t>
          </a:r>
        </a:p>
      </dsp:txBody>
      <dsp:txXfrm>
        <a:off x="2802640" y="2687"/>
        <a:ext cx="3813855" cy="1724946"/>
      </dsp:txXfrm>
    </dsp:sp>
    <dsp:sp modelId="{F3BAA237-457C-4069-98C1-AFB86CB8B9EB}">
      <dsp:nvSpPr>
        <dsp:cNvPr id="0" name=""/>
        <dsp:cNvSpPr/>
      </dsp:nvSpPr>
      <dsp:spPr>
        <a:xfrm>
          <a:off x="924173" y="2687"/>
          <a:ext cx="1707696" cy="1724946"/>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467" t="-190281" r="-4319" b="-92663"/>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1D07AE-1EA6-444E-A261-AC85972B58F3}">
      <dsp:nvSpPr>
        <dsp:cNvPr id="0" name=""/>
        <dsp:cNvSpPr/>
      </dsp:nvSpPr>
      <dsp:spPr>
        <a:xfrm>
          <a:off x="924173" y="2012249"/>
          <a:ext cx="3813855" cy="17249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Emerging Contaminants &amp; the CCL</a:t>
          </a:r>
        </a:p>
      </dsp:txBody>
      <dsp:txXfrm>
        <a:off x="924173" y="2012249"/>
        <a:ext cx="3813855" cy="1724946"/>
      </dsp:txXfrm>
    </dsp:sp>
    <dsp:sp modelId="{83D87661-E77A-4E8E-8CBB-C0C2E1DA217F}">
      <dsp:nvSpPr>
        <dsp:cNvPr id="0" name=""/>
        <dsp:cNvSpPr/>
      </dsp:nvSpPr>
      <dsp:spPr>
        <a:xfrm>
          <a:off x="4908799" y="2012249"/>
          <a:ext cx="1707696" cy="1724946"/>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2000" r="-6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EE8AF3-8C63-4143-81AA-EA5CBDC64257}">
      <dsp:nvSpPr>
        <dsp:cNvPr id="0" name=""/>
        <dsp:cNvSpPr/>
      </dsp:nvSpPr>
      <dsp:spPr>
        <a:xfrm>
          <a:off x="2802640" y="4021812"/>
          <a:ext cx="3813855" cy="17249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Extreme Weather</a:t>
          </a:r>
        </a:p>
      </dsp:txBody>
      <dsp:txXfrm>
        <a:off x="2802640" y="4021812"/>
        <a:ext cx="3813855" cy="1724946"/>
      </dsp:txXfrm>
    </dsp:sp>
    <dsp:sp modelId="{4D56C5A8-34FC-4BE0-933B-AE3495DD84AE}">
      <dsp:nvSpPr>
        <dsp:cNvPr id="0" name=""/>
        <dsp:cNvSpPr/>
      </dsp:nvSpPr>
      <dsp:spPr>
        <a:xfrm>
          <a:off x="924173" y="4021812"/>
          <a:ext cx="1707696" cy="1724946"/>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2CF607-16BF-4793-A654-B87AA3277407}">
      <dsp:nvSpPr>
        <dsp:cNvPr id="0" name=""/>
        <dsp:cNvSpPr/>
      </dsp:nvSpPr>
      <dsp:spPr>
        <a:xfrm>
          <a:off x="1638409" y="0"/>
          <a:ext cx="1668249" cy="926805"/>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1" kern="1200" dirty="0">
              <a:solidFill>
                <a:schemeClr val="tx1"/>
              </a:solidFill>
            </a:rPr>
            <a:t>Inflows</a:t>
          </a:r>
        </a:p>
      </dsp:txBody>
      <dsp:txXfrm>
        <a:off x="1665554" y="27145"/>
        <a:ext cx="1613959" cy="872515"/>
      </dsp:txXfrm>
    </dsp:sp>
    <dsp:sp modelId="{4606E0AF-CFA1-49B8-BFD9-5F4EF5C58644}">
      <dsp:nvSpPr>
        <dsp:cNvPr id="0" name=""/>
        <dsp:cNvSpPr/>
      </dsp:nvSpPr>
      <dsp:spPr>
        <a:xfrm>
          <a:off x="5489120" y="0"/>
          <a:ext cx="1668249" cy="926805"/>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1" kern="1200" dirty="0">
              <a:solidFill>
                <a:schemeClr val="tx1"/>
              </a:solidFill>
            </a:rPr>
            <a:t>Outflows</a:t>
          </a:r>
        </a:p>
      </dsp:txBody>
      <dsp:txXfrm>
        <a:off x="5516265" y="27145"/>
        <a:ext cx="1613959" cy="872515"/>
      </dsp:txXfrm>
    </dsp:sp>
    <dsp:sp modelId="{C5C5FDB3-398A-418F-B801-DD3C77B12C12}">
      <dsp:nvSpPr>
        <dsp:cNvPr id="0" name=""/>
        <dsp:cNvSpPr/>
      </dsp:nvSpPr>
      <dsp:spPr>
        <a:xfrm>
          <a:off x="4071282" y="4052137"/>
          <a:ext cx="695103" cy="501927"/>
        </a:xfrm>
        <a:prstGeom prst="triangle">
          <a:avLst/>
        </a:prstGeom>
        <a:solidFill>
          <a:schemeClr val="tx2">
            <a:lumMod val="50000"/>
            <a:alpha val="9000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698CFD-D26D-433F-BA31-EB5E360482B1}">
      <dsp:nvSpPr>
        <dsp:cNvPr id="0" name=""/>
        <dsp:cNvSpPr/>
      </dsp:nvSpPr>
      <dsp:spPr>
        <a:xfrm>
          <a:off x="926333" y="3661964"/>
          <a:ext cx="6951720" cy="353374"/>
        </a:xfrm>
        <a:prstGeom prst="rect">
          <a:avLst/>
        </a:prstGeom>
        <a:solidFill>
          <a:schemeClr val="accent5">
            <a:alpha val="9000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881E13-CD2F-4B36-AB40-E4E94FCDEE19}">
      <dsp:nvSpPr>
        <dsp:cNvPr id="0" name=""/>
        <dsp:cNvSpPr/>
      </dsp:nvSpPr>
      <dsp:spPr>
        <a:xfrm>
          <a:off x="955161" y="1166072"/>
          <a:ext cx="3069345" cy="2483837"/>
        </a:xfrm>
        <a:prstGeom prst="round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150000"/>
            </a:lnSpc>
            <a:spcBef>
              <a:spcPct val="0"/>
            </a:spcBef>
            <a:spcAft>
              <a:spcPct val="35000"/>
            </a:spcAft>
            <a:buNone/>
          </a:pPr>
          <a:r>
            <a:rPr lang="en-US" sz="2100" b="1" kern="1200" dirty="0"/>
            <a:t>Federal Cap Grants    State Match Repayments  Interest Earnings  Leveraging</a:t>
          </a:r>
        </a:p>
      </dsp:txBody>
      <dsp:txXfrm>
        <a:off x="1076412" y="1287323"/>
        <a:ext cx="2826843" cy="2241335"/>
      </dsp:txXfrm>
    </dsp:sp>
    <dsp:sp modelId="{6A5328FB-A510-43F5-B1C4-89BF50882838}">
      <dsp:nvSpPr>
        <dsp:cNvPr id="0" name=""/>
        <dsp:cNvSpPr/>
      </dsp:nvSpPr>
      <dsp:spPr>
        <a:xfrm>
          <a:off x="4803161" y="1166072"/>
          <a:ext cx="3053146" cy="2483837"/>
        </a:xfrm>
        <a:prstGeom prst="roundRect">
          <a:avLst/>
        </a:prstGeom>
        <a:solidFill>
          <a:schemeClr val="tx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Project Disbursements</a:t>
          </a:r>
        </a:p>
      </dsp:txBody>
      <dsp:txXfrm>
        <a:off x="4924412" y="1287323"/>
        <a:ext cx="2810644" cy="22413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86BDAF-AC16-4351-881D-02EE8A360820}">
      <dsp:nvSpPr>
        <dsp:cNvPr id="0" name=""/>
        <dsp:cNvSpPr/>
      </dsp:nvSpPr>
      <dsp:spPr>
        <a:xfrm>
          <a:off x="0" y="549"/>
          <a:ext cx="10515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0121E6-5EEC-45FC-B157-2C52D0147595}">
      <dsp:nvSpPr>
        <dsp:cNvPr id="0" name=""/>
        <dsp:cNvSpPr/>
      </dsp:nvSpPr>
      <dsp:spPr>
        <a:xfrm>
          <a:off x="0" y="549"/>
          <a:ext cx="10515600" cy="8998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Increasing awareness</a:t>
          </a:r>
        </a:p>
      </dsp:txBody>
      <dsp:txXfrm>
        <a:off x="0" y="549"/>
        <a:ext cx="10515600" cy="899892"/>
      </dsp:txXfrm>
    </dsp:sp>
    <dsp:sp modelId="{26C356F7-2090-45DC-9251-BE5A7B8C5766}">
      <dsp:nvSpPr>
        <dsp:cNvPr id="0" name=""/>
        <dsp:cNvSpPr/>
      </dsp:nvSpPr>
      <dsp:spPr>
        <a:xfrm>
          <a:off x="0" y="900442"/>
          <a:ext cx="10515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F5749F-4EBF-4593-9ACF-0BF813B9FCF1}">
      <dsp:nvSpPr>
        <dsp:cNvPr id="0" name=""/>
        <dsp:cNvSpPr/>
      </dsp:nvSpPr>
      <dsp:spPr>
        <a:xfrm>
          <a:off x="0" y="900442"/>
          <a:ext cx="10515600" cy="8998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Creating a space where communities can easily find support for partnerships</a:t>
          </a:r>
        </a:p>
      </dsp:txBody>
      <dsp:txXfrm>
        <a:off x="0" y="900442"/>
        <a:ext cx="10515600" cy="899892"/>
      </dsp:txXfrm>
    </dsp:sp>
    <dsp:sp modelId="{A17E482F-763D-4632-8D0D-5F7FE1696685}">
      <dsp:nvSpPr>
        <dsp:cNvPr id="0" name=""/>
        <dsp:cNvSpPr/>
      </dsp:nvSpPr>
      <dsp:spPr>
        <a:xfrm>
          <a:off x="0" y="1800335"/>
          <a:ext cx="10515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C6B2F2-4844-4408-9058-C036F83AF176}">
      <dsp:nvSpPr>
        <dsp:cNvPr id="0" name=""/>
        <dsp:cNvSpPr/>
      </dsp:nvSpPr>
      <dsp:spPr>
        <a:xfrm>
          <a:off x="0" y="1800335"/>
          <a:ext cx="10515600" cy="8998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Identifying opportunities to address technical, managerial and financial capacity needs</a:t>
          </a:r>
        </a:p>
      </dsp:txBody>
      <dsp:txXfrm>
        <a:off x="0" y="1800335"/>
        <a:ext cx="10515600" cy="899892"/>
      </dsp:txXfrm>
    </dsp:sp>
    <dsp:sp modelId="{D1772197-65C5-4ADB-A8FE-C1E97C4DF2D5}">
      <dsp:nvSpPr>
        <dsp:cNvPr id="0" name=""/>
        <dsp:cNvSpPr/>
      </dsp:nvSpPr>
      <dsp:spPr>
        <a:xfrm>
          <a:off x="0" y="2700227"/>
          <a:ext cx="10515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54E97B-4C2E-4756-A3DF-33E76D4B1D9E}">
      <dsp:nvSpPr>
        <dsp:cNvPr id="0" name=""/>
        <dsp:cNvSpPr/>
      </dsp:nvSpPr>
      <dsp:spPr>
        <a:xfrm>
          <a:off x="0" y="2700227"/>
          <a:ext cx="10515600" cy="8998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endParaRPr lang="en-US" sz="2500" kern="1200" dirty="0"/>
        </a:p>
      </dsp:txBody>
      <dsp:txXfrm>
        <a:off x="0" y="2700227"/>
        <a:ext cx="10515600" cy="899892"/>
      </dsp:txXfrm>
    </dsp:sp>
    <dsp:sp modelId="{56C5CEE7-EF06-4E00-ACF3-30982777452F}">
      <dsp:nvSpPr>
        <dsp:cNvPr id="0" name=""/>
        <dsp:cNvSpPr/>
      </dsp:nvSpPr>
      <dsp:spPr>
        <a:xfrm>
          <a:off x="0" y="2685720"/>
          <a:ext cx="10515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7F06C9-D383-4272-B79C-7C27AAF9AA7A}">
      <dsp:nvSpPr>
        <dsp:cNvPr id="0" name=""/>
        <dsp:cNvSpPr/>
      </dsp:nvSpPr>
      <dsp:spPr>
        <a:xfrm>
          <a:off x="0" y="2770383"/>
          <a:ext cx="10515600" cy="8998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Developing case studies, incentives and funding and financing tools to support water system partnerships</a:t>
          </a:r>
        </a:p>
      </dsp:txBody>
      <dsp:txXfrm>
        <a:off x="0" y="2770383"/>
        <a:ext cx="10515600" cy="899892"/>
      </dsp:txXfrm>
    </dsp:sp>
  </dsp:spTree>
</dsp:drawing>
</file>

<file path=ppt/diagrams/layout1.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ThemePictureAlternatingAccent">
  <dgm:title val="Theme Picture Alternating Accent"/>
  <dgm:desc val="Use to show a group of pictures with the first picture being the largest and on top. Additional Level 1 pictures alternate between squares and rectangles with a limit of nine Level 1 pictures. Works best with small amounts of text. Unused text does not appear, but remains available if you switch layouts."/>
  <dgm:catLst>
    <dgm:cat type="picture" pri="13750"/>
    <dgm:cat type="officeonline" pri="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9"/>
      <dgm:chPref val="9"/>
    </dgm:varLst>
    <dgm:shape xmlns:r="http://schemas.openxmlformats.org/officeDocument/2006/relationships" r:blip="">
      <dgm:adjLst/>
    </dgm:shape>
    <dgm:choose name="Name1">
      <dgm:if name="Name2" axis="ch" ptType="node" func="cnt" op="equ" val="1">
        <dgm:alg type="composite">
          <dgm:param type="ar" val="1.62"/>
        </dgm:alg>
        <dgm:constrLst>
          <dgm:constr type="primFontSz" for="des" forName="parent1" val="65"/>
          <dgm:constr type="l" for="ch" forName="picture1" refType="w" fact="0"/>
          <dgm:constr type="t" for="ch" forName="picture1" refType="h" fact="0"/>
          <dgm:constr type="w" for="ch" forName="picture1" refType="w"/>
          <dgm:constr type="h" for="ch" forName="picture1" refType="h"/>
          <dgm:constr type="l" for="ch" forName="parent1" refType="w" fact="0"/>
          <dgm:constr type="t" for="ch" forName="parent1" refType="h" fact="0.8776"/>
          <dgm:constr type="w" for="ch" forName="parent1" refType="w"/>
          <dgm:constr type="h" for="ch" forName="parent1" refType="h" fact="0.1166"/>
        </dgm:constrLst>
      </dgm:if>
      <dgm:if name="Name3" axis="ch" ptType="node" func="cnt" op="equ" val="2">
        <dgm:alg type="composite">
          <dgm:param type="ar" val="1.0352"/>
        </dgm:alg>
        <dgm:constrLst>
          <dgm:constr type="primFontSz" for="des" forName="parent1" val="65"/>
          <dgm:constr type="primFontSz" for="des" forName="parent2" val="65"/>
          <dgm:constr type="l" for="ch" forName="picture1" refType="w" fact="0"/>
          <dgm:constr type="t" for="ch" forName="picture1" refType="h" fact="0"/>
          <dgm:constr type="w" for="ch" forName="picture1" refType="w"/>
          <dgm:constr type="h" for="ch" forName="picture1" refType="h" fact="0.639"/>
          <dgm:constr type="l" for="ch" forName="parent1" refType="w" fact="0"/>
          <dgm:constr type="t" for="ch" forName="parent1" refType="h" fact="0.5608"/>
          <dgm:constr type="w" for="ch" forName="parent1" refType="w"/>
          <dgm:constr type="h" for="ch" forName="parent1" refType="h" fact="0.0745"/>
          <dgm:constr type="l" for="ch" forName="picture2" refType="w" fact="0"/>
          <dgm:constr type="t" for="ch" forName="picture2" refType="h" fact="0.6589"/>
          <dgm:constr type="w" for="ch" forName="picture2" refType="w" fact="0.6312"/>
          <dgm:constr type="h" for="ch" forName="picture2" refType="h" fact="0.3411"/>
          <dgm:constr type="l" for="ch" forName="parent2" refType="w" fact="0"/>
          <dgm:constr type="t" for="ch" forName="parent2" refType="h" fact="0.9532"/>
          <dgm:constr type="w" for="ch" forName="parent2" refType="w" fact="0.6312"/>
          <dgm:constr type="h" for="ch" forName="parent2" refType="h" fact="0.0426"/>
        </dgm:constrLst>
      </dgm:if>
      <dgm:if name="Name4" axis="ch" ptType="node" func="cnt" op="equ" val="3">
        <dgm:alg type="composite">
          <dgm:param type="ar" val="1.035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l" for="ch" forName="picture1" refType="w" fact="0"/>
          <dgm:constr type="t" for="ch" forName="picture1" refType="h" fact="0"/>
          <dgm:constr type="w" for="ch" forName="picture1" refType="w"/>
          <dgm:constr type="h" for="ch" forName="picture1" refType="h" fact="0.639"/>
          <dgm:constr type="l" for="ch" forName="parent1" refType="w" fact="0"/>
          <dgm:constr type="t" for="ch" forName="parent1" refType="h" fact="0.5608"/>
          <dgm:constr type="w" for="ch" forName="parent1" refType="w"/>
          <dgm:constr type="h" for="ch" forName="parent1" refType="h" fact="0.0745"/>
          <dgm:constr type="l" for="ch" forName="picture2" refType="w" fact="0"/>
          <dgm:constr type="t" for="ch" forName="picture2" refType="h" fact="0.6589"/>
          <dgm:constr type="w" for="ch" forName="picture2" refType="w" fact="0.6312"/>
          <dgm:constr type="h" for="ch" forName="picture2" refType="h" fact="0.3411"/>
          <dgm:constr type="l" for="ch" forName="parent2" refType="w" fact="0"/>
          <dgm:constr type="t" for="ch" forName="parent2" refType="h" fact="0.9532"/>
          <dgm:constr type="w" for="ch" forName="parent2" refType="w" fact="0.6312"/>
          <dgm:constr type="h" for="ch" forName="parent2" refType="h" fact="0.0426"/>
          <dgm:constr type="l" for="ch" forName="picture3" refType="w" fact="0.6501"/>
          <dgm:constr type="t" for="ch" forName="picture3" refType="h" fact="0.6589"/>
          <dgm:constr type="w" for="ch" forName="picture3" refType="w" fact="0.3499"/>
          <dgm:constr type="h" for="ch" forName="picture3" refType="h" fact="0.3411"/>
          <dgm:constr type="l" for="ch" forName="parent3" refType="w" fact="0.6501"/>
          <dgm:constr type="t" for="ch" forName="parent3" refType="h" fact="0.9525"/>
          <dgm:constr type="w" for="ch" forName="parent3" refType="w" fact="0.3499"/>
          <dgm:constr type="h" for="ch" forName="parent3" refType="h" fact="0.043"/>
        </dgm:constrLst>
      </dgm:if>
      <dgm:if name="Name5" axis="ch" ptType="node" func="cnt" op="equ" val="4">
        <dgm:alg type="composite">
          <dgm:param type="ar" val="0.7603"/>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l" for="ch" forName="picture1" refType="w" fact="0"/>
          <dgm:constr type="t" for="ch" forName="picture1" refType="h" fact="0"/>
          <dgm:constr type="w" for="ch" forName="picture1" refType="w" fact="0.9998"/>
          <dgm:constr type="h" for="ch" forName="picture1" refType="h" fact="0.4692"/>
          <dgm:constr type="l" for="ch" forName="parent1" refType="w" fact="0"/>
          <dgm:constr type="t" for="ch" forName="parent1" refType="h" fact="0.4118"/>
          <dgm:constr type="w" for="ch" forName="parent1" refType="w" fact="0.9998"/>
          <dgm:constr type="h" for="ch" forName="parent1" refType="h" fact="0.0547"/>
          <dgm:constr type="l" for="ch" forName="picture2" refType="w" fact="0"/>
          <dgm:constr type="t" for="ch" forName="picture2" refType="h" fact="0.4839"/>
          <dgm:constr type="w" for="ch" forName="picture2" refType="w" fact="0.631"/>
          <dgm:constr type="h" for="ch" forName="picture2" refType="h" fact="0.2504"/>
          <dgm:constr type="l" for="ch" forName="parent2" refType="w" fact="0"/>
          <dgm:constr type="t" for="ch" forName="parent2" refType="h" fact="0.6999"/>
          <dgm:constr type="w" for="ch" forName="parent2" refType="w" fact="0.631"/>
          <dgm:constr type="h" for="ch" forName="parent2" refType="h" fact="0.0313"/>
          <dgm:constr type="l" for="ch" forName="picture3" refType="w" fact="0.65"/>
          <dgm:constr type="t" for="ch" forName="picture3" refType="h" fact="0.4839"/>
          <dgm:constr type="w" for="ch" forName="picture3" refType="w" fact="0.3498"/>
          <dgm:constr type="h" for="ch" forName="picture3" refType="h" fact="0.2504"/>
          <dgm:constr type="l" for="ch" forName="parent3" refType="w" fact="0.65"/>
          <dgm:constr type="t" for="ch" forName="parent3" refType="h" fact="0.6994"/>
          <dgm:constr type="w" for="ch" forName="parent3" refType="w" fact="0.3498"/>
          <dgm:constr type="h" for="ch" forName="parent3" refType="h" fact="0.0316"/>
          <dgm:constr type="l" for="ch" forName="picture4" refType="w" fact="0"/>
          <dgm:constr type="t" for="ch" forName="picture4" refType="h" fact="0.7496"/>
          <dgm:constr type="w" for="ch" forName="picture4" refType="w" fact="0.3498"/>
          <dgm:constr type="h" for="ch" forName="picture4" refType="h" fact="0.2504"/>
          <dgm:constr type="l" for="ch" forName="parent4" refType="w" fact="0"/>
          <dgm:constr type="t" for="ch" forName="parent4" refType="h" fact="0.9651"/>
          <dgm:constr type="w" for="ch" forName="parent4" refType="w" fact="0.3498"/>
          <dgm:constr type="h" for="ch" forName="parent4" refType="h" fact="0.0316"/>
        </dgm:constrLst>
      </dgm:if>
      <dgm:if name="Name6" axis="ch" ptType="node" func="cnt" op="equ" val="5">
        <dgm:alg type="composite">
          <dgm:param type="ar" val="0.7603"/>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l" for="ch" forName="picture1" refType="w" fact="0"/>
          <dgm:constr type="t" for="ch" forName="picture1" refType="h" fact="0"/>
          <dgm:constr type="w" for="ch" forName="picture1" refType="w" fact="0.9998"/>
          <dgm:constr type="h" for="ch" forName="picture1" refType="h" fact="0.4692"/>
          <dgm:constr type="l" for="ch" forName="parent1" refType="w" fact="0"/>
          <dgm:constr type="t" for="ch" forName="parent1" refType="h" fact="0.4118"/>
          <dgm:constr type="w" for="ch" forName="parent1" refType="w" fact="0.9998"/>
          <dgm:constr type="h" for="ch" forName="parent1" refType="h" fact="0.0547"/>
          <dgm:constr type="l" for="ch" forName="picture2" refType="w" fact="0"/>
          <dgm:constr type="t" for="ch" forName="picture2" refType="h" fact="0.4839"/>
          <dgm:constr type="w" for="ch" forName="picture2" refType="w" fact="0.631"/>
          <dgm:constr type="h" for="ch" forName="picture2" refType="h" fact="0.2504"/>
          <dgm:constr type="l" for="ch" forName="parent2" refType="w" fact="0"/>
          <dgm:constr type="t" for="ch" forName="parent2" refType="h" fact="0.6999"/>
          <dgm:constr type="w" for="ch" forName="parent2" refType="w" fact="0.631"/>
          <dgm:constr type="h" for="ch" forName="parent2" refType="h" fact="0.0313"/>
          <dgm:constr type="l" for="ch" forName="picture3" refType="w" fact="0.65"/>
          <dgm:constr type="t" for="ch" forName="picture3" refType="h" fact="0.4839"/>
          <dgm:constr type="w" for="ch" forName="picture3" refType="w" fact="0.3498"/>
          <dgm:constr type="h" for="ch" forName="picture3" refType="h" fact="0.2504"/>
          <dgm:constr type="l" for="ch" forName="parent3" refType="w" fact="0.65"/>
          <dgm:constr type="t" for="ch" forName="parent3" refType="h" fact="0.6994"/>
          <dgm:constr type="w" for="ch" forName="parent3" refType="w" fact="0.3498"/>
          <dgm:constr type="h" for="ch" forName="parent3" refType="h" fact="0.0316"/>
          <dgm:constr type="l" for="ch" forName="picture4" refType="w" fact="0"/>
          <dgm:constr type="t" for="ch" forName="picture4" refType="h" fact="0.7496"/>
          <dgm:constr type="w" for="ch" forName="picture4" refType="w" fact="0.3498"/>
          <dgm:constr type="h" for="ch" forName="picture4" refType="h" fact="0.2504"/>
          <dgm:constr type="l" for="ch" forName="parent4" refType="w" fact="0"/>
          <dgm:constr type="t" for="ch" forName="parent4" refType="h" fact="0.9651"/>
          <dgm:constr type="w" for="ch" forName="parent4" refType="w" fact="0.3498"/>
          <dgm:constr type="h" for="ch" forName="parent4" refType="h" fact="0.0316"/>
          <dgm:constr type="l" for="ch" forName="picture5" refType="w" fact="0.369"/>
          <dgm:constr type="t" for="ch" forName="picture5" refType="h" fact="0.7496"/>
          <dgm:constr type="w" for="ch" forName="picture5" refType="w" fact="0.631"/>
          <dgm:constr type="h" for="ch" forName="picture5" refType="h" fact="0.2504"/>
          <dgm:constr type="l" for="ch" forName="parent5" refType="w" fact="0.369"/>
          <dgm:constr type="t" for="ch" forName="parent5" refType="h" fact="0.9656"/>
          <dgm:constr type="w" for="ch" forName="parent5" refType="w" fact="0.631"/>
          <dgm:constr type="h" for="ch" forName="parent5" refType="h" fact="0.0313"/>
        </dgm:constrLst>
      </dgm:if>
      <dgm:if name="Name7" axis="ch" ptType="node" func="cnt" op="equ" val="6">
        <dgm:alg type="composite">
          <dgm:param type="ar" val="0.601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l" for="ch" forName="picture1" refType="w" fact="0"/>
          <dgm:constr type="t" for="ch" forName="picture1" refType="h" fact="0"/>
          <dgm:constr type="w" for="ch" forName="picture1" refType="w" fact="0.9992"/>
          <dgm:constr type="h" for="ch" forName="picture1" refType="h" fact="0.3708"/>
          <dgm:constr type="l" for="ch" forName="parent1" refType="w" fact="0"/>
          <dgm:constr type="t" for="ch" forName="parent1" refType="h" fact="0.3254"/>
          <dgm:constr type="w" for="ch" forName="parent1" refType="w" fact="0.9992"/>
          <dgm:constr type="h" for="ch" forName="parent1" refType="h" fact="0.0432"/>
          <dgm:constr type="l" for="ch" forName="picture2" refType="w" fact="0"/>
          <dgm:constr type="t" for="ch" forName="picture2" refType="h" fact="0.3824"/>
          <dgm:constr type="w" for="ch" forName="picture2" refType="w" fact="0.6307"/>
          <dgm:constr type="h" for="ch" forName="picture2" refType="h" fact="0.1979"/>
          <dgm:constr type="l" for="ch" forName="parent2" refType="w" fact="0"/>
          <dgm:constr type="t" for="ch" forName="parent2" refType="h" fact="0.5531"/>
          <dgm:constr type="w" for="ch" forName="parent2" refType="w" fact="0.6307"/>
          <dgm:constr type="h" for="ch" forName="parent2" refType="h" fact="0.0247"/>
          <dgm:constr type="l" for="ch" forName="picture3" refType="w" fact="0.6496"/>
          <dgm:constr type="t" for="ch" forName="picture3" refType="h" fact="0.3824"/>
          <dgm:constr type="w" for="ch" forName="picture3" refType="w" fact="0.3496"/>
          <dgm:constr type="h" for="ch" forName="picture3" refType="h" fact="0.1979"/>
          <dgm:constr type="l" for="ch" forName="parent3" refType="w" fact="0.6496"/>
          <dgm:constr type="t" for="ch" forName="parent3" refType="h" fact="0.5527"/>
          <dgm:constr type="w" for="ch" forName="parent3" refType="w" fact="0.3496"/>
          <dgm:constr type="h" for="ch" forName="parent3" refType="h" fact="0.025"/>
          <dgm:constr type="l" for="ch" forName="picture4" refType="w" fact="0"/>
          <dgm:constr type="t" for="ch" forName="picture4" refType="h" fact="0.5924"/>
          <dgm:constr type="w" for="ch" forName="picture4" refType="w" fact="0.3496"/>
          <dgm:constr type="h" for="ch" forName="picture4" refType="h" fact="0.1979"/>
          <dgm:constr type="l" for="ch" forName="parent4" refType="w" fact="0"/>
          <dgm:constr type="t" for="ch" forName="parent4" refType="h" fact="0.7627"/>
          <dgm:constr type="w" for="ch" forName="parent4" refType="w" fact="0.3496"/>
          <dgm:constr type="h" for="ch" forName="parent4" refType="h" fact="0.025"/>
          <dgm:constr type="l" for="ch" forName="picture5" refType="w" fact="0.3688"/>
          <dgm:constr type="t" for="ch" forName="picture5" refType="h" fact="0.5924"/>
          <dgm:constr type="w" for="ch" forName="picture5" refType="w" fact="0.6307"/>
          <dgm:constr type="h" for="ch" forName="picture5" refType="h" fact="0.1979"/>
          <dgm:constr type="l" for="ch" forName="parent5" refType="w" fact="0.3688"/>
          <dgm:constr type="t" for="ch" forName="parent5" refType="h" fact="0.7631"/>
          <dgm:constr type="w" for="ch" forName="parent5" refType="w" fact="0.6307"/>
          <dgm:constr type="h" for="ch" forName="parent5" refType="h" fact="0.0247"/>
          <dgm:constr type="l" for="ch" forName="picture6" refType="w" fact="0"/>
          <dgm:constr type="t" for="ch" forName="picture6" refType="h" fact="0.8021"/>
          <dgm:constr type="w" for="ch" forName="picture6" refType="w" fact="0.6307"/>
          <dgm:constr type="h" for="ch" forName="picture6" refType="h" fact="0.1979"/>
          <dgm:constr type="l" for="ch" forName="parent6" refType="w" fact="0"/>
          <dgm:constr type="t" for="ch" forName="parent6" refType="h" fact="0.9728"/>
          <dgm:constr type="w" for="ch" forName="parent6" refType="w" fact="0.6307"/>
          <dgm:constr type="h" for="ch" forName="parent6" refType="h" fact="0.0247"/>
        </dgm:constrLst>
      </dgm:if>
      <dgm:if name="Name8" axis="ch" ptType="node" func="cnt" op="equ" val="7">
        <dgm:alg type="composite">
          <dgm:param type="ar" val="0.601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l" for="ch" forName="picture1" refType="w" fact="0"/>
          <dgm:constr type="t" for="ch" forName="picture1" refType="h" fact="0"/>
          <dgm:constr type="w" for="ch" forName="picture1" refType="w" fact="0.9992"/>
          <dgm:constr type="h" for="ch" forName="picture1" refType="h" fact="0.3708"/>
          <dgm:constr type="l" for="ch" forName="parent1" refType="w" fact="0"/>
          <dgm:constr type="t" for="ch" forName="parent1" refType="h" fact="0.3254"/>
          <dgm:constr type="w" for="ch" forName="parent1" refType="w" fact="0.9992"/>
          <dgm:constr type="h" for="ch" forName="parent1" refType="h" fact="0.0432"/>
          <dgm:constr type="l" for="ch" forName="picture2" refType="w" fact="0"/>
          <dgm:constr type="t" for="ch" forName="picture2" refType="h" fact="0.3824"/>
          <dgm:constr type="w" for="ch" forName="picture2" refType="w" fact="0.6307"/>
          <dgm:constr type="h" for="ch" forName="picture2" refType="h" fact="0.1979"/>
          <dgm:constr type="l" for="ch" forName="parent2" refType="w" fact="0"/>
          <dgm:constr type="t" for="ch" forName="parent2" refType="h" fact="0.5531"/>
          <dgm:constr type="w" for="ch" forName="parent2" refType="w" fact="0.6307"/>
          <dgm:constr type="h" for="ch" forName="parent2" refType="h" fact="0.0247"/>
          <dgm:constr type="l" for="ch" forName="picture3" refType="w" fact="0.6496"/>
          <dgm:constr type="t" for="ch" forName="picture3" refType="h" fact="0.3824"/>
          <dgm:constr type="w" for="ch" forName="picture3" refType="w" fact="0.3496"/>
          <dgm:constr type="h" for="ch" forName="picture3" refType="h" fact="0.1979"/>
          <dgm:constr type="l" for="ch" forName="parent3" refType="w" fact="0.6496"/>
          <dgm:constr type="t" for="ch" forName="parent3" refType="h" fact="0.5527"/>
          <dgm:constr type="w" for="ch" forName="parent3" refType="w" fact="0.3496"/>
          <dgm:constr type="h" for="ch" forName="parent3" refType="h" fact="0.025"/>
          <dgm:constr type="l" for="ch" forName="picture4" refType="w" fact="0"/>
          <dgm:constr type="t" for="ch" forName="picture4" refType="h" fact="0.5924"/>
          <dgm:constr type="w" for="ch" forName="picture4" refType="w" fact="0.3496"/>
          <dgm:constr type="h" for="ch" forName="picture4" refType="h" fact="0.1979"/>
          <dgm:constr type="l" for="ch" forName="parent4" refType="w" fact="0"/>
          <dgm:constr type="t" for="ch" forName="parent4" refType="h" fact="0.7627"/>
          <dgm:constr type="w" for="ch" forName="parent4" refType="w" fact="0.3496"/>
          <dgm:constr type="h" for="ch" forName="parent4" refType="h" fact="0.025"/>
          <dgm:constr type="l" for="ch" forName="picture5" refType="w" fact="0.3688"/>
          <dgm:constr type="t" for="ch" forName="picture5" refType="h" fact="0.5924"/>
          <dgm:constr type="w" for="ch" forName="picture5" refType="w" fact="0.6307"/>
          <dgm:constr type="h" for="ch" forName="picture5" refType="h" fact="0.1979"/>
          <dgm:constr type="l" for="ch" forName="parent5" refType="w" fact="0.3688"/>
          <dgm:constr type="t" for="ch" forName="parent5" refType="h" fact="0.7631"/>
          <dgm:constr type="w" for="ch" forName="parent5" refType="w" fact="0.6307"/>
          <dgm:constr type="h" for="ch" forName="parent5" refType="h" fact="0.0247"/>
          <dgm:constr type="l" for="ch" forName="picture6" refType="w" fact="0"/>
          <dgm:constr type="t" for="ch" forName="picture6" refType="h" fact="0.8021"/>
          <dgm:constr type="w" for="ch" forName="picture6" refType="w" fact="0.6307"/>
          <dgm:constr type="h" for="ch" forName="picture6" refType="h" fact="0.1979"/>
          <dgm:constr type="l" for="ch" forName="parent6" refType="w" fact="0"/>
          <dgm:constr type="t" for="ch" forName="parent6" refType="h" fact="0.9728"/>
          <dgm:constr type="w" for="ch" forName="parent6" refType="w" fact="0.6307"/>
          <dgm:constr type="h" for="ch" forName="parent6" refType="h" fact="0.0247"/>
          <dgm:constr type="l" for="ch" forName="picture7" refType="w" fact="0.6504"/>
          <dgm:constr type="t" for="ch" forName="picture7" refType="h" fact="0.8021"/>
          <dgm:constr type="w" for="ch" forName="picture7" refType="w" fact="0.3496"/>
          <dgm:constr type="h" for="ch" forName="picture7" refType="h" fact="0.1979"/>
          <dgm:constr type="l" for="ch" forName="parent7" refType="w" fact="0.6504"/>
          <dgm:constr type="t" for="ch" forName="parent7" refType="h" fact="0.9724"/>
          <dgm:constr type="w" for="ch" forName="parent7" refType="w" fact="0.3496"/>
          <dgm:constr type="h" for="ch" forName="parent7" refType="h" fact="0.025"/>
        </dgm:constrLst>
      </dgm:if>
      <dgm:if name="Name9" axis="ch" ptType="node" func="cnt" op="equ" val="8">
        <dgm:alg type="composite">
          <dgm:param type="ar" val="0.4976"/>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primFontSz" for="des" forName="parent8" refType="primFontSz" refFor="des" refForName="parent2" op="equ"/>
          <dgm:constr type="l" for="ch" forName="picture1" refType="w" fact="0"/>
          <dgm:constr type="t" for="ch" forName="picture1" refType="h" fact="0"/>
          <dgm:constr type="w" for="ch" forName="picture1" refType="w" fact="0.9992"/>
          <dgm:constr type="h" for="ch" forName="picture1" refType="h" fact="0.3069"/>
          <dgm:constr type="l" for="ch" forName="parent1" refType="w" fact="0"/>
          <dgm:constr type="t" for="ch" forName="parent1" refType="h" fact="0.2693"/>
          <dgm:constr type="w" for="ch" forName="parent1" refType="w" fact="0.9992"/>
          <dgm:constr type="h" for="ch" forName="parent1" refType="h" fact="0.0358"/>
          <dgm:constr type="l" for="ch" forName="picture2" refType="w" fact="0"/>
          <dgm:constr type="t" for="ch" forName="picture2" refType="h" fact="0.3165"/>
          <dgm:constr type="w" for="ch" forName="picture2" refType="w" fact="0.6307"/>
          <dgm:constr type="h" for="ch" forName="picture2" refType="h" fact="0.1638"/>
          <dgm:constr type="l" for="ch" forName="parent2" refType="w" fact="0"/>
          <dgm:constr type="t" for="ch" forName="parent2" refType="h" fact="0.4578"/>
          <dgm:constr type="w" for="ch" forName="parent2" refType="w" fact="0.6307"/>
          <dgm:constr type="h" for="ch" forName="parent2" refType="h" fact="0.0205"/>
          <dgm:constr type="l" for="ch" forName="picture3" refType="w" fact="0.6496"/>
          <dgm:constr type="t" for="ch" forName="picture3" refType="h" fact="0.3165"/>
          <dgm:constr type="w" for="ch" forName="picture3" refType="w" fact="0.3496"/>
          <dgm:constr type="h" for="ch" forName="picture3" refType="h" fact="0.1638"/>
          <dgm:constr type="l" for="ch" forName="parent3" refType="w" fact="0.6496"/>
          <dgm:constr type="t" for="ch" forName="parent3" refType="h" fact="0.4575"/>
          <dgm:constr type="w" for="ch" forName="parent3" refType="w" fact="0.3496"/>
          <dgm:constr type="h" for="ch" forName="parent3" refType="h" fact="0.0207"/>
          <dgm:constr type="l" for="ch" forName="picture5" refType="w" fact="0.3688"/>
          <dgm:constr type="t" for="ch" forName="picture5" refType="h" fact="0.4903"/>
          <dgm:constr type="w" for="ch" forName="picture5" refType="w" fact="0.6307"/>
          <dgm:constr type="h" for="ch" forName="picture5" refType="h" fact="0.1638"/>
          <dgm:constr type="l" for="ch" forName="parent5" refType="w" fact="0.3688"/>
          <dgm:constr type="t" for="ch" forName="parent5" refType="h" fact="0.6316"/>
          <dgm:constr type="w" for="ch" forName="parent5" refType="w" fact="0.6307"/>
          <dgm:constr type="h" for="ch" forName="parent5" refType="h" fact="0.0205"/>
          <dgm:constr type="l" for="ch" forName="picture4" refType="w" fact="0"/>
          <dgm:constr type="t" for="ch" forName="picture4" refType="h" fact="0.4903"/>
          <dgm:constr type="w" for="ch" forName="picture4" refType="w" fact="0.3496"/>
          <dgm:constr type="h" for="ch" forName="picture4" refType="h" fact="0.1638"/>
          <dgm:constr type="l" for="ch" forName="parent4" refType="w" fact="0"/>
          <dgm:constr type="t" for="ch" forName="parent4" refType="h" fact="0.6313"/>
          <dgm:constr type="w" for="ch" forName="parent4" refType="w" fact="0.3496"/>
          <dgm:constr type="h" for="ch" forName="parent4" refType="h" fact="0.0207"/>
          <dgm:constr type="l" for="ch" forName="picture6" refType="w" fact="0"/>
          <dgm:constr type="t" for="ch" forName="picture6" refType="h" fact="0.6638"/>
          <dgm:constr type="w" for="ch" forName="picture6" refType="w" fact="0.6307"/>
          <dgm:constr type="h" for="ch" forName="picture6" refType="h" fact="0.1638"/>
          <dgm:constr type="l" for="ch" forName="parent6" refType="w" fact="0"/>
          <dgm:constr type="t" for="ch" forName="parent6" refType="h" fact="0.8051"/>
          <dgm:constr type="w" for="ch" forName="parent6" refType="w" fact="0.6307"/>
          <dgm:constr type="h" for="ch" forName="parent6" refType="h" fact="0.0205"/>
          <dgm:constr type="l" for="ch" forName="picture7" refType="w" fact="0.6504"/>
          <dgm:constr type="t" for="ch" forName="picture7" refType="h" fact="0.6638"/>
          <dgm:constr type="w" for="ch" forName="picture7" refType="w" fact="0.3496"/>
          <dgm:constr type="h" for="ch" forName="picture7" refType="h" fact="0.1638"/>
          <dgm:constr type="l" for="ch" forName="parent7" refType="w" fact="0.6504"/>
          <dgm:constr type="t" for="ch" forName="parent7" refType="h" fact="0.8048"/>
          <dgm:constr type="w" for="ch" forName="parent7" refType="w" fact="0.3496"/>
          <dgm:constr type="h" for="ch" forName="parent7" refType="h" fact="0.0207"/>
          <dgm:constr type="l" for="ch" forName="picture8" refType="w" fact="0"/>
          <dgm:constr type="t" for="ch" forName="picture8" refType="h" fact="0.8362"/>
          <dgm:constr type="w" for="ch" forName="picture8" refType="w" fact="0.3496"/>
          <dgm:constr type="h" for="ch" forName="picture8" refType="h" fact="0.1638"/>
          <dgm:constr type="l" for="ch" forName="parent8" refType="w" fact="0"/>
          <dgm:constr type="t" for="ch" forName="parent8" refType="h" fact="0.9772"/>
          <dgm:constr type="w" for="ch" forName="parent8" refType="w" fact="0.3496"/>
          <dgm:constr type="h" for="ch" forName="parent8" refType="h" fact="0.0207"/>
        </dgm:constrLst>
      </dgm:if>
      <dgm:else name="Name10">
        <dgm:alg type="composite">
          <dgm:param type="ar" val="0.4976"/>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primFontSz" for="des" forName="parent8" refType="primFontSz" refFor="des" refForName="parent2" op="equ"/>
          <dgm:constr type="primFontSz" for="des" forName="parent9" refType="primFontSz" refFor="des" refForName="parent2" op="equ"/>
          <dgm:constr type="l" for="ch" forName="picture1" refType="w" fact="0"/>
          <dgm:constr type="t" for="ch" forName="picture1" refType="h" fact="0"/>
          <dgm:constr type="w" for="ch" forName="picture1" refType="w" fact="0.9992"/>
          <dgm:constr type="h" for="ch" forName="picture1" refType="h" fact="0.3069"/>
          <dgm:constr type="l" for="ch" forName="parent1" refType="w" fact="0"/>
          <dgm:constr type="t" for="ch" forName="parent1" refType="h" fact="0.2693"/>
          <dgm:constr type="w" for="ch" forName="parent1" refType="w" fact="0.9992"/>
          <dgm:constr type="h" for="ch" forName="parent1" refType="h" fact="0.0358"/>
          <dgm:constr type="l" for="ch" forName="picture2" refType="w" fact="0"/>
          <dgm:constr type="t" for="ch" forName="picture2" refType="h" fact="0.3165"/>
          <dgm:constr type="w" for="ch" forName="picture2" refType="w" fact="0.6307"/>
          <dgm:constr type="h" for="ch" forName="picture2" refType="h" fact="0.1638"/>
          <dgm:constr type="l" for="ch" forName="parent2" refType="w" fact="0"/>
          <dgm:constr type="t" for="ch" forName="parent2" refType="h" fact="0.4578"/>
          <dgm:constr type="w" for="ch" forName="parent2" refType="w" fact="0.6307"/>
          <dgm:constr type="h" for="ch" forName="parent2" refType="h" fact="0.0205"/>
          <dgm:constr type="l" for="ch" forName="picture3" refType="w" fact="0.6496"/>
          <dgm:constr type="t" for="ch" forName="picture3" refType="h" fact="0.3165"/>
          <dgm:constr type="w" for="ch" forName="picture3" refType="w" fact="0.3496"/>
          <dgm:constr type="h" for="ch" forName="picture3" refType="h" fact="0.1638"/>
          <dgm:constr type="l" for="ch" forName="parent3" refType="w" fact="0.6496"/>
          <dgm:constr type="t" for="ch" forName="parent3" refType="h" fact="0.4575"/>
          <dgm:constr type="w" for="ch" forName="parent3" refType="w" fact="0.3496"/>
          <dgm:constr type="h" for="ch" forName="parent3" refType="h" fact="0.0207"/>
          <dgm:constr type="l" for="ch" forName="picture5" refType="w" fact="0.3688"/>
          <dgm:constr type="t" for="ch" forName="picture5" refType="h" fact="0.4903"/>
          <dgm:constr type="w" for="ch" forName="picture5" refType="w" fact="0.6307"/>
          <dgm:constr type="h" for="ch" forName="picture5" refType="h" fact="0.1638"/>
          <dgm:constr type="l" for="ch" forName="parent5" refType="w" fact="0.3688"/>
          <dgm:constr type="t" for="ch" forName="parent5" refType="h" fact="0.6316"/>
          <dgm:constr type="w" for="ch" forName="parent5" refType="w" fact="0.6307"/>
          <dgm:constr type="h" for="ch" forName="parent5" refType="h" fact="0.0205"/>
          <dgm:constr type="l" for="ch" forName="picture4" refType="w" fact="0"/>
          <dgm:constr type="t" for="ch" forName="picture4" refType="h" fact="0.4903"/>
          <dgm:constr type="w" for="ch" forName="picture4" refType="w" fact="0.3496"/>
          <dgm:constr type="h" for="ch" forName="picture4" refType="h" fact="0.1638"/>
          <dgm:constr type="l" for="ch" forName="parent4" refType="w" fact="0"/>
          <dgm:constr type="t" for="ch" forName="parent4" refType="h" fact="0.6313"/>
          <dgm:constr type="w" for="ch" forName="parent4" refType="w" fact="0.3496"/>
          <dgm:constr type="h" for="ch" forName="parent4" refType="h" fact="0.0207"/>
          <dgm:constr type="l" for="ch" forName="picture6" refType="w" fact="0"/>
          <dgm:constr type="t" for="ch" forName="picture6" refType="h" fact="0.6638"/>
          <dgm:constr type="w" for="ch" forName="picture6" refType="w" fact="0.6307"/>
          <dgm:constr type="h" for="ch" forName="picture6" refType="h" fact="0.1638"/>
          <dgm:constr type="l" for="ch" forName="parent6" refType="w" fact="0"/>
          <dgm:constr type="t" for="ch" forName="parent6" refType="h" fact="0.8051"/>
          <dgm:constr type="w" for="ch" forName="parent6" refType="w" fact="0.6307"/>
          <dgm:constr type="h" for="ch" forName="parent6" refType="h" fact="0.0205"/>
          <dgm:constr type="l" for="ch" forName="picture7" refType="w" fact="0.6504"/>
          <dgm:constr type="t" for="ch" forName="picture7" refType="h" fact="0.6638"/>
          <dgm:constr type="w" for="ch" forName="picture7" refType="w" fact="0.3496"/>
          <dgm:constr type="h" for="ch" forName="picture7" refType="h" fact="0.1638"/>
          <dgm:constr type="l" for="ch" forName="parent7" refType="w" fact="0.6504"/>
          <dgm:constr type="t" for="ch" forName="parent7" refType="h" fact="0.8048"/>
          <dgm:constr type="w" for="ch" forName="parent7" refType="w" fact="0.3496"/>
          <dgm:constr type="h" for="ch" forName="parent7" refType="h" fact="0.0207"/>
          <dgm:constr type="l" for="ch" forName="picture8" refType="w" fact="0"/>
          <dgm:constr type="t" for="ch" forName="picture8" refType="h" fact="0.8362"/>
          <dgm:constr type="w" for="ch" forName="picture8" refType="w" fact="0.3496"/>
          <dgm:constr type="h" for="ch" forName="picture8" refType="h" fact="0.1638"/>
          <dgm:constr type="l" for="ch" forName="parent8" refType="w" fact="0"/>
          <dgm:constr type="t" for="ch" forName="parent8" refType="h" fact="0.9772"/>
          <dgm:constr type="w" for="ch" forName="parent8" refType="w" fact="0.3496"/>
          <dgm:constr type="h" for="ch" forName="parent8" refType="h" fact="0.0207"/>
          <dgm:constr type="l" for="ch" forName="picture9" refType="w" fact="0.3689"/>
          <dgm:constr type="t" for="ch" forName="picture9" refType="h" fact="0.8362"/>
          <dgm:constr type="w" for="ch" forName="picture9" refType="w" fact="0.6307"/>
          <dgm:constr type="h" for="ch" forName="picture9" refType="h" fact="0.1638"/>
          <dgm:constr type="l" for="ch" forName="parent9" refType="w" fact="0.3689"/>
          <dgm:constr type="t" for="ch" forName="parent9" refType="h" fact="0.9775"/>
          <dgm:constr type="w" for="ch" forName="parent9" refType="w" fact="0.6307"/>
          <dgm:constr type="h" for="ch" forName="parent9" refType="h" fact="0.0205"/>
        </dgm:constrLst>
      </dgm:else>
    </dgm:choose>
    <dgm:forEach name="Name11" axis="ch" ptType="node" cnt="1">
      <dgm:layoutNode name="picture1">
        <dgm:alg type="sp"/>
        <dgm:shape xmlns:r="http://schemas.openxmlformats.org/officeDocument/2006/relationships" r:blip="">
          <dgm:adjLst/>
        </dgm:shape>
        <dgm:presOf/>
        <dgm:forEach name="Name12" ref="pictureWrapper"/>
      </dgm:layoutNode>
      <dgm:layoutNode name="parent1">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3" axis="ch" ptType="node" st="2" cnt="1">
      <dgm:layoutNode name="picture2">
        <dgm:alg type="sp"/>
        <dgm:shape xmlns:r="http://schemas.openxmlformats.org/officeDocument/2006/relationships" r:blip="">
          <dgm:adjLst/>
        </dgm:shape>
        <dgm:presOf/>
        <dgm:forEach name="Name14" ref="pictureWrapper"/>
      </dgm:layoutNode>
      <dgm:layoutNode name="parent2">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5" axis="ch" ptType="node" st="3" cnt="1">
      <dgm:layoutNode name="picture3">
        <dgm:alg type="sp"/>
        <dgm:shape xmlns:r="http://schemas.openxmlformats.org/officeDocument/2006/relationships" r:blip="">
          <dgm:adjLst/>
        </dgm:shape>
        <dgm:presOf/>
        <dgm:forEach name="Name16" ref="pictureWrapper"/>
      </dgm:layoutNode>
      <dgm:layoutNode name="parent3">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7" axis="ch" ptType="node" st="4" cnt="1">
      <dgm:layoutNode name="picture4">
        <dgm:alg type="sp"/>
        <dgm:shape xmlns:r="http://schemas.openxmlformats.org/officeDocument/2006/relationships" r:blip="">
          <dgm:adjLst/>
        </dgm:shape>
        <dgm:presOf/>
        <dgm:forEach name="Name18" ref="pictureWrapper"/>
      </dgm:layoutNode>
      <dgm:layoutNode name="parent4">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9" axis="ch" ptType="node" st="5" cnt="1">
      <dgm:layoutNode name="picture5">
        <dgm:alg type="sp"/>
        <dgm:shape xmlns:r="http://schemas.openxmlformats.org/officeDocument/2006/relationships" r:blip="">
          <dgm:adjLst/>
        </dgm:shape>
        <dgm:presOf/>
        <dgm:forEach name="Name20" ref="pictureWrapper"/>
      </dgm:layoutNode>
      <dgm:layoutNode name="parent5">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1" axis="ch" ptType="node" st="6" cnt="1">
      <dgm:layoutNode name="picture6">
        <dgm:alg type="sp"/>
        <dgm:shape xmlns:r="http://schemas.openxmlformats.org/officeDocument/2006/relationships" r:blip="">
          <dgm:adjLst/>
        </dgm:shape>
        <dgm:presOf/>
        <dgm:forEach name="Name22" ref="pictureWrapper"/>
      </dgm:layoutNode>
      <dgm:layoutNode name="parent6">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3" axis="ch" ptType="node" st="7" cnt="1">
      <dgm:layoutNode name="picture7">
        <dgm:alg type="sp"/>
        <dgm:shape xmlns:r="http://schemas.openxmlformats.org/officeDocument/2006/relationships" r:blip="">
          <dgm:adjLst/>
        </dgm:shape>
        <dgm:presOf/>
        <dgm:forEach name="Name24" ref="pictureWrapper"/>
      </dgm:layoutNode>
      <dgm:layoutNode name="parent7">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5" axis="ch" ptType="node" st="8" cnt="1">
      <dgm:layoutNode name="picture8">
        <dgm:alg type="sp"/>
        <dgm:shape xmlns:r="http://schemas.openxmlformats.org/officeDocument/2006/relationships" r:blip="">
          <dgm:adjLst/>
        </dgm:shape>
        <dgm:presOf/>
        <dgm:forEach name="Name26" ref="pictureWrapper"/>
      </dgm:layoutNode>
      <dgm:layoutNode name="parent8">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7" axis="ch" ptType="node" st="9" cnt="1">
      <dgm:layoutNode name="picture9">
        <dgm:alg type="sp"/>
        <dgm:shape xmlns:r="http://schemas.openxmlformats.org/officeDocument/2006/relationships" r:blip="">
          <dgm:adjLst/>
        </dgm:shape>
        <dgm:presOf/>
        <dgm:forEach name="Name28" ref="pictureWrapper"/>
      </dgm:layoutNode>
      <dgm:layoutNode name="parent9">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wrapper" axis="self" ptType="parTrans">
      <dgm:forEach name="pictureWrapper" axis="self">
        <dgm:layoutNode name="picture" styleLbl="alignImgPlace1">
          <dgm:alg type="sp"/>
          <dgm:shape xmlns:r="http://schemas.openxmlformats.org/officeDocument/2006/relationships" type="rect" r:blip="" blipPhldr="1">
            <dgm:adjLst/>
          </dgm:shape>
          <dgm:presOf/>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0.25227</cdr:x>
      <cdr:y>0.39486</cdr:y>
    </cdr:from>
    <cdr:to>
      <cdr:x>0.8706</cdr:x>
      <cdr:y>0.47069</cdr:y>
    </cdr:to>
    <cdr:sp macro="" textlink="">
      <cdr:nvSpPr>
        <cdr:cNvPr id="2" name="TextBox 1"/>
        <cdr:cNvSpPr txBox="1"/>
      </cdr:nvSpPr>
      <cdr:spPr>
        <a:xfrm xmlns:a="http://schemas.openxmlformats.org/drawingml/2006/main">
          <a:off x="1665962" y="2403750"/>
          <a:ext cx="4083485" cy="461665"/>
        </a:xfrm>
        <a:prstGeom xmlns:a="http://schemas.openxmlformats.org/drawingml/2006/main" prst="rect">
          <a:avLst/>
        </a:prstGeom>
        <a:solidFill xmlns:a="http://schemas.openxmlformats.org/drawingml/2006/main">
          <a:srgbClr val="FFFFFF">
            <a:alpha val="74118"/>
          </a:srgbClr>
        </a:solidFill>
        <a:scene3d xmlns:a="http://schemas.openxmlformats.org/drawingml/2006/main">
          <a:camera prst="orthographicFront"/>
          <a:lightRig rig="threePt" dir="t"/>
        </a:scene3d>
        <a:sp3d xmlns:a="http://schemas.openxmlformats.org/drawingml/2006/main">
          <a:bevelT/>
        </a:sp3d>
      </cdr:spPr>
      <cdr:txBody>
        <a:bodyPr xmlns:a="http://schemas.openxmlformats.org/drawingml/2006/main" vertOverflow="clip" wrap="square" rtlCol="0">
          <a:spAutoFit/>
        </a:bodyPr>
        <a:lstStyle xmlns:a="http://schemas.openxmlformats.org/drawingml/2006/main"/>
        <a:p xmlns:a="http://schemas.openxmlformats.org/drawingml/2006/main">
          <a:pPr algn="ctr"/>
          <a:r>
            <a:rPr lang="en-US" sz="2400" b="1" dirty="0">
              <a:solidFill>
                <a:schemeClr val="accent6"/>
              </a:solidFill>
            </a:rPr>
            <a:t>Non-Federal* Funds</a:t>
          </a:r>
        </a:p>
      </cdr:txBody>
    </cdr:sp>
  </cdr:relSizeAnchor>
  <cdr:relSizeAnchor xmlns:cdr="http://schemas.openxmlformats.org/drawingml/2006/chartDrawing">
    <cdr:from>
      <cdr:x>0.31106</cdr:x>
      <cdr:y>0.66265</cdr:y>
    </cdr:from>
    <cdr:to>
      <cdr:x>0.79979</cdr:x>
      <cdr:y>0.73849</cdr:y>
    </cdr:to>
    <cdr:sp macro="" textlink="">
      <cdr:nvSpPr>
        <cdr:cNvPr id="3" name="TextBox 1"/>
        <cdr:cNvSpPr txBox="1"/>
      </cdr:nvSpPr>
      <cdr:spPr>
        <a:xfrm xmlns:a="http://schemas.openxmlformats.org/drawingml/2006/main">
          <a:off x="2054269" y="4033986"/>
          <a:ext cx="3227540" cy="461665"/>
        </a:xfrm>
        <a:prstGeom xmlns:a="http://schemas.openxmlformats.org/drawingml/2006/main" prst="rect">
          <a:avLst/>
        </a:prstGeom>
        <a:solidFill xmlns:a="http://schemas.openxmlformats.org/drawingml/2006/main">
          <a:srgbClr val="FFFFFF">
            <a:alpha val="74118"/>
          </a:srgbClr>
        </a:solidFill>
        <a:scene3d xmlns:a="http://schemas.openxmlformats.org/drawingml/2006/main">
          <a:camera prst="orthographicFront"/>
          <a:lightRig rig="threePt" dir="t"/>
        </a:scene3d>
        <a:sp3d xmlns:a="http://schemas.openxmlformats.org/drawingml/2006/main">
          <a:bevelT/>
        </a:sp3d>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400" b="1" dirty="0">
              <a:solidFill>
                <a:schemeClr val="tx2">
                  <a:lumMod val="60000"/>
                  <a:lumOff val="40000"/>
                </a:schemeClr>
              </a:solidFill>
            </a:rPr>
            <a:t>Federal Funds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3407"/>
          </a:xfrm>
          <a:prstGeom prst="rect">
            <a:avLst/>
          </a:prstGeom>
        </p:spPr>
        <p:txBody>
          <a:bodyPr vert="horz" lIns="91440" tIns="45720" rIns="91440" bIns="45720" rtlCol="0"/>
          <a:lstStyle>
            <a:lvl1pPr algn="r">
              <a:defRPr sz="1200"/>
            </a:lvl1pPr>
          </a:lstStyle>
          <a:p>
            <a:fld id="{D72FE7FF-4BF5-428D-956C-40D1384ACA6A}" type="datetimeFigureOut">
              <a:rPr lang="en-US" smtClean="0"/>
              <a:t>10/29/2017</a:t>
            </a:fld>
            <a:endParaRPr lang="en-US"/>
          </a:p>
        </p:txBody>
      </p:sp>
      <p:sp>
        <p:nvSpPr>
          <p:cNvPr id="4" name="Slide Image Placeholder 3"/>
          <p:cNvSpPr>
            <a:spLocks noGrp="1" noRot="1" noChangeAspect="1"/>
          </p:cNvSpPr>
          <p:nvPr>
            <p:ph type="sldImg" idx="2"/>
          </p:nvPr>
        </p:nvSpPr>
        <p:spPr>
          <a:xfrm>
            <a:off x="735013" y="1154113"/>
            <a:ext cx="5540375" cy="31162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44862"/>
            <a:ext cx="5608320" cy="363670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3406"/>
          </a:xfrm>
          <a:prstGeom prst="rect">
            <a:avLst/>
          </a:prstGeom>
        </p:spPr>
        <p:txBody>
          <a:bodyPr vert="horz" lIns="91440" tIns="45720" rIns="91440" bIns="45720" rtlCol="0" anchor="b"/>
          <a:lstStyle>
            <a:lvl1pPr algn="r">
              <a:defRPr sz="1200"/>
            </a:lvl1pPr>
          </a:lstStyle>
          <a:p>
            <a:fld id="{41EFCF46-C6FD-4EC4-97DD-7C64A5FC940B}" type="slidenum">
              <a:rPr lang="en-US" smtClean="0"/>
              <a:t>‹#›</a:t>
            </a:fld>
            <a:endParaRPr lang="en-US"/>
          </a:p>
        </p:txBody>
      </p:sp>
    </p:spTree>
    <p:extLst>
      <p:ext uri="{BB962C8B-B14F-4D97-AF65-F5344CB8AC3E}">
        <p14:creationId xmlns:p14="http://schemas.microsoft.com/office/powerpoint/2010/main" val="2936535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1DD66BC-F3C4-4318-A641-E6FE387270D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0420" name="Rectangle 3"/>
          <p:cNvSpPr>
            <a:spLocks noGrp="1" noChangeArrowheads="1"/>
          </p:cNvSpPr>
          <p:nvPr>
            <p:ph type="body" idx="1"/>
          </p:nvPr>
        </p:nvSpPr>
        <p:spPr/>
        <p:txBody>
          <a:bodyPr/>
          <a:lstStyle/>
          <a:p>
            <a:endParaRPr lang="en-US" dirty="0"/>
          </a:p>
        </p:txBody>
      </p:sp>
      <p:sp>
        <p:nvSpPr>
          <p:cNvPr id="2" name="Date Placeholder 1"/>
          <p:cNvSpPr>
            <a:spLocks noGrp="1"/>
          </p:cNvSpPr>
          <p:nvPr>
            <p:ph type="dt"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2012</a:t>
            </a:r>
          </a:p>
        </p:txBody>
      </p:sp>
      <p:sp>
        <p:nvSpPr>
          <p:cNvPr id="3" name="Header Placeholder 2"/>
          <p:cNvSpPr>
            <a:spLocks noGrp="1"/>
          </p:cNvSpPr>
          <p:nvPr>
            <p:ph type="hd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Communicating to Gain and Maintain Buy-In</a:t>
            </a:r>
          </a:p>
        </p:txBody>
      </p:sp>
      <p:sp>
        <p:nvSpPr>
          <p:cNvPr id="8" name="Slide Image Placeholder 7"/>
          <p:cNvSpPr>
            <a:spLocks noGrp="1" noRot="1" noChangeAspect="1"/>
          </p:cNvSpPr>
          <p:nvPr>
            <p:ph type="sldImg"/>
          </p:nvPr>
        </p:nvSpPr>
        <p:spPr>
          <a:xfrm>
            <a:off x="273050" y="636588"/>
            <a:ext cx="6464300" cy="3635375"/>
          </a:xfrm>
        </p:spPr>
      </p:sp>
    </p:spTree>
    <p:extLst>
      <p:ext uri="{BB962C8B-B14F-4D97-AF65-F5344CB8AC3E}">
        <p14:creationId xmlns:p14="http://schemas.microsoft.com/office/powerpoint/2010/main" val="1650761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buFontTx/>
              <a:buChar char="-"/>
            </a:pPr>
            <a:r>
              <a:rPr lang="en-US" sz="1400" strike="noStrike" kern="1200" dirty="0">
                <a:solidFill>
                  <a:schemeClr val="tx1"/>
                </a:solidFill>
                <a:effectLst/>
                <a:latin typeface="+mn-lt"/>
                <a:ea typeface="Tahoma" panose="020B0604030504040204" pitchFamily="34" charset="0"/>
                <a:cs typeface="Tahoma" panose="020B0604030504040204" pitchFamily="34" charset="0"/>
              </a:rPr>
              <a:t>In the Office of Water, we have worked for several years to promote and raise awareness about partnership opportunities.</a:t>
            </a:r>
          </a:p>
          <a:p>
            <a:pPr marL="0" lvl="0" indent="0">
              <a:buFontTx/>
              <a:buNone/>
            </a:pPr>
            <a:endParaRPr lang="en-US" sz="1400" strike="noStrike" kern="1200" dirty="0">
              <a:solidFill>
                <a:schemeClr val="tx1"/>
              </a:solidFill>
              <a:effectLst/>
              <a:latin typeface="+mn-lt"/>
              <a:ea typeface="Tahoma" panose="020B0604030504040204" pitchFamily="34" charset="0"/>
              <a:cs typeface="Tahoma" panose="020B0604030504040204" pitchFamily="34" charset="0"/>
            </a:endParaRPr>
          </a:p>
          <a:p>
            <a:pPr marL="285750" lvl="0" indent="-285750">
              <a:buFontTx/>
              <a:buChar char="-"/>
            </a:pPr>
            <a:r>
              <a:rPr lang="en-US" sz="1400" strike="noStrike" kern="1200" dirty="0">
                <a:solidFill>
                  <a:schemeClr val="tx1"/>
                </a:solidFill>
                <a:effectLst/>
                <a:latin typeface="+mn-lt"/>
                <a:ea typeface="Tahoma" panose="020B0604030504040204" pitchFamily="34" charset="0"/>
                <a:cs typeface="Tahoma" panose="020B0604030504040204" pitchFamily="34" charset="0"/>
              </a:rPr>
              <a:t>We’ve heard ideas and approaches to address challenges, and using this information, we’re identifying what we can do in the short and long term in cooperation with each part of the water sector.</a:t>
            </a:r>
          </a:p>
          <a:p>
            <a:pPr marL="0" lvl="0" indent="0">
              <a:buFontTx/>
              <a:buNone/>
            </a:pPr>
            <a:endParaRPr lang="en-US" sz="1400" strike="noStrike" kern="1200" dirty="0">
              <a:solidFill>
                <a:schemeClr val="tx1"/>
              </a:solidFill>
              <a:effectLst/>
              <a:latin typeface="+mn-lt"/>
              <a:ea typeface="Tahoma" panose="020B0604030504040204" pitchFamily="34" charset="0"/>
              <a:cs typeface="Tahoma" panose="020B0604030504040204" pitchFamily="34" charset="0"/>
            </a:endParaRPr>
          </a:p>
          <a:p>
            <a:pPr marL="285750" lvl="0" indent="-285750">
              <a:buFontTx/>
              <a:buChar char="-"/>
            </a:pPr>
            <a:r>
              <a:rPr lang="en-US" sz="1400" strike="noStrike" kern="1200" dirty="0">
                <a:solidFill>
                  <a:schemeClr val="tx1"/>
                </a:solidFill>
                <a:effectLst/>
                <a:latin typeface="+mn-lt"/>
                <a:ea typeface="Tahoma" panose="020B0604030504040204" pitchFamily="34" charset="0"/>
                <a:cs typeface="Tahoma" panose="020B0604030504040204" pitchFamily="34" charset="0"/>
              </a:rPr>
              <a:t>We’ve begun by focusing on:</a:t>
            </a:r>
          </a:p>
          <a:p>
            <a:pPr marL="742950" lvl="1" indent="-285750">
              <a:buFont typeface="Arial" panose="020B0604020202020204" pitchFamily="34" charset="0"/>
              <a:buChar char="•"/>
            </a:pPr>
            <a:r>
              <a:rPr lang="en-US" sz="1400" strike="noStrike" kern="1200" dirty="0">
                <a:solidFill>
                  <a:schemeClr val="tx1"/>
                </a:solidFill>
                <a:effectLst/>
                <a:latin typeface="+mn-lt"/>
                <a:ea typeface="Tahoma" panose="020B0604030504040204" pitchFamily="34" charset="0"/>
                <a:cs typeface="Tahoma" panose="020B0604030504040204" pitchFamily="34" charset="0"/>
              </a:rPr>
              <a:t>Increasing awareness about funding options in establishing partnerships for infrastructure and non-infrastructure activities. Short term steps here include sharing case studies of states that have been successful coordinating multiple funding resources into a single application like KY and KS. </a:t>
            </a:r>
          </a:p>
          <a:p>
            <a:pPr marL="742950" lvl="1" indent="-285750">
              <a:buFont typeface="Arial" panose="020B0604020202020204" pitchFamily="34" charset="0"/>
              <a:buChar char="•"/>
            </a:pPr>
            <a:r>
              <a:rPr lang="en-US" sz="1400" strike="noStrike" kern="1200" dirty="0">
                <a:solidFill>
                  <a:schemeClr val="tx1"/>
                </a:solidFill>
                <a:effectLst/>
                <a:latin typeface="+mn-lt"/>
                <a:ea typeface="Tahoma" panose="020B0604030504040204" pitchFamily="34" charset="0"/>
                <a:cs typeface="Tahoma" panose="020B0604030504040204" pitchFamily="34" charset="0"/>
              </a:rPr>
              <a:t>Creating a space where communities can find information, facilitation, and local expertise across the country to help establish partnerships. </a:t>
            </a:r>
          </a:p>
          <a:p>
            <a:pPr marL="742950" lvl="1" indent="-285750">
              <a:buFont typeface="Arial" panose="020B0604020202020204" pitchFamily="34" charset="0"/>
              <a:buChar char="•"/>
            </a:pPr>
            <a:r>
              <a:rPr lang="en-US" sz="1400" strike="noStrike" kern="1200" dirty="0">
                <a:solidFill>
                  <a:schemeClr val="tx1"/>
                </a:solidFill>
                <a:effectLst/>
                <a:latin typeface="+mn-lt"/>
                <a:ea typeface="Tahoma" panose="020B0604030504040204" pitchFamily="34" charset="0"/>
                <a:cs typeface="Tahoma" panose="020B0604030504040204" pitchFamily="34" charset="0"/>
              </a:rPr>
              <a:t>Identifying opportunities to increase incentives for communities to begin partnerships as a tool to address their technical, managerial and financial capacity needs. </a:t>
            </a:r>
          </a:p>
          <a:p>
            <a:pPr marL="742950" lvl="1" indent="-285750">
              <a:buFont typeface="Arial" panose="020B0604020202020204" pitchFamily="34" charset="0"/>
              <a:buChar char="•"/>
            </a:pPr>
            <a:r>
              <a:rPr lang="en-US" sz="1400" strike="noStrike" kern="1200" dirty="0">
                <a:solidFill>
                  <a:schemeClr val="tx1"/>
                </a:solidFill>
                <a:effectLst/>
                <a:latin typeface="+mn-lt"/>
                <a:ea typeface="Tahoma" panose="020B0604030504040204" pitchFamily="34" charset="0"/>
                <a:cs typeface="Tahoma" panose="020B0604030504040204" pitchFamily="34" charset="0"/>
              </a:rPr>
              <a:t>Updating a compendium of state statutes, programs and studies that support water system partnerships. </a:t>
            </a:r>
          </a:p>
          <a:p>
            <a:pPr marL="742950" lvl="1" indent="-285750">
              <a:buFont typeface="Arial" panose="020B0604020202020204" pitchFamily="34" charset="0"/>
              <a:buChar char="•"/>
            </a:pPr>
            <a:r>
              <a:rPr lang="en-US" sz="1400" strike="noStrike" kern="1200" dirty="0">
                <a:solidFill>
                  <a:schemeClr val="tx1"/>
                </a:solidFill>
                <a:effectLst/>
                <a:latin typeface="+mn-lt"/>
                <a:ea typeface="Tahoma" panose="020B0604030504040204" pitchFamily="34" charset="0"/>
                <a:cs typeface="Tahoma" panose="020B0604030504040204" pitchFamily="34" charset="0"/>
              </a:rPr>
              <a:t>Cooperation to move these pieces forward is critical. We know EPA cannot do this work without all the members of the water sector. We want to hear from you what is needed, what is working and where we can do better. </a:t>
            </a:r>
          </a:p>
          <a:p>
            <a:pPr marL="0" lvl="0" indent="0">
              <a:buFontTx/>
              <a:buNone/>
            </a:pPr>
            <a:endParaRPr lang="en-US" sz="1400" strike="noStrike" kern="1200" dirty="0">
              <a:solidFill>
                <a:schemeClr val="tx1"/>
              </a:solidFill>
              <a:effectLst/>
              <a:latin typeface="+mn-lt"/>
              <a:ea typeface="Tahoma" panose="020B0604030504040204" pitchFamily="34" charset="0"/>
              <a:cs typeface="Tahoma" panose="020B0604030504040204" pitchFamily="34" charset="0"/>
            </a:endParaRPr>
          </a:p>
          <a:p>
            <a:pPr marL="0" lvl="0" indent="0">
              <a:buFontTx/>
              <a:buNone/>
            </a:pPr>
            <a:endParaRPr lang="en-US" sz="1400" strike="noStrike" kern="1200" dirty="0">
              <a:solidFill>
                <a:schemeClr val="tx1"/>
              </a:solidFill>
              <a:effectLst/>
              <a:latin typeface="+mn-lt"/>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50FB5AF-5AC3-DC4E-99EC-4ED94D6DB19A}"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47395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EFCF46-C6FD-4EC4-97DD-7C64A5FC940B}" type="slidenum">
              <a:rPr lang="en-US" smtClean="0"/>
              <a:t>21</a:t>
            </a:fld>
            <a:endParaRPr lang="en-US"/>
          </a:p>
        </p:txBody>
      </p:sp>
    </p:spTree>
    <p:extLst>
      <p:ext uri="{BB962C8B-B14F-4D97-AF65-F5344CB8AC3E}">
        <p14:creationId xmlns:p14="http://schemas.microsoft.com/office/powerpoint/2010/main" val="282485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EFCF46-C6FD-4EC4-97DD-7C64A5FC940B}" type="slidenum">
              <a:rPr lang="en-US" smtClean="0"/>
              <a:t>2</a:t>
            </a:fld>
            <a:endParaRPr lang="en-US"/>
          </a:p>
        </p:txBody>
      </p:sp>
    </p:spTree>
    <p:extLst>
      <p:ext uri="{BB962C8B-B14F-4D97-AF65-F5344CB8AC3E}">
        <p14:creationId xmlns:p14="http://schemas.microsoft.com/office/powerpoint/2010/main" val="2643037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EFCF46-C6FD-4EC4-97DD-7C64A5FC940B}" type="slidenum">
              <a:rPr lang="en-US" smtClean="0"/>
              <a:t>11</a:t>
            </a:fld>
            <a:endParaRPr lang="en-US"/>
          </a:p>
        </p:txBody>
      </p:sp>
    </p:spTree>
    <p:extLst>
      <p:ext uri="{BB962C8B-B14F-4D97-AF65-F5344CB8AC3E}">
        <p14:creationId xmlns:p14="http://schemas.microsoft.com/office/powerpoint/2010/main" val="3659176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EFCF46-C6FD-4EC4-97DD-7C64A5FC940B}" type="slidenum">
              <a:rPr lang="en-US" smtClean="0"/>
              <a:t>12</a:t>
            </a:fld>
            <a:endParaRPr lang="en-US"/>
          </a:p>
        </p:txBody>
      </p:sp>
    </p:spTree>
    <p:extLst>
      <p:ext uri="{BB962C8B-B14F-4D97-AF65-F5344CB8AC3E}">
        <p14:creationId xmlns:p14="http://schemas.microsoft.com/office/powerpoint/2010/main" val="1085263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F685AF7-245D-47C6-A17A-7FCA416621E7}" type="slidenum">
              <a:rPr lang="en-US" smtClean="0"/>
              <a:pPr/>
              <a:t>13</a:t>
            </a:fld>
            <a:endParaRPr lang="en-US"/>
          </a:p>
        </p:txBody>
      </p:sp>
    </p:spTree>
    <p:extLst>
      <p:ext uri="{BB962C8B-B14F-4D97-AF65-F5344CB8AC3E}">
        <p14:creationId xmlns:p14="http://schemas.microsoft.com/office/powerpoint/2010/main" val="2026404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defRPr/>
            </a:pPr>
            <a:r>
              <a:rPr lang="en-US" dirty="0"/>
              <a:t>Calculate the undisbursed project funds by subtracting total disbursements from total funds available. Then, compare this to average annual disbursements over the past 3 years. This 3-year period is used to smooth any large disbursement peaks or valleys occurring in that time period (including seasonal discrepancies).</a:t>
            </a:r>
          </a:p>
          <a:p>
            <a:pPr defTabSz="928299">
              <a:defRPr/>
            </a:pPr>
            <a:endParaRPr lang="en-US" dirty="0"/>
          </a:p>
          <a:p>
            <a:pPr>
              <a:buFont typeface="Wingdings" panose="05000000000000000000" pitchFamily="2" charset="2"/>
              <a:buChar char="§"/>
            </a:pPr>
            <a:r>
              <a:rPr lang="en-US" dirty="0"/>
              <a:t>Important note: we receive these data </a:t>
            </a:r>
            <a:r>
              <a:rPr lang="en-US" i="1" u="sng" dirty="0"/>
              <a:t>once per year </a:t>
            </a:r>
            <a:r>
              <a:rPr lang="en-US" dirty="0"/>
              <a:t>from the states (as of June 30 each year)</a:t>
            </a:r>
          </a:p>
          <a:p>
            <a:pPr lvl="1">
              <a:buFont typeface="Wingdings" panose="05000000000000000000" pitchFamily="2" charset="2"/>
              <a:buChar char="§"/>
            </a:pPr>
            <a:r>
              <a:rPr lang="en-US" dirty="0"/>
              <a:t>Thus, must be careful, since we may not see the true highs and lows over the year.</a:t>
            </a:r>
          </a:p>
          <a:p>
            <a:pPr defTabSz="928299">
              <a:defRPr/>
            </a:pPr>
            <a:endParaRPr lang="en-US" dirty="0"/>
          </a:p>
          <a:p>
            <a:endParaRPr lang="en-US" dirty="0"/>
          </a:p>
        </p:txBody>
      </p:sp>
      <p:sp>
        <p:nvSpPr>
          <p:cNvPr id="4" name="Slide Number Placeholder 3"/>
          <p:cNvSpPr>
            <a:spLocks noGrp="1"/>
          </p:cNvSpPr>
          <p:nvPr>
            <p:ph type="sldNum" sz="quarter" idx="10"/>
          </p:nvPr>
        </p:nvSpPr>
        <p:spPr/>
        <p:txBody>
          <a:bodyPr/>
          <a:lstStyle/>
          <a:p>
            <a:fld id="{4379B68B-4814-4984-A1AC-75DFD18AE13A}" type="slidenum">
              <a:rPr lang="en-US" smtClean="0"/>
              <a:t>14</a:t>
            </a:fld>
            <a:endParaRPr lang="en-US"/>
          </a:p>
        </p:txBody>
      </p:sp>
    </p:spTree>
    <p:extLst>
      <p:ext uri="{BB962C8B-B14F-4D97-AF65-F5344CB8AC3E}">
        <p14:creationId xmlns:p14="http://schemas.microsoft.com/office/powerpoint/2010/main" val="3622906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EFCF46-C6FD-4EC4-97DD-7C64A5FC940B}" type="slidenum">
              <a:rPr lang="en-US" smtClean="0"/>
              <a:t>15</a:t>
            </a:fld>
            <a:endParaRPr lang="en-US"/>
          </a:p>
        </p:txBody>
      </p:sp>
    </p:spTree>
    <p:extLst>
      <p:ext uri="{BB962C8B-B14F-4D97-AF65-F5344CB8AC3E}">
        <p14:creationId xmlns:p14="http://schemas.microsoft.com/office/powerpoint/2010/main" val="4262484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potential benefits of partnerships are numerous and significant: </a:t>
            </a:r>
          </a:p>
          <a:p>
            <a:pPr lvl="0"/>
            <a:r>
              <a:rPr lang="en-US" sz="1200" kern="1200" dirty="0">
                <a:solidFill>
                  <a:schemeClr val="tx1"/>
                </a:solidFill>
                <a:effectLst/>
                <a:latin typeface="+mn-lt"/>
                <a:ea typeface="+mn-ea"/>
                <a:cs typeface="+mn-cs"/>
              </a:rPr>
              <a:t>COST SAVINGS: Partnerships can help reduce capital and operating costs and prices through increased economies of scale.</a:t>
            </a:r>
          </a:p>
          <a:p>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This can be seen in formal and informal partnerships. Informal example is the system in Texas that serves as the contract manager for bulk chemical purchasing. A formal example is the economic development that it can bring to a community- Champion Pet Foods built a large facility in Auburn, KY, due in part to the presence of a 12-inch water line on the property that was installed as part of a consolidation project. </a:t>
            </a:r>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INFRASTRUCTURE INVESTMENT: Partnerships can enable communities to raise the capital needed to replace and improve aging water-delivery infrastructure.</a:t>
            </a:r>
          </a:p>
          <a:p>
            <a:pPr lvl="0"/>
            <a:r>
              <a:rPr lang="en-US" sz="1200" kern="1200" dirty="0">
                <a:solidFill>
                  <a:schemeClr val="tx1"/>
                </a:solidFill>
                <a:effectLst/>
                <a:latin typeface="+mn-lt"/>
                <a:ea typeface="+mn-ea"/>
                <a:cs typeface="+mn-cs"/>
              </a:rPr>
              <a:t>PUBLIC HEALTH: Partnerships can improve operational performance through wider use of trained operators and tailored treatment technologies.</a:t>
            </a:r>
          </a:p>
          <a:p>
            <a:r>
              <a:rPr lang="en-US" sz="1200" i="1" kern="1200" dirty="0">
                <a:solidFill>
                  <a:schemeClr val="tx1"/>
                </a:solidFill>
                <a:effectLst/>
                <a:latin typeface="+mn-lt"/>
                <a:ea typeface="+mn-ea"/>
                <a:cs typeface="+mn-cs"/>
              </a:rPr>
              <a:t>Birmingham Water realized a lack of level 4 certified operators in the state. They initiated a training program to increase that number, and the operational ability of neighboring systems. They also use their expertise to help local systems assess leaks. </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PREPAREDNESS:</a:t>
            </a:r>
            <a:r>
              <a:rPr lang="en-US" sz="1200" strike="sngStrike" kern="1200" dirty="0">
                <a:solidFill>
                  <a:schemeClr val="tx1"/>
                </a:solidFill>
                <a:effectLst/>
                <a:latin typeface="+mn-lt"/>
                <a:ea typeface="+mn-ea"/>
                <a:cs typeface="+mn-cs"/>
              </a:rPr>
              <a:t> P</a:t>
            </a:r>
            <a:r>
              <a:rPr lang="en-US" sz="1200" kern="1200" dirty="0">
                <a:solidFill>
                  <a:schemeClr val="tx1"/>
                </a:solidFill>
                <a:effectLst/>
                <a:latin typeface="+mn-lt"/>
                <a:ea typeface="+mn-ea"/>
                <a:cs typeface="+mn-cs"/>
              </a:rPr>
              <a:t>artnerships can enhance environmental protection, resource conservation, and contingency planning for natural or other supply emergencies, through increased coordination and integrated planning.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States can also realize important benefits from system partnership activities. For example, partnerships can be an effective means for helping water systems achieve and maintain technical, managerial, and financial (TMF) capacity, thereby reducing the oversight and resources that the state will need to devote to these systems. If more systems are connected through partnerships or the overall number of systems in a state is lower due to regionalization and consolidation, this can also result in more in depth assistance from state experts. </a:t>
            </a:r>
          </a:p>
          <a:p>
            <a:r>
              <a:rPr lang="en-US" sz="1200" kern="1200" dirty="0">
                <a:solidFill>
                  <a:schemeClr val="tx1"/>
                </a:solidFill>
                <a:effectLst/>
                <a:latin typeface="+mn-lt"/>
                <a:ea typeface="+mn-ea"/>
                <a:cs typeface="+mn-cs"/>
              </a:rPr>
              <a:t> These examples will not be in the text for Leigh. These are ones to talk through that highlight the benefits of partnerships. </a:t>
            </a:r>
          </a:p>
          <a:p>
            <a:endParaRPr lang="en-US" dirty="0"/>
          </a:p>
        </p:txBody>
      </p:sp>
      <p:sp>
        <p:nvSpPr>
          <p:cNvPr id="4" name="Slide Number Placeholder 3"/>
          <p:cNvSpPr>
            <a:spLocks noGrp="1"/>
          </p:cNvSpPr>
          <p:nvPr>
            <p:ph type="sldNum" sz="quarter" idx="10"/>
          </p:nvPr>
        </p:nvSpPr>
        <p:spPr/>
        <p:txBody>
          <a:bodyPr/>
          <a:lstStyle/>
          <a:p>
            <a:fld id="{DA85B53C-F3EA-434F-8390-70B040FBDB59}" type="slidenum">
              <a:rPr lang="en-US" smtClean="0"/>
              <a:t>17</a:t>
            </a:fld>
            <a:endParaRPr lang="en-US"/>
          </a:p>
        </p:txBody>
      </p:sp>
    </p:spTree>
    <p:extLst>
      <p:ext uri="{BB962C8B-B14F-4D97-AF65-F5344CB8AC3E}">
        <p14:creationId xmlns:p14="http://schemas.microsoft.com/office/powerpoint/2010/main" val="362894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buFontTx/>
              <a:buChar char="-"/>
            </a:pPr>
            <a:r>
              <a:rPr lang="en-US" sz="1400" strike="noStrike" kern="1200" dirty="0">
                <a:solidFill>
                  <a:schemeClr val="tx1"/>
                </a:solidFill>
                <a:effectLst/>
                <a:latin typeface="+mn-lt"/>
                <a:ea typeface="Tahoma" panose="020B0604030504040204" pitchFamily="34" charset="0"/>
                <a:cs typeface="Tahoma" panose="020B0604030504040204" pitchFamily="34" charset="0"/>
              </a:rPr>
              <a:t>Water system partnerships can increase system capacity by providing opportunities for systems to work together to solve compliance challenges, share costs of operations and maintenance activities and leverage other resources. This enables struggling systems to provide safe, reliable and affordable water to their communities.</a:t>
            </a:r>
          </a:p>
          <a:p>
            <a:pPr marL="285750" lvl="0" indent="-285750">
              <a:buFontTx/>
              <a:buChar char="-"/>
            </a:pPr>
            <a:endParaRPr lang="en-US" sz="1400" strike="noStrike" kern="1200" dirty="0">
              <a:solidFill>
                <a:schemeClr val="tx1"/>
              </a:solidFill>
              <a:effectLst/>
              <a:latin typeface="+mn-lt"/>
              <a:ea typeface="Tahoma" panose="020B0604030504040204" pitchFamily="34" charset="0"/>
              <a:cs typeface="Tahoma" panose="020B0604030504040204" pitchFamily="34" charset="0"/>
            </a:endParaRPr>
          </a:p>
          <a:p>
            <a:pPr marL="285750" lvl="0" indent="-285750">
              <a:buFontTx/>
              <a:buChar char="-"/>
            </a:pPr>
            <a:r>
              <a:rPr lang="en-US" sz="1400" strike="noStrike" kern="1200" dirty="0">
                <a:solidFill>
                  <a:schemeClr val="tx1"/>
                </a:solidFill>
                <a:effectLst/>
                <a:latin typeface="+mn-lt"/>
                <a:ea typeface="Tahoma" panose="020B0604030504040204" pitchFamily="34" charset="0"/>
                <a:cs typeface="Tahoma" panose="020B0604030504040204" pitchFamily="34" charset="0"/>
              </a:rPr>
              <a:t>Water system partnerships include a variety of arrangements that can range from informal equipment sharing to more formal agreements for sharing operators to physical consolidation of two or more systems.  </a:t>
            </a:r>
          </a:p>
          <a:p>
            <a:pPr marL="285750" lvl="0" indent="-285750">
              <a:buFontTx/>
              <a:buChar char="-"/>
            </a:pPr>
            <a:endParaRPr lang="en-US" sz="1400" strike="noStrike" kern="1200" dirty="0">
              <a:solidFill>
                <a:schemeClr val="tx1"/>
              </a:solidFill>
              <a:effectLst/>
              <a:latin typeface="+mn-lt"/>
              <a:ea typeface="Tahoma" panose="020B0604030504040204" pitchFamily="34" charset="0"/>
              <a:cs typeface="Tahoma" panose="020B0604030504040204" pitchFamily="34" charset="0"/>
            </a:endParaRPr>
          </a:p>
          <a:p>
            <a:pPr marL="285750" lvl="0" indent="-285750">
              <a:buFontTx/>
              <a:buChar char="-"/>
            </a:pPr>
            <a:r>
              <a:rPr lang="en-US" sz="1400" strike="noStrike" kern="1200" dirty="0">
                <a:solidFill>
                  <a:schemeClr val="tx1"/>
                </a:solidFill>
                <a:effectLst/>
                <a:latin typeface="+mn-lt"/>
                <a:ea typeface="Tahoma" panose="020B0604030504040204" pitchFamily="34" charset="0"/>
                <a:cs typeface="Tahoma" panose="020B0604030504040204" pitchFamily="34" charset="0"/>
              </a:rPr>
              <a:t>For years, EPA and states have been collaborating to promote and raise awareness about partnership opportunities.</a:t>
            </a:r>
          </a:p>
          <a:p>
            <a:pPr marL="0" lvl="0" indent="0">
              <a:buFontTx/>
              <a:buNone/>
            </a:pPr>
            <a:endParaRPr lang="en-US" sz="1400" strike="noStrike" kern="1200" dirty="0">
              <a:solidFill>
                <a:schemeClr val="tx1"/>
              </a:solidFill>
              <a:effectLst/>
              <a:latin typeface="+mn-lt"/>
              <a:ea typeface="Tahoma" panose="020B0604030504040204" pitchFamily="34" charset="0"/>
              <a:cs typeface="Tahoma" panose="020B0604030504040204" pitchFamily="34" charset="0"/>
            </a:endParaRPr>
          </a:p>
          <a:p>
            <a:pPr marL="285750" lvl="0" indent="-285750">
              <a:buFontTx/>
              <a:buChar char="-"/>
            </a:pPr>
            <a:r>
              <a:rPr lang="en-US" sz="1400" strike="noStrike" kern="1200" dirty="0">
                <a:solidFill>
                  <a:schemeClr val="tx1"/>
                </a:solidFill>
                <a:effectLst/>
                <a:latin typeface="+mn-lt"/>
                <a:ea typeface="Tahoma" panose="020B0604030504040204" pitchFamily="34" charset="0"/>
                <a:cs typeface="Tahoma" panose="020B0604030504040204" pitchFamily="34" charset="0"/>
              </a:rPr>
              <a:t>Working together, we’ve develop case studies, incentives and funding and financing tools to support water system partnerships.</a:t>
            </a:r>
          </a:p>
          <a:p>
            <a:pPr marL="285750" lvl="0" indent="-285750">
              <a:buFontTx/>
              <a:buChar char="-"/>
            </a:pPr>
            <a:endParaRPr lang="en-US" sz="1400" strike="noStrike" kern="1200" dirty="0">
              <a:solidFill>
                <a:schemeClr val="tx1"/>
              </a:solidFill>
              <a:effectLst/>
              <a:latin typeface="+mn-lt"/>
              <a:ea typeface="Tahoma" panose="020B0604030504040204" pitchFamily="34" charset="0"/>
              <a:cs typeface="Tahoma" panose="020B0604030504040204" pitchFamily="34" charset="0"/>
            </a:endParaRPr>
          </a:p>
          <a:p>
            <a:pPr marL="285750" lvl="0" indent="-285750">
              <a:buFontTx/>
              <a:buChar char="-"/>
            </a:pPr>
            <a:r>
              <a:rPr lang="en-US" sz="1400" strike="noStrike" kern="1200" dirty="0">
                <a:solidFill>
                  <a:schemeClr val="tx1"/>
                </a:solidFill>
                <a:effectLst/>
                <a:latin typeface="+mn-lt"/>
                <a:ea typeface="Tahoma" panose="020B0604030504040204" pitchFamily="34" charset="0"/>
                <a:cs typeface="Tahoma" panose="020B0604030504040204" pitchFamily="34" charset="0"/>
              </a:rPr>
              <a:t>Currently, there are 153,000 Public Water systems (PWSs) in the United States </a:t>
            </a:r>
          </a:p>
          <a:p>
            <a:pPr marL="0" lvl="0" indent="0">
              <a:buFontTx/>
              <a:buNone/>
            </a:pPr>
            <a:endParaRPr lang="en-US" sz="1400" strike="noStrike" kern="1200" dirty="0">
              <a:solidFill>
                <a:schemeClr val="tx1"/>
              </a:solidFill>
              <a:effectLst/>
              <a:latin typeface="+mn-lt"/>
              <a:ea typeface="Tahoma" panose="020B0604030504040204" pitchFamily="34" charset="0"/>
              <a:cs typeface="Tahoma" panose="020B0604030504040204" pitchFamily="34" charset="0"/>
            </a:endParaRPr>
          </a:p>
          <a:p>
            <a:pPr marL="0" lvl="0" indent="0">
              <a:buFontTx/>
              <a:buNone/>
            </a:pPr>
            <a:r>
              <a:rPr lang="en-US" sz="1400" strike="noStrike" kern="1200" dirty="0">
                <a:solidFill>
                  <a:schemeClr val="tx1"/>
                </a:solidFill>
                <a:effectLst/>
                <a:latin typeface="+mn-lt"/>
                <a:ea typeface="Tahoma" panose="020B0604030504040204" pitchFamily="34" charset="0"/>
                <a:cs typeface="Tahoma" panose="020B0604030504040204" pitchFamily="34" charset="0"/>
              </a:rPr>
              <a:t>Examples</a:t>
            </a:r>
          </a:p>
          <a:p>
            <a:pPr marL="285750" lvl="0" indent="-285750">
              <a:buFontTx/>
              <a:buChar char="-"/>
            </a:pPr>
            <a:r>
              <a:rPr lang="en-US" sz="1400" strike="noStrike" kern="1200" dirty="0">
                <a:solidFill>
                  <a:schemeClr val="tx1"/>
                </a:solidFill>
                <a:effectLst/>
                <a:latin typeface="+mn-lt"/>
                <a:ea typeface="Tahoma" panose="020B0604030504040204" pitchFamily="34" charset="0"/>
                <a:cs typeface="Tahoma" panose="020B0604030504040204" pitchFamily="34" charset="0"/>
              </a:rPr>
              <a:t>California and Texas – 7,000 PWSs. California now has new legislation spurring consolidation.</a:t>
            </a:r>
          </a:p>
          <a:p>
            <a:pPr marL="0" lvl="0" indent="0">
              <a:buFontTx/>
              <a:buNone/>
            </a:pPr>
            <a:endParaRPr lang="en-US" sz="1400" strike="noStrike" kern="1200" dirty="0">
              <a:solidFill>
                <a:schemeClr val="tx1"/>
              </a:solidFill>
              <a:effectLst/>
              <a:latin typeface="+mn-lt"/>
              <a:ea typeface="Tahoma" panose="020B0604030504040204" pitchFamily="34" charset="0"/>
              <a:cs typeface="Tahoma" panose="020B0604030504040204" pitchFamily="34" charset="0"/>
            </a:endParaRPr>
          </a:p>
          <a:p>
            <a:pPr marL="285750" lvl="0" indent="-285750">
              <a:buFontTx/>
              <a:buChar char="-"/>
            </a:pPr>
            <a:r>
              <a:rPr lang="en-US" sz="1400" strike="noStrike" kern="1200" dirty="0">
                <a:solidFill>
                  <a:schemeClr val="tx1"/>
                </a:solidFill>
                <a:effectLst/>
                <a:latin typeface="+mn-lt"/>
                <a:ea typeface="Tahoma" panose="020B0604030504040204" pitchFamily="34" charset="0"/>
                <a:cs typeface="Tahoma" panose="020B0604030504040204" pitchFamily="34" charset="0"/>
              </a:rPr>
              <a:t>Alabama and Kentucky have made significant efforts to promote water system partnerships. They’ve managed to bring their inventories down to the low 400’s</a:t>
            </a:r>
          </a:p>
          <a:p>
            <a:pPr marL="285750" lvl="0" indent="-285750">
              <a:buFontTx/>
              <a:buChar char="-"/>
            </a:pPr>
            <a:endParaRPr lang="en-US" sz="1400" strike="noStrike" kern="1200" dirty="0">
              <a:solidFill>
                <a:schemeClr val="tx1"/>
              </a:solidFill>
              <a:effectLst/>
              <a:latin typeface="+mn-lt"/>
              <a:ea typeface="Tahoma" panose="020B0604030504040204" pitchFamily="34" charset="0"/>
              <a:cs typeface="Tahoma" panose="020B0604030504040204" pitchFamily="34" charset="0"/>
            </a:endParaRPr>
          </a:p>
          <a:p>
            <a:pPr marL="285750" lvl="0" indent="-285750">
              <a:buFontTx/>
              <a:buChar char="-"/>
            </a:pPr>
            <a:r>
              <a:rPr lang="en-US" sz="1400" strike="noStrike" kern="1200" dirty="0">
                <a:solidFill>
                  <a:schemeClr val="tx1"/>
                </a:solidFill>
                <a:effectLst/>
                <a:latin typeface="+mn-lt"/>
                <a:ea typeface="Tahoma" panose="020B0604030504040204" pitchFamily="34" charset="0"/>
                <a:cs typeface="Tahoma" panose="020B0604030504040204" pitchFamily="34" charset="0"/>
              </a:rPr>
              <a:t>One of the best examples of a town where all of these things have come together in the right way is Danville, KY.  The DW system serves approximately 11,000 residents in the town and an additional 21,000 in the surrounding districts of Junction City, </a:t>
            </a:r>
            <a:r>
              <a:rPr lang="en-US" sz="1400" strike="noStrike" kern="1200" dirty="0" err="1">
                <a:solidFill>
                  <a:schemeClr val="tx1"/>
                </a:solidFill>
                <a:effectLst/>
                <a:latin typeface="+mn-lt"/>
                <a:ea typeface="Tahoma" panose="020B0604030504040204" pitchFamily="34" charset="0"/>
                <a:cs typeface="Tahoma" panose="020B0604030504040204" pitchFamily="34" charset="0"/>
              </a:rPr>
              <a:t>Parksville</a:t>
            </a:r>
            <a:r>
              <a:rPr lang="en-US" sz="1400" strike="noStrike" kern="1200" dirty="0">
                <a:solidFill>
                  <a:schemeClr val="tx1"/>
                </a:solidFill>
                <a:effectLst/>
                <a:latin typeface="+mn-lt"/>
                <a:ea typeface="Tahoma" panose="020B0604030504040204" pitchFamily="34" charset="0"/>
                <a:cs typeface="Tahoma" panose="020B0604030504040204" pitchFamily="34" charset="0"/>
              </a:rPr>
              <a:t>, Hustonville, Perryville and Lake Village Water Association.</a:t>
            </a:r>
          </a:p>
          <a:p>
            <a:pPr marL="285750" lvl="0" indent="-285750">
              <a:buFontTx/>
              <a:buChar char="-"/>
            </a:pPr>
            <a:endParaRPr lang="en-US" sz="1400" strike="noStrike" kern="1200" dirty="0">
              <a:solidFill>
                <a:schemeClr val="tx1"/>
              </a:solidFill>
              <a:effectLst/>
              <a:latin typeface="+mn-lt"/>
              <a:ea typeface="Tahoma" panose="020B0604030504040204" pitchFamily="34" charset="0"/>
              <a:cs typeface="Tahoma" panose="020B0604030504040204" pitchFamily="34" charset="0"/>
            </a:endParaRPr>
          </a:p>
          <a:p>
            <a:pPr marL="285750" lvl="0" indent="-285750">
              <a:buFontTx/>
              <a:buChar char="-"/>
            </a:pPr>
            <a:r>
              <a:rPr lang="en-US" sz="1400" strike="noStrike" kern="1200" dirty="0">
                <a:solidFill>
                  <a:schemeClr val="tx1"/>
                </a:solidFill>
                <a:effectLst/>
                <a:latin typeface="+mn-lt"/>
                <a:ea typeface="Tahoma" panose="020B0604030504040204" pitchFamily="34" charset="0"/>
                <a:cs typeface="Tahoma" panose="020B0604030504040204" pitchFamily="34" charset="0"/>
              </a:rPr>
              <a:t>Danville has entered partnerships to provide high quality drinking water to approximately 75,000 residents in most of the surrounding communities through direct connections and sharing of their expert operators to everyone's benefits. </a:t>
            </a:r>
          </a:p>
          <a:p>
            <a:pPr marL="0" lvl="0" indent="0">
              <a:buFontTx/>
              <a:buNone/>
            </a:pPr>
            <a:endParaRPr lang="en-US" sz="1400" strike="noStrike" kern="1200" dirty="0">
              <a:solidFill>
                <a:schemeClr val="tx1"/>
              </a:solidFill>
              <a:effectLst/>
              <a:latin typeface="+mn-lt"/>
              <a:ea typeface="Tahoma" panose="020B0604030504040204" pitchFamily="34" charset="0"/>
              <a:cs typeface="Tahoma" panose="020B0604030504040204" pitchFamily="34" charset="0"/>
            </a:endParaRPr>
          </a:p>
          <a:p>
            <a:pPr marL="285750" lvl="0" indent="-285750">
              <a:buFontTx/>
              <a:buChar char="-"/>
            </a:pPr>
            <a:r>
              <a:rPr lang="en-US" sz="1400" strike="noStrike" kern="1200" dirty="0">
                <a:solidFill>
                  <a:schemeClr val="tx1"/>
                </a:solidFill>
                <a:effectLst/>
                <a:latin typeface="+mn-lt"/>
                <a:ea typeface="Tahoma" panose="020B0604030504040204" pitchFamily="34" charset="0"/>
                <a:cs typeface="Tahoma" panose="020B0604030504040204" pitchFamily="34" charset="0"/>
              </a:rPr>
              <a:t>We have been meeting with stakeholders across the water sector to discuss ways to address these challenges, focusing on three key priority areas: </a:t>
            </a:r>
          </a:p>
          <a:p>
            <a:pPr marL="742950" lvl="1" indent="-285750">
              <a:buFont typeface="Arial" panose="020B0604020202020204" pitchFamily="34" charset="0"/>
              <a:buChar char="•"/>
            </a:pPr>
            <a:r>
              <a:rPr lang="en-US" sz="1400" strike="noStrike" kern="1200" dirty="0">
                <a:solidFill>
                  <a:schemeClr val="tx1"/>
                </a:solidFill>
                <a:effectLst/>
                <a:latin typeface="+mn-lt"/>
                <a:ea typeface="Tahoma" panose="020B0604030504040204" pitchFamily="34" charset="0"/>
                <a:cs typeface="Tahoma" panose="020B0604030504040204" pitchFamily="34" charset="0"/>
              </a:rPr>
              <a:t>Incentives for partnerships, </a:t>
            </a:r>
          </a:p>
          <a:p>
            <a:pPr marL="742950" lvl="1" indent="-285750">
              <a:buFont typeface="Arial" panose="020B0604020202020204" pitchFamily="34" charset="0"/>
              <a:buChar char="•"/>
            </a:pPr>
            <a:r>
              <a:rPr lang="en-US" sz="1400" strike="noStrike" kern="1200" dirty="0">
                <a:solidFill>
                  <a:schemeClr val="tx1"/>
                </a:solidFill>
                <a:effectLst/>
                <a:latin typeface="+mn-lt"/>
                <a:ea typeface="Tahoma" panose="020B0604030504040204" pitchFamily="34" charset="0"/>
                <a:cs typeface="Tahoma" panose="020B0604030504040204" pitchFamily="34" charset="0"/>
              </a:rPr>
              <a:t>funding and financing, and </a:t>
            </a:r>
          </a:p>
          <a:p>
            <a:pPr marL="742950" lvl="1" indent="-285750">
              <a:buFont typeface="Arial" panose="020B0604020202020204" pitchFamily="34" charset="0"/>
              <a:buChar char="•"/>
            </a:pPr>
            <a:r>
              <a:rPr lang="en-US" sz="1400" strike="noStrike" kern="1200" dirty="0">
                <a:solidFill>
                  <a:schemeClr val="tx1"/>
                </a:solidFill>
                <a:effectLst/>
                <a:latin typeface="+mn-lt"/>
                <a:ea typeface="Tahoma" panose="020B0604030504040204" pitchFamily="34" charset="0"/>
                <a:cs typeface="Tahoma" panose="020B0604030504040204" pitchFamily="34" charset="0"/>
              </a:rPr>
              <a:t>outreach and communication.</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50FB5AF-5AC3-DC4E-99EC-4ED94D6DB19A}"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7626347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userDrawn="1"/>
        </p:nvSpPr>
        <p:spPr>
          <a:xfrm>
            <a:off x="7744178" y="0"/>
            <a:ext cx="4447823" cy="1701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1" name="Picture 10" descr="photo of clean water" title="photo of clean wa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981"/>
            <a:ext cx="12192000" cy="6868160"/>
          </a:xfrm>
          <a:prstGeom prst="rect">
            <a:avLst/>
          </a:prstGeom>
        </p:spPr>
      </p:pic>
      <p:pic>
        <p:nvPicPr>
          <p:cNvPr id="12" name="Picture 11" descr="EPA Office of Ground Water and Drinking Water logo" title="EPA Office of Ground Water and Drinking Water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32801" y="5055174"/>
            <a:ext cx="2526996" cy="1319653"/>
          </a:xfrm>
          <a:prstGeom prst="rect">
            <a:avLst/>
          </a:prstGeom>
        </p:spPr>
      </p:pic>
      <p:sp>
        <p:nvSpPr>
          <p:cNvPr id="2" name="Title 1"/>
          <p:cNvSpPr>
            <a:spLocks noGrp="1"/>
          </p:cNvSpPr>
          <p:nvPr>
            <p:ph type="ctrTitle" hasCustomPrompt="1"/>
          </p:nvPr>
        </p:nvSpPr>
        <p:spPr>
          <a:xfrm>
            <a:off x="4673600" y="1092201"/>
            <a:ext cx="6197600" cy="993775"/>
          </a:xfrm>
        </p:spPr>
        <p:txBody>
          <a:bodyPr anchor="b" anchorCtr="0">
            <a:noAutofit/>
          </a:bodyPr>
          <a:lstStyle>
            <a:lvl1pPr algn="r">
              <a:defRPr sz="4000">
                <a:solidFill>
                  <a:schemeClr val="accent1"/>
                </a:solidFill>
              </a:defRPr>
            </a:lvl1pPr>
          </a:lstStyle>
          <a:p>
            <a:r>
              <a:rPr lang="en-US" dirty="0"/>
              <a:t>CLICK TO EDIT MASTER TITLE STYLE</a:t>
            </a:r>
          </a:p>
        </p:txBody>
      </p:sp>
      <p:sp>
        <p:nvSpPr>
          <p:cNvPr id="3" name="Subtitle 2"/>
          <p:cNvSpPr>
            <a:spLocks noGrp="1"/>
          </p:cNvSpPr>
          <p:nvPr>
            <p:ph type="subTitle" idx="1" hasCustomPrompt="1"/>
          </p:nvPr>
        </p:nvSpPr>
        <p:spPr>
          <a:xfrm>
            <a:off x="4572000" y="2108200"/>
            <a:ext cx="6299200" cy="609600"/>
          </a:xfrm>
        </p:spPr>
        <p:txBody>
          <a:bodyPr/>
          <a:lstStyle>
            <a:lvl1pPr marL="0" indent="0" algn="r">
              <a:buNone/>
              <a:defRPr>
                <a:solidFill>
                  <a:schemeClr val="accent6"/>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  |  Date</a:t>
            </a:r>
          </a:p>
        </p:txBody>
      </p:sp>
    </p:spTree>
    <p:extLst>
      <p:ext uri="{BB962C8B-B14F-4D97-AF65-F5344CB8AC3E}">
        <p14:creationId xmlns:p14="http://schemas.microsoft.com/office/powerpoint/2010/main" val="2929268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descr="blue bar" title="blue bar"/>
          <p:cNvSpPr/>
          <p:nvPr userDrawn="1"/>
        </p:nvSpPr>
        <p:spPr>
          <a:xfrm>
            <a:off x="0" y="6087301"/>
            <a:ext cx="12192000" cy="787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2"/>
            <a:ext cx="9042400" cy="375919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07200" y="6290502"/>
            <a:ext cx="2844800" cy="365125"/>
          </a:xfrm>
        </p:spPr>
        <p:txBody>
          <a:bodyPr/>
          <a:lstStyle>
            <a:lvl1pPr>
              <a:defRPr>
                <a:solidFill>
                  <a:schemeClr val="bg1"/>
                </a:solidFill>
              </a:defRPr>
            </a:lvl1pPr>
          </a:lstStyle>
          <a:p>
            <a:endParaRPr lang="en-US" dirty="0"/>
          </a:p>
        </p:txBody>
      </p:sp>
      <p:sp>
        <p:nvSpPr>
          <p:cNvPr id="5" name="Footer Placeholder 4"/>
          <p:cNvSpPr>
            <a:spLocks noGrp="1"/>
          </p:cNvSpPr>
          <p:nvPr>
            <p:ph type="ftr" sz="quarter" idx="11"/>
          </p:nvPr>
        </p:nvSpPr>
        <p:spPr>
          <a:xfrm>
            <a:off x="609600" y="6290502"/>
            <a:ext cx="3860800" cy="365125"/>
          </a:xfrm>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a:xfrm>
            <a:off x="10915904" y="6290502"/>
            <a:ext cx="812800" cy="365125"/>
          </a:xfrm>
        </p:spPr>
        <p:txBody>
          <a:bodyPr/>
          <a:lstStyle/>
          <a:p>
            <a:fld id="{F78498E3-9FBF-46FE-87F5-F028E832A097}" type="slidenum">
              <a:rPr lang="en-US" smtClean="0"/>
              <a:t>‹#›</a:t>
            </a:fld>
            <a:endParaRPr lang="en-US" dirty="0"/>
          </a:p>
        </p:txBody>
      </p:sp>
    </p:spTree>
    <p:extLst>
      <p:ext uri="{BB962C8B-B14F-4D97-AF65-F5344CB8AC3E}">
        <p14:creationId xmlns:p14="http://schemas.microsoft.com/office/powerpoint/2010/main" val="3047301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descr="photo of clean water" title="photo of clean wa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8160"/>
          </a:xfrm>
          <a:prstGeom prst="rect">
            <a:avLst/>
          </a:prstGeom>
        </p:spPr>
      </p:pic>
      <p:sp>
        <p:nvSpPr>
          <p:cNvPr id="2" name="Title 1"/>
          <p:cNvSpPr>
            <a:spLocks noGrp="1"/>
          </p:cNvSpPr>
          <p:nvPr>
            <p:ph type="title"/>
          </p:nvPr>
        </p:nvSpPr>
        <p:spPr>
          <a:xfrm>
            <a:off x="812800" y="3429000"/>
            <a:ext cx="10363200" cy="1362075"/>
          </a:xfrm>
          <a:noFill/>
          <a:ln>
            <a:noFill/>
          </a:ln>
        </p:spPr>
        <p:txBody>
          <a:bodyPr anchor="ctr" anchorCtr="1">
            <a:normAutofit/>
          </a:bodyPr>
          <a:lstStyle>
            <a:lvl1pPr algn="ctr">
              <a:defRPr sz="4000" b="1" cap="all">
                <a:solidFill>
                  <a:schemeClr val="tx2"/>
                </a:solidFill>
                <a:effectLst>
                  <a:outerShdw blurRad="69850" dist="38100" dir="2700000" algn="tl" rotWithShape="0">
                    <a:schemeClr val="bg1">
                      <a:alpha val="24000"/>
                    </a:schemeClr>
                  </a:outerShdw>
                </a:effectLst>
              </a:defRPr>
            </a:lvl1pPr>
          </a:lstStyle>
          <a:p>
            <a:r>
              <a:rPr lang="en-US" dirty="0"/>
              <a:t>Click to edit Master title style</a:t>
            </a:r>
          </a:p>
        </p:txBody>
      </p:sp>
    </p:spTree>
    <p:extLst>
      <p:ext uri="{BB962C8B-B14F-4D97-AF65-F5344CB8AC3E}">
        <p14:creationId xmlns:p14="http://schemas.microsoft.com/office/powerpoint/2010/main" val="1548872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908800" y="1747834"/>
            <a:ext cx="3860800" cy="812801"/>
          </a:xfrm>
        </p:spPr>
        <p:txBody>
          <a:bodyPr/>
          <a:lstStyle/>
          <a:p>
            <a:r>
              <a:rPr lang="en-US" dirty="0"/>
              <a:t>Click to edit Master title style</a:t>
            </a:r>
          </a:p>
        </p:txBody>
      </p:sp>
      <p:sp>
        <p:nvSpPr>
          <p:cNvPr id="4" name="Content Placeholder 3"/>
          <p:cNvSpPr>
            <a:spLocks noGrp="1"/>
          </p:cNvSpPr>
          <p:nvPr>
            <p:ph sz="half" idx="2"/>
          </p:nvPr>
        </p:nvSpPr>
        <p:spPr>
          <a:xfrm>
            <a:off x="6908800" y="2865437"/>
            <a:ext cx="3759200" cy="2798764"/>
          </a:xfrm>
        </p:spPr>
        <p:txBody>
          <a:bodyPr>
            <a:normAutofit/>
          </a:bodyPr>
          <a:lstStyle>
            <a:lvl1pPr>
              <a:defRPr sz="16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908800" y="6273800"/>
            <a:ext cx="3759200" cy="365125"/>
          </a:xfrm>
        </p:spPr>
        <p:txBody>
          <a:bodyPr/>
          <a:lstStyle>
            <a:lvl1pPr algn="l">
              <a:defRPr/>
            </a:lvl1pPr>
          </a:lstStyle>
          <a:p>
            <a:endParaRPr lang="en-US"/>
          </a:p>
        </p:txBody>
      </p:sp>
      <p:sp>
        <p:nvSpPr>
          <p:cNvPr id="6" name="Footer Placeholder 5"/>
          <p:cNvSpPr>
            <a:spLocks noGrp="1"/>
          </p:cNvSpPr>
          <p:nvPr>
            <p:ph type="ftr" sz="quarter" idx="11"/>
          </p:nvPr>
        </p:nvSpPr>
        <p:spPr/>
        <p:txBody>
          <a:bodyPr/>
          <a:lstStyle/>
          <a:p>
            <a:endParaRPr lang="en-US"/>
          </a:p>
        </p:txBody>
      </p:sp>
      <p:sp>
        <p:nvSpPr>
          <p:cNvPr id="8" name="Picture Placeholder 4" descr="photo" title="photo"/>
          <p:cNvSpPr>
            <a:spLocks noGrp="1"/>
          </p:cNvSpPr>
          <p:nvPr>
            <p:ph type="pic" sz="quarter" idx="14"/>
          </p:nvPr>
        </p:nvSpPr>
        <p:spPr>
          <a:xfrm>
            <a:off x="1" y="-1"/>
            <a:ext cx="6604000" cy="6858001"/>
          </a:xfrm>
        </p:spPr>
      </p:sp>
      <p:sp>
        <p:nvSpPr>
          <p:cNvPr id="10" name="Slide Number Placeholder 5"/>
          <p:cNvSpPr>
            <a:spLocks noGrp="1"/>
          </p:cNvSpPr>
          <p:nvPr>
            <p:ph type="sldNum" sz="quarter" idx="4"/>
          </p:nvPr>
        </p:nvSpPr>
        <p:spPr>
          <a:xfrm>
            <a:off x="10915904" y="6273800"/>
            <a:ext cx="812800" cy="365125"/>
          </a:xfrm>
          <a:prstGeom prst="rect">
            <a:avLst/>
          </a:prstGeom>
        </p:spPr>
        <p:txBody>
          <a:bodyPr vert="horz" lIns="91440" tIns="45720" rIns="91440" bIns="45720" rtlCol="0" anchor="ctr"/>
          <a:lstStyle>
            <a:lvl1pPr algn="r">
              <a:defRPr sz="1333" b="1">
                <a:solidFill>
                  <a:schemeClr val="bg1"/>
                </a:solidFill>
              </a:defRPr>
            </a:lvl1pPr>
          </a:lstStyle>
          <a:p>
            <a:fld id="{F78498E3-9FBF-46FE-87F5-F028E832A097}" type="slidenum">
              <a:rPr lang="en-US" smtClean="0"/>
              <a:pPr/>
              <a:t>‹#›</a:t>
            </a:fld>
            <a:endParaRPr lang="en-US" dirty="0"/>
          </a:p>
        </p:txBody>
      </p:sp>
    </p:spTree>
    <p:extLst>
      <p:ext uri="{BB962C8B-B14F-4D97-AF65-F5344CB8AC3E}">
        <p14:creationId xmlns:p14="http://schemas.microsoft.com/office/powerpoint/2010/main" val="3170112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Picture Placeholder 4" descr="photo" title="photo"/>
          <p:cNvSpPr>
            <a:spLocks noGrp="1"/>
          </p:cNvSpPr>
          <p:nvPr>
            <p:ph type="pic" sz="quarter" idx="14"/>
          </p:nvPr>
        </p:nvSpPr>
        <p:spPr>
          <a:xfrm>
            <a:off x="5283200" y="-1"/>
            <a:ext cx="6908800" cy="6858001"/>
          </a:xfrm>
        </p:spPr>
      </p:sp>
      <p:sp>
        <p:nvSpPr>
          <p:cNvPr id="2" name="Title 1"/>
          <p:cNvSpPr>
            <a:spLocks noGrp="1"/>
          </p:cNvSpPr>
          <p:nvPr>
            <p:ph type="title"/>
          </p:nvPr>
        </p:nvSpPr>
        <p:spPr>
          <a:xfrm>
            <a:off x="609600" y="1803398"/>
            <a:ext cx="3860800" cy="812801"/>
          </a:xfrm>
        </p:spPr>
        <p:txBody>
          <a:bodyPr/>
          <a:lstStyle/>
          <a:p>
            <a:r>
              <a:rPr lang="en-US" dirty="0"/>
              <a:t>Click to edit Master title style</a:t>
            </a:r>
          </a:p>
        </p:txBody>
      </p:sp>
      <p:sp>
        <p:nvSpPr>
          <p:cNvPr id="4" name="Content Placeholder 3"/>
          <p:cNvSpPr>
            <a:spLocks noGrp="1"/>
          </p:cNvSpPr>
          <p:nvPr>
            <p:ph sz="half" idx="2"/>
          </p:nvPr>
        </p:nvSpPr>
        <p:spPr>
          <a:xfrm>
            <a:off x="609600" y="2921001"/>
            <a:ext cx="3759200" cy="2798764"/>
          </a:xfrm>
        </p:spPr>
        <p:txBody>
          <a:bodyPr>
            <a:normAutofit/>
          </a:bodyPr>
          <a:lstStyle>
            <a:lvl1pPr>
              <a:defRPr sz="16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908800" y="6273800"/>
            <a:ext cx="3759200" cy="365125"/>
          </a:xfr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5"/>
          <p:cNvSpPr>
            <a:spLocks noGrp="1"/>
          </p:cNvSpPr>
          <p:nvPr>
            <p:ph type="sldNum" sz="quarter" idx="4"/>
          </p:nvPr>
        </p:nvSpPr>
        <p:spPr>
          <a:xfrm>
            <a:off x="10915904" y="6273800"/>
            <a:ext cx="812800" cy="365125"/>
          </a:xfrm>
          <a:prstGeom prst="rect">
            <a:avLst/>
          </a:prstGeom>
        </p:spPr>
        <p:txBody>
          <a:bodyPr vert="horz" lIns="91440" tIns="45720" rIns="91440" bIns="45720" rtlCol="0" anchor="ctr"/>
          <a:lstStyle>
            <a:lvl1pPr algn="r">
              <a:defRPr sz="1333" b="1">
                <a:solidFill>
                  <a:schemeClr val="bg1"/>
                </a:solidFill>
              </a:defRPr>
            </a:lvl1pPr>
          </a:lstStyle>
          <a:p>
            <a:fld id="{F78498E3-9FBF-46FE-87F5-F028E832A097}" type="slidenum">
              <a:rPr lang="en-US" smtClean="0"/>
              <a:pPr/>
              <a:t>‹#›</a:t>
            </a:fld>
            <a:endParaRPr lang="en-US" dirty="0"/>
          </a:p>
        </p:txBody>
      </p:sp>
    </p:spTree>
    <p:extLst>
      <p:ext uri="{BB962C8B-B14F-4D97-AF65-F5344CB8AC3E}">
        <p14:creationId xmlns:p14="http://schemas.microsoft.com/office/powerpoint/2010/main" val="1309249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4" name="Content Placeholder 3"/>
          <p:cNvSpPr>
            <a:spLocks noGrp="1"/>
          </p:cNvSpPr>
          <p:nvPr>
            <p:ph sz="half" idx="2"/>
          </p:nvPr>
        </p:nvSpPr>
        <p:spPr>
          <a:xfrm>
            <a:off x="609600" y="1701800"/>
            <a:ext cx="3860800" cy="3962400"/>
          </a:xfrm>
        </p:spPr>
        <p:txBody>
          <a:bodyPr>
            <a:normAutofit/>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73601" y="1701800"/>
            <a:ext cx="4572001" cy="3962400"/>
          </a:xfrm>
        </p:spPr>
        <p:txBody>
          <a:bodyPr>
            <a:normAutofit/>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8498E3-9FBF-46FE-87F5-F028E832A097}" type="slidenum">
              <a:rPr lang="en-US" smtClean="0"/>
              <a:t>‹#›</a:t>
            </a:fld>
            <a:endParaRPr lang="en-US"/>
          </a:p>
        </p:txBody>
      </p:sp>
    </p:spTree>
    <p:extLst>
      <p:ext uri="{BB962C8B-B14F-4D97-AF65-F5344CB8AC3E}">
        <p14:creationId xmlns:p14="http://schemas.microsoft.com/office/powerpoint/2010/main" val="2771576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13063"/>
            <a:ext cx="10464800" cy="1143000"/>
          </a:xfrm>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0991096F-CEEE-425E-9BE1-636E5BD6E1F7}" type="slidenum">
              <a:rPr lang="en-US" altLang="en-US"/>
              <a:pPr>
                <a:defRPr/>
              </a:pPr>
              <a:t>‹#›</a:t>
            </a:fld>
            <a:endParaRPr lang="en-US" altLang="en-US" dirty="0"/>
          </a:p>
        </p:txBody>
      </p:sp>
    </p:spTree>
    <p:extLst>
      <p:ext uri="{BB962C8B-B14F-4D97-AF65-F5344CB8AC3E}">
        <p14:creationId xmlns:p14="http://schemas.microsoft.com/office/powerpoint/2010/main" val="186912690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003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ontent Standa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Content Placeholder 5"/>
          <p:cNvSpPr>
            <a:spLocks noGrp="1"/>
          </p:cNvSpPr>
          <p:nvPr>
            <p:ph sz="quarter" idx="12"/>
          </p:nvPr>
        </p:nvSpPr>
        <p:spPr>
          <a:xfrm>
            <a:off x="609600" y="1676400"/>
            <a:ext cx="10387013" cy="426085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2088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descr="blue bar" title="blue bar"/>
          <p:cNvSpPr/>
          <p:nvPr userDrawn="1"/>
        </p:nvSpPr>
        <p:spPr>
          <a:xfrm>
            <a:off x="0" y="6070600"/>
            <a:ext cx="12192000" cy="7874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solidFill>
                <a:srgbClr val="2369AF"/>
              </a:solidFill>
            </a:endParaRPr>
          </a:p>
        </p:txBody>
      </p:sp>
      <p:pic>
        <p:nvPicPr>
          <p:cNvPr id="10" name="Picture 9" descr="EPA Office of Ground Water and Drinking Water logo" title="EPA Office of Ground Water and Drinking Water logo"/>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363200" y="480393"/>
            <a:ext cx="1365504" cy="713096"/>
          </a:xfrm>
          <a:prstGeom prst="rect">
            <a:avLst/>
          </a:prstGeom>
        </p:spPr>
      </p:pic>
      <p:sp>
        <p:nvSpPr>
          <p:cNvPr id="2" name="Title Placeholder 1"/>
          <p:cNvSpPr>
            <a:spLocks noGrp="1"/>
          </p:cNvSpPr>
          <p:nvPr>
            <p:ph type="title"/>
          </p:nvPr>
        </p:nvSpPr>
        <p:spPr>
          <a:xfrm>
            <a:off x="609600" y="274639"/>
            <a:ext cx="90424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2"/>
            <a:ext cx="9042400" cy="3860799"/>
          </a:xfrm>
          <a:prstGeom prst="rect">
            <a:avLst/>
          </a:prstGeom>
          <a:no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807200" y="6273800"/>
            <a:ext cx="2844800" cy="365125"/>
          </a:xfrm>
          <a:prstGeom prst="rect">
            <a:avLst/>
          </a:prstGeom>
        </p:spPr>
        <p:txBody>
          <a:bodyPr vert="horz" lIns="91440" tIns="45720" rIns="91440" bIns="45720" rtlCol="0" anchor="ctr"/>
          <a:lstStyle>
            <a:lvl1pPr algn="r">
              <a:defRPr sz="1067">
                <a:solidFill>
                  <a:schemeClr val="bg1"/>
                </a:solidFill>
              </a:defRPr>
            </a:lvl1pPr>
          </a:lstStyle>
          <a:p>
            <a:endParaRPr lang="en-US" dirty="0"/>
          </a:p>
        </p:txBody>
      </p:sp>
      <p:sp>
        <p:nvSpPr>
          <p:cNvPr id="5" name="Footer Placeholder 4"/>
          <p:cNvSpPr>
            <a:spLocks noGrp="1"/>
          </p:cNvSpPr>
          <p:nvPr>
            <p:ph type="ftr" sz="quarter" idx="3"/>
          </p:nvPr>
        </p:nvSpPr>
        <p:spPr>
          <a:xfrm>
            <a:off x="609600" y="6273800"/>
            <a:ext cx="3860800" cy="365125"/>
          </a:xfrm>
          <a:prstGeom prst="rect">
            <a:avLst/>
          </a:prstGeom>
        </p:spPr>
        <p:txBody>
          <a:bodyPr vert="horz" lIns="91440" tIns="45720" rIns="91440" bIns="45720" rtlCol="0" anchor="ctr"/>
          <a:lstStyle>
            <a:lvl1pPr algn="l">
              <a:defRPr sz="1067">
                <a:solidFill>
                  <a:schemeClr val="bg1"/>
                </a:solidFill>
              </a:defRPr>
            </a:lvl1pPr>
          </a:lstStyle>
          <a:p>
            <a:endParaRPr lang="en-US" dirty="0"/>
          </a:p>
        </p:txBody>
      </p:sp>
      <p:sp>
        <p:nvSpPr>
          <p:cNvPr id="6" name="Slide Number Placeholder 5"/>
          <p:cNvSpPr>
            <a:spLocks noGrp="1"/>
          </p:cNvSpPr>
          <p:nvPr>
            <p:ph type="sldNum" sz="quarter" idx="4"/>
          </p:nvPr>
        </p:nvSpPr>
        <p:spPr>
          <a:xfrm>
            <a:off x="10915904" y="6273800"/>
            <a:ext cx="812800" cy="365125"/>
          </a:xfrm>
          <a:prstGeom prst="rect">
            <a:avLst/>
          </a:prstGeom>
        </p:spPr>
        <p:txBody>
          <a:bodyPr vert="horz" lIns="91440" tIns="45720" rIns="91440" bIns="45720" rtlCol="0" anchor="ctr"/>
          <a:lstStyle>
            <a:lvl1pPr algn="r">
              <a:defRPr sz="1333" b="1">
                <a:solidFill>
                  <a:schemeClr val="bg1"/>
                </a:solidFill>
              </a:defRPr>
            </a:lvl1pPr>
          </a:lstStyle>
          <a:p>
            <a:fld id="{F78498E3-9FBF-46FE-87F5-F028E832A097}" type="slidenum">
              <a:rPr lang="en-US" smtClean="0"/>
              <a:pPr/>
              <a:t>‹#›</a:t>
            </a:fld>
            <a:endParaRPr lang="en-US" dirty="0"/>
          </a:p>
        </p:txBody>
      </p:sp>
    </p:spTree>
    <p:extLst>
      <p:ext uri="{BB962C8B-B14F-4D97-AF65-F5344CB8AC3E}">
        <p14:creationId xmlns:p14="http://schemas.microsoft.com/office/powerpoint/2010/main" val="34441540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82" r:id="rId8"/>
    <p:sldLayoutId id="2147483683" r:id="rId9"/>
  </p:sldLayoutIdLst>
  <p:hf hdr="0" ftr="0" dt="0"/>
  <p:txStyles>
    <p:titleStyle>
      <a:lvl1pPr algn="l" defTabSz="1219170" rtl="0" eaLnBrk="1" latinLnBrk="0" hangingPunct="1">
        <a:spcBef>
          <a:spcPct val="0"/>
        </a:spcBef>
        <a:buNone/>
        <a:defRPr sz="3200" kern="1200">
          <a:solidFill>
            <a:schemeClr val="accent6"/>
          </a:solidFill>
          <a:latin typeface="+mj-lt"/>
          <a:ea typeface="+mj-ea"/>
          <a:cs typeface="+mj-cs"/>
        </a:defRPr>
      </a:lvl1pPr>
    </p:titleStyle>
    <p:bodyStyle>
      <a:lvl1pPr marL="0" indent="0" algn="l" defTabSz="1219170" rtl="0" eaLnBrk="1" latinLnBrk="0" hangingPunct="1">
        <a:lnSpc>
          <a:spcPct val="100000"/>
        </a:lnSpc>
        <a:spcBef>
          <a:spcPct val="20000"/>
        </a:spcBef>
        <a:buFont typeface="Arial" panose="020B0604020202020204" pitchFamily="34" charset="0"/>
        <a:buNone/>
        <a:defRPr sz="1600" kern="1200">
          <a:solidFill>
            <a:schemeClr val="tx1"/>
          </a:solidFill>
          <a:latin typeface="+mn-lt"/>
          <a:ea typeface="+mn-ea"/>
          <a:cs typeface="+mn-cs"/>
        </a:defRPr>
      </a:lvl1pPr>
      <a:lvl2pPr marL="609585" indent="0" algn="l" defTabSz="1219170" rtl="0" eaLnBrk="1" latinLnBrk="0" hangingPunct="1">
        <a:lnSpc>
          <a:spcPct val="100000"/>
        </a:lnSpc>
        <a:spcBef>
          <a:spcPct val="20000"/>
        </a:spcBef>
        <a:buFont typeface="Arial" panose="020B0604020202020204" pitchFamily="34" charset="0"/>
        <a:buNone/>
        <a:defRPr sz="1600" kern="1200">
          <a:solidFill>
            <a:schemeClr val="tx1"/>
          </a:solidFill>
          <a:latin typeface="+mn-lt"/>
          <a:ea typeface="+mn-ea"/>
          <a:cs typeface="+mn-cs"/>
        </a:defRPr>
      </a:lvl2pPr>
      <a:lvl3pPr marL="1219170" indent="0" algn="l" defTabSz="1219170" rtl="0" eaLnBrk="1" latinLnBrk="0" hangingPunct="1">
        <a:lnSpc>
          <a:spcPct val="100000"/>
        </a:lnSpc>
        <a:spcBef>
          <a:spcPct val="20000"/>
        </a:spcBef>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ct val="20000"/>
        </a:spcBef>
        <a:buFont typeface="Arial" panose="020B0604020202020204" pitchFamily="34" charset="0"/>
        <a:buNone/>
        <a:defRPr sz="1600" kern="1200">
          <a:solidFill>
            <a:schemeClr val="tx1"/>
          </a:solidFill>
          <a:latin typeface="+mn-lt"/>
          <a:ea typeface="+mn-ea"/>
          <a:cs typeface="+mn-cs"/>
        </a:defRPr>
      </a:lvl4pPr>
      <a:lvl5pPr marL="2438339" indent="0" algn="l" defTabSz="1219170" rtl="0" eaLnBrk="1" latinLnBrk="0" hangingPunct="1">
        <a:lnSpc>
          <a:spcPct val="100000"/>
        </a:lnSpc>
        <a:spcBef>
          <a:spcPct val="20000"/>
        </a:spcBef>
        <a:buFont typeface="Arial" panose="020B0604020202020204" pitchFamily="34" charset="0"/>
        <a:buNone/>
        <a:defRPr sz="16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sz="4400" dirty="0"/>
              <a:t>Protecting Public Health for 20 Years</a:t>
            </a:r>
          </a:p>
        </p:txBody>
      </p:sp>
      <p:sp>
        <p:nvSpPr>
          <p:cNvPr id="6" name="Subtitle 5"/>
          <p:cNvSpPr>
            <a:spLocks noGrp="1"/>
          </p:cNvSpPr>
          <p:nvPr>
            <p:ph type="subTitle" idx="1"/>
          </p:nvPr>
        </p:nvSpPr>
        <p:spPr/>
        <p:txBody>
          <a:bodyPr/>
          <a:lstStyle/>
          <a:p>
            <a:r>
              <a:rPr lang="en-US" dirty="0"/>
              <a:t>The Drinking Water State Revolving Fund</a:t>
            </a:r>
          </a:p>
        </p:txBody>
      </p:sp>
      <p:pic>
        <p:nvPicPr>
          <p:cNvPr id="7" name="Picture 6"/>
          <p:cNvPicPr>
            <a:picLocks noChangeAspect="1"/>
          </p:cNvPicPr>
          <p:nvPr/>
        </p:nvPicPr>
        <p:blipFill>
          <a:blip r:embed="rId3"/>
          <a:stretch>
            <a:fillRect/>
          </a:stretch>
        </p:blipFill>
        <p:spPr>
          <a:xfrm>
            <a:off x="660351" y="533290"/>
            <a:ext cx="4013249" cy="2052456"/>
          </a:xfrm>
          <a:prstGeom prst="rect">
            <a:avLst/>
          </a:prstGeom>
        </p:spPr>
      </p:pic>
    </p:spTree>
    <p:extLst>
      <p:ext uri="{BB962C8B-B14F-4D97-AF65-F5344CB8AC3E}">
        <p14:creationId xmlns:p14="http://schemas.microsoft.com/office/powerpoint/2010/main" val="3009958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sz="2400" dirty="0"/>
              <a:t>ULO Strategy Also Moved Non-Federal Funds Into Communities</a:t>
            </a:r>
          </a:p>
        </p:txBody>
      </p:sp>
      <p:sp>
        <p:nvSpPr>
          <p:cNvPr id="7" name="Content Placeholder 6"/>
          <p:cNvSpPr>
            <a:spLocks noGrp="1"/>
          </p:cNvSpPr>
          <p:nvPr>
            <p:ph sz="half" idx="2"/>
          </p:nvPr>
        </p:nvSpPr>
        <p:spPr/>
        <p:txBody>
          <a:bodyPr>
            <a:normAutofit/>
          </a:bodyPr>
          <a:lstStyle/>
          <a:p>
            <a:endParaRPr lang="en-US" sz="1800" i="1" dirty="0"/>
          </a:p>
          <a:p>
            <a:endParaRPr lang="en-US" sz="1800" i="1" dirty="0"/>
          </a:p>
          <a:p>
            <a:endParaRPr lang="en-US" sz="1800" i="1" dirty="0"/>
          </a:p>
          <a:p>
            <a:endParaRPr lang="en-US" sz="1800" i="1" dirty="0"/>
          </a:p>
          <a:p>
            <a:endParaRPr lang="en-US" sz="1800" i="1" dirty="0"/>
          </a:p>
          <a:p>
            <a:r>
              <a:rPr lang="en-US" sz="1800" i="1" dirty="0"/>
              <a:t>*Non-Federal = state match, principal repayments, interest earnings, leveraged funds</a:t>
            </a:r>
          </a:p>
        </p:txBody>
      </p:sp>
      <p:sp>
        <p:nvSpPr>
          <p:cNvPr id="5" name="Slide Number Placeholder 4"/>
          <p:cNvSpPr>
            <a:spLocks noGrp="1"/>
          </p:cNvSpPr>
          <p:nvPr>
            <p:ph type="sldNum" sz="quarter" idx="4"/>
          </p:nvPr>
        </p:nvSpPr>
        <p:spPr/>
        <p:txBody>
          <a:bodyPr/>
          <a:lstStyle/>
          <a:p>
            <a:fld id="{F78498E3-9FBF-46FE-87F5-F028E832A097}" type="slidenum">
              <a:rPr lang="en-US" smtClean="0"/>
              <a:t>10</a:t>
            </a:fld>
            <a:endParaRPr lang="en-US" dirty="0"/>
          </a:p>
        </p:txBody>
      </p:sp>
      <p:graphicFrame>
        <p:nvGraphicFramePr>
          <p:cNvPr id="11" name="Picture Placeholder 10"/>
          <p:cNvGraphicFramePr>
            <a:graphicFrameLocks noGrp="1"/>
          </p:cNvGraphicFramePr>
          <p:nvPr>
            <p:ph type="pic" sz="quarter" idx="14"/>
            <p:extLst>
              <p:ext uri="{D42A27DB-BD31-4B8C-83A1-F6EECF244321}">
                <p14:modId xmlns:p14="http://schemas.microsoft.com/office/powerpoint/2010/main" val="4004881141"/>
              </p:ext>
            </p:extLst>
          </p:nvPr>
        </p:nvGraphicFramePr>
        <p:xfrm>
          <a:off x="0" y="0"/>
          <a:ext cx="6604000" cy="6087649"/>
        </p:xfrm>
        <a:graphic>
          <a:graphicData uri="http://schemas.openxmlformats.org/drawingml/2006/chart">
            <c:chart xmlns:c="http://schemas.openxmlformats.org/drawingml/2006/chart" xmlns:r="http://schemas.openxmlformats.org/officeDocument/2006/relationships" r:id="rId2"/>
          </a:graphicData>
        </a:graphic>
      </p:graphicFrame>
      <p:sp>
        <p:nvSpPr>
          <p:cNvPr id="8" name="Right Arrow 7"/>
          <p:cNvSpPr/>
          <p:nvPr/>
        </p:nvSpPr>
        <p:spPr>
          <a:xfrm rot="20446493">
            <a:off x="4337872" y="580689"/>
            <a:ext cx="1845994" cy="142220"/>
          </a:xfrm>
          <a:prstGeom prst="rightArrow">
            <a:avLst/>
          </a:prstGeom>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Right Arrow 8"/>
          <p:cNvSpPr/>
          <p:nvPr/>
        </p:nvSpPr>
        <p:spPr>
          <a:xfrm>
            <a:off x="1402915" y="1571952"/>
            <a:ext cx="2492680" cy="175882"/>
          </a:xfrm>
          <a:prstGeom prst="rightArrow">
            <a:avLst/>
          </a:prstGeom>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6064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908800" y="1747834"/>
            <a:ext cx="4189260" cy="812801"/>
          </a:xfrm>
        </p:spPr>
        <p:txBody>
          <a:bodyPr>
            <a:noAutofit/>
          </a:bodyPr>
          <a:lstStyle/>
          <a:p>
            <a:r>
              <a:rPr lang="en-US" sz="2400" dirty="0"/>
              <a:t>Strong Demand Encourages Leveraging in 2017</a:t>
            </a:r>
          </a:p>
        </p:txBody>
      </p:sp>
      <p:sp>
        <p:nvSpPr>
          <p:cNvPr id="7" name="Content Placeholder 6"/>
          <p:cNvSpPr>
            <a:spLocks noGrp="1"/>
          </p:cNvSpPr>
          <p:nvPr>
            <p:ph sz="half" idx="2"/>
          </p:nvPr>
        </p:nvSpPr>
        <p:spPr/>
        <p:txBody>
          <a:bodyPr>
            <a:normAutofit/>
          </a:bodyPr>
          <a:lstStyle/>
          <a:p>
            <a:endParaRPr lang="en-US" sz="1800" i="1" dirty="0"/>
          </a:p>
        </p:txBody>
      </p:sp>
      <p:sp>
        <p:nvSpPr>
          <p:cNvPr id="5" name="Slide Number Placeholder 4"/>
          <p:cNvSpPr>
            <a:spLocks noGrp="1"/>
          </p:cNvSpPr>
          <p:nvPr>
            <p:ph type="sldNum" sz="quarter" idx="4"/>
          </p:nvPr>
        </p:nvSpPr>
        <p:spPr/>
        <p:txBody>
          <a:bodyPr/>
          <a:lstStyle/>
          <a:p>
            <a:fld id="{F78498E3-9FBF-46FE-87F5-F028E832A097}" type="slidenum">
              <a:rPr lang="en-US" smtClean="0"/>
              <a:t>11</a:t>
            </a:fld>
            <a:endParaRPr lang="en-US" dirty="0"/>
          </a:p>
        </p:txBody>
      </p:sp>
      <p:graphicFrame>
        <p:nvGraphicFramePr>
          <p:cNvPr id="10" name="Picture Placeholder 9"/>
          <p:cNvGraphicFramePr>
            <a:graphicFrameLocks noGrp="1"/>
          </p:cNvGraphicFramePr>
          <p:nvPr>
            <p:ph type="pic" sz="quarter" idx="14"/>
            <p:extLst>
              <p:ext uri="{D42A27DB-BD31-4B8C-83A1-F6EECF244321}">
                <p14:modId xmlns:p14="http://schemas.microsoft.com/office/powerpoint/2010/main" val="2024164236"/>
              </p:ext>
            </p:extLst>
          </p:nvPr>
        </p:nvGraphicFramePr>
        <p:xfrm>
          <a:off x="0" y="0"/>
          <a:ext cx="6604000" cy="60375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51380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DW Needs Survey</a:t>
            </a:r>
          </a:p>
        </p:txBody>
      </p:sp>
      <p:sp>
        <p:nvSpPr>
          <p:cNvPr id="6" name="Content Placeholder 5"/>
          <p:cNvSpPr>
            <a:spLocks noGrp="1"/>
          </p:cNvSpPr>
          <p:nvPr>
            <p:ph idx="1"/>
          </p:nvPr>
        </p:nvSpPr>
        <p:spPr>
          <a:xfrm>
            <a:off x="609600" y="1249474"/>
            <a:ext cx="10951923" cy="4124193"/>
          </a:xfrm>
        </p:spPr>
        <p:txBody>
          <a:bodyPr>
            <a:normAutofit/>
          </a:bodyPr>
          <a:lstStyle/>
          <a:p>
            <a:pPr marL="285750" indent="-285750">
              <a:buFont typeface="Wingdings" panose="05000000000000000000" pitchFamily="2" charset="2"/>
              <a:buChar char="§"/>
            </a:pPr>
            <a:endParaRPr lang="en-US" b="1" dirty="0"/>
          </a:p>
          <a:p>
            <a:pPr marL="285750" indent="-285750">
              <a:buFont typeface="Wingdings" panose="05000000000000000000" pitchFamily="2" charset="2"/>
              <a:buChar char="§"/>
            </a:pPr>
            <a:r>
              <a:rPr lang="en-US" sz="3200" b="1" dirty="0"/>
              <a:t>Thank you </a:t>
            </a:r>
            <a:r>
              <a:rPr lang="en-US" sz="3200" dirty="0"/>
              <a:t>to states and water systems</a:t>
            </a:r>
          </a:p>
          <a:p>
            <a:pPr marL="895335" lvl="1" indent="-285750">
              <a:buFont typeface="Wingdings" panose="05000000000000000000" pitchFamily="2" charset="2"/>
              <a:buChar char="§"/>
            </a:pPr>
            <a:r>
              <a:rPr lang="en-US" sz="3200" b="1" dirty="0"/>
              <a:t>99.7%</a:t>
            </a:r>
            <a:r>
              <a:rPr lang="en-US" sz="3200" dirty="0"/>
              <a:t> response rate from surveyed systems</a:t>
            </a:r>
          </a:p>
          <a:p>
            <a:pPr marL="1504920" lvl="2" indent="-285750">
              <a:buFont typeface="Wingdings" panose="05000000000000000000" pitchFamily="2" charset="2"/>
              <a:buChar char="§"/>
            </a:pPr>
            <a:r>
              <a:rPr lang="en-US" sz="3200" dirty="0"/>
              <a:t>2,592 of 2,600 surveys received</a:t>
            </a:r>
          </a:p>
          <a:p>
            <a:pPr marL="285750" indent="-285750">
              <a:buFont typeface="Wingdings" panose="05000000000000000000" pitchFamily="2" charset="2"/>
              <a:buChar char="§"/>
            </a:pPr>
            <a:r>
              <a:rPr lang="en-US" sz="3200" dirty="0"/>
              <a:t>Nearly </a:t>
            </a:r>
            <a:r>
              <a:rPr lang="en-US" sz="3200" b="1" dirty="0"/>
              <a:t>90,000 projects </a:t>
            </a:r>
            <a:r>
              <a:rPr lang="en-US" sz="3200" dirty="0"/>
              <a:t>were submitted (many projects per system)</a:t>
            </a:r>
          </a:p>
          <a:p>
            <a:pPr marL="895335" lvl="1" indent="-285750">
              <a:buFont typeface="Wingdings" panose="05000000000000000000" pitchFamily="2" charset="2"/>
              <a:buChar char="§"/>
            </a:pPr>
            <a:r>
              <a:rPr lang="en-US" sz="3200" dirty="0"/>
              <a:t>93% acceptance rate; 97% after adjustments</a:t>
            </a:r>
          </a:p>
          <a:p>
            <a:pPr marL="285750" indent="-285750">
              <a:buFont typeface="Wingdings" panose="05000000000000000000" pitchFamily="2" charset="2"/>
              <a:buChar char="§"/>
            </a:pPr>
            <a:endParaRPr lang="en-US" dirty="0"/>
          </a:p>
          <a:p>
            <a:endParaRPr lang="en-US" dirty="0"/>
          </a:p>
        </p:txBody>
      </p:sp>
      <p:sp>
        <p:nvSpPr>
          <p:cNvPr id="5" name="Slide Number Placeholder 4"/>
          <p:cNvSpPr>
            <a:spLocks noGrp="1"/>
          </p:cNvSpPr>
          <p:nvPr>
            <p:ph type="sldNum" sz="quarter" idx="12"/>
          </p:nvPr>
        </p:nvSpPr>
        <p:spPr/>
        <p:txBody>
          <a:bodyPr/>
          <a:lstStyle/>
          <a:p>
            <a:fld id="{F78498E3-9FBF-46FE-87F5-F028E832A097}" type="slidenum">
              <a:rPr lang="en-US" smtClean="0"/>
              <a:pPr/>
              <a:t>12</a:t>
            </a:fld>
            <a:endParaRPr lang="en-US" dirty="0"/>
          </a:p>
        </p:txBody>
      </p:sp>
    </p:spTree>
    <p:extLst>
      <p:ext uri="{BB962C8B-B14F-4D97-AF65-F5344CB8AC3E}">
        <p14:creationId xmlns:p14="http://schemas.microsoft.com/office/powerpoint/2010/main" val="3130449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Keeping the Revolving Funds Revolving</a:t>
            </a:r>
            <a:endParaRPr lang="en-US" i="1" dirty="0"/>
          </a:p>
        </p:txBody>
      </p:sp>
      <p:graphicFrame>
        <p:nvGraphicFramePr>
          <p:cNvPr id="13" name="Content Placeholder 12"/>
          <p:cNvGraphicFramePr>
            <a:graphicFrameLocks noGrp="1"/>
          </p:cNvGraphicFramePr>
          <p:nvPr>
            <p:ph idx="1"/>
            <p:extLst>
              <p:ext uri="{D42A27DB-BD31-4B8C-83A1-F6EECF244321}">
                <p14:modId xmlns:p14="http://schemas.microsoft.com/office/powerpoint/2010/main" val="1280657976"/>
              </p:ext>
            </p:extLst>
          </p:nvPr>
        </p:nvGraphicFramePr>
        <p:xfrm>
          <a:off x="1747052" y="1419837"/>
          <a:ext cx="8837669" cy="46340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fld id="{812DC568-BEC9-416A-839A-C733743B8394}" type="slidenum">
              <a:rPr lang="en-US" smtClean="0"/>
              <a:t>13</a:t>
            </a:fld>
            <a:endParaRPr lang="en-US"/>
          </a:p>
        </p:txBody>
      </p:sp>
    </p:spTree>
    <p:extLst>
      <p:ext uri="{BB962C8B-B14F-4D97-AF65-F5344CB8AC3E}">
        <p14:creationId xmlns:p14="http://schemas.microsoft.com/office/powerpoint/2010/main" val="160363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Disbursements Ratio</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9600" y="1600202"/>
                <a:ext cx="11119104" cy="4236927"/>
              </a:xfrm>
            </p:spPr>
            <p:txBody>
              <a:bodyPr>
                <a:normAutofit/>
              </a:bodyPr>
              <a:lstStyle/>
              <a:p>
                <a:pPr marL="285750" indent="-285750">
                  <a:buFont typeface="Wingdings" panose="05000000000000000000" pitchFamily="2" charset="2"/>
                  <a:buChar char="§"/>
                </a:pPr>
                <a:r>
                  <a:rPr lang="en-US" sz="2800" dirty="0"/>
                  <a:t>A tool to assess how efficiently states are balancing inflows and outflows of SRF funds</a:t>
                </a:r>
              </a:p>
              <a:p>
                <a:pPr marL="285750" indent="-285750">
                  <a:buFont typeface="Wingdings" panose="05000000000000000000" pitchFamily="2" charset="2"/>
                  <a:buChar char="§"/>
                </a:pPr>
                <a:r>
                  <a:rPr lang="en-US" sz="2800" dirty="0"/>
                  <a:t>Developed by state and federal SRF managers in 2016 as part of Financial Indicators Workgroup</a:t>
                </a:r>
              </a:p>
              <a:p>
                <a:pPr marL="285750" indent="-285750">
                  <a:buFont typeface="Wingdings" panose="05000000000000000000" pitchFamily="2" charset="2"/>
                  <a:buChar char="§"/>
                </a:pPr>
                <a:r>
                  <a:rPr lang="en-US" sz="2800" dirty="0"/>
                  <a:t>Uses existing NIMS data</a:t>
                </a:r>
              </a:p>
              <a:p>
                <a:pPr marL="285750" indent="-285750">
                  <a:buFont typeface="Wingdings" panose="05000000000000000000" pitchFamily="2" charset="2"/>
                  <a:buChar char="§"/>
                </a:pPr>
                <a:r>
                  <a:rPr lang="en-US" sz="2800" dirty="0"/>
                  <a:t>Calculation:</a:t>
                </a:r>
              </a:p>
              <a:p>
                <a:endParaRPr lang="en-US" dirty="0"/>
              </a:p>
              <a:p>
                <a:pPr/>
                <a14:m>
                  <m:oMathPara xmlns:m="http://schemas.openxmlformats.org/officeDocument/2006/math">
                    <m:oMathParaPr>
                      <m:jc m:val="centerGroup"/>
                    </m:oMathParaPr>
                    <m:oMath xmlns:m="http://schemas.openxmlformats.org/officeDocument/2006/math">
                      <m:f>
                        <m:fPr>
                          <m:ctrlPr>
                            <a:rPr lang="en-US" sz="3200" i="1">
                              <a:latin typeface="Cambria Math" panose="02040503050406030204" pitchFamily="18" charset="0"/>
                            </a:rPr>
                          </m:ctrlPr>
                        </m:fPr>
                        <m:num>
                          <m:r>
                            <a:rPr lang="en-US" sz="3200">
                              <a:latin typeface="Cambria Math" panose="02040503050406030204" pitchFamily="18" charset="0"/>
                            </a:rPr>
                            <m:t>𝑼𝒏𝒅𝒊𝒔𝒃𝒖𝒓𝒔𝒆𝒅</m:t>
                          </m:r>
                          <m:r>
                            <a:rPr lang="en-US" sz="3200">
                              <a:latin typeface="Cambria Math" panose="02040503050406030204" pitchFamily="18" charset="0"/>
                            </a:rPr>
                            <m:t> </m:t>
                          </m:r>
                          <m:r>
                            <a:rPr lang="en-US" sz="3200">
                              <a:latin typeface="Cambria Math" panose="02040503050406030204" pitchFamily="18" charset="0"/>
                            </a:rPr>
                            <m:t>𝑷𝒓𝒐𝒋𝒆𝒄𝒕</m:t>
                          </m:r>
                          <m:r>
                            <a:rPr lang="en-US" sz="3200">
                              <a:latin typeface="Cambria Math" panose="02040503050406030204" pitchFamily="18" charset="0"/>
                            </a:rPr>
                            <m:t> </m:t>
                          </m:r>
                          <m:r>
                            <a:rPr lang="en-US" sz="3200">
                              <a:latin typeface="Cambria Math" panose="02040503050406030204" pitchFamily="18" charset="0"/>
                            </a:rPr>
                            <m:t>𝑭𝒖𝒏𝒅𝒔</m:t>
                          </m:r>
                        </m:num>
                        <m:den>
                          <m:r>
                            <a:rPr lang="en-US" sz="3200">
                              <a:latin typeface="Cambria Math" panose="02040503050406030204" pitchFamily="18" charset="0"/>
                            </a:rPr>
                            <m:t>𝟑</m:t>
                          </m:r>
                          <m:r>
                            <a:rPr lang="en-US" sz="3200">
                              <a:latin typeface="Cambria Math" panose="02040503050406030204" pitchFamily="18" charset="0"/>
                            </a:rPr>
                            <m:t> –</m:t>
                          </m:r>
                          <m:r>
                            <a:rPr lang="en-US" sz="3200">
                              <a:latin typeface="Cambria Math" panose="02040503050406030204" pitchFamily="18" charset="0"/>
                            </a:rPr>
                            <m:t>𝒀𝒆𝒂𝒓</m:t>
                          </m:r>
                          <m:r>
                            <a:rPr lang="en-US" sz="3200">
                              <a:latin typeface="Cambria Math" panose="02040503050406030204" pitchFamily="18" charset="0"/>
                            </a:rPr>
                            <m:t> </m:t>
                          </m:r>
                          <m:r>
                            <a:rPr lang="en-US" sz="3200">
                              <a:latin typeface="Cambria Math" panose="02040503050406030204" pitchFamily="18" charset="0"/>
                            </a:rPr>
                            <m:t>𝑨𝒗𝒆𝒓𝒂𝒈𝒆</m:t>
                          </m:r>
                          <m:r>
                            <a:rPr lang="en-US" sz="3200">
                              <a:latin typeface="Cambria Math" panose="02040503050406030204" pitchFamily="18" charset="0"/>
                            </a:rPr>
                            <m:t> </m:t>
                          </m:r>
                          <m:r>
                            <a:rPr lang="en-US" sz="3200">
                              <a:latin typeface="Cambria Math" panose="02040503050406030204" pitchFamily="18" charset="0"/>
                            </a:rPr>
                            <m:t>𝑨𝒏𝒏𝒖𝒂𝒍</m:t>
                          </m:r>
                          <m:r>
                            <a:rPr lang="en-US" sz="3200">
                              <a:latin typeface="Cambria Math" panose="02040503050406030204" pitchFamily="18" charset="0"/>
                            </a:rPr>
                            <m:t> </m:t>
                          </m:r>
                          <m:r>
                            <a:rPr lang="en-US" sz="3200">
                              <a:latin typeface="Cambria Math" panose="02040503050406030204" pitchFamily="18" charset="0"/>
                            </a:rPr>
                            <m:t>𝑫𝒊𝒔𝒃𝒖𝒓𝒔𝒆𝒎𝒆𝒏𝒕𝒔</m:t>
                          </m:r>
                          <m:r>
                            <a:rPr lang="en-US" sz="3200">
                              <a:latin typeface="Cambria Math" panose="02040503050406030204" pitchFamily="18" charset="0"/>
                            </a:rPr>
                            <m:t> </m:t>
                          </m:r>
                        </m:den>
                      </m:f>
                    </m:oMath>
                  </m:oMathPara>
                </a14:m>
                <a:endParaRPr lang="en-US" sz="3200"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9600" y="1600202"/>
                <a:ext cx="11119104" cy="4236927"/>
              </a:xfrm>
              <a:blipFill>
                <a:blip r:embed="rId3"/>
                <a:stretch>
                  <a:fillRect l="-932" t="-158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12DC568-BEC9-416A-839A-C733743B8394}" type="slidenum">
              <a:rPr lang="en-US" smtClean="0"/>
              <a:pPr/>
              <a:t>14</a:t>
            </a:fld>
            <a:endParaRPr lang="en-US"/>
          </a:p>
        </p:txBody>
      </p:sp>
    </p:spTree>
    <p:extLst>
      <p:ext uri="{BB962C8B-B14F-4D97-AF65-F5344CB8AC3E}">
        <p14:creationId xmlns:p14="http://schemas.microsoft.com/office/powerpoint/2010/main" val="1930947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117183927"/>
              </p:ext>
            </p:extLst>
          </p:nvPr>
        </p:nvGraphicFramePr>
        <p:xfrm>
          <a:off x="0" y="0"/>
          <a:ext cx="11987408" cy="6025019"/>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4"/>
          <p:cNvSpPr txBox="1">
            <a:spLocks/>
          </p:cNvSpPr>
          <p:nvPr/>
        </p:nvSpPr>
        <p:spPr>
          <a:xfrm>
            <a:off x="10915904" y="6273800"/>
            <a:ext cx="812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8498E3-9FBF-46FE-87F5-F028E832A097}" type="slidenum">
              <a:rPr lang="en-US" smtClean="0">
                <a:solidFill>
                  <a:schemeClr val="bg1"/>
                </a:solidFill>
              </a:rPr>
              <a:pPr/>
              <a:t>15</a:t>
            </a:fld>
            <a:endParaRPr lang="en-US" dirty="0">
              <a:solidFill>
                <a:schemeClr val="bg1"/>
              </a:solidFill>
            </a:endParaRPr>
          </a:p>
        </p:txBody>
      </p:sp>
      <p:sp>
        <p:nvSpPr>
          <p:cNvPr id="9" name="Right Arrow 8"/>
          <p:cNvSpPr/>
          <p:nvPr/>
        </p:nvSpPr>
        <p:spPr>
          <a:xfrm rot="3032323" flipV="1">
            <a:off x="8261502" y="3918666"/>
            <a:ext cx="4319767" cy="344037"/>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cxnSp>
        <p:nvCxnSpPr>
          <p:cNvPr id="11" name="Straight Connector 10"/>
          <p:cNvCxnSpPr/>
          <p:nvPr/>
        </p:nvCxnSpPr>
        <p:spPr>
          <a:xfrm>
            <a:off x="601249" y="5235879"/>
            <a:ext cx="11325673" cy="37578"/>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p:cNvCxnSpPr/>
          <p:nvPr/>
        </p:nvCxnSpPr>
        <p:spPr>
          <a:xfrm>
            <a:off x="576197" y="5436296"/>
            <a:ext cx="11350725" cy="25052"/>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52031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system partnerships</a:t>
            </a:r>
          </a:p>
        </p:txBody>
      </p:sp>
    </p:spTree>
    <p:extLst>
      <p:ext uri="{BB962C8B-B14F-4D97-AF65-F5344CB8AC3E}">
        <p14:creationId xmlns:p14="http://schemas.microsoft.com/office/powerpoint/2010/main" val="4133043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Partnership Benefits</a:t>
            </a:r>
            <a:endParaRPr lang="en-US" dirty="0"/>
          </a:p>
        </p:txBody>
      </p:sp>
      <p:pic>
        <p:nvPicPr>
          <p:cNvPr id="4" name="Content Placeholder 3"/>
          <p:cNvPicPr>
            <a:picLocks noGrp="1" noChangeAspect="1"/>
          </p:cNvPicPr>
          <p:nvPr>
            <p:ph idx="1"/>
          </p:nvPr>
        </p:nvPicPr>
        <p:blipFill rotWithShape="1">
          <a:blip r:embed="rId3"/>
          <a:srcRect l="1426" t="23801" r="1492" b="3560"/>
          <a:stretch/>
        </p:blipFill>
        <p:spPr>
          <a:xfrm>
            <a:off x="232226" y="1417639"/>
            <a:ext cx="11861946" cy="4101418"/>
          </a:xfrm>
        </p:spPr>
      </p:pic>
      <p:sp>
        <p:nvSpPr>
          <p:cNvPr id="3" name="Slide Number Placeholder 2"/>
          <p:cNvSpPr>
            <a:spLocks noGrp="1"/>
          </p:cNvSpPr>
          <p:nvPr>
            <p:ph type="sldNum" sz="quarter" idx="12"/>
          </p:nvPr>
        </p:nvSpPr>
        <p:spPr/>
        <p:txBody>
          <a:bodyPr/>
          <a:lstStyle/>
          <a:p>
            <a:fld id="{F78498E3-9FBF-46FE-87F5-F028E832A097}" type="slidenum">
              <a:rPr lang="en-US" smtClean="0"/>
              <a:t>17</a:t>
            </a:fld>
            <a:endParaRPr lang="en-US" dirty="0"/>
          </a:p>
        </p:txBody>
      </p:sp>
    </p:spTree>
    <p:extLst>
      <p:ext uri="{BB962C8B-B14F-4D97-AF65-F5344CB8AC3E}">
        <p14:creationId xmlns:p14="http://schemas.microsoft.com/office/powerpoint/2010/main" val="538634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EPA Actions</a:t>
            </a:r>
          </a:p>
        </p:txBody>
      </p:sp>
      <p:sp>
        <p:nvSpPr>
          <p:cNvPr id="4" name="Content Placeholder 3"/>
          <p:cNvSpPr>
            <a:spLocks noGrp="1"/>
          </p:cNvSpPr>
          <p:nvPr>
            <p:ph idx="1"/>
          </p:nvPr>
        </p:nvSpPr>
        <p:spPr/>
        <p:txBody>
          <a:bodyPr/>
          <a:lstStyle/>
          <a:p>
            <a:pPr marL="380990" indent="-380990">
              <a:buFont typeface="Arial" panose="020B0604020202020204" pitchFamily="34" charset="0"/>
              <a:buChar char="•"/>
            </a:pPr>
            <a:r>
              <a:rPr lang="en-US" sz="2667" kern="0" dirty="0">
                <a:solidFill>
                  <a:sysClr val="windowText" lastClr="000000"/>
                </a:solidFill>
              </a:rPr>
              <a:t>EPA has collaborated with states and stakeholders to promote and raise awareness about partnership opportunities</a:t>
            </a:r>
          </a:p>
          <a:p>
            <a:pPr marL="380990" indent="-380990">
              <a:buFont typeface="Arial" panose="020B0604020202020204" pitchFamily="34" charset="0"/>
              <a:buChar char="•"/>
            </a:pPr>
            <a:endParaRPr lang="en-US" sz="2667" kern="0" dirty="0">
              <a:solidFill>
                <a:sysClr val="windowText" lastClr="000000"/>
              </a:solidFill>
            </a:endParaRPr>
          </a:p>
          <a:p>
            <a:pPr marL="380990" indent="-380990">
              <a:buFont typeface="Arial" panose="020B0604020202020204" pitchFamily="34" charset="0"/>
              <a:buChar char="•"/>
            </a:pPr>
            <a:r>
              <a:rPr lang="en-US" sz="2667" kern="0" dirty="0">
                <a:solidFill>
                  <a:sysClr val="windowText" lastClr="000000"/>
                </a:solidFill>
              </a:rPr>
              <a:t>Three key priority areas:</a:t>
            </a:r>
          </a:p>
          <a:p>
            <a:pPr marL="990575" lvl="1" indent="-380990">
              <a:buFont typeface="Arial" panose="020B0604020202020204" pitchFamily="34" charset="0"/>
              <a:buChar char="•"/>
            </a:pPr>
            <a:r>
              <a:rPr lang="en-US" sz="2667" kern="0" dirty="0">
                <a:solidFill>
                  <a:sysClr val="windowText" lastClr="000000"/>
                </a:solidFill>
              </a:rPr>
              <a:t>Incentives for partnerships</a:t>
            </a:r>
          </a:p>
          <a:p>
            <a:pPr marL="990575" lvl="1" indent="-380990">
              <a:buFont typeface="Arial" panose="020B0604020202020204" pitchFamily="34" charset="0"/>
              <a:buChar char="•"/>
            </a:pPr>
            <a:r>
              <a:rPr lang="en-US" sz="2667" kern="0" dirty="0">
                <a:solidFill>
                  <a:sysClr val="windowText" lastClr="000000"/>
                </a:solidFill>
              </a:rPr>
              <a:t>Funding and financing</a:t>
            </a:r>
          </a:p>
          <a:p>
            <a:pPr marL="990575" lvl="1" indent="-380990">
              <a:buFont typeface="Arial" panose="020B0604020202020204" pitchFamily="34" charset="0"/>
              <a:buChar char="•"/>
            </a:pPr>
            <a:r>
              <a:rPr lang="en-US" sz="2667" kern="0" dirty="0">
                <a:solidFill>
                  <a:sysClr val="windowText" lastClr="000000"/>
                </a:solidFill>
              </a:rPr>
              <a:t>Outreach and communication</a:t>
            </a:r>
          </a:p>
          <a:p>
            <a:endParaRPr lang="en-US" dirty="0"/>
          </a:p>
        </p:txBody>
      </p:sp>
      <p:sp>
        <p:nvSpPr>
          <p:cNvPr id="5" name="Slide Number Placeholder 4"/>
          <p:cNvSpPr>
            <a:spLocks noGrp="1"/>
          </p:cNvSpPr>
          <p:nvPr>
            <p:ph type="sldNum" sz="quarter" idx="12"/>
          </p:nvPr>
        </p:nvSpPr>
        <p:spPr/>
        <p:txBody>
          <a:bodyPr/>
          <a:lstStyle/>
          <a:p>
            <a:fld id="{F78498E3-9FBF-46FE-87F5-F028E832A097}" type="slidenum">
              <a:rPr lang="en-US" smtClean="0"/>
              <a:pPr/>
              <a:t>18</a:t>
            </a:fld>
            <a:endParaRPr lang="en-US" dirty="0"/>
          </a:p>
        </p:txBody>
      </p:sp>
    </p:spTree>
    <p:extLst>
      <p:ext uri="{BB962C8B-B14F-4D97-AF65-F5344CB8AC3E}">
        <p14:creationId xmlns:p14="http://schemas.microsoft.com/office/powerpoint/2010/main" val="997413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fontScale="90000"/>
          </a:bodyPr>
          <a:lstStyle/>
          <a:p>
            <a:pPr defTabSz="914400">
              <a:lnSpc>
                <a:spcPct val="90000"/>
              </a:lnSpc>
            </a:pPr>
            <a:r>
              <a:rPr lang="en-US" sz="4400">
                <a:solidFill>
                  <a:schemeClr val="tx1"/>
                </a:solidFill>
              </a:rPr>
              <a:t>Water System Partnerships: EPA Actions</a:t>
            </a:r>
            <a:endParaRPr lang="en-US" sz="4400" dirty="0">
              <a:solidFill>
                <a:schemeClr val="tx1"/>
              </a:solidFill>
            </a:endParaRPr>
          </a:p>
        </p:txBody>
      </p:sp>
      <p:sp>
        <p:nvSpPr>
          <p:cNvPr id="5" name="Slide Number Placeholder 4"/>
          <p:cNvSpPr>
            <a:spLocks noGrp="1"/>
          </p:cNvSpPr>
          <p:nvPr>
            <p:ph type="sldNum" sz="quarter" idx="12"/>
          </p:nvPr>
        </p:nvSpPr>
        <p:spPr>
          <a:prstGeom prst="rect">
            <a:avLst/>
          </a:prstGeom>
        </p:spPr>
        <p:txBody>
          <a:bodyPr vert="horz" lIns="91440" tIns="45720" rIns="91440" bIns="45720" rtlCol="0" anchor="ctr">
            <a:normAutofit/>
          </a:bodyPr>
          <a:lstStyle/>
          <a:p>
            <a:pPr>
              <a:spcAft>
                <a:spcPts val="600"/>
              </a:spcAft>
            </a:pPr>
            <a:fld id="{F78498E3-9FBF-46FE-87F5-F028E832A097}" type="slidenum">
              <a:rPr lang="en-US" sz="1200" b="0" smtClean="0">
                <a:solidFill>
                  <a:schemeClr val="tx1">
                    <a:tint val="75000"/>
                  </a:schemeClr>
                </a:solidFill>
              </a:rPr>
              <a:pPr>
                <a:spcAft>
                  <a:spcPts val="600"/>
                </a:spcAft>
              </a:pPr>
              <a:t>19</a:t>
            </a:fld>
            <a:endParaRPr lang="en-US" sz="1200" b="0">
              <a:solidFill>
                <a:schemeClr val="tx1">
                  <a:tint val="75000"/>
                </a:schemeClr>
              </a:solidFill>
            </a:endParaRPr>
          </a:p>
        </p:txBody>
      </p:sp>
      <p:graphicFrame>
        <p:nvGraphicFramePr>
          <p:cNvPr id="7" name="TextBox 2"/>
          <p:cNvGraphicFramePr/>
          <p:nvPr>
            <p:extLst>
              <p:ext uri="{D42A27DB-BD31-4B8C-83A1-F6EECF244321}">
                <p14:modId xmlns:p14="http://schemas.microsoft.com/office/powerpoint/2010/main" val="2458923017"/>
              </p:ext>
            </p:extLst>
          </p:nvPr>
        </p:nvGraphicFramePr>
        <p:xfrm>
          <a:off x="838200" y="1676400"/>
          <a:ext cx="10515600" cy="4500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4649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0"/>
            <a:ext cx="12192000" cy="6290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90220736"/>
              </p:ext>
            </p:extLst>
          </p:nvPr>
        </p:nvGraphicFramePr>
        <p:xfrm>
          <a:off x="532015" y="1"/>
          <a:ext cx="11659985" cy="74482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p:cNvSpPr/>
          <p:nvPr/>
        </p:nvSpPr>
        <p:spPr>
          <a:xfrm>
            <a:off x="1462360" y="-1"/>
            <a:ext cx="9267281"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chemeClr val="accent3">
                    <a:lumMod val="20000"/>
                    <a:lumOff val="80000"/>
                  </a:schemeClr>
                </a:solidFill>
                <a:effectLst>
                  <a:glow rad="38100">
                    <a:schemeClr val="accent1">
                      <a:alpha val="40000"/>
                    </a:schemeClr>
                  </a:glow>
                </a:effectLst>
              </a:rPr>
              <a:t>DWSRF Through 20 Years</a:t>
            </a:r>
            <a:endParaRPr lang="en-US" sz="5400" b="1" cap="none" spc="50" dirty="0">
              <a:ln w="9525" cmpd="sng">
                <a:solidFill>
                  <a:schemeClr val="accent1"/>
                </a:solidFill>
                <a:prstDash val="solid"/>
              </a:ln>
              <a:solidFill>
                <a:schemeClr val="accent3">
                  <a:lumMod val="20000"/>
                  <a:lumOff val="80000"/>
                </a:schemeClr>
              </a:solidFill>
              <a:effectLst>
                <a:glow rad="38100">
                  <a:schemeClr val="accent1">
                    <a:alpha val="40000"/>
                  </a:schemeClr>
                </a:glow>
              </a:effectLst>
            </a:endParaRPr>
          </a:p>
        </p:txBody>
      </p:sp>
    </p:spTree>
    <p:extLst>
      <p:ext uri="{BB962C8B-B14F-4D97-AF65-F5344CB8AC3E}">
        <p14:creationId xmlns:p14="http://schemas.microsoft.com/office/powerpoint/2010/main" val="1904961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631" t="10170" r="19291" b="15739"/>
          <a:stretch/>
        </p:blipFill>
        <p:spPr>
          <a:xfrm>
            <a:off x="0" y="0"/>
            <a:ext cx="8861367" cy="6043528"/>
          </a:xfrm>
          <a:prstGeom prst="rect">
            <a:avLst/>
          </a:prstGeom>
        </p:spPr>
      </p:pic>
      <p:grpSp>
        <p:nvGrpSpPr>
          <p:cNvPr id="6" name="Group 5"/>
          <p:cNvGrpSpPr/>
          <p:nvPr/>
        </p:nvGrpSpPr>
        <p:grpSpPr>
          <a:xfrm>
            <a:off x="3708159" y="1369993"/>
            <a:ext cx="3068877" cy="882187"/>
            <a:chOff x="3708159" y="1369993"/>
            <a:chExt cx="3068877" cy="882187"/>
          </a:xfrm>
        </p:grpSpPr>
        <p:cxnSp>
          <p:nvCxnSpPr>
            <p:cNvPr id="3" name="Straight Arrow Connector 2"/>
            <p:cNvCxnSpPr/>
            <p:nvPr/>
          </p:nvCxnSpPr>
          <p:spPr>
            <a:xfrm flipH="1">
              <a:off x="3708159" y="1600826"/>
              <a:ext cx="1127343" cy="6513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 name="TextBox 3"/>
            <p:cNvSpPr txBox="1"/>
            <p:nvPr/>
          </p:nvSpPr>
          <p:spPr>
            <a:xfrm>
              <a:off x="4835502" y="1369993"/>
              <a:ext cx="1941534" cy="461665"/>
            </a:xfrm>
            <a:prstGeom prst="rect">
              <a:avLst/>
            </a:prstGeom>
            <a:noFill/>
          </p:spPr>
          <p:txBody>
            <a:bodyPr wrap="square" rtlCol="0">
              <a:spAutoFit/>
            </a:bodyPr>
            <a:lstStyle/>
            <a:p>
              <a:r>
                <a:rPr lang="en-US" sz="2400" b="1" dirty="0"/>
                <a:t>Montana</a:t>
              </a:r>
            </a:p>
          </p:txBody>
        </p:sp>
      </p:grpSp>
      <p:pic>
        <p:nvPicPr>
          <p:cNvPr id="5"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45271" t="27214" r="17840" b="25845"/>
          <a:stretch/>
        </p:blipFill>
        <p:spPr>
          <a:xfrm>
            <a:off x="8543661" y="2252180"/>
            <a:ext cx="3306871" cy="3219189"/>
          </a:xfrm>
          <a:prstGeom prst="rect">
            <a:avLst/>
          </a:prstGeom>
          <a:noFill/>
        </p:spPr>
      </p:pic>
    </p:spTree>
    <p:extLst>
      <p:ext uri="{BB962C8B-B14F-4D97-AF65-F5344CB8AC3E}">
        <p14:creationId xmlns:p14="http://schemas.microsoft.com/office/powerpoint/2010/main" val="278335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PROTECTING </a:t>
            </a:r>
            <a:br>
              <a:rPr lang="en-US" dirty="0"/>
            </a:br>
            <a:r>
              <a:rPr lang="en-US" dirty="0"/>
              <a:t>AMERICA’s DRINKING water</a:t>
            </a:r>
            <a:br>
              <a:rPr lang="en-US" dirty="0"/>
            </a:br>
            <a:br>
              <a:rPr lang="en-US" dirty="0"/>
            </a:br>
            <a:r>
              <a:rPr lang="en-US" cap="none" dirty="0"/>
              <a:t>epa.gov/</a:t>
            </a:r>
            <a:r>
              <a:rPr lang="en-US" cap="none" dirty="0" err="1"/>
              <a:t>safewater</a:t>
            </a:r>
            <a:endParaRPr lang="en-US" cap="none" dirty="0"/>
          </a:p>
        </p:txBody>
      </p:sp>
    </p:spTree>
    <p:extLst>
      <p:ext uri="{BB962C8B-B14F-4D97-AF65-F5344CB8AC3E}">
        <p14:creationId xmlns:p14="http://schemas.microsoft.com/office/powerpoint/2010/main" val="2190721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Lenoir, NC </a:t>
            </a:r>
            <a:br>
              <a:rPr lang="en-US" dirty="0"/>
            </a:br>
            <a:r>
              <a:rPr lang="en-US" dirty="0"/>
              <a:t>System Improvements</a:t>
            </a:r>
          </a:p>
        </p:txBody>
      </p:sp>
      <p:sp>
        <p:nvSpPr>
          <p:cNvPr id="8" name="Content Placeholder 7"/>
          <p:cNvSpPr>
            <a:spLocks noGrp="1"/>
          </p:cNvSpPr>
          <p:nvPr>
            <p:ph sz="half" idx="2"/>
          </p:nvPr>
        </p:nvSpPr>
        <p:spPr/>
        <p:txBody>
          <a:bodyPr/>
          <a:lstStyle/>
          <a:p>
            <a:pPr algn="just"/>
            <a:r>
              <a:rPr lang="en-US" dirty="0"/>
              <a:t>“The low interest rates… save our community money. A few of the projects would have been put off a lot longer, or may not have happened at all without the ability to borrow through the SRF program.”</a:t>
            </a:r>
          </a:p>
          <a:p>
            <a:pPr algn="r"/>
            <a:r>
              <a:rPr lang="en-US" dirty="0"/>
              <a:t>-</a:t>
            </a:r>
            <a:r>
              <a:rPr lang="en-US" b="1" dirty="0"/>
              <a:t>Mr. Bradford Thomas </a:t>
            </a:r>
          </a:p>
          <a:p>
            <a:pPr algn="r"/>
            <a:r>
              <a:rPr lang="en-US" dirty="0"/>
              <a:t>Public Utilities Director </a:t>
            </a:r>
          </a:p>
          <a:p>
            <a:pPr algn="r"/>
            <a:r>
              <a:rPr lang="en-US" dirty="0"/>
              <a:t>City of Lenoir</a:t>
            </a:r>
          </a:p>
          <a:p>
            <a:endParaRPr lang="en-US" dirty="0"/>
          </a:p>
        </p:txBody>
      </p:sp>
      <p:sp>
        <p:nvSpPr>
          <p:cNvPr id="9" name="Picture Placeholder 8"/>
          <p:cNvSpPr>
            <a:spLocks noGrp="1"/>
          </p:cNvSpPr>
          <p:nvPr>
            <p:ph type="pic" sz="quarter" idx="14"/>
          </p:nvPr>
        </p:nvSpPr>
        <p:spPr/>
      </p:sp>
      <p:sp>
        <p:nvSpPr>
          <p:cNvPr id="5" name="Slide Number Placeholder 4"/>
          <p:cNvSpPr>
            <a:spLocks noGrp="1"/>
          </p:cNvSpPr>
          <p:nvPr>
            <p:ph type="sldNum" sz="quarter" idx="4"/>
          </p:nvPr>
        </p:nvSpPr>
        <p:spPr/>
        <p:txBody>
          <a:bodyPr/>
          <a:lstStyle/>
          <a:p>
            <a:fld id="{F78498E3-9FBF-46FE-87F5-F028E832A097}" type="slidenum">
              <a:rPr lang="en-US" smtClean="0"/>
              <a:pPr/>
              <a:t>3</a:t>
            </a:fld>
            <a:endParaRPr lang="en-US" dirty="0"/>
          </a:p>
        </p:txBody>
      </p:sp>
      <p:graphicFrame>
        <p:nvGraphicFramePr>
          <p:cNvPr id="6" name="Diagram 5"/>
          <p:cNvGraphicFramePr/>
          <p:nvPr>
            <p:extLst>
              <p:ext uri="{D42A27DB-BD31-4B8C-83A1-F6EECF244321}">
                <p14:modId xmlns:p14="http://schemas.microsoft.com/office/powerpoint/2010/main" val="920276110"/>
              </p:ext>
            </p:extLst>
          </p:nvPr>
        </p:nvGraphicFramePr>
        <p:xfrm>
          <a:off x="-1312450" y="41520"/>
          <a:ext cx="8978380" cy="60085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27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908799" y="1747834"/>
            <a:ext cx="4427255" cy="812801"/>
          </a:xfrm>
        </p:spPr>
        <p:txBody>
          <a:bodyPr>
            <a:normAutofit fontScale="90000"/>
          </a:bodyPr>
          <a:lstStyle/>
          <a:p>
            <a:r>
              <a:rPr lang="en-US" dirty="0"/>
              <a:t>Building System Capacity</a:t>
            </a:r>
          </a:p>
        </p:txBody>
      </p:sp>
      <p:pic>
        <p:nvPicPr>
          <p:cNvPr id="8" name="Content Placeholder 7" descr="C:\Users\heather.warren\AppData\Local\Microsoft\Windows\Temporary Internet Files\Content.Outlook\SPIFDHOP\IMG_0024.jpg"/>
          <p:cNvPicPr>
            <a:picLocks noGrp="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7536491" y="2560635"/>
            <a:ext cx="3171869" cy="3025973"/>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4"/>
          </p:nvPr>
        </p:nvSpPr>
        <p:spPr/>
        <p:txBody>
          <a:bodyPr/>
          <a:lstStyle/>
          <a:p>
            <a:fld id="{F78498E3-9FBF-46FE-87F5-F028E832A097}" type="slidenum">
              <a:rPr lang="en-US" smtClean="0"/>
              <a:t>4</a:t>
            </a:fld>
            <a:endParaRPr lang="en-US" dirty="0"/>
          </a:p>
        </p:txBody>
      </p:sp>
      <p:grpSp>
        <p:nvGrpSpPr>
          <p:cNvPr id="20" name="Group 19"/>
          <p:cNvGrpSpPr/>
          <p:nvPr/>
        </p:nvGrpSpPr>
        <p:grpSpPr>
          <a:xfrm>
            <a:off x="215726" y="873581"/>
            <a:ext cx="6388275" cy="4713027"/>
            <a:chOff x="5803725" y="861055"/>
            <a:chExt cx="6388275" cy="4713027"/>
          </a:xfrm>
        </p:grpSpPr>
        <p:grpSp>
          <p:nvGrpSpPr>
            <p:cNvPr id="21" name="Group 20"/>
            <p:cNvGrpSpPr/>
            <p:nvPr/>
          </p:nvGrpSpPr>
          <p:grpSpPr>
            <a:xfrm>
              <a:off x="5803725" y="861055"/>
              <a:ext cx="6388275" cy="4713027"/>
              <a:chOff x="1352810" y="823477"/>
              <a:chExt cx="6388275" cy="4713027"/>
            </a:xfrm>
          </p:grpSpPr>
          <p:pic>
            <p:nvPicPr>
              <p:cNvPr id="23" name="Picture 2" descr="Map of Delaware"/>
              <p:cNvPicPr>
                <a:picLocks noChangeAspect="1" noChangeArrowheads="1"/>
              </p:cNvPicPr>
              <p:nvPr/>
            </p:nvPicPr>
            <p:blipFill rotWithShape="1">
              <a:blip r:embed="rId3">
                <a:extLst>
                  <a:ext uri="{28A0092B-C50C-407E-A947-70E740481C1C}">
                    <a14:useLocalDpi xmlns:a14="http://schemas.microsoft.com/office/drawing/2010/main" val="0"/>
                  </a:ext>
                </a:extLst>
              </a:blip>
              <a:srcRect l="9322" r="20331"/>
              <a:stretch/>
            </p:blipFill>
            <p:spPr bwMode="auto">
              <a:xfrm>
                <a:off x="1352810" y="823477"/>
                <a:ext cx="6388275" cy="47130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5523978" y="4805168"/>
                <a:ext cx="2076536" cy="584775"/>
              </a:xfrm>
              <a:prstGeom prst="rect">
                <a:avLst/>
              </a:prstGeom>
              <a:solidFill>
                <a:schemeClr val="bg1"/>
              </a:solidFill>
              <a:ln>
                <a:solidFill>
                  <a:srgbClr val="C00000"/>
                </a:solidFill>
              </a:ln>
            </p:spPr>
            <p:txBody>
              <a:bodyPr wrap="square" rtlCol="0">
                <a:spAutoFit/>
              </a:bodyPr>
              <a:lstStyle/>
              <a:p>
                <a:r>
                  <a:rPr lang="en-US" sz="1600" b="1" dirty="0"/>
                  <a:t>Forest Park MHP Millsboro, DE</a:t>
                </a:r>
              </a:p>
            </p:txBody>
          </p:sp>
        </p:grpSp>
        <p:sp>
          <p:nvSpPr>
            <p:cNvPr id="22" name="5-Point Star 21"/>
            <p:cNvSpPr/>
            <p:nvPr/>
          </p:nvSpPr>
          <p:spPr>
            <a:xfrm>
              <a:off x="9586586" y="4960306"/>
              <a:ext cx="288099" cy="288099"/>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11462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12192000" cy="6290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4"/>
          </p:nvPr>
        </p:nvSpPr>
        <p:spPr/>
        <p:txBody>
          <a:bodyPr/>
          <a:lstStyle/>
          <a:p>
            <a:fld id="{F78498E3-9FBF-46FE-87F5-F028E832A097}" type="slidenum">
              <a:rPr lang="en-US" smtClean="0"/>
              <a:pPr/>
              <a:t>5</a:t>
            </a:fld>
            <a:endParaRPr lang="en-US" dirty="0"/>
          </a:p>
        </p:txBody>
      </p:sp>
      <p:pic>
        <p:nvPicPr>
          <p:cNvPr id="7" name="Picture 6"/>
          <p:cNvPicPr>
            <a:picLocks noChangeAspect="1"/>
          </p:cNvPicPr>
          <p:nvPr/>
        </p:nvPicPr>
        <p:blipFill rotWithShape="1">
          <a:blip r:embed="rId2"/>
          <a:srcRect l="61961" t="12112" r="12489" b="5359"/>
          <a:stretch/>
        </p:blipFill>
        <p:spPr>
          <a:xfrm>
            <a:off x="1111814" y="623502"/>
            <a:ext cx="4520890" cy="584121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stretch>
            <a:fillRect/>
          </a:stretch>
        </p:blipFill>
        <p:spPr>
          <a:xfrm>
            <a:off x="6484307" y="623502"/>
            <a:ext cx="4528023" cy="58412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44048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Going forward</a:t>
            </a:r>
          </a:p>
        </p:txBody>
      </p:sp>
    </p:spTree>
    <p:extLst>
      <p:ext uri="{BB962C8B-B14F-4D97-AF65-F5344CB8AC3E}">
        <p14:creationId xmlns:p14="http://schemas.microsoft.com/office/powerpoint/2010/main" val="1206420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480121" y="2397167"/>
            <a:ext cx="3711879" cy="1811578"/>
          </a:xfrm>
        </p:spPr>
        <p:txBody>
          <a:bodyPr>
            <a:normAutofit fontScale="90000"/>
          </a:bodyPr>
          <a:lstStyle/>
          <a:p>
            <a:r>
              <a:rPr lang="en-US" dirty="0"/>
              <a:t>Evolving Public Health Protection Challenges of the 21</a:t>
            </a:r>
            <a:r>
              <a:rPr lang="en-US" baseline="30000" dirty="0"/>
              <a:t>st</a:t>
            </a:r>
            <a:r>
              <a:rPr lang="en-US" dirty="0"/>
              <a:t> Century</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200790107"/>
              </p:ext>
            </p:extLst>
          </p:nvPr>
        </p:nvGraphicFramePr>
        <p:xfrm>
          <a:off x="137786" y="200417"/>
          <a:ext cx="7540670" cy="57494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F78498E3-9FBF-46FE-87F5-F028E832A097}" type="slidenum">
              <a:rPr lang="en-US" smtClean="0"/>
              <a:t>7</a:t>
            </a:fld>
            <a:endParaRPr lang="en-US" dirty="0"/>
          </a:p>
        </p:txBody>
      </p:sp>
    </p:spTree>
    <p:extLst>
      <p:ext uri="{BB962C8B-B14F-4D97-AF65-F5344CB8AC3E}">
        <p14:creationId xmlns:p14="http://schemas.microsoft.com/office/powerpoint/2010/main" val="2712599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srcRect l="1768" t="1990" r="1110" b="10936"/>
          <a:stretch/>
        </p:blipFill>
        <p:spPr>
          <a:xfrm>
            <a:off x="182880" y="133004"/>
            <a:ext cx="10242610" cy="5935287"/>
          </a:xfrm>
          <a:prstGeom prst="rect">
            <a:avLst/>
          </a:prstGeom>
        </p:spPr>
      </p:pic>
      <p:sp>
        <p:nvSpPr>
          <p:cNvPr id="4" name="Slide Number Placeholder 3"/>
          <p:cNvSpPr>
            <a:spLocks noGrp="1"/>
          </p:cNvSpPr>
          <p:nvPr>
            <p:ph type="sldNum" sz="quarter" idx="12"/>
          </p:nvPr>
        </p:nvSpPr>
        <p:spPr/>
        <p:txBody>
          <a:bodyPr/>
          <a:lstStyle/>
          <a:p>
            <a:fld id="{F78498E3-9FBF-46FE-87F5-F028E832A097}" type="slidenum">
              <a:rPr lang="en-US" smtClean="0"/>
              <a:t>8</a:t>
            </a:fld>
            <a:endParaRPr lang="en-US" dirty="0"/>
          </a:p>
        </p:txBody>
      </p:sp>
    </p:spTree>
    <p:extLst>
      <p:ext uri="{BB962C8B-B14F-4D97-AF65-F5344CB8AC3E}">
        <p14:creationId xmlns:p14="http://schemas.microsoft.com/office/powerpoint/2010/main" val="2490230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9361118" cy="1143000"/>
          </a:xfrm>
        </p:spPr>
        <p:txBody>
          <a:bodyPr/>
          <a:lstStyle/>
          <a:p>
            <a:r>
              <a:rPr lang="en-US" dirty="0"/>
              <a:t>ULO Strategy Stimulates Infrastructure Investment</a:t>
            </a:r>
          </a:p>
        </p:txBody>
      </p:sp>
      <p:sp>
        <p:nvSpPr>
          <p:cNvPr id="4" name="Slide Number Placeholder 3"/>
          <p:cNvSpPr>
            <a:spLocks noGrp="1"/>
          </p:cNvSpPr>
          <p:nvPr>
            <p:ph type="sldNum" sz="quarter" idx="12"/>
          </p:nvPr>
        </p:nvSpPr>
        <p:spPr/>
        <p:txBody>
          <a:bodyPr/>
          <a:lstStyle/>
          <a:p>
            <a:fld id="{F78498E3-9FBF-46FE-87F5-F028E832A097}" type="slidenum">
              <a:rPr lang="en-US" smtClean="0"/>
              <a:t>9</a:t>
            </a:fld>
            <a:endParaRPr lang="en-US" dirty="0"/>
          </a:p>
        </p:txBody>
      </p:sp>
      <p:graphicFrame>
        <p:nvGraphicFramePr>
          <p:cNvPr id="8" name="Content Placeholder 4"/>
          <p:cNvGraphicFramePr>
            <a:graphicFrameLocks noGrp="1"/>
          </p:cNvGraphicFramePr>
          <p:nvPr>
            <p:ph sz="quarter" idx="4"/>
            <p:extLst>
              <p:ext uri="{D42A27DB-BD31-4B8C-83A1-F6EECF244321}">
                <p14:modId xmlns:p14="http://schemas.microsoft.com/office/powerpoint/2010/main" val="3421554470"/>
              </p:ext>
            </p:extLst>
          </p:nvPr>
        </p:nvGraphicFramePr>
        <p:xfrm>
          <a:off x="4623723" y="1701800"/>
          <a:ext cx="4572000" cy="3962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ontent Placeholder 8"/>
          <p:cNvGraphicFramePr>
            <a:graphicFrameLocks noGrp="1"/>
          </p:cNvGraphicFramePr>
          <p:nvPr>
            <p:ph sz="half" idx="2"/>
            <p:extLst>
              <p:ext uri="{D42A27DB-BD31-4B8C-83A1-F6EECF244321}">
                <p14:modId xmlns:p14="http://schemas.microsoft.com/office/powerpoint/2010/main" val="3564950822"/>
              </p:ext>
            </p:extLst>
          </p:nvPr>
        </p:nvGraphicFramePr>
        <p:xfrm>
          <a:off x="266007" y="1701800"/>
          <a:ext cx="4531461" cy="3962400"/>
        </p:xfrm>
        <a:graphic>
          <a:graphicData uri="http://schemas.openxmlformats.org/drawingml/2006/chart">
            <c:chart xmlns:c="http://schemas.openxmlformats.org/drawingml/2006/chart" xmlns:r="http://schemas.openxmlformats.org/officeDocument/2006/relationships" r:id="rId3"/>
          </a:graphicData>
        </a:graphic>
      </p:graphicFrame>
      <p:sp>
        <p:nvSpPr>
          <p:cNvPr id="11" name="Right Arrow 10"/>
          <p:cNvSpPr/>
          <p:nvPr/>
        </p:nvSpPr>
        <p:spPr>
          <a:xfrm rot="20079249">
            <a:off x="2866856" y="2389555"/>
            <a:ext cx="1280439" cy="149551"/>
          </a:xfrm>
          <a:prstGeom prst="rightArrow">
            <a:avLst/>
          </a:prstGeom>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Right Arrow 9"/>
          <p:cNvSpPr/>
          <p:nvPr/>
        </p:nvSpPr>
        <p:spPr>
          <a:xfrm rot="20079249">
            <a:off x="7678878" y="2388896"/>
            <a:ext cx="1280439" cy="163251"/>
          </a:xfrm>
          <a:prstGeom prst="rightArrow">
            <a:avLst/>
          </a:prstGeom>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Right Arrow 12"/>
          <p:cNvSpPr/>
          <p:nvPr/>
        </p:nvSpPr>
        <p:spPr>
          <a:xfrm>
            <a:off x="1382655" y="2818357"/>
            <a:ext cx="1498059" cy="175882"/>
          </a:xfrm>
          <a:prstGeom prst="rightArrow">
            <a:avLst/>
          </a:prstGeom>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Right Arrow 13"/>
          <p:cNvSpPr/>
          <p:nvPr/>
        </p:nvSpPr>
        <p:spPr>
          <a:xfrm>
            <a:off x="5914116" y="2994240"/>
            <a:ext cx="1498059" cy="175882"/>
          </a:xfrm>
          <a:prstGeom prst="rightArrow">
            <a:avLst/>
          </a:prstGeom>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3217160"/>
      </p:ext>
    </p:extLst>
  </p:cSld>
  <p:clrMapOvr>
    <a:masterClrMapping/>
  </p:clrMapOvr>
</p:sld>
</file>

<file path=ppt/theme/theme1.xml><?xml version="1.0" encoding="utf-8"?>
<a:theme xmlns:a="http://schemas.openxmlformats.org/drawingml/2006/main" name="1_Office Theme">
  <a:themeElements>
    <a:clrScheme name="EPA OGWDW">
      <a:dk1>
        <a:srgbClr val="4A4F5D"/>
      </a:dk1>
      <a:lt1>
        <a:sysClr val="window" lastClr="FFFFFF"/>
      </a:lt1>
      <a:dk2>
        <a:srgbClr val="193965"/>
      </a:dk2>
      <a:lt2>
        <a:srgbClr val="FFFFFF"/>
      </a:lt2>
      <a:accent1>
        <a:srgbClr val="2369AF"/>
      </a:accent1>
      <a:accent2>
        <a:srgbClr val="9CCB3B"/>
      </a:accent2>
      <a:accent3>
        <a:srgbClr val="4EBDAC"/>
      </a:accent3>
      <a:accent4>
        <a:srgbClr val="D94F33"/>
      </a:accent4>
      <a:accent5>
        <a:srgbClr val="94CBEE"/>
      </a:accent5>
      <a:accent6>
        <a:srgbClr val="007A60"/>
      </a:accent6>
      <a:hlink>
        <a:srgbClr val="2369AF"/>
      </a:hlink>
      <a:folHlink>
        <a:srgbClr val="2369AF"/>
      </a:folHlink>
    </a:clrScheme>
    <a:fontScheme name="EP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200"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5.xml><?xml version="1.0" encoding="utf-8"?>
<EsriMapsInfo xmlns="ESRI.ArcGIS.Mapping.OfficeIntegration.PowerPointInfo">
  <Version>Version1</Version>
  <RequiresSignIn>False</RequiresSignIn>
</EsriMapsInfo>
</file>

<file path=customXml/item66.xml><?xml version="1.0" encoding="utf-8"?>
<EsriMapsInfo xmlns="ESRI.ArcGIS.Mapping.OfficeIntegration.PowerPointInfo">
  <Version>Version1</Version>
  <RequiresSignIn>False</RequiresSignIn>
</EsriMapsInfo>
</file>

<file path=customXml/item67.xml><?xml version="1.0" encoding="utf-8"?>
<EsriMapsInfo xmlns="ESRI.ArcGIS.Mapping.OfficeIntegration.PowerPointInfo">
  <Version>Version1</Version>
  <RequiresSignIn>False</RequiresSignIn>
</EsriMapsInfo>
</file>

<file path=customXml/item68.xml><?xml version="1.0" encoding="utf-8"?>
<EsriMapsInfo xmlns="ESRI.ArcGIS.Mapping.OfficeIntegration.PowerPointInfo">
  <Version>Version1</Version>
  <RequiresSignIn>False</RequiresSignIn>
</EsriMapsInfo>
</file>

<file path=customXml/item69.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70.xml><?xml version="1.0" encoding="utf-8"?>
<EsriMapsInfo xmlns="ESRI.ArcGIS.Mapping.OfficeIntegration.PowerPointInfo">
  <Version>Version1</Version>
  <RequiresSignIn>False</RequiresSignIn>
</EsriMapsInfo>
</file>

<file path=customXml/item71.xml><?xml version="1.0" encoding="utf-8"?>
<EsriMapsInfo xmlns="ESRI.ArcGIS.Mapping.OfficeIntegration.PowerPointInfo">
  <Version>Version1</Version>
  <RequiresSignIn>False</RequiresSignIn>
</EsriMapsInfo>
</file>

<file path=customXml/item72.xml><?xml version="1.0" encoding="utf-8"?>
<EsriMapsInfo xmlns="ESRI.ArcGIS.Mapping.OfficeIntegration.PowerPointInfo">
  <Version>Version1</Version>
  <RequiresSignIn>False</RequiresSignIn>
</EsriMapsInfo>
</file>

<file path=customXml/item73.xml><?xml version="1.0" encoding="utf-8"?>
<EsriMapsInfo xmlns="ESRI.ArcGIS.Mapping.OfficeIntegration.PowerPointInfo">
  <Version>Version1</Version>
  <RequiresSignIn>False</RequiresSignIn>
</EsriMapsInfo>
</file>

<file path=customXml/item74.xml><?xml version="1.0" encoding="utf-8"?>
<EsriMapsInfo xmlns="ESRI.ArcGIS.Mapping.OfficeIntegration.PowerPointInfo">
  <Version>Version1</Version>
  <RequiresSignIn>False</RequiresSignIn>
</EsriMapsInfo>
</file>

<file path=customXml/item75.xml><?xml version="1.0" encoding="utf-8"?>
<EsriMapsInfo xmlns="ESRI.ArcGIS.Mapping.OfficeIntegration.PowerPointInfo">
  <Version>Version1</Version>
  <RequiresSignIn>False</RequiresSignIn>
</EsriMapsInfo>
</file>

<file path=customXml/item76.xml><?xml version="1.0" encoding="utf-8"?>
<EsriMapsInfo xmlns="ESRI.ArcGIS.Mapping.OfficeIntegration.PowerPointInfo">
  <Version>Version1</Version>
  <RequiresSignIn>False</RequiresSignIn>
</EsriMapsInfo>
</file>

<file path=customXml/item7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B417F1F9-C52D-4E2F-A54F-14C279FA3743}">
  <ds:schemaRefs>
    <ds:schemaRef ds:uri="ESRI.ArcGIS.Mapping.OfficeIntegration.PowerPointInfo"/>
  </ds:schemaRefs>
</ds:datastoreItem>
</file>

<file path=customXml/itemProps10.xml><?xml version="1.0" encoding="utf-8"?>
<ds:datastoreItem xmlns:ds="http://schemas.openxmlformats.org/officeDocument/2006/customXml" ds:itemID="{AFF9BDAB-8AF9-4B0B-A416-B29ED2A23EC5}">
  <ds:schemaRefs>
    <ds:schemaRef ds:uri="ESRI.ArcGIS.Mapping.OfficeIntegration.PowerPointInfo"/>
  </ds:schemaRefs>
</ds:datastoreItem>
</file>

<file path=customXml/itemProps11.xml><?xml version="1.0" encoding="utf-8"?>
<ds:datastoreItem xmlns:ds="http://schemas.openxmlformats.org/officeDocument/2006/customXml" ds:itemID="{FF186994-59A8-41E7-ADAE-CFE47E35D12A}">
  <ds:schemaRefs>
    <ds:schemaRef ds:uri="ESRI.ArcGIS.Mapping.OfficeIntegration.PowerPointInfo"/>
  </ds:schemaRefs>
</ds:datastoreItem>
</file>

<file path=customXml/itemProps12.xml><?xml version="1.0" encoding="utf-8"?>
<ds:datastoreItem xmlns:ds="http://schemas.openxmlformats.org/officeDocument/2006/customXml" ds:itemID="{EE9EBF33-9147-42AC-9943-62E263FB3938}">
  <ds:schemaRefs>
    <ds:schemaRef ds:uri="ESRI.ArcGIS.Mapping.OfficeIntegration.PowerPointInfo"/>
  </ds:schemaRefs>
</ds:datastoreItem>
</file>

<file path=customXml/itemProps13.xml><?xml version="1.0" encoding="utf-8"?>
<ds:datastoreItem xmlns:ds="http://schemas.openxmlformats.org/officeDocument/2006/customXml" ds:itemID="{4AE8F3F7-DB91-4B96-AAE9-ED6870122AB8}">
  <ds:schemaRefs>
    <ds:schemaRef ds:uri="ESRI.ArcGIS.Mapping.OfficeIntegration.PowerPointInfo"/>
  </ds:schemaRefs>
</ds:datastoreItem>
</file>

<file path=customXml/itemProps14.xml><?xml version="1.0" encoding="utf-8"?>
<ds:datastoreItem xmlns:ds="http://schemas.openxmlformats.org/officeDocument/2006/customXml" ds:itemID="{43098938-109F-49AB-A18A-E46ECFBDBE2A}">
  <ds:schemaRefs>
    <ds:schemaRef ds:uri="ESRI.ArcGIS.Mapping.OfficeIntegration.PowerPointInfo"/>
  </ds:schemaRefs>
</ds:datastoreItem>
</file>

<file path=customXml/itemProps15.xml><?xml version="1.0" encoding="utf-8"?>
<ds:datastoreItem xmlns:ds="http://schemas.openxmlformats.org/officeDocument/2006/customXml" ds:itemID="{974C359E-E98D-433B-B8B6-5394516766A3}">
  <ds:schemaRefs>
    <ds:schemaRef ds:uri="ESRI.ArcGIS.Mapping.OfficeIntegration.PowerPointInfo"/>
  </ds:schemaRefs>
</ds:datastoreItem>
</file>

<file path=customXml/itemProps16.xml><?xml version="1.0" encoding="utf-8"?>
<ds:datastoreItem xmlns:ds="http://schemas.openxmlformats.org/officeDocument/2006/customXml" ds:itemID="{08A9F16A-66F1-4D87-9096-3E31F3A204A8}">
  <ds:schemaRefs>
    <ds:schemaRef ds:uri="ESRI.ArcGIS.Mapping.OfficeIntegration.PowerPointInfo"/>
  </ds:schemaRefs>
</ds:datastoreItem>
</file>

<file path=customXml/itemProps17.xml><?xml version="1.0" encoding="utf-8"?>
<ds:datastoreItem xmlns:ds="http://schemas.openxmlformats.org/officeDocument/2006/customXml" ds:itemID="{FE105F5C-B611-46BD-9AB6-57AD59B2E7BF}">
  <ds:schemaRefs>
    <ds:schemaRef ds:uri="ESRI.ArcGIS.Mapping.OfficeIntegration.PowerPointInfo"/>
  </ds:schemaRefs>
</ds:datastoreItem>
</file>

<file path=customXml/itemProps18.xml><?xml version="1.0" encoding="utf-8"?>
<ds:datastoreItem xmlns:ds="http://schemas.openxmlformats.org/officeDocument/2006/customXml" ds:itemID="{B224ABCE-0D29-4FE4-8D45-23ADFFEE95C5}">
  <ds:schemaRefs>
    <ds:schemaRef ds:uri="ESRI.ArcGIS.Mapping.OfficeIntegration.PowerPointInfo"/>
  </ds:schemaRefs>
</ds:datastoreItem>
</file>

<file path=customXml/itemProps19.xml><?xml version="1.0" encoding="utf-8"?>
<ds:datastoreItem xmlns:ds="http://schemas.openxmlformats.org/officeDocument/2006/customXml" ds:itemID="{86C91721-6286-4A67-8762-95D0F18BED68}">
  <ds:schemaRefs>
    <ds:schemaRef ds:uri="ESRI.ArcGIS.Mapping.OfficeIntegration.PowerPointInfo"/>
  </ds:schemaRefs>
</ds:datastoreItem>
</file>

<file path=customXml/itemProps2.xml><?xml version="1.0" encoding="utf-8"?>
<ds:datastoreItem xmlns:ds="http://schemas.openxmlformats.org/officeDocument/2006/customXml" ds:itemID="{609867D0-99B8-4586-95D1-8C2A27BA8CB6}">
  <ds:schemaRefs>
    <ds:schemaRef ds:uri="ESRI.ArcGIS.Mapping.OfficeIntegration.PowerPointInfo"/>
  </ds:schemaRefs>
</ds:datastoreItem>
</file>

<file path=customXml/itemProps20.xml><?xml version="1.0" encoding="utf-8"?>
<ds:datastoreItem xmlns:ds="http://schemas.openxmlformats.org/officeDocument/2006/customXml" ds:itemID="{A8219C18-E7FE-4025-ACC3-465E9B4FE2E1}">
  <ds:schemaRefs>
    <ds:schemaRef ds:uri="ESRI.ArcGIS.Mapping.OfficeIntegration.PowerPointInfo"/>
  </ds:schemaRefs>
</ds:datastoreItem>
</file>

<file path=customXml/itemProps21.xml><?xml version="1.0" encoding="utf-8"?>
<ds:datastoreItem xmlns:ds="http://schemas.openxmlformats.org/officeDocument/2006/customXml" ds:itemID="{672F66AF-420D-4FAC-B8B6-E3EBB3389FAF}">
  <ds:schemaRefs>
    <ds:schemaRef ds:uri="ESRI.ArcGIS.Mapping.OfficeIntegration.PowerPointInfo"/>
  </ds:schemaRefs>
</ds:datastoreItem>
</file>

<file path=customXml/itemProps22.xml><?xml version="1.0" encoding="utf-8"?>
<ds:datastoreItem xmlns:ds="http://schemas.openxmlformats.org/officeDocument/2006/customXml" ds:itemID="{C5E76340-A13B-42F1-9F5C-0CB443422F4C}">
  <ds:schemaRefs>
    <ds:schemaRef ds:uri="ESRI.ArcGIS.Mapping.OfficeIntegration.PowerPointInfo"/>
  </ds:schemaRefs>
</ds:datastoreItem>
</file>

<file path=customXml/itemProps23.xml><?xml version="1.0" encoding="utf-8"?>
<ds:datastoreItem xmlns:ds="http://schemas.openxmlformats.org/officeDocument/2006/customXml" ds:itemID="{F520D42B-D5EA-4382-BCB9-E95800F91277}">
  <ds:schemaRefs>
    <ds:schemaRef ds:uri="ESRI.ArcGIS.Mapping.OfficeIntegration.PowerPointInfo"/>
  </ds:schemaRefs>
</ds:datastoreItem>
</file>

<file path=customXml/itemProps24.xml><?xml version="1.0" encoding="utf-8"?>
<ds:datastoreItem xmlns:ds="http://schemas.openxmlformats.org/officeDocument/2006/customXml" ds:itemID="{A1ECDE56-9031-4484-9DCD-D288FB1B0606}">
  <ds:schemaRefs>
    <ds:schemaRef ds:uri="ESRI.ArcGIS.Mapping.OfficeIntegration.PowerPointInfo"/>
  </ds:schemaRefs>
</ds:datastoreItem>
</file>

<file path=customXml/itemProps25.xml><?xml version="1.0" encoding="utf-8"?>
<ds:datastoreItem xmlns:ds="http://schemas.openxmlformats.org/officeDocument/2006/customXml" ds:itemID="{56662072-8ACB-4118-91BA-4A8F104882D7}">
  <ds:schemaRefs>
    <ds:schemaRef ds:uri="ESRI.ArcGIS.Mapping.OfficeIntegration.PowerPointInfo"/>
  </ds:schemaRefs>
</ds:datastoreItem>
</file>

<file path=customXml/itemProps26.xml><?xml version="1.0" encoding="utf-8"?>
<ds:datastoreItem xmlns:ds="http://schemas.openxmlformats.org/officeDocument/2006/customXml" ds:itemID="{261BB101-8B7E-4B8F-8143-06E4EED8E14A}">
  <ds:schemaRefs>
    <ds:schemaRef ds:uri="ESRI.ArcGIS.Mapping.OfficeIntegration.PowerPointInfo"/>
  </ds:schemaRefs>
</ds:datastoreItem>
</file>

<file path=customXml/itemProps27.xml><?xml version="1.0" encoding="utf-8"?>
<ds:datastoreItem xmlns:ds="http://schemas.openxmlformats.org/officeDocument/2006/customXml" ds:itemID="{57D91921-F919-4EAF-9B1C-C09CBCBB4409}">
  <ds:schemaRefs>
    <ds:schemaRef ds:uri="ESRI.ArcGIS.Mapping.OfficeIntegration.PowerPointInfo"/>
  </ds:schemaRefs>
</ds:datastoreItem>
</file>

<file path=customXml/itemProps28.xml><?xml version="1.0" encoding="utf-8"?>
<ds:datastoreItem xmlns:ds="http://schemas.openxmlformats.org/officeDocument/2006/customXml" ds:itemID="{17203D56-040C-44E2-A9D2-A4A2943C33D4}">
  <ds:schemaRefs>
    <ds:schemaRef ds:uri="ESRI.ArcGIS.Mapping.OfficeIntegration.PowerPointInfo"/>
  </ds:schemaRefs>
</ds:datastoreItem>
</file>

<file path=customXml/itemProps29.xml><?xml version="1.0" encoding="utf-8"?>
<ds:datastoreItem xmlns:ds="http://schemas.openxmlformats.org/officeDocument/2006/customXml" ds:itemID="{79955AA6-4944-41AC-A92C-8291FE26E671}">
  <ds:schemaRefs>
    <ds:schemaRef ds:uri="ESRI.ArcGIS.Mapping.OfficeIntegration.PowerPointInfo"/>
  </ds:schemaRefs>
</ds:datastoreItem>
</file>

<file path=customXml/itemProps3.xml><?xml version="1.0" encoding="utf-8"?>
<ds:datastoreItem xmlns:ds="http://schemas.openxmlformats.org/officeDocument/2006/customXml" ds:itemID="{709A851C-63CC-4232-88E1-2D5965A09014}">
  <ds:schemaRefs>
    <ds:schemaRef ds:uri="ESRI.ArcGIS.Mapping.OfficeIntegration.PowerPointInfo"/>
  </ds:schemaRefs>
</ds:datastoreItem>
</file>

<file path=customXml/itemProps30.xml><?xml version="1.0" encoding="utf-8"?>
<ds:datastoreItem xmlns:ds="http://schemas.openxmlformats.org/officeDocument/2006/customXml" ds:itemID="{C9012C60-7BA9-4EC1-B1E6-F08C83E2DA8D}">
  <ds:schemaRefs>
    <ds:schemaRef ds:uri="ESRI.ArcGIS.Mapping.OfficeIntegration.PowerPointInfo"/>
  </ds:schemaRefs>
</ds:datastoreItem>
</file>

<file path=customXml/itemProps31.xml><?xml version="1.0" encoding="utf-8"?>
<ds:datastoreItem xmlns:ds="http://schemas.openxmlformats.org/officeDocument/2006/customXml" ds:itemID="{9D47E70B-A036-468E-BF7D-6CF228553C52}">
  <ds:schemaRefs>
    <ds:schemaRef ds:uri="ESRI.ArcGIS.Mapping.OfficeIntegration.PowerPointInfo"/>
  </ds:schemaRefs>
</ds:datastoreItem>
</file>

<file path=customXml/itemProps32.xml><?xml version="1.0" encoding="utf-8"?>
<ds:datastoreItem xmlns:ds="http://schemas.openxmlformats.org/officeDocument/2006/customXml" ds:itemID="{C8EFCA57-3551-4BC4-B4D9-501FED4D5185}">
  <ds:schemaRefs>
    <ds:schemaRef ds:uri="ESRI.ArcGIS.Mapping.OfficeIntegration.PowerPointInfo"/>
  </ds:schemaRefs>
</ds:datastoreItem>
</file>

<file path=customXml/itemProps33.xml><?xml version="1.0" encoding="utf-8"?>
<ds:datastoreItem xmlns:ds="http://schemas.openxmlformats.org/officeDocument/2006/customXml" ds:itemID="{F1158874-0E84-40AB-99B4-352977335119}">
  <ds:schemaRefs>
    <ds:schemaRef ds:uri="ESRI.ArcGIS.Mapping.OfficeIntegration.PowerPointInfo"/>
  </ds:schemaRefs>
</ds:datastoreItem>
</file>

<file path=customXml/itemProps34.xml><?xml version="1.0" encoding="utf-8"?>
<ds:datastoreItem xmlns:ds="http://schemas.openxmlformats.org/officeDocument/2006/customXml" ds:itemID="{C3B0BC6E-1204-4346-BE6A-A27B037F8721}">
  <ds:schemaRefs>
    <ds:schemaRef ds:uri="ESRI.ArcGIS.Mapping.OfficeIntegration.PowerPointInfo"/>
  </ds:schemaRefs>
</ds:datastoreItem>
</file>

<file path=customXml/itemProps35.xml><?xml version="1.0" encoding="utf-8"?>
<ds:datastoreItem xmlns:ds="http://schemas.openxmlformats.org/officeDocument/2006/customXml" ds:itemID="{5FEE490B-DA1A-4DFA-8C97-E3671110148F}">
  <ds:schemaRefs>
    <ds:schemaRef ds:uri="ESRI.ArcGIS.Mapping.OfficeIntegration.PowerPointInfo"/>
  </ds:schemaRefs>
</ds:datastoreItem>
</file>

<file path=customXml/itemProps36.xml><?xml version="1.0" encoding="utf-8"?>
<ds:datastoreItem xmlns:ds="http://schemas.openxmlformats.org/officeDocument/2006/customXml" ds:itemID="{EBB428FE-A65E-47AD-9211-03BF16215C5B}">
  <ds:schemaRefs>
    <ds:schemaRef ds:uri="ESRI.ArcGIS.Mapping.OfficeIntegration.PowerPointInfo"/>
  </ds:schemaRefs>
</ds:datastoreItem>
</file>

<file path=customXml/itemProps37.xml><?xml version="1.0" encoding="utf-8"?>
<ds:datastoreItem xmlns:ds="http://schemas.openxmlformats.org/officeDocument/2006/customXml" ds:itemID="{BBAFC8EB-680D-48C7-812D-9B4C2E49E907}">
  <ds:schemaRefs>
    <ds:schemaRef ds:uri="ESRI.ArcGIS.Mapping.OfficeIntegration.PowerPointInfo"/>
  </ds:schemaRefs>
</ds:datastoreItem>
</file>

<file path=customXml/itemProps38.xml><?xml version="1.0" encoding="utf-8"?>
<ds:datastoreItem xmlns:ds="http://schemas.openxmlformats.org/officeDocument/2006/customXml" ds:itemID="{9D37959E-CECF-4585-A8A4-455DA2F0ABF2}">
  <ds:schemaRefs>
    <ds:schemaRef ds:uri="ESRI.ArcGIS.Mapping.OfficeIntegration.PowerPointInfo"/>
  </ds:schemaRefs>
</ds:datastoreItem>
</file>

<file path=customXml/itemProps39.xml><?xml version="1.0" encoding="utf-8"?>
<ds:datastoreItem xmlns:ds="http://schemas.openxmlformats.org/officeDocument/2006/customXml" ds:itemID="{15FFA573-A832-4D32-B1A0-97F4D3DC9A74}">
  <ds:schemaRefs>
    <ds:schemaRef ds:uri="ESRI.ArcGIS.Mapping.OfficeIntegration.PowerPointInfo"/>
  </ds:schemaRefs>
</ds:datastoreItem>
</file>

<file path=customXml/itemProps4.xml><?xml version="1.0" encoding="utf-8"?>
<ds:datastoreItem xmlns:ds="http://schemas.openxmlformats.org/officeDocument/2006/customXml" ds:itemID="{3C7CAC4C-85F4-4357-AEEF-E05ADD4990F6}">
  <ds:schemaRefs>
    <ds:schemaRef ds:uri="ESRI.ArcGIS.Mapping.OfficeIntegration.PowerPointInfo"/>
  </ds:schemaRefs>
</ds:datastoreItem>
</file>

<file path=customXml/itemProps40.xml><?xml version="1.0" encoding="utf-8"?>
<ds:datastoreItem xmlns:ds="http://schemas.openxmlformats.org/officeDocument/2006/customXml" ds:itemID="{36EBDCEB-4D6A-49B0-ADC8-27B090CD2E8F}">
  <ds:schemaRefs>
    <ds:schemaRef ds:uri="ESRI.ArcGIS.Mapping.OfficeIntegration.PowerPointInfo"/>
  </ds:schemaRefs>
</ds:datastoreItem>
</file>

<file path=customXml/itemProps41.xml><?xml version="1.0" encoding="utf-8"?>
<ds:datastoreItem xmlns:ds="http://schemas.openxmlformats.org/officeDocument/2006/customXml" ds:itemID="{D20704B1-39F3-438E-80CF-B3B8A7E34E43}">
  <ds:schemaRefs>
    <ds:schemaRef ds:uri="ESRI.ArcGIS.Mapping.OfficeIntegration.PowerPointInfo"/>
  </ds:schemaRefs>
</ds:datastoreItem>
</file>

<file path=customXml/itemProps42.xml><?xml version="1.0" encoding="utf-8"?>
<ds:datastoreItem xmlns:ds="http://schemas.openxmlformats.org/officeDocument/2006/customXml" ds:itemID="{DF944057-BE95-414A-8D36-D8929865BDA4}">
  <ds:schemaRefs>
    <ds:schemaRef ds:uri="ESRI.ArcGIS.Mapping.OfficeIntegration.PowerPointInfo"/>
  </ds:schemaRefs>
</ds:datastoreItem>
</file>

<file path=customXml/itemProps43.xml><?xml version="1.0" encoding="utf-8"?>
<ds:datastoreItem xmlns:ds="http://schemas.openxmlformats.org/officeDocument/2006/customXml" ds:itemID="{4F1C0A72-260A-4E25-B43B-ED22FDED7FD9}">
  <ds:schemaRefs>
    <ds:schemaRef ds:uri="ESRI.ArcGIS.Mapping.OfficeIntegration.PowerPointInfo"/>
  </ds:schemaRefs>
</ds:datastoreItem>
</file>

<file path=customXml/itemProps44.xml><?xml version="1.0" encoding="utf-8"?>
<ds:datastoreItem xmlns:ds="http://schemas.openxmlformats.org/officeDocument/2006/customXml" ds:itemID="{D4C1FEBD-D8A9-4ADD-8546-451838859650}">
  <ds:schemaRefs>
    <ds:schemaRef ds:uri="ESRI.ArcGIS.Mapping.OfficeIntegration.PowerPointInfo"/>
  </ds:schemaRefs>
</ds:datastoreItem>
</file>

<file path=customXml/itemProps45.xml><?xml version="1.0" encoding="utf-8"?>
<ds:datastoreItem xmlns:ds="http://schemas.openxmlformats.org/officeDocument/2006/customXml" ds:itemID="{780586BB-A1D8-4949-8108-1AB85362F522}">
  <ds:schemaRefs>
    <ds:schemaRef ds:uri="ESRI.ArcGIS.Mapping.OfficeIntegration.PowerPointInfo"/>
  </ds:schemaRefs>
</ds:datastoreItem>
</file>

<file path=customXml/itemProps46.xml><?xml version="1.0" encoding="utf-8"?>
<ds:datastoreItem xmlns:ds="http://schemas.openxmlformats.org/officeDocument/2006/customXml" ds:itemID="{D1C21953-C0BF-4D5C-82C7-F151810D9DE3}">
  <ds:schemaRefs>
    <ds:schemaRef ds:uri="ESRI.ArcGIS.Mapping.OfficeIntegration.PowerPointInfo"/>
  </ds:schemaRefs>
</ds:datastoreItem>
</file>

<file path=customXml/itemProps47.xml><?xml version="1.0" encoding="utf-8"?>
<ds:datastoreItem xmlns:ds="http://schemas.openxmlformats.org/officeDocument/2006/customXml" ds:itemID="{35E1A96F-1D2D-4154-9C4F-535E9D2B185D}">
  <ds:schemaRefs>
    <ds:schemaRef ds:uri="ESRI.ArcGIS.Mapping.OfficeIntegration.PowerPointInfo"/>
  </ds:schemaRefs>
</ds:datastoreItem>
</file>

<file path=customXml/itemProps48.xml><?xml version="1.0" encoding="utf-8"?>
<ds:datastoreItem xmlns:ds="http://schemas.openxmlformats.org/officeDocument/2006/customXml" ds:itemID="{0BAB7A93-06B0-4D42-AC06-EC8E61768FF3}">
  <ds:schemaRefs>
    <ds:schemaRef ds:uri="ESRI.ArcGIS.Mapping.OfficeIntegration.PowerPointInfo"/>
  </ds:schemaRefs>
</ds:datastoreItem>
</file>

<file path=customXml/itemProps49.xml><?xml version="1.0" encoding="utf-8"?>
<ds:datastoreItem xmlns:ds="http://schemas.openxmlformats.org/officeDocument/2006/customXml" ds:itemID="{F377B3A4-8A7A-46DC-A69F-70D8CD9A1F60}">
  <ds:schemaRefs>
    <ds:schemaRef ds:uri="ESRI.ArcGIS.Mapping.OfficeIntegration.PowerPointInfo"/>
  </ds:schemaRefs>
</ds:datastoreItem>
</file>

<file path=customXml/itemProps5.xml><?xml version="1.0" encoding="utf-8"?>
<ds:datastoreItem xmlns:ds="http://schemas.openxmlformats.org/officeDocument/2006/customXml" ds:itemID="{F726E0A8-3406-4D2D-97CA-C89997EF7DFA}">
  <ds:schemaRefs>
    <ds:schemaRef ds:uri="ESRI.ArcGIS.Mapping.OfficeIntegration.PowerPointInfo"/>
  </ds:schemaRefs>
</ds:datastoreItem>
</file>

<file path=customXml/itemProps50.xml><?xml version="1.0" encoding="utf-8"?>
<ds:datastoreItem xmlns:ds="http://schemas.openxmlformats.org/officeDocument/2006/customXml" ds:itemID="{BF6FB7D1-C9E0-4B58-A8E3-D0F66F6EBE72}">
  <ds:schemaRefs>
    <ds:schemaRef ds:uri="ESRI.ArcGIS.Mapping.OfficeIntegration.PowerPointInfo"/>
  </ds:schemaRefs>
</ds:datastoreItem>
</file>

<file path=customXml/itemProps51.xml><?xml version="1.0" encoding="utf-8"?>
<ds:datastoreItem xmlns:ds="http://schemas.openxmlformats.org/officeDocument/2006/customXml" ds:itemID="{3B9CC13F-6A39-4AAF-8A2A-705523FAD887}">
  <ds:schemaRefs>
    <ds:schemaRef ds:uri="ESRI.ArcGIS.Mapping.OfficeIntegration.PowerPointInfo"/>
  </ds:schemaRefs>
</ds:datastoreItem>
</file>

<file path=customXml/itemProps52.xml><?xml version="1.0" encoding="utf-8"?>
<ds:datastoreItem xmlns:ds="http://schemas.openxmlformats.org/officeDocument/2006/customXml" ds:itemID="{8D80A189-62AD-481C-A467-0733F0D76E08}">
  <ds:schemaRefs>
    <ds:schemaRef ds:uri="ESRI.ArcGIS.Mapping.OfficeIntegration.PowerPointInfo"/>
  </ds:schemaRefs>
</ds:datastoreItem>
</file>

<file path=customXml/itemProps53.xml><?xml version="1.0" encoding="utf-8"?>
<ds:datastoreItem xmlns:ds="http://schemas.openxmlformats.org/officeDocument/2006/customXml" ds:itemID="{B86F2ECB-F2BA-4936-9F0D-BB68F3C2DA15}">
  <ds:schemaRefs>
    <ds:schemaRef ds:uri="ESRI.ArcGIS.Mapping.OfficeIntegration.PowerPointInfo"/>
  </ds:schemaRefs>
</ds:datastoreItem>
</file>

<file path=customXml/itemProps54.xml><?xml version="1.0" encoding="utf-8"?>
<ds:datastoreItem xmlns:ds="http://schemas.openxmlformats.org/officeDocument/2006/customXml" ds:itemID="{66F6C7C0-51C4-47F8-B679-09605A9783D7}">
  <ds:schemaRefs>
    <ds:schemaRef ds:uri="ESRI.ArcGIS.Mapping.OfficeIntegration.PowerPointInfo"/>
  </ds:schemaRefs>
</ds:datastoreItem>
</file>

<file path=customXml/itemProps55.xml><?xml version="1.0" encoding="utf-8"?>
<ds:datastoreItem xmlns:ds="http://schemas.openxmlformats.org/officeDocument/2006/customXml" ds:itemID="{E4DF1021-0CB1-4EED-A1E0-1C90DEC2F4ED}">
  <ds:schemaRefs>
    <ds:schemaRef ds:uri="ESRI.ArcGIS.Mapping.OfficeIntegration.PowerPointInfo"/>
  </ds:schemaRefs>
</ds:datastoreItem>
</file>

<file path=customXml/itemProps56.xml><?xml version="1.0" encoding="utf-8"?>
<ds:datastoreItem xmlns:ds="http://schemas.openxmlformats.org/officeDocument/2006/customXml" ds:itemID="{FBD5187B-3EE3-476F-95D8-524ABB52DFCD}">
  <ds:schemaRefs>
    <ds:schemaRef ds:uri="ESRI.ArcGIS.Mapping.OfficeIntegration.PowerPointInfo"/>
  </ds:schemaRefs>
</ds:datastoreItem>
</file>

<file path=customXml/itemProps57.xml><?xml version="1.0" encoding="utf-8"?>
<ds:datastoreItem xmlns:ds="http://schemas.openxmlformats.org/officeDocument/2006/customXml" ds:itemID="{97C01B54-1F86-4D57-85A2-F3C3277B9A5D}">
  <ds:schemaRefs>
    <ds:schemaRef ds:uri="ESRI.ArcGIS.Mapping.OfficeIntegration.PowerPointInfo"/>
  </ds:schemaRefs>
</ds:datastoreItem>
</file>

<file path=customXml/itemProps58.xml><?xml version="1.0" encoding="utf-8"?>
<ds:datastoreItem xmlns:ds="http://schemas.openxmlformats.org/officeDocument/2006/customXml" ds:itemID="{E1D10915-20BA-4BF9-8E3F-DEFCCB31680C}">
  <ds:schemaRefs>
    <ds:schemaRef ds:uri="ESRI.ArcGIS.Mapping.OfficeIntegration.PowerPointInfo"/>
  </ds:schemaRefs>
</ds:datastoreItem>
</file>

<file path=customXml/itemProps59.xml><?xml version="1.0" encoding="utf-8"?>
<ds:datastoreItem xmlns:ds="http://schemas.openxmlformats.org/officeDocument/2006/customXml" ds:itemID="{A45B0CC0-6C74-4C51-B70C-E77E9380D0E5}">
  <ds:schemaRefs>
    <ds:schemaRef ds:uri="ESRI.ArcGIS.Mapping.OfficeIntegration.PowerPointInfo"/>
  </ds:schemaRefs>
</ds:datastoreItem>
</file>

<file path=customXml/itemProps6.xml><?xml version="1.0" encoding="utf-8"?>
<ds:datastoreItem xmlns:ds="http://schemas.openxmlformats.org/officeDocument/2006/customXml" ds:itemID="{46D28611-075C-4959-8747-C08203EC9546}">
  <ds:schemaRefs>
    <ds:schemaRef ds:uri="ESRI.ArcGIS.Mapping.OfficeIntegration.PowerPointInfo"/>
  </ds:schemaRefs>
</ds:datastoreItem>
</file>

<file path=customXml/itemProps60.xml><?xml version="1.0" encoding="utf-8"?>
<ds:datastoreItem xmlns:ds="http://schemas.openxmlformats.org/officeDocument/2006/customXml" ds:itemID="{03470E8A-0B89-48A4-9BA2-A50437611925}">
  <ds:schemaRefs>
    <ds:schemaRef ds:uri="ESRI.ArcGIS.Mapping.OfficeIntegration.PowerPointInfo"/>
  </ds:schemaRefs>
</ds:datastoreItem>
</file>

<file path=customXml/itemProps61.xml><?xml version="1.0" encoding="utf-8"?>
<ds:datastoreItem xmlns:ds="http://schemas.openxmlformats.org/officeDocument/2006/customXml" ds:itemID="{3105E68F-EEE0-40DF-B3A0-0C83D9AB8F19}">
  <ds:schemaRefs>
    <ds:schemaRef ds:uri="ESRI.ArcGIS.Mapping.OfficeIntegration.PowerPointInfo"/>
  </ds:schemaRefs>
</ds:datastoreItem>
</file>

<file path=customXml/itemProps62.xml><?xml version="1.0" encoding="utf-8"?>
<ds:datastoreItem xmlns:ds="http://schemas.openxmlformats.org/officeDocument/2006/customXml" ds:itemID="{58AF27A3-AE7B-4A62-980A-8056EAEBB29E}">
  <ds:schemaRefs>
    <ds:schemaRef ds:uri="ESRI.ArcGIS.Mapping.OfficeIntegration.PowerPointInfo"/>
  </ds:schemaRefs>
</ds:datastoreItem>
</file>

<file path=customXml/itemProps63.xml><?xml version="1.0" encoding="utf-8"?>
<ds:datastoreItem xmlns:ds="http://schemas.openxmlformats.org/officeDocument/2006/customXml" ds:itemID="{561A4879-D7A7-4D92-BC37-CC881989E70C}">
  <ds:schemaRefs>
    <ds:schemaRef ds:uri="ESRI.ArcGIS.Mapping.OfficeIntegration.PowerPointInfo"/>
  </ds:schemaRefs>
</ds:datastoreItem>
</file>

<file path=customXml/itemProps64.xml><?xml version="1.0" encoding="utf-8"?>
<ds:datastoreItem xmlns:ds="http://schemas.openxmlformats.org/officeDocument/2006/customXml" ds:itemID="{9F759BD4-E547-475C-AD70-3B581E06E95D}">
  <ds:schemaRefs>
    <ds:schemaRef ds:uri="ESRI.ArcGIS.Mapping.OfficeIntegration.PowerPointInfo"/>
  </ds:schemaRefs>
</ds:datastoreItem>
</file>

<file path=customXml/itemProps65.xml><?xml version="1.0" encoding="utf-8"?>
<ds:datastoreItem xmlns:ds="http://schemas.openxmlformats.org/officeDocument/2006/customXml" ds:itemID="{9E0AF732-4E84-4830-B961-7BDE682AF9C1}">
  <ds:schemaRefs>
    <ds:schemaRef ds:uri="ESRI.ArcGIS.Mapping.OfficeIntegration.PowerPointInfo"/>
  </ds:schemaRefs>
</ds:datastoreItem>
</file>

<file path=customXml/itemProps66.xml><?xml version="1.0" encoding="utf-8"?>
<ds:datastoreItem xmlns:ds="http://schemas.openxmlformats.org/officeDocument/2006/customXml" ds:itemID="{9158F25E-F124-4148-A556-F5EA0D846AD2}">
  <ds:schemaRefs>
    <ds:schemaRef ds:uri="ESRI.ArcGIS.Mapping.OfficeIntegration.PowerPointInfo"/>
  </ds:schemaRefs>
</ds:datastoreItem>
</file>

<file path=customXml/itemProps67.xml><?xml version="1.0" encoding="utf-8"?>
<ds:datastoreItem xmlns:ds="http://schemas.openxmlformats.org/officeDocument/2006/customXml" ds:itemID="{5E76BD36-E3BA-422B-A850-845F06F30398}">
  <ds:schemaRefs>
    <ds:schemaRef ds:uri="ESRI.ArcGIS.Mapping.OfficeIntegration.PowerPointInfo"/>
  </ds:schemaRefs>
</ds:datastoreItem>
</file>

<file path=customXml/itemProps68.xml><?xml version="1.0" encoding="utf-8"?>
<ds:datastoreItem xmlns:ds="http://schemas.openxmlformats.org/officeDocument/2006/customXml" ds:itemID="{B1589F63-81B2-4020-BB1A-BD56D3A834E3}">
  <ds:schemaRefs>
    <ds:schemaRef ds:uri="ESRI.ArcGIS.Mapping.OfficeIntegration.PowerPointInfo"/>
  </ds:schemaRefs>
</ds:datastoreItem>
</file>

<file path=customXml/itemProps69.xml><?xml version="1.0" encoding="utf-8"?>
<ds:datastoreItem xmlns:ds="http://schemas.openxmlformats.org/officeDocument/2006/customXml" ds:itemID="{FAC9F729-AF8E-4C92-A28B-1B5F55A31082}">
  <ds:schemaRefs>
    <ds:schemaRef ds:uri="ESRI.ArcGIS.Mapping.OfficeIntegration.PowerPointInfo"/>
  </ds:schemaRefs>
</ds:datastoreItem>
</file>

<file path=customXml/itemProps7.xml><?xml version="1.0" encoding="utf-8"?>
<ds:datastoreItem xmlns:ds="http://schemas.openxmlformats.org/officeDocument/2006/customXml" ds:itemID="{D346C84C-0643-4628-BF2F-E49DD02E9297}">
  <ds:schemaRefs>
    <ds:schemaRef ds:uri="ESRI.ArcGIS.Mapping.OfficeIntegration.PowerPointInfo"/>
  </ds:schemaRefs>
</ds:datastoreItem>
</file>

<file path=customXml/itemProps70.xml><?xml version="1.0" encoding="utf-8"?>
<ds:datastoreItem xmlns:ds="http://schemas.openxmlformats.org/officeDocument/2006/customXml" ds:itemID="{F26B0AEF-858A-4DD6-A05C-3FAEC2593D82}">
  <ds:schemaRefs>
    <ds:schemaRef ds:uri="ESRI.ArcGIS.Mapping.OfficeIntegration.PowerPointInfo"/>
  </ds:schemaRefs>
</ds:datastoreItem>
</file>

<file path=customXml/itemProps71.xml><?xml version="1.0" encoding="utf-8"?>
<ds:datastoreItem xmlns:ds="http://schemas.openxmlformats.org/officeDocument/2006/customXml" ds:itemID="{156A4F7C-96BC-46AF-987A-7A995CA0C6DA}">
  <ds:schemaRefs>
    <ds:schemaRef ds:uri="ESRI.ArcGIS.Mapping.OfficeIntegration.PowerPointInfo"/>
  </ds:schemaRefs>
</ds:datastoreItem>
</file>

<file path=customXml/itemProps72.xml><?xml version="1.0" encoding="utf-8"?>
<ds:datastoreItem xmlns:ds="http://schemas.openxmlformats.org/officeDocument/2006/customXml" ds:itemID="{5DF9CBBC-C25A-4B6B-A18B-6A7768EA63C6}">
  <ds:schemaRefs>
    <ds:schemaRef ds:uri="ESRI.ArcGIS.Mapping.OfficeIntegration.PowerPointInfo"/>
  </ds:schemaRefs>
</ds:datastoreItem>
</file>

<file path=customXml/itemProps73.xml><?xml version="1.0" encoding="utf-8"?>
<ds:datastoreItem xmlns:ds="http://schemas.openxmlformats.org/officeDocument/2006/customXml" ds:itemID="{327B85D6-53F8-40FB-B626-3FCAE93DB6EF}">
  <ds:schemaRefs>
    <ds:schemaRef ds:uri="ESRI.ArcGIS.Mapping.OfficeIntegration.PowerPointInfo"/>
  </ds:schemaRefs>
</ds:datastoreItem>
</file>

<file path=customXml/itemProps74.xml><?xml version="1.0" encoding="utf-8"?>
<ds:datastoreItem xmlns:ds="http://schemas.openxmlformats.org/officeDocument/2006/customXml" ds:itemID="{65D8D164-5CD3-4451-BEA1-8676A044692C}">
  <ds:schemaRefs>
    <ds:schemaRef ds:uri="ESRI.ArcGIS.Mapping.OfficeIntegration.PowerPointInfo"/>
  </ds:schemaRefs>
</ds:datastoreItem>
</file>

<file path=customXml/itemProps75.xml><?xml version="1.0" encoding="utf-8"?>
<ds:datastoreItem xmlns:ds="http://schemas.openxmlformats.org/officeDocument/2006/customXml" ds:itemID="{AE3356E1-4C45-45E9-948E-513F0190EB2A}">
  <ds:schemaRefs>
    <ds:schemaRef ds:uri="ESRI.ArcGIS.Mapping.OfficeIntegration.PowerPointInfo"/>
  </ds:schemaRefs>
</ds:datastoreItem>
</file>

<file path=customXml/itemProps76.xml><?xml version="1.0" encoding="utf-8"?>
<ds:datastoreItem xmlns:ds="http://schemas.openxmlformats.org/officeDocument/2006/customXml" ds:itemID="{48E196C3-517C-42E6-BF14-D691BAA3EB89}">
  <ds:schemaRefs>
    <ds:schemaRef ds:uri="ESRI.ArcGIS.Mapping.OfficeIntegration.PowerPointInfo"/>
  </ds:schemaRefs>
</ds:datastoreItem>
</file>

<file path=customXml/itemProps77.xml><?xml version="1.0" encoding="utf-8"?>
<ds:datastoreItem xmlns:ds="http://schemas.openxmlformats.org/officeDocument/2006/customXml" ds:itemID="{D8C1072C-0563-4BFE-8F91-4815F85594B6}">
  <ds:schemaRefs>
    <ds:schemaRef ds:uri="ESRI.ArcGIS.Mapping.OfficeIntegration.PowerPointInfo"/>
  </ds:schemaRefs>
</ds:datastoreItem>
</file>

<file path=customXml/itemProps8.xml><?xml version="1.0" encoding="utf-8"?>
<ds:datastoreItem xmlns:ds="http://schemas.openxmlformats.org/officeDocument/2006/customXml" ds:itemID="{21D960A9-E3C7-4244-BACB-C2CA0FC7CD30}">
  <ds:schemaRefs>
    <ds:schemaRef ds:uri="ESRI.ArcGIS.Mapping.OfficeIntegration.PowerPointInfo"/>
  </ds:schemaRefs>
</ds:datastoreItem>
</file>

<file path=customXml/itemProps9.xml><?xml version="1.0" encoding="utf-8"?>
<ds:datastoreItem xmlns:ds="http://schemas.openxmlformats.org/officeDocument/2006/customXml" ds:itemID="{F5CF5A4F-CE02-4AA8-A1C6-8877325C1F2A}">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
  <TotalTime>1611</TotalTime>
  <Words>1109</Words>
  <Application>Microsoft Office PowerPoint</Application>
  <PresentationFormat>Widescreen</PresentationFormat>
  <Paragraphs>150</Paragraphs>
  <Slides>21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Cambria Math</vt:lpstr>
      <vt:lpstr>Tahoma</vt:lpstr>
      <vt:lpstr>Wingdings</vt:lpstr>
      <vt:lpstr>1_Office Theme</vt:lpstr>
      <vt:lpstr>Protecting Public Health for 20 Years</vt:lpstr>
      <vt:lpstr>PowerPoint Presentation</vt:lpstr>
      <vt:lpstr>Lenoir, NC  System Improvements</vt:lpstr>
      <vt:lpstr>Building System Capacity</vt:lpstr>
      <vt:lpstr>PowerPoint Presentation</vt:lpstr>
      <vt:lpstr>Going forward</vt:lpstr>
      <vt:lpstr>Evolving Public Health Protection Challenges of the 21st Century</vt:lpstr>
      <vt:lpstr>PowerPoint Presentation</vt:lpstr>
      <vt:lpstr>ULO Strategy Stimulates Infrastructure Investment</vt:lpstr>
      <vt:lpstr>ULO Strategy Also Moved Non-Federal Funds Into Communities</vt:lpstr>
      <vt:lpstr>Strong Demand Encourages Leveraging in 2017</vt:lpstr>
      <vt:lpstr>DW Needs Survey</vt:lpstr>
      <vt:lpstr>Keeping the Revolving Funds Revolving</vt:lpstr>
      <vt:lpstr>Disbursements Ratio</vt:lpstr>
      <vt:lpstr>PowerPoint Presentation</vt:lpstr>
      <vt:lpstr>Water system partnerships</vt:lpstr>
      <vt:lpstr>Partnership Benefits</vt:lpstr>
      <vt:lpstr>EPA Actions</vt:lpstr>
      <vt:lpstr>Water System Partnerships: EPA Actions</vt:lpstr>
      <vt:lpstr>PowerPoint Presentation</vt:lpstr>
      <vt:lpstr>PROTECTING  AMERICA’s DRINKING water  epa.gov/safewater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Partnerships</dc:title>
  <dc:creator>Tricas, Marisa</dc:creator>
  <cp:lastModifiedBy>Chamberlain, Nick</cp:lastModifiedBy>
  <cp:revision>118</cp:revision>
  <cp:lastPrinted>2017-10-24T12:41:38Z</cp:lastPrinted>
  <dcterms:created xsi:type="dcterms:W3CDTF">2017-09-26T14:03:13Z</dcterms:created>
  <dcterms:modified xsi:type="dcterms:W3CDTF">2017-10-29T20:12:08Z</dcterms:modified>
</cp:coreProperties>
</file>