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5"/>
          </a:solidFill>
        </a:fill>
      </a:tcStyle>
    </a:wholeTbl>
    <a:band2H>
      <a:tcTxStyle b="def" i="def"/>
      <a:tcStyle>
        <a:tcBdr/>
        <a:fill>
          <a:solidFill>
            <a:srgbClr val="E6EF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F"/>
          </a:solidFill>
        </a:fill>
      </a:tcStyle>
    </a:wholeTbl>
    <a:band2H>
      <a:tcTxStyle b="def" i="def"/>
      <a:tcStyle>
        <a:tcBdr/>
        <a:fill>
          <a:solidFill>
            <a:srgbClr val="E6E7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b="def" i="def"/>
      <a:tcStyle>
        <a:tcBdr/>
        <a:fill>
          <a:solidFill>
            <a:srgbClr val="E6E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F0"/>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F"/>
          </a:solidFill>
        </a:fill>
      </a:tcStyle>
    </a:wholeTbl>
    <a:band2H>
      <a:tcTxStyle b="def" i="def"/>
      <a:tcStyle>
        <a:tcBdr/>
        <a:fill>
          <a:solidFill>
            <a:srgbClr val="E6E7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b="def" i="def"/>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5861"/>
          <c:y val="0.197837"/>
          <c:w val="0.882488"/>
          <c:h val="0.654273"/>
        </c:manualLayout>
      </c:layout>
      <c:lineChart>
        <c:grouping val="standard"/>
        <c:varyColors val="0"/>
        <c:ser>
          <c:idx val="0"/>
          <c:order val="0"/>
          <c:tx>
            <c:strRef>
              <c:f>Sheet1!$A$2</c:f>
              <c:strCache>
                <c:ptCount val="1"/>
                <c:pt idx="0">
                  <c:v>Moody’s Ba</c:v>
                </c:pt>
              </c:strCache>
            </c:strRef>
          </c:tx>
          <c:spPr>
            <a:noFill/>
            <a:ln w="25400" cap="flat">
              <a:solidFill>
                <a:srgbClr val="1E50AA"/>
              </a:solidFill>
              <a:prstDash val="solid"/>
              <a:round/>
            </a:ln>
            <a:effectLst/>
          </c:spPr>
          <c:marker>
            <c:symbol val="none"/>
            <c:size val="5"/>
            <c:spPr>
              <a:solidFill>
                <a:srgbClr val="000000">
                  <a:alpha val="0"/>
                </a:srgbClr>
              </a:solidFill>
              <a:ln w="25400" cap="flat">
                <a:solidFill>
                  <a:srgbClr val="1E50AA"/>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Sheet1!$B$2:$K$2</c:f>
              <c:numCache>
                <c:ptCount val="10"/>
                <c:pt idx="0">
                  <c:v>0.009584</c:v>
                </c:pt>
                <c:pt idx="1">
                  <c:v>0.026627</c:v>
                </c:pt>
                <c:pt idx="2">
                  <c:v>0.047283</c:v>
                </c:pt>
                <c:pt idx="3">
                  <c:v>0.069025</c:v>
                </c:pt>
                <c:pt idx="4">
                  <c:v>0.088121</c:v>
                </c:pt>
                <c:pt idx="5">
                  <c:v>0.105670</c:v>
                </c:pt>
                <c:pt idx="6">
                  <c:v>0.121345</c:v>
                </c:pt>
                <c:pt idx="7">
                  <c:v>0.136043</c:v>
                </c:pt>
                <c:pt idx="8">
                  <c:v>0.150040</c:v>
                </c:pt>
                <c:pt idx="9">
                  <c:v>0.164050</c:v>
                </c:pt>
              </c:numCache>
            </c:numRef>
          </c:val>
          <c:smooth val="0"/>
        </c:ser>
        <c:ser>
          <c:idx val="1"/>
          <c:order val="1"/>
          <c:tx>
            <c:strRef>
              <c:f>Sheet1!$A$3</c:f>
              <c:strCache>
                <c:ptCount val="1"/>
                <c:pt idx="0">
                  <c:v>Cumulative Default Rate (Moody's)</c:v>
                </c:pt>
              </c:strCache>
            </c:strRef>
          </c:tx>
          <c:spPr>
            <a:noFill/>
            <a:ln w="25400" cap="flat">
              <a:solidFill>
                <a:srgbClr val="F58C3C"/>
              </a:solidFill>
              <a:prstDash val="solid"/>
              <a:round/>
            </a:ln>
            <a:effectLst/>
          </c:spPr>
          <c:marker>
            <c:symbol val="none"/>
            <c:size val="5"/>
            <c:spPr>
              <a:solidFill>
                <a:srgbClr val="000000">
                  <a:alpha val="0"/>
                </a:srgbClr>
              </a:solidFill>
              <a:ln w="25400" cap="flat">
                <a:solidFill>
                  <a:srgbClr val="F58C3C"/>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Sheet1!$B$3:$K$3</c:f>
              <c:numCache>
                <c:ptCount val="10"/>
                <c:pt idx="0">
                  <c:v>0.004317</c:v>
                </c:pt>
                <c:pt idx="1">
                  <c:v>0.008574</c:v>
                </c:pt>
                <c:pt idx="2">
                  <c:v>0.012963</c:v>
                </c:pt>
                <c:pt idx="3">
                  <c:v>0.017031</c:v>
                </c:pt>
                <c:pt idx="4">
                  <c:v>0.020068</c:v>
                </c:pt>
                <c:pt idx="5">
                  <c:v>0.022707</c:v>
                </c:pt>
                <c:pt idx="6">
                  <c:v>0.024569</c:v>
                </c:pt>
                <c:pt idx="7">
                  <c:v>0.025982</c:v>
                </c:pt>
                <c:pt idx="8">
                  <c:v>0.026575</c:v>
                </c:pt>
                <c:pt idx="9">
                  <c:v>0.026933</c:v>
                </c:pt>
              </c:numCache>
            </c:numRef>
          </c:val>
          <c:smooth val="0"/>
        </c:ser>
        <c:ser>
          <c:idx val="2"/>
          <c:order val="2"/>
          <c:tx>
            <c:strRef>
              <c:f>Sheet1!$A$4</c:f>
              <c:strCache>
                <c:ptCount val="1"/>
                <c:pt idx="0">
                  <c:v>Cumulative Default Rate (BII)</c:v>
                </c:pt>
              </c:strCache>
            </c:strRef>
          </c:tx>
          <c:spPr>
            <a:noFill/>
            <a:ln w="25400" cap="flat">
              <a:solidFill>
                <a:srgbClr val="00B58C"/>
              </a:solidFill>
              <a:prstDash val="solid"/>
              <a:round/>
            </a:ln>
            <a:effectLst/>
          </c:spPr>
          <c:marker>
            <c:symbol val="none"/>
            <c:size val="5"/>
            <c:spPr>
              <a:solidFill>
                <a:srgbClr val="000000">
                  <a:alpha val="0"/>
                </a:srgbClr>
              </a:solidFill>
              <a:ln w="25400" cap="flat">
                <a:solidFill>
                  <a:srgbClr val="00B58C"/>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Sheet1!$B$4:$K$4</c:f>
              <c:numCache>
                <c:ptCount val="10"/>
                <c:pt idx="0">
                  <c:v>0.007852</c:v>
                </c:pt>
                <c:pt idx="1">
                  <c:v>0.015447</c:v>
                </c:pt>
                <c:pt idx="2">
                  <c:v>0.023597</c:v>
                </c:pt>
                <c:pt idx="3">
                  <c:v>0.031303</c:v>
                </c:pt>
                <c:pt idx="4">
                  <c:v>0.037365</c:v>
                </c:pt>
                <c:pt idx="5">
                  <c:v>0.041797</c:v>
                </c:pt>
                <c:pt idx="6">
                  <c:v>0.045349</c:v>
                </c:pt>
                <c:pt idx="7">
                  <c:v>0.048344</c:v>
                </c:pt>
                <c:pt idx="8">
                  <c:v>0.050521</c:v>
                </c:pt>
                <c:pt idx="9">
                  <c:v>0.052225</c:v>
                </c:pt>
              </c:numCache>
            </c:numRef>
          </c:val>
          <c:smooth val="0"/>
        </c:ser>
        <c:ser>
          <c:idx val="3"/>
          <c:order val="3"/>
          <c:tx>
            <c:strRef>
              <c:f>Sheet1!$A$5</c:f>
              <c:strCache>
                <c:ptCount val="1"/>
                <c:pt idx="0">
                  <c:v>Moody’s Baa</c:v>
                </c:pt>
              </c:strCache>
            </c:strRef>
          </c:tx>
          <c:spPr>
            <a:noFill/>
            <a:ln w="25400" cap="flat">
              <a:solidFill>
                <a:srgbClr val="A0C8EA"/>
              </a:solidFill>
              <a:prstDash val="solid"/>
              <a:round/>
            </a:ln>
            <a:effectLst/>
          </c:spPr>
          <c:marker>
            <c:symbol val="none"/>
            <c:size val="5"/>
            <c:spPr>
              <a:solidFill>
                <a:srgbClr val="000000">
                  <a:alpha val="0"/>
                </a:srgbClr>
              </a:solidFill>
              <a:ln w="25400" cap="flat">
                <a:solidFill>
                  <a:srgbClr val="A0C8EA"/>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Sheet1!$B$5:$K$5</c:f>
              <c:numCache>
                <c:ptCount val="10"/>
                <c:pt idx="0">
                  <c:v>0.001999</c:v>
                </c:pt>
                <c:pt idx="1">
                  <c:v>0.005079</c:v>
                </c:pt>
                <c:pt idx="2">
                  <c:v>0.008543</c:v>
                </c:pt>
                <c:pt idx="3">
                  <c:v>0.012664</c:v>
                </c:pt>
                <c:pt idx="4">
                  <c:v>0.016791</c:v>
                </c:pt>
                <c:pt idx="5">
                  <c:v>0.021045</c:v>
                </c:pt>
                <c:pt idx="6">
                  <c:v>0.025031</c:v>
                </c:pt>
                <c:pt idx="7">
                  <c:v>0.029002</c:v>
                </c:pt>
                <c:pt idx="8">
                  <c:v>0.033165</c:v>
                </c:pt>
                <c:pt idx="9">
                  <c:v>0.037775</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700" u="none">
                    <a:solidFill>
                      <a:srgbClr val="000000"/>
                    </a:solidFill>
                    <a:latin typeface="Arial"/>
                  </a:defRPr>
                </a:pPr>
                <a:r>
                  <a:rPr b="0" i="0" strike="noStrike" sz="700" u="none">
                    <a:solidFill>
                      <a:srgbClr val="000000"/>
                    </a:solidFill>
                    <a:latin typeface="Arial"/>
                  </a:rPr>
                  <a:t>Years</a:t>
                </a:r>
              </a:p>
            </c:rich>
          </c:tx>
          <c:layout/>
          <c:overlay val="1"/>
        </c:title>
        <c:numFmt formatCode="General" sourceLinked="0"/>
        <c:majorTickMark val="out"/>
        <c:minorTickMark val="none"/>
        <c:tickLblPos val="low"/>
        <c:spPr>
          <a:ln w="12700" cap="flat">
            <a:solidFill>
              <a:srgbClr val="464B50"/>
            </a:solidFill>
            <a:prstDash val="solid"/>
            <a:round/>
          </a:ln>
        </c:spPr>
        <c:txPr>
          <a:bodyPr rot="0"/>
          <a:lstStyle/>
          <a:p>
            <a:pPr>
              <a:defRPr b="0" i="0" strike="noStrike" sz="700" u="none">
                <a:solidFill>
                  <a:srgbClr val="000000"/>
                </a:solidFill>
                <a:latin typeface="Arial"/>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title>
          <c:tx>
            <c:rich>
              <a:bodyPr rot="-5400000"/>
              <a:lstStyle/>
              <a:p>
                <a:pPr>
                  <a:defRPr b="0" i="0" strike="noStrike" sz="700" u="none">
                    <a:solidFill>
                      <a:srgbClr val="000000"/>
                    </a:solidFill>
                    <a:latin typeface="Arial"/>
                  </a:defRPr>
                </a:pPr>
                <a:r>
                  <a:rPr b="0" i="0" strike="noStrike" sz="700" u="none">
                    <a:solidFill>
                      <a:srgbClr val="000000"/>
                    </a:solidFill>
                    <a:latin typeface="Arial"/>
                  </a:rPr>
                  <a:t>Cumulative default rate</a:t>
                </a:r>
              </a:p>
            </c:rich>
          </c:tx>
          <c:layout/>
          <c:overlay val="1"/>
        </c:title>
        <c:numFmt formatCode="0.0%" sourceLinked="0"/>
        <c:majorTickMark val="none"/>
        <c:minorTickMark val="none"/>
        <c:tickLblPos val="nextTo"/>
        <c:spPr>
          <a:ln w="12700" cap="flat">
            <a:noFill/>
            <a:prstDash val="solid"/>
            <a:round/>
          </a:ln>
        </c:spPr>
        <c:txPr>
          <a:bodyPr rot="0"/>
          <a:lstStyle/>
          <a:p>
            <a:pPr>
              <a:defRPr b="0" i="0" strike="noStrike" sz="700" u="none">
                <a:solidFill>
                  <a:srgbClr val="000000"/>
                </a:solidFill>
                <a:latin typeface="Arial"/>
              </a:defRPr>
            </a:pPr>
          </a:p>
        </c:txPr>
        <c:crossAx val="2094734552"/>
        <c:crosses val="autoZero"/>
        <c:crossBetween val="midCat"/>
        <c:majorUnit val="0.045"/>
        <c:minorUnit val="0.0225"/>
      </c:valAx>
      <c:spPr>
        <a:solidFill>
          <a:srgbClr val="FFFFFF"/>
        </a:solidFill>
        <a:ln w="12700" cap="flat">
          <a:noFill/>
          <a:miter lim="400000"/>
        </a:ln>
        <a:effectLst/>
      </c:spPr>
    </c:plotArea>
    <c:legend>
      <c:legendPos val="t"/>
      <c:layout>
        <c:manualLayout>
          <c:xMode val="edge"/>
          <c:yMode val="edge"/>
          <c:x val="0.00777568"/>
          <c:y val="0"/>
          <c:w val="0.985121"/>
          <c:h val="0.0669791"/>
        </c:manualLayout>
      </c:layout>
      <c:overlay val="1"/>
      <c:spPr>
        <a:noFill/>
        <a:ln w="12700" cap="flat">
          <a:noFill/>
          <a:miter lim="400000"/>
        </a:ln>
        <a:effectLst/>
      </c:spPr>
      <c:txPr>
        <a:bodyPr rot="0"/>
        <a:lstStyle/>
        <a:p>
          <a:pPr>
            <a:defRPr b="0" i="0" strike="noStrike" sz="700" u="none">
              <a:solidFill>
                <a:srgbClr val="000000"/>
              </a:solidFill>
              <a:latin typeface="Arial"/>
            </a:defRPr>
          </a:pPr>
        </a:p>
      </c:txPr>
    </c:legend>
    <c:plotVisOnly val="1"/>
    <c:dispBlanksAs val="gap"/>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4583"/>
          <c:y val="0.148191"/>
          <c:w val="0.871344"/>
          <c:h val="0.686563"/>
        </c:manualLayout>
      </c:layout>
      <c:lineChart>
        <c:grouping val="standard"/>
        <c:varyColors val="0"/>
        <c:ser>
          <c:idx val="0"/>
          <c:order val="0"/>
          <c:tx>
            <c:strRef>
              <c:f>Sheet1!$A$2</c:f>
              <c:strCache>
                <c:ptCount val="1"/>
                <c:pt idx="0">
                  <c:v>Study Data Set (BII)</c:v>
                </c:pt>
              </c:strCache>
            </c:strRef>
          </c:tx>
          <c:spPr>
            <a:noFill/>
            <a:ln w="25400" cap="flat">
              <a:solidFill>
                <a:srgbClr val="00B58C"/>
              </a:solidFill>
              <a:prstDash val="solid"/>
              <a:round/>
            </a:ln>
            <a:effectLst/>
          </c:spPr>
          <c:marker>
            <c:symbol val="none"/>
            <c:size val="5"/>
            <c:spPr>
              <a:solidFill>
                <a:srgbClr val="000000">
                  <a:alpha val="0"/>
                </a:srgbClr>
              </a:solidFill>
              <a:ln w="25400" cap="flat">
                <a:solidFill>
                  <a:srgbClr val="00B58C"/>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Sheet1!$B$2:$K$2</c:f>
              <c:numCache>
                <c:ptCount val="10"/>
                <c:pt idx="0">
                  <c:v>0.007852</c:v>
                </c:pt>
                <c:pt idx="1">
                  <c:v>0.007655</c:v>
                </c:pt>
                <c:pt idx="2">
                  <c:v>0.008277</c:v>
                </c:pt>
                <c:pt idx="3">
                  <c:v>0.007893</c:v>
                </c:pt>
                <c:pt idx="4">
                  <c:v>0.006257</c:v>
                </c:pt>
                <c:pt idx="5">
                  <c:v>0.004604</c:v>
                </c:pt>
                <c:pt idx="6">
                  <c:v>0.003707</c:v>
                </c:pt>
                <c:pt idx="7">
                  <c:v>0.003138</c:v>
                </c:pt>
                <c:pt idx="8">
                  <c:v>0.002287</c:v>
                </c:pt>
                <c:pt idx="9">
                  <c:v>0.001795</c:v>
                </c:pt>
              </c:numCache>
            </c:numRef>
          </c:val>
          <c:smooth val="1"/>
        </c:ser>
        <c:ser>
          <c:idx val="1"/>
          <c:order val="1"/>
          <c:tx>
            <c:strRef>
              <c:f>Sheet1!$A$3</c:f>
              <c:strCache>
                <c:ptCount val="1"/>
                <c:pt idx="0">
                  <c:v>Study Data Set (Moody's)</c:v>
                </c:pt>
              </c:strCache>
            </c:strRef>
          </c:tx>
          <c:spPr>
            <a:noFill/>
            <a:ln w="25400" cap="flat">
              <a:solidFill>
                <a:srgbClr val="F58C3C"/>
              </a:solidFill>
              <a:prstDash val="solid"/>
              <a:round/>
            </a:ln>
            <a:effectLst/>
          </c:spPr>
          <c:marker>
            <c:symbol val="none"/>
            <c:size val="5"/>
            <c:spPr>
              <a:solidFill>
                <a:srgbClr val="000000">
                  <a:alpha val="0"/>
                </a:srgbClr>
              </a:solidFill>
              <a:ln w="25400" cap="flat">
                <a:solidFill>
                  <a:srgbClr val="F58C3C"/>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Sheet1!$B$3:$K$3</c:f>
              <c:numCache>
                <c:ptCount val="10"/>
                <c:pt idx="0">
                  <c:v>0.004317</c:v>
                </c:pt>
                <c:pt idx="1">
                  <c:v>0.004276</c:v>
                </c:pt>
                <c:pt idx="2">
                  <c:v>0.004427</c:v>
                </c:pt>
                <c:pt idx="3">
                  <c:v>0.004121</c:v>
                </c:pt>
                <c:pt idx="4">
                  <c:v>0.003090</c:v>
                </c:pt>
                <c:pt idx="5">
                  <c:v>0.002693</c:v>
                </c:pt>
                <c:pt idx="6">
                  <c:v>0.001905</c:v>
                </c:pt>
                <c:pt idx="7">
                  <c:v>0.001448</c:v>
                </c:pt>
                <c:pt idx="8">
                  <c:v>0.000609</c:v>
                </c:pt>
                <c:pt idx="9">
                  <c:v>0.000368</c:v>
                </c:pt>
              </c:numCache>
            </c:numRef>
          </c:val>
          <c:smooth val="1"/>
        </c:ser>
        <c:ser>
          <c:idx val="2"/>
          <c:order val="2"/>
          <c:tx>
            <c:strRef>
              <c:f>Sheet1!$A$4</c:f>
              <c:strCache>
                <c:ptCount val="1"/>
                <c:pt idx="0">
                  <c:v>Moody’s Baa</c:v>
                </c:pt>
              </c:strCache>
            </c:strRef>
          </c:tx>
          <c:spPr>
            <a:noFill/>
            <a:ln w="25400" cap="flat">
              <a:solidFill>
                <a:srgbClr val="A0C8EA"/>
              </a:solidFill>
              <a:prstDash val="solid"/>
              <a:round/>
            </a:ln>
            <a:effectLst/>
          </c:spPr>
          <c:marker>
            <c:symbol val="none"/>
            <c:size val="5"/>
            <c:spPr>
              <a:solidFill>
                <a:srgbClr val="000000">
                  <a:alpha val="0"/>
                </a:srgbClr>
              </a:solidFill>
              <a:ln w="25400" cap="flat">
                <a:solidFill>
                  <a:srgbClr val="A0C8EA"/>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Sheet1!$B$4:$K$4</c:f>
              <c:numCache>
                <c:ptCount val="10"/>
                <c:pt idx="0">
                  <c:v>0.001999</c:v>
                </c:pt>
                <c:pt idx="1">
                  <c:v>0.003086</c:v>
                </c:pt>
                <c:pt idx="2">
                  <c:v>0.003482</c:v>
                </c:pt>
                <c:pt idx="3">
                  <c:v>0.004156</c:v>
                </c:pt>
                <c:pt idx="4">
                  <c:v>0.004180</c:v>
                </c:pt>
                <c:pt idx="5">
                  <c:v>0.004326</c:v>
                </c:pt>
                <c:pt idx="6">
                  <c:v>0.004072</c:v>
                </c:pt>
                <c:pt idx="7">
                  <c:v>0.004073</c:v>
                </c:pt>
                <c:pt idx="8">
                  <c:v>0.004287</c:v>
                </c:pt>
                <c:pt idx="9">
                  <c:v>0.004768</c:v>
                </c:pt>
              </c:numCache>
            </c:numRef>
          </c:val>
          <c:smooth val="1"/>
        </c:ser>
        <c:ser>
          <c:idx val="3"/>
          <c:order val="3"/>
          <c:tx>
            <c:strRef>
              <c:f>Sheet1!$A$5</c:f>
              <c:strCache>
                <c:ptCount val="1"/>
                <c:pt idx="0">
                  <c:v>Moody’s Ba</c:v>
                </c:pt>
              </c:strCache>
            </c:strRef>
          </c:tx>
          <c:spPr>
            <a:noFill/>
            <a:ln w="25400" cap="flat">
              <a:solidFill>
                <a:srgbClr val="1E50AA"/>
              </a:solidFill>
              <a:prstDash val="solid"/>
              <a:round/>
            </a:ln>
            <a:effectLst/>
          </c:spPr>
          <c:marker>
            <c:symbol val="none"/>
            <c:size val="5"/>
            <c:spPr>
              <a:solidFill>
                <a:srgbClr val="000000">
                  <a:alpha val="0"/>
                </a:srgbClr>
              </a:solidFill>
              <a:ln w="25400" cap="flat">
                <a:solidFill>
                  <a:srgbClr val="1E50AA"/>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Sheet1!$B$5:$K$5</c:f>
              <c:numCache>
                <c:ptCount val="10"/>
                <c:pt idx="0">
                  <c:v>0.009584</c:v>
                </c:pt>
                <c:pt idx="1">
                  <c:v>0.017208</c:v>
                </c:pt>
                <c:pt idx="2">
                  <c:v>0.021221</c:v>
                </c:pt>
                <c:pt idx="3">
                  <c:v>0.022822</c:v>
                </c:pt>
                <c:pt idx="4">
                  <c:v>0.020511</c:v>
                </c:pt>
                <c:pt idx="5">
                  <c:v>0.019245</c:v>
                </c:pt>
                <c:pt idx="6">
                  <c:v>0.017527</c:v>
                </c:pt>
                <c:pt idx="7">
                  <c:v>0.016727</c:v>
                </c:pt>
                <c:pt idx="8">
                  <c:v>0.016201</c:v>
                </c:pt>
                <c:pt idx="9">
                  <c:v>0.016484</c:v>
                </c:pt>
              </c:numCache>
            </c:numRef>
          </c:val>
          <c:smooth val="1"/>
        </c:ser>
        <c:ser>
          <c:idx val="4"/>
          <c:order val="4"/>
          <c:tx>
            <c:strRef>
              <c:f>Sheet1!$A$6</c:f>
              <c:strCache>
                <c:ptCount val="1"/>
                <c:pt idx="0">
                  <c:v>Moody's A</c:v>
                </c:pt>
              </c:strCache>
            </c:strRef>
          </c:tx>
          <c:spPr>
            <a:noFill/>
            <a:ln w="25400" cap="flat">
              <a:solidFill>
                <a:srgbClr val="878C9B"/>
              </a:solidFill>
              <a:prstDash val="solid"/>
              <a:round/>
            </a:ln>
            <a:effectLst/>
          </c:spPr>
          <c:marker>
            <c:symbol val="none"/>
            <c:size val="5"/>
            <c:spPr>
              <a:solidFill>
                <a:srgbClr val="000000">
                  <a:alpha val="0"/>
                </a:srgbClr>
              </a:solidFill>
              <a:ln w="25400" cap="flat">
                <a:solidFill>
                  <a:srgbClr val="878C9B"/>
                </a:solidFill>
                <a:prstDash val="solid"/>
                <a:round/>
              </a:ln>
              <a:effectLst/>
            </c:spPr>
          </c:marker>
          <c:dLbls>
            <c:numFmt formatCode="0.0%" sourceLinked="0"/>
            <c:txPr>
              <a:bodyPr/>
              <a:lstStyle/>
              <a:p>
                <a:pPr>
                  <a:defRPr b="0" i="0" strike="noStrike" sz="700" u="none">
                    <a:solidFill>
                      <a:srgbClr val="000000"/>
                    </a:solidFill>
                    <a:latin typeface="Arial"/>
                  </a:defRPr>
                </a:pPr>
              </a:p>
            </c:txPr>
            <c:dLblPos val="t"/>
            <c:showLegendKey val="0"/>
            <c:showVal val="0"/>
            <c:showCatName val="0"/>
            <c:showSerName val="0"/>
            <c:showPercent val="0"/>
            <c:showBubbleSize val="0"/>
            <c:showLeaderLines val="0"/>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Sheet1!$B$6:$K$6</c:f>
              <c:numCache>
                <c:ptCount val="10"/>
                <c:pt idx="0">
                  <c:v>0.000613</c:v>
                </c:pt>
                <c:pt idx="1">
                  <c:v>0.001253</c:v>
                </c:pt>
                <c:pt idx="2">
                  <c:v>0.002078</c:v>
                </c:pt>
                <c:pt idx="3">
                  <c:v>0.002160</c:v>
                </c:pt>
                <c:pt idx="4">
                  <c:v>0.002635</c:v>
                </c:pt>
                <c:pt idx="5">
                  <c:v>0.002905</c:v>
                </c:pt>
                <c:pt idx="6">
                  <c:v>0.003022</c:v>
                </c:pt>
                <c:pt idx="7">
                  <c:v>0.003213</c:v>
                </c:pt>
                <c:pt idx="8">
                  <c:v>0.003275</c:v>
                </c:pt>
                <c:pt idx="9">
                  <c:v>0.003200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700" u="none">
                    <a:solidFill>
                      <a:srgbClr val="000000"/>
                    </a:solidFill>
                    <a:latin typeface="Arial"/>
                  </a:defRPr>
                </a:pPr>
                <a:r>
                  <a:rPr b="0" i="0" strike="noStrike" sz="700" u="none">
                    <a:solidFill>
                      <a:srgbClr val="000000"/>
                    </a:solidFill>
                    <a:latin typeface="Arial"/>
                  </a:rPr>
                  <a:t>Years</a:t>
                </a:r>
              </a:p>
            </c:rich>
          </c:tx>
          <c:layout/>
          <c:overlay val="1"/>
        </c:title>
        <c:numFmt formatCode="General" sourceLinked="0"/>
        <c:majorTickMark val="out"/>
        <c:minorTickMark val="none"/>
        <c:tickLblPos val="low"/>
        <c:spPr>
          <a:ln w="12700" cap="flat">
            <a:solidFill>
              <a:srgbClr val="464B50"/>
            </a:solidFill>
            <a:prstDash val="solid"/>
            <a:round/>
          </a:ln>
        </c:spPr>
        <c:txPr>
          <a:bodyPr rot="0"/>
          <a:lstStyle/>
          <a:p>
            <a:pPr>
              <a:defRPr b="0" i="0" strike="noStrike" sz="700" u="none">
                <a:solidFill>
                  <a:srgbClr val="000000"/>
                </a:solidFill>
                <a:latin typeface="Arial"/>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D9D9D9"/>
              </a:solidFill>
              <a:prstDash val="solid"/>
              <a:round/>
            </a:ln>
          </c:spPr>
        </c:majorGridlines>
        <c:title>
          <c:tx>
            <c:rich>
              <a:bodyPr rot="-5400000"/>
              <a:lstStyle/>
              <a:p>
                <a:pPr>
                  <a:defRPr b="0" i="0" strike="noStrike" sz="700" u="none">
                    <a:solidFill>
                      <a:srgbClr val="000000"/>
                    </a:solidFill>
                    <a:latin typeface="Arial"/>
                  </a:defRPr>
                </a:pPr>
                <a:r>
                  <a:rPr b="0" i="0" strike="noStrike" sz="700" u="none">
                    <a:solidFill>
                      <a:srgbClr val="000000"/>
                    </a:solidFill>
                    <a:latin typeface="Arial"/>
                  </a:rPr>
                  <a:t>Marginal default rate</a:t>
                </a:r>
              </a:p>
            </c:rich>
          </c:tx>
          <c:layout/>
          <c:overlay val="1"/>
        </c:title>
        <c:numFmt formatCode="0.0%" sourceLinked="0"/>
        <c:majorTickMark val="none"/>
        <c:minorTickMark val="none"/>
        <c:tickLblPos val="nextTo"/>
        <c:spPr>
          <a:ln w="12700" cap="flat">
            <a:noFill/>
            <a:prstDash val="solid"/>
            <a:round/>
          </a:ln>
        </c:spPr>
        <c:txPr>
          <a:bodyPr rot="0"/>
          <a:lstStyle/>
          <a:p>
            <a:pPr>
              <a:defRPr b="0" i="0" strike="noStrike" sz="700" u="none">
                <a:solidFill>
                  <a:srgbClr val="000000"/>
                </a:solidFill>
                <a:latin typeface="Arial"/>
              </a:defRPr>
            </a:pPr>
          </a:p>
        </c:txPr>
        <c:crossAx val="2094734552"/>
        <c:crosses val="autoZero"/>
        <c:crossBetween val="midCat"/>
        <c:majorUnit val="0.0075"/>
        <c:minorUnit val="0.00375"/>
      </c:valAx>
      <c:spPr>
        <a:solidFill>
          <a:srgbClr val="FFFFFF"/>
        </a:solidFill>
        <a:ln w="12700" cap="flat">
          <a:noFill/>
          <a:miter lim="400000"/>
        </a:ln>
        <a:effectLst/>
      </c:spPr>
    </c:plotArea>
    <c:legend>
      <c:legendPos val="t"/>
      <c:layout>
        <c:manualLayout>
          <c:xMode val="edge"/>
          <c:yMode val="edge"/>
          <c:x val="0.0294542"/>
          <c:y val="0"/>
          <c:w val="0.970546"/>
          <c:h val="0.0723603"/>
        </c:manualLayout>
      </c:layout>
      <c:overlay val="1"/>
      <c:spPr>
        <a:noFill/>
        <a:ln w="12700" cap="flat">
          <a:noFill/>
          <a:miter lim="400000"/>
        </a:ln>
        <a:effectLst/>
      </c:spPr>
      <c:txPr>
        <a:bodyPr rot="0"/>
        <a:lstStyle/>
        <a:p>
          <a:pPr>
            <a:defRPr b="0" i="0" strike="noStrike" sz="700" u="none">
              <a:solidFill>
                <a:srgbClr val="000000"/>
              </a:solidFill>
              <a:latin typeface="Arial"/>
            </a:defRPr>
          </a:pPr>
        </a:p>
      </c:txPr>
    </c:legend>
    <c:plotVisOnly val="1"/>
    <c:dispBlanksAs val="gap"/>
  </c:chart>
  <c:spPr>
    <a:solidFill>
      <a:srgbClr val="FFFFFF"/>
    </a:solid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ayout">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 name="Title Text"/>
          <p:cNvSpPr txBox="1"/>
          <p:nvPr>
            <p:ph type="title"/>
          </p:nvPr>
        </p:nvSpPr>
        <p:spPr>
          <a:xfrm>
            <a:off x="0" y="3978275"/>
            <a:ext cx="9144000" cy="1928772"/>
          </a:xfrm>
          <a:prstGeom prst="rect">
            <a:avLst/>
          </a:prstGeom>
          <a:solidFill>
            <a:schemeClr val="accent3">
              <a:alpha val="80000"/>
            </a:schemeClr>
          </a:solidFill>
        </p:spPr>
        <p:txBody>
          <a:bodyPr lIns="457200" tIns="457200" rIns="457200" bIns="457200" anchor="ctr">
            <a:normAutofit fontScale="100000" lnSpcReduction="0"/>
          </a:bodyPr>
          <a:lstStyle>
            <a:lvl1pPr>
              <a:defRPr sz="3000">
                <a:solidFill>
                  <a:srgbClr val="FFFFFF"/>
                </a:solidFill>
              </a:defRPr>
            </a:lvl1pPr>
          </a:lstStyle>
          <a:p>
            <a:pPr/>
            <a:r>
              <a:t>Title Text</a:t>
            </a:r>
          </a:p>
        </p:txBody>
      </p:sp>
      <p:sp>
        <p:nvSpPr>
          <p:cNvPr id="13" name="Body Level One…"/>
          <p:cNvSpPr txBox="1"/>
          <p:nvPr>
            <p:ph type="body" sz="quarter" idx="1"/>
          </p:nvPr>
        </p:nvSpPr>
        <p:spPr>
          <a:xfrm>
            <a:off x="457200" y="6257364"/>
            <a:ext cx="5198401" cy="277201"/>
          </a:xfrm>
          <a:prstGeom prst="rect">
            <a:avLst/>
          </a:prstGeom>
        </p:spPr>
        <p:txBody>
          <a:bodyPr>
            <a:normAutofit fontScale="100000" lnSpcReduction="0"/>
          </a:bodyPr>
          <a:lstStyle>
            <a:lvl1pPr>
              <a:spcBef>
                <a:spcPts val="0"/>
              </a:spcBef>
              <a:defRPr b="1" sz="1800">
                <a:solidFill>
                  <a:srgbClr val="404040"/>
                </a:solidFill>
              </a:defRPr>
            </a:lvl1pPr>
            <a:lvl2pPr marL="260032" indent="-260032">
              <a:spcBef>
                <a:spcPts val="0"/>
              </a:spcBef>
              <a:defRPr b="1" sz="1800">
                <a:solidFill>
                  <a:srgbClr val="404040"/>
                </a:solidFill>
              </a:defRPr>
            </a:lvl2pPr>
            <a:lvl3pPr marL="489108" indent="-255746">
              <a:spcBef>
                <a:spcPts val="0"/>
              </a:spcBef>
              <a:defRPr b="1" sz="1800">
                <a:solidFill>
                  <a:srgbClr val="404040"/>
                </a:solidFill>
              </a:defRPr>
            </a:lvl3pPr>
            <a:lvl4pPr marL="746125" indent="-290512">
              <a:spcBef>
                <a:spcPts val="0"/>
              </a:spcBef>
              <a:defRPr b="1" sz="1800">
                <a:solidFill>
                  <a:srgbClr val="404040"/>
                </a:solidFill>
              </a:defRPr>
            </a:lvl4pPr>
            <a:lvl5pPr marL="974725" indent="-288925">
              <a:spcBef>
                <a:spcPts val="0"/>
              </a:spcBef>
              <a:defRPr b="1" sz="18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Text Placeholder 6"/>
          <p:cNvSpPr/>
          <p:nvPr>
            <p:ph type="body" sz="quarter" idx="13"/>
          </p:nvPr>
        </p:nvSpPr>
        <p:spPr>
          <a:xfrm>
            <a:off x="5759999" y="6257364"/>
            <a:ext cx="2926801" cy="277201"/>
          </a:xfrm>
          <a:prstGeom prst="rect">
            <a:avLst/>
          </a:prstGeom>
        </p:spPr>
        <p:txBody>
          <a:bodyPr>
            <a:normAutofit fontScale="100000" lnSpcReduction="0"/>
          </a:bodyPr>
          <a:lstStyle/>
          <a:p>
            <a:pPr algn="r">
              <a:spcBef>
                <a:spcPts val="0"/>
              </a:spcBef>
              <a:defRPr sz="1800">
                <a:solidFill>
                  <a:srgbClr val="404040"/>
                </a:solidFill>
              </a:defRPr>
            </a:pP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3"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114"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115"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116"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117" name="Title Text"/>
          <p:cNvSpPr txBox="1"/>
          <p:nvPr>
            <p:ph type="title"/>
          </p:nvPr>
        </p:nvSpPr>
        <p:spPr>
          <a:xfrm>
            <a:off x="462230" y="457200"/>
            <a:ext cx="8210282" cy="553999"/>
          </a:xfrm>
          <a:prstGeom prst="rect">
            <a:avLst/>
          </a:prstGeom>
        </p:spPr>
        <p:txBody>
          <a:bodyPr>
            <a:normAutofit fontScale="100000" lnSpcReduction="0"/>
          </a:bodyPr>
          <a:lstStyle/>
          <a:p>
            <a:pPr/>
            <a:r>
              <a:t>Title Text</a:t>
            </a:r>
          </a:p>
        </p:txBody>
      </p:sp>
      <p:sp>
        <p:nvSpPr>
          <p:cNvPr id="118" name="Body Level One…"/>
          <p:cNvSpPr txBox="1"/>
          <p:nvPr>
            <p:ph type="body" sz="quarter" idx="1"/>
          </p:nvPr>
        </p:nvSpPr>
        <p:spPr>
          <a:xfrm>
            <a:off x="457200" y="1073150"/>
            <a:ext cx="8229600" cy="434975"/>
          </a:xfrm>
          <a:prstGeom prst="rect">
            <a:avLst/>
          </a:prstGeom>
        </p:spPr>
        <p:txBody>
          <a:bodyPr>
            <a:normAutofit fontScale="100000" lnSpcReduction="0"/>
          </a:bodyPr>
          <a:lstStyle>
            <a:lvl1pPr>
              <a:spcBef>
                <a:spcPts val="0"/>
              </a:spcBef>
              <a:defRPr>
                <a:solidFill>
                  <a:srgbClr val="595959"/>
                </a:solidFill>
              </a:defRPr>
            </a:lvl1pPr>
            <a:lvl2pPr>
              <a:spcBef>
                <a:spcPts val="0"/>
              </a:spcBef>
              <a:defRPr>
                <a:solidFill>
                  <a:srgbClr val="595959"/>
                </a:solidFill>
              </a:defRPr>
            </a:lvl2pPr>
            <a:lvl3pPr>
              <a:spcBef>
                <a:spcPts val="0"/>
              </a:spcBef>
              <a:defRPr>
                <a:solidFill>
                  <a:srgbClr val="595959"/>
                </a:solidFill>
              </a:defRPr>
            </a:lvl3pPr>
            <a:lvl4pPr>
              <a:spcBef>
                <a:spcPts val="0"/>
              </a:spcBef>
              <a:defRPr>
                <a:solidFill>
                  <a:srgbClr val="595959"/>
                </a:solidFill>
              </a:defRPr>
            </a:lvl4pPr>
            <a:lvl5pPr>
              <a:spcBef>
                <a:spcPts val="0"/>
              </a:spcBef>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act Layout">
    <p:spTree>
      <p:nvGrpSpPr>
        <p:cNvPr id="1" name=""/>
        <p:cNvGrpSpPr/>
        <p:nvPr/>
      </p:nvGrpSpPr>
      <p:grpSpPr>
        <a:xfrm>
          <a:off x="0" y="0"/>
          <a:ext cx="0" cy="0"/>
          <a:chOff x="0" y="0"/>
          <a:chExt cx="0" cy="0"/>
        </a:xfrm>
      </p:grpSpPr>
      <p:pic>
        <p:nvPicPr>
          <p:cNvPr id="125"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6" name="Rectangle 3"/>
          <p:cNvSpPr/>
          <p:nvPr/>
        </p:nvSpPr>
        <p:spPr>
          <a:xfrm>
            <a:off x="-1" y="3978275"/>
            <a:ext cx="9144001" cy="1929384"/>
          </a:xfrm>
          <a:prstGeom prst="rect">
            <a:avLst/>
          </a:prstGeom>
          <a:solidFill>
            <a:schemeClr val="accent3">
              <a:alpha val="80000"/>
            </a:schemeClr>
          </a:solidFill>
          <a:ln w="12700">
            <a:miter lim="400000"/>
          </a:ln>
        </p:spPr>
        <p:txBody>
          <a:bodyPr lIns="45719" rIns="45719" anchor="ctr"/>
          <a:lstStyle/>
          <a:p>
            <a:pPr algn="ctr">
              <a:defRPr>
                <a:solidFill>
                  <a:srgbClr val="FFFFFF"/>
                </a:solidFill>
              </a:defRPr>
            </a:pPr>
          </a:p>
        </p:txBody>
      </p:sp>
      <p:sp>
        <p:nvSpPr>
          <p:cNvPr id="127" name="Body Level One…"/>
          <p:cNvSpPr txBox="1"/>
          <p:nvPr>
            <p:ph type="body" sz="quarter" idx="1"/>
          </p:nvPr>
        </p:nvSpPr>
        <p:spPr>
          <a:xfrm>
            <a:off x="5781" y="3978275"/>
            <a:ext cx="3044952" cy="1929384"/>
          </a:xfrm>
          <a:prstGeom prst="rect">
            <a:avLst/>
          </a:prstGeom>
        </p:spPr>
        <p:txBody>
          <a:bodyPr lIns="228600" tIns="228600" rIns="228600" bIns="228600">
            <a:normAutofit fontScale="100000" lnSpcReduction="0"/>
          </a:bodyPr>
          <a:lstStyle>
            <a:lvl1pPr>
              <a:spcBef>
                <a:spcPts val="0"/>
              </a:spcBef>
              <a:defRPr sz="1600">
                <a:solidFill>
                  <a:srgbClr val="FFFFFF"/>
                </a:solidFill>
              </a:defRPr>
            </a:lvl1pPr>
            <a:lvl2pPr marL="231140" indent="-231140">
              <a:spcBef>
                <a:spcPts val="0"/>
              </a:spcBef>
              <a:defRPr sz="1600">
                <a:solidFill>
                  <a:srgbClr val="FFFFFF"/>
                </a:solidFill>
              </a:defRPr>
            </a:lvl2pPr>
            <a:lvl3pPr marL="460692" indent="-227330">
              <a:spcBef>
                <a:spcPts val="0"/>
              </a:spcBef>
              <a:defRPr sz="1600">
                <a:solidFill>
                  <a:srgbClr val="FFFFFF"/>
                </a:solidFill>
              </a:defRPr>
            </a:lvl3pPr>
            <a:lvl4pPr marL="713845" indent="-258233">
              <a:spcBef>
                <a:spcPts val="0"/>
              </a:spcBef>
              <a:defRPr sz="1600">
                <a:solidFill>
                  <a:srgbClr val="FFFFFF"/>
                </a:solidFill>
              </a:defRPr>
            </a:lvl4pPr>
            <a:lvl5pPr marL="942622" indent="-256822">
              <a:spcBef>
                <a:spcPts val="0"/>
              </a:spcBef>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8" name="Text Placeholder 6"/>
          <p:cNvSpPr/>
          <p:nvPr>
            <p:ph type="body" sz="quarter" idx="13"/>
          </p:nvPr>
        </p:nvSpPr>
        <p:spPr>
          <a:xfrm>
            <a:off x="3054223" y="3978275"/>
            <a:ext cx="3044953" cy="1929384"/>
          </a:xfrm>
          <a:prstGeom prst="rect">
            <a:avLst/>
          </a:prstGeom>
        </p:spPr>
        <p:txBody>
          <a:bodyPr lIns="228600" tIns="228600" rIns="228600" bIns="228600">
            <a:normAutofit fontScale="100000" lnSpcReduction="0"/>
          </a:bodyPr>
          <a:lstStyle/>
          <a:p>
            <a:pPr>
              <a:spcBef>
                <a:spcPts val="0"/>
              </a:spcBef>
              <a:defRPr sz="1600">
                <a:solidFill>
                  <a:srgbClr val="FFFFFF"/>
                </a:solidFill>
              </a:defRPr>
            </a:pPr>
          </a:p>
        </p:txBody>
      </p:sp>
      <p:sp>
        <p:nvSpPr>
          <p:cNvPr id="129" name="Text Placeholder 6"/>
          <p:cNvSpPr/>
          <p:nvPr>
            <p:ph type="body" sz="quarter" idx="14"/>
          </p:nvPr>
        </p:nvSpPr>
        <p:spPr>
          <a:xfrm>
            <a:off x="6115398" y="3978275"/>
            <a:ext cx="3028603" cy="1929384"/>
          </a:xfrm>
          <a:prstGeom prst="rect">
            <a:avLst/>
          </a:prstGeom>
        </p:spPr>
        <p:txBody>
          <a:bodyPr lIns="228600" tIns="228600" rIns="228600" bIns="228600">
            <a:normAutofit fontScale="100000" lnSpcReduction="0"/>
          </a:bodyPr>
          <a:lstStyle/>
          <a:p>
            <a:pPr>
              <a:spcBef>
                <a:spcPts val="0"/>
              </a:spcBef>
              <a:defRPr sz="1600">
                <a:solidFill>
                  <a:srgbClr val="FFFFFF"/>
                </a:solidFill>
              </a:defRPr>
            </a:pPr>
          </a:p>
        </p:txBody>
      </p:sp>
      <p:sp>
        <p:nvSpPr>
          <p:cNvPr id="130" name="Text Placeholder 5"/>
          <p:cNvSpPr/>
          <p:nvPr>
            <p:ph type="body" sz="quarter" idx="15"/>
          </p:nvPr>
        </p:nvSpPr>
        <p:spPr>
          <a:xfrm>
            <a:off x="5036820" y="5907659"/>
            <a:ext cx="4084320" cy="950342"/>
          </a:xfrm>
          <a:prstGeom prst="rect">
            <a:avLst/>
          </a:prstGeom>
        </p:spPr>
        <p:txBody>
          <a:bodyPr anchor="ctr">
            <a:normAutofit fontScale="100000" lnSpcReduction="0"/>
          </a:bodyPr>
          <a:lstStyle/>
          <a:p>
            <a:pPr algn="r">
              <a:defRPr>
                <a:solidFill>
                  <a:srgbClr val="525252"/>
                </a:solidFill>
              </a:defRPr>
            </a:pP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38"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139"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140"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141"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142" name="Title Text"/>
          <p:cNvSpPr txBox="1"/>
          <p:nvPr>
            <p:ph type="title"/>
          </p:nvPr>
        </p:nvSpPr>
        <p:spPr>
          <a:xfrm>
            <a:off x="462230" y="457200"/>
            <a:ext cx="8210282" cy="553999"/>
          </a:xfrm>
          <a:prstGeom prst="rect">
            <a:avLst/>
          </a:prstGeom>
        </p:spPr>
        <p:txBody>
          <a:bodyPr>
            <a:normAutofit fontScale="100000" lnSpcReduction="0"/>
          </a:bodyPr>
          <a:lstStyle/>
          <a:p>
            <a:pPr/>
            <a:r>
              <a:t>Title Text</a:t>
            </a:r>
          </a:p>
        </p:txBody>
      </p:sp>
      <p:sp>
        <p:nvSpPr>
          <p:cNvPr id="143" name="Body Level One…"/>
          <p:cNvSpPr txBox="1"/>
          <p:nvPr>
            <p:ph type="body" idx="1"/>
          </p:nvPr>
        </p:nvSpPr>
        <p:spPr>
          <a:xfrm>
            <a:off x="457200" y="1828800"/>
            <a:ext cx="8229600" cy="429768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50"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151"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152"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153"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22"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23"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24"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25"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26" name="Title Text"/>
          <p:cNvSpPr txBox="1"/>
          <p:nvPr>
            <p:ph type="title"/>
          </p:nvPr>
        </p:nvSpPr>
        <p:spPr>
          <a:xfrm>
            <a:off x="1188719" y="1508125"/>
            <a:ext cx="6757304" cy="738665"/>
          </a:xfrm>
          <a:prstGeom prst="rect">
            <a:avLst/>
          </a:prstGeom>
        </p:spPr>
        <p:txBody>
          <a:bodyPr>
            <a:normAutofit fontScale="100000" lnSpcReduction="0"/>
          </a:bodyPr>
          <a:lstStyle>
            <a:lvl1pPr>
              <a:defRPr sz="4800"/>
            </a:lvl1pPr>
          </a:lstStyle>
          <a:p>
            <a:pPr/>
            <a:r>
              <a:t>Title Text</a:t>
            </a:r>
          </a:p>
        </p:txBody>
      </p:sp>
      <p:sp>
        <p:nvSpPr>
          <p:cNvPr id="27" name="Body Level One…"/>
          <p:cNvSpPr txBox="1"/>
          <p:nvPr>
            <p:ph type="body" sz="quarter" idx="1"/>
          </p:nvPr>
        </p:nvSpPr>
        <p:spPr>
          <a:xfrm>
            <a:off x="1188721" y="2559685"/>
            <a:ext cx="6776015" cy="332400"/>
          </a:xfrm>
          <a:prstGeom prst="rect">
            <a:avLst/>
          </a:prstGeom>
        </p:spPr>
        <p:txBody>
          <a:bodyPr>
            <a:normAutofit fontScale="100000" lnSpcReduction="0"/>
          </a:bodyPr>
          <a:lstStyle>
            <a:lvl1pPr marL="457200" indent="-457200">
              <a:spcBef>
                <a:spcPts val="600"/>
              </a:spcBef>
              <a:buClr>
                <a:srgbClr val="000000"/>
              </a:buClr>
              <a:buSzPct val="100000"/>
              <a:buAutoNum type="arabicPeriod" startAt="1"/>
            </a:lvl1pPr>
            <a:lvl2pPr marL="0" indent="457200">
              <a:spcBef>
                <a:spcPts val="600"/>
              </a:spcBef>
              <a:buClr>
                <a:srgbClr val="000000"/>
              </a:buClr>
              <a:buSzTx/>
              <a:buNone/>
            </a:lvl2pPr>
            <a:lvl3pPr marL="0" indent="914400">
              <a:spcBef>
                <a:spcPts val="600"/>
              </a:spcBef>
              <a:buClr>
                <a:srgbClr val="000000"/>
              </a:buClr>
              <a:buSzTx/>
              <a:buNone/>
            </a:lvl3pPr>
            <a:lvl4pPr marL="0" indent="1371600">
              <a:spcBef>
                <a:spcPts val="600"/>
              </a:spcBef>
              <a:buClr>
                <a:srgbClr val="000000"/>
              </a:buClr>
              <a:buSzTx/>
              <a:buNone/>
            </a:lvl4pPr>
            <a:lvl5pPr marL="0" indent="1828800">
              <a:spcBef>
                <a:spcPts val="600"/>
              </a:spcBef>
              <a:buClr>
                <a:srgbClr val="000000"/>
              </a:buClr>
              <a:buSzTx/>
              <a:buNone/>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Divider">
    <p:spTree>
      <p:nvGrpSpPr>
        <p:cNvPr id="1" name=""/>
        <p:cNvGrpSpPr/>
        <p:nvPr/>
      </p:nvGrpSpPr>
      <p:grpSpPr>
        <a:xfrm>
          <a:off x="0" y="0"/>
          <a:ext cx="0" cy="0"/>
          <a:chOff x="0" y="0"/>
          <a:chExt cx="0" cy="0"/>
        </a:xfrm>
      </p:grpSpPr>
      <p:sp>
        <p:nvSpPr>
          <p:cNvPr id="34" name="Title Text"/>
          <p:cNvSpPr txBox="1"/>
          <p:nvPr>
            <p:ph type="title"/>
          </p:nvPr>
        </p:nvSpPr>
        <p:spPr>
          <a:xfrm>
            <a:off x="457200" y="1989832"/>
            <a:ext cx="2515236" cy="2616102"/>
          </a:xfrm>
          <a:prstGeom prst="rect">
            <a:avLst/>
          </a:prstGeom>
        </p:spPr>
        <p:txBody>
          <a:bodyPr>
            <a:normAutofit fontScale="100000" lnSpcReduction="0"/>
          </a:bodyPr>
          <a:lstStyle>
            <a:lvl1pPr algn="r">
              <a:defRPr sz="17000"/>
            </a:lvl1pPr>
          </a:lstStyle>
          <a:p>
            <a:pPr/>
            <a:r>
              <a:t>Title Text</a:t>
            </a:r>
          </a:p>
        </p:txBody>
      </p:sp>
      <p:sp>
        <p:nvSpPr>
          <p:cNvPr id="35" name="Straight Connector 3"/>
          <p:cNvSpPr/>
          <p:nvPr/>
        </p:nvSpPr>
        <p:spPr>
          <a:xfrm flipH="1">
            <a:off x="3428999" y="1983581"/>
            <a:ext cx="1" cy="2662234"/>
          </a:xfrm>
          <a:prstGeom prst="line">
            <a:avLst/>
          </a:prstGeom>
          <a:ln w="53975">
            <a:solidFill>
              <a:srgbClr val="A6A6A6"/>
            </a:solidFill>
          </a:ln>
        </p:spPr>
        <p:txBody>
          <a:bodyPr lIns="45719" rIns="45719"/>
          <a:lstStyle/>
          <a:p>
            <a:pPr/>
          </a:p>
        </p:txBody>
      </p:sp>
      <p:sp>
        <p:nvSpPr>
          <p:cNvPr id="36" name="Body Level One…"/>
          <p:cNvSpPr txBox="1"/>
          <p:nvPr>
            <p:ph type="body" sz="quarter" idx="1"/>
          </p:nvPr>
        </p:nvSpPr>
        <p:spPr>
          <a:xfrm>
            <a:off x="3977640" y="2103120"/>
            <a:ext cx="4415570" cy="2446639"/>
          </a:xfrm>
          <a:prstGeom prst="rect">
            <a:avLst/>
          </a:prstGeom>
        </p:spPr>
        <p:txBody>
          <a:bodyPr anchor="ctr">
            <a:normAutofit fontScale="100000" lnSpcReduction="0"/>
          </a:bodyPr>
          <a:lstStyle>
            <a:lvl1pPr>
              <a:spcBef>
                <a:spcPts val="0"/>
              </a:spcBef>
              <a:defRPr sz="3600">
                <a:solidFill>
                  <a:schemeClr val="accent3"/>
                </a:solidFill>
              </a:defRPr>
            </a:lvl1pPr>
            <a:lvl2pPr marL="520065" indent="-520065">
              <a:spcBef>
                <a:spcPts val="0"/>
              </a:spcBef>
              <a:defRPr sz="3600">
                <a:solidFill>
                  <a:schemeClr val="accent3"/>
                </a:solidFill>
              </a:defRPr>
            </a:lvl2pPr>
            <a:lvl3pPr marL="744855" indent="-511493">
              <a:spcBef>
                <a:spcPts val="0"/>
              </a:spcBef>
              <a:defRPr sz="3600">
                <a:solidFill>
                  <a:schemeClr val="accent3"/>
                </a:solidFill>
              </a:defRPr>
            </a:lvl3pPr>
            <a:lvl4pPr marL="1036637" indent="-581025">
              <a:spcBef>
                <a:spcPts val="0"/>
              </a:spcBef>
              <a:defRPr sz="3600">
                <a:solidFill>
                  <a:schemeClr val="accent3"/>
                </a:solidFill>
              </a:defRPr>
            </a:lvl4pPr>
            <a:lvl5pPr marL="1263650" indent="-577850">
              <a:spcBef>
                <a:spcPts val="0"/>
              </a:spcBef>
              <a:defRPr sz="3600">
                <a:solidFill>
                  <a:schemeClr val="accent3"/>
                </a:solidFill>
              </a:defRPr>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Content (ONE COL)">
    <p:spTree>
      <p:nvGrpSpPr>
        <p:cNvPr id="1" name=""/>
        <p:cNvGrpSpPr/>
        <p:nvPr/>
      </p:nvGrpSpPr>
      <p:grpSpPr>
        <a:xfrm>
          <a:off x="0" y="0"/>
          <a:ext cx="0" cy="0"/>
          <a:chOff x="0" y="0"/>
          <a:chExt cx="0" cy="0"/>
        </a:xfrm>
      </p:grpSpPr>
      <p:sp>
        <p:nvSpPr>
          <p:cNvPr id="44"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45"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46"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47"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48" name="Title Text"/>
          <p:cNvSpPr txBox="1"/>
          <p:nvPr>
            <p:ph type="title"/>
          </p:nvPr>
        </p:nvSpPr>
        <p:spPr>
          <a:xfrm>
            <a:off x="462230" y="457200"/>
            <a:ext cx="8210282" cy="553999"/>
          </a:xfrm>
          <a:prstGeom prst="rect">
            <a:avLst/>
          </a:prstGeom>
        </p:spPr>
        <p:txBody>
          <a:bodyPr>
            <a:normAutofit fontScale="100000" lnSpcReduction="0"/>
          </a:bodyPr>
          <a:lstStyle/>
          <a:p>
            <a:pPr/>
            <a:r>
              <a:t>Title Text</a:t>
            </a:r>
          </a:p>
        </p:txBody>
      </p:sp>
      <p:sp>
        <p:nvSpPr>
          <p:cNvPr id="49" name="Body Level One…"/>
          <p:cNvSpPr txBox="1"/>
          <p:nvPr>
            <p:ph type="body" sz="quarter" idx="1"/>
          </p:nvPr>
        </p:nvSpPr>
        <p:spPr>
          <a:xfrm>
            <a:off x="457200" y="1073150"/>
            <a:ext cx="8229600" cy="434975"/>
          </a:xfrm>
          <a:prstGeom prst="rect">
            <a:avLst/>
          </a:prstGeom>
        </p:spPr>
        <p:txBody>
          <a:bodyPr>
            <a:normAutofit fontScale="100000" lnSpcReduction="0"/>
          </a:bodyPr>
          <a:lstStyle>
            <a:lvl1pPr>
              <a:spcBef>
                <a:spcPts val="0"/>
              </a:spcBef>
              <a:defRPr>
                <a:solidFill>
                  <a:srgbClr val="595959"/>
                </a:solidFill>
              </a:defRPr>
            </a:lvl1pPr>
            <a:lvl2pPr>
              <a:spcBef>
                <a:spcPts val="0"/>
              </a:spcBef>
              <a:defRPr>
                <a:solidFill>
                  <a:srgbClr val="595959"/>
                </a:solidFill>
              </a:defRPr>
            </a:lvl2pPr>
            <a:lvl3pPr>
              <a:spcBef>
                <a:spcPts val="0"/>
              </a:spcBef>
              <a:defRPr>
                <a:solidFill>
                  <a:srgbClr val="595959"/>
                </a:solidFill>
              </a:defRPr>
            </a:lvl3pPr>
            <a:lvl4pPr>
              <a:spcBef>
                <a:spcPts val="0"/>
              </a:spcBef>
              <a:defRPr>
                <a:solidFill>
                  <a:srgbClr val="595959"/>
                </a:solidFill>
              </a:defRPr>
            </a:lvl4pPr>
            <a:lvl5pPr>
              <a:spcBef>
                <a:spcPts val="0"/>
              </a:spcBef>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15"/>
          <p:cNvSpPr/>
          <p:nvPr>
            <p:ph type="body" idx="13"/>
          </p:nvPr>
        </p:nvSpPr>
        <p:spPr>
          <a:xfrm>
            <a:off x="457200" y="1828800"/>
            <a:ext cx="8229600" cy="4297680"/>
          </a:xfrm>
          <a:prstGeom prst="rect">
            <a:avLst/>
          </a:prstGeom>
        </p:spPr>
        <p:txBody>
          <a:bodyPr>
            <a:normAutofit fontScale="100000" lnSpcReduction="0"/>
          </a:bodyPr>
          <a:lstStyle/>
          <a:p>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Content (TWO COL)">
    <p:spTree>
      <p:nvGrpSpPr>
        <p:cNvPr id="1" name=""/>
        <p:cNvGrpSpPr/>
        <p:nvPr/>
      </p:nvGrpSpPr>
      <p:grpSpPr>
        <a:xfrm>
          <a:off x="0" y="0"/>
          <a:ext cx="0" cy="0"/>
          <a:chOff x="0" y="0"/>
          <a:chExt cx="0" cy="0"/>
        </a:xfrm>
      </p:grpSpPr>
      <p:sp>
        <p:nvSpPr>
          <p:cNvPr id="57"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58"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59"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60"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61" name="Title Text"/>
          <p:cNvSpPr txBox="1"/>
          <p:nvPr>
            <p:ph type="title"/>
          </p:nvPr>
        </p:nvSpPr>
        <p:spPr>
          <a:xfrm>
            <a:off x="462230" y="457200"/>
            <a:ext cx="8210282" cy="553999"/>
          </a:xfrm>
          <a:prstGeom prst="rect">
            <a:avLst/>
          </a:prstGeom>
        </p:spPr>
        <p:txBody>
          <a:bodyPr>
            <a:normAutofit fontScale="100000" lnSpcReduction="0"/>
          </a:bodyPr>
          <a:lstStyle/>
          <a:p>
            <a:pPr/>
            <a:r>
              <a:t>Title Text</a:t>
            </a:r>
          </a:p>
        </p:txBody>
      </p:sp>
      <p:sp>
        <p:nvSpPr>
          <p:cNvPr id="62" name="Body Level One…"/>
          <p:cNvSpPr txBox="1"/>
          <p:nvPr>
            <p:ph type="body" sz="quarter" idx="1"/>
          </p:nvPr>
        </p:nvSpPr>
        <p:spPr>
          <a:xfrm>
            <a:off x="457200" y="1073150"/>
            <a:ext cx="8229600" cy="434975"/>
          </a:xfrm>
          <a:prstGeom prst="rect">
            <a:avLst/>
          </a:prstGeom>
        </p:spPr>
        <p:txBody>
          <a:bodyPr>
            <a:normAutofit fontScale="100000" lnSpcReduction="0"/>
          </a:bodyPr>
          <a:lstStyle>
            <a:lvl1pPr>
              <a:spcBef>
                <a:spcPts val="0"/>
              </a:spcBef>
              <a:defRPr>
                <a:solidFill>
                  <a:srgbClr val="595959"/>
                </a:solidFill>
              </a:defRPr>
            </a:lvl1pPr>
            <a:lvl2pPr>
              <a:spcBef>
                <a:spcPts val="0"/>
              </a:spcBef>
              <a:defRPr>
                <a:solidFill>
                  <a:srgbClr val="595959"/>
                </a:solidFill>
              </a:defRPr>
            </a:lvl2pPr>
            <a:lvl3pPr>
              <a:spcBef>
                <a:spcPts val="0"/>
              </a:spcBef>
              <a:defRPr>
                <a:solidFill>
                  <a:srgbClr val="595959"/>
                </a:solidFill>
              </a:defRPr>
            </a:lvl3pPr>
            <a:lvl4pPr>
              <a:spcBef>
                <a:spcPts val="0"/>
              </a:spcBef>
              <a:defRPr>
                <a:solidFill>
                  <a:srgbClr val="595959"/>
                </a:solidFill>
              </a:defRPr>
            </a:lvl4pPr>
            <a:lvl5pPr>
              <a:spcBef>
                <a:spcPts val="0"/>
              </a:spcBef>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63" name="Text Placeholder 5"/>
          <p:cNvSpPr/>
          <p:nvPr>
            <p:ph type="body" sz="half" idx="13"/>
          </p:nvPr>
        </p:nvSpPr>
        <p:spPr>
          <a:xfrm>
            <a:off x="457200" y="1828800"/>
            <a:ext cx="3978275" cy="4297363"/>
          </a:xfrm>
          <a:prstGeom prst="rect">
            <a:avLst/>
          </a:prstGeom>
        </p:spPr>
        <p:txBody>
          <a:bodyPr>
            <a:normAutofit fontScale="100000" lnSpcReduction="0"/>
          </a:bodyPr>
          <a:lstStyle/>
          <a:p>
            <a:pPr>
              <a:defRPr sz="2200"/>
            </a:pPr>
          </a:p>
        </p:txBody>
      </p:sp>
      <p:sp>
        <p:nvSpPr>
          <p:cNvPr id="64" name="Text Placeholder 5"/>
          <p:cNvSpPr/>
          <p:nvPr>
            <p:ph type="body" sz="half" idx="14"/>
          </p:nvPr>
        </p:nvSpPr>
        <p:spPr>
          <a:xfrm>
            <a:off x="4710000" y="1828800"/>
            <a:ext cx="3978276" cy="4297363"/>
          </a:xfrm>
          <a:prstGeom prst="rect">
            <a:avLst/>
          </a:prstGeom>
        </p:spPr>
        <p:txBody>
          <a:bodyPr>
            <a:normAutofit fontScale="100000" lnSpcReduction="0"/>
          </a:bodyPr>
          <a:lstStyle/>
          <a:p>
            <a:pPr>
              <a:defRPr sz="2200"/>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Content (TWO COL) 0">
    <p:spTree>
      <p:nvGrpSpPr>
        <p:cNvPr id="1" name=""/>
        <p:cNvGrpSpPr/>
        <p:nvPr/>
      </p:nvGrpSpPr>
      <p:grpSpPr>
        <a:xfrm>
          <a:off x="0" y="0"/>
          <a:ext cx="0" cy="0"/>
          <a:chOff x="0" y="0"/>
          <a:chExt cx="0" cy="0"/>
        </a:xfrm>
      </p:grpSpPr>
      <p:sp>
        <p:nvSpPr>
          <p:cNvPr id="71" name="Rectangle 6"/>
          <p:cNvSpPr/>
          <p:nvPr/>
        </p:nvSpPr>
        <p:spPr>
          <a:xfrm>
            <a:off x="0" y="6400799"/>
            <a:ext cx="9144000" cy="301754"/>
          </a:xfrm>
          <a:prstGeom prst="rect">
            <a:avLst/>
          </a:prstGeom>
          <a:solidFill>
            <a:srgbClr val="E2E2E2"/>
          </a:solidFill>
          <a:ln w="12700">
            <a:miter lim="400000"/>
          </a:ln>
        </p:spPr>
        <p:txBody>
          <a:bodyPr lIns="45719" rIns="45719" anchor="ctr"/>
          <a:lstStyle/>
          <a:p>
            <a:pPr algn="ctr">
              <a:defRPr>
                <a:solidFill>
                  <a:srgbClr val="FFFFFF"/>
                </a:solidFill>
              </a:defRPr>
            </a:pPr>
          </a:p>
        </p:txBody>
      </p:sp>
      <p:sp>
        <p:nvSpPr>
          <p:cNvPr id="72" name="MasterTitle"/>
          <p:cNvSpPr txBox="1"/>
          <p:nvPr/>
        </p:nvSpPr>
        <p:spPr>
          <a:xfrm>
            <a:off x="2788920" y="6420831"/>
            <a:ext cx="5434700" cy="261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spcBef>
                <a:spcPts val="1000"/>
              </a:spcBef>
              <a:defRPr b="1" sz="1000">
                <a:solidFill>
                  <a:srgbClr val="525252"/>
                </a:solidFill>
              </a:defRPr>
            </a:lvl1pPr>
          </a:lstStyle>
          <a:p>
            <a:pPr/>
            <a:r>
              <a:t>P3s and Applications for Government Water/Sewer Enterprises – A Credit Perspective, 2017 SRF National Workshop, Indianapolis, October 31, 2017</a:t>
            </a:r>
          </a:p>
        </p:txBody>
      </p:sp>
      <p:sp>
        <p:nvSpPr>
          <p:cNvPr id="73" name="Slide Number"/>
          <p:cNvSpPr txBox="1"/>
          <p:nvPr>
            <p:ph type="sldNum" sz="quarter" idx="2"/>
          </p:nvPr>
        </p:nvSpPr>
        <p:spPr>
          <a:xfrm>
            <a:off x="8504585" y="6465268"/>
            <a:ext cx="182216" cy="172816"/>
          </a:xfrm>
          <a:prstGeom prst="rect">
            <a:avLst/>
          </a:prstGeom>
        </p:spPr>
        <p:txBody>
          <a:bodyPr lIns="0" tIns="0" rIns="0" bIns="0"/>
          <a:lstStyle>
            <a:lvl1pPr>
              <a:lnSpc>
                <a:spcPct val="90000"/>
              </a:lnSpc>
              <a:spcBef>
                <a:spcPts val="1000"/>
              </a:spcBef>
              <a:defRPr b="1">
                <a:solidFill>
                  <a:srgbClr val="525252"/>
                </a:solidFill>
              </a:defRPr>
            </a:lvl1pPr>
          </a:lstStyle>
          <a:p>
            <a:pPr/>
            <a:fld id="{86CB4B4D-7CA3-9044-876B-883B54F8677D}" type="slidenum"/>
          </a:p>
        </p:txBody>
      </p:sp>
      <p:pic>
        <p:nvPicPr>
          <p:cNvPr id="74" name="Picture 9" descr="Picture 9"/>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75" name="Title Text"/>
          <p:cNvSpPr txBox="1"/>
          <p:nvPr>
            <p:ph type="title"/>
          </p:nvPr>
        </p:nvSpPr>
        <p:spPr>
          <a:xfrm>
            <a:off x="462230" y="457200"/>
            <a:ext cx="8210282" cy="553999"/>
          </a:xfrm>
          <a:prstGeom prst="rect">
            <a:avLst/>
          </a:prstGeom>
        </p:spPr>
        <p:txBody>
          <a:bodyPr>
            <a:normAutofit fontScale="100000" lnSpcReduction="0"/>
          </a:bodyPr>
          <a:lstStyle/>
          <a:p>
            <a:pPr/>
            <a:r>
              <a:t>Title Text</a:t>
            </a:r>
          </a:p>
        </p:txBody>
      </p:sp>
      <p:sp>
        <p:nvSpPr>
          <p:cNvPr id="76" name="Body Level One…"/>
          <p:cNvSpPr txBox="1"/>
          <p:nvPr>
            <p:ph type="body" sz="quarter" idx="1"/>
          </p:nvPr>
        </p:nvSpPr>
        <p:spPr>
          <a:xfrm>
            <a:off x="457200" y="1073150"/>
            <a:ext cx="8229600" cy="434975"/>
          </a:xfrm>
          <a:prstGeom prst="rect">
            <a:avLst/>
          </a:prstGeom>
        </p:spPr>
        <p:txBody>
          <a:bodyPr>
            <a:normAutofit fontScale="100000" lnSpcReduction="0"/>
          </a:bodyPr>
          <a:lstStyle>
            <a:lvl1pPr>
              <a:spcBef>
                <a:spcPts val="0"/>
              </a:spcBef>
              <a:defRPr>
                <a:solidFill>
                  <a:srgbClr val="595959"/>
                </a:solidFill>
              </a:defRPr>
            </a:lvl1pPr>
            <a:lvl2pPr>
              <a:spcBef>
                <a:spcPts val="0"/>
              </a:spcBef>
              <a:defRPr>
                <a:solidFill>
                  <a:srgbClr val="595959"/>
                </a:solidFill>
              </a:defRPr>
            </a:lvl2pPr>
            <a:lvl3pPr>
              <a:spcBef>
                <a:spcPts val="0"/>
              </a:spcBef>
              <a:defRPr>
                <a:solidFill>
                  <a:srgbClr val="595959"/>
                </a:solidFill>
              </a:defRPr>
            </a:lvl3pPr>
            <a:lvl4pPr>
              <a:spcBef>
                <a:spcPts val="0"/>
              </a:spcBef>
              <a:defRPr>
                <a:solidFill>
                  <a:srgbClr val="595959"/>
                </a:solidFill>
              </a:defRPr>
            </a:lvl4pPr>
            <a:lvl5pPr>
              <a:spcBef>
                <a:spcPts val="0"/>
              </a:spcBef>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77" name="Text Placeholder 5"/>
          <p:cNvSpPr/>
          <p:nvPr>
            <p:ph type="body" sz="half" idx="13"/>
          </p:nvPr>
        </p:nvSpPr>
        <p:spPr>
          <a:xfrm>
            <a:off x="457200" y="1828800"/>
            <a:ext cx="3978275" cy="4297363"/>
          </a:xfrm>
          <a:prstGeom prst="rect">
            <a:avLst/>
          </a:prstGeom>
        </p:spPr>
        <p:txBody>
          <a:bodyPr>
            <a:normAutofit fontScale="100000" lnSpcReduction="0"/>
          </a:bodyPr>
          <a:lstStyle/>
          <a:p>
            <a:pPr>
              <a:defRPr sz="2200"/>
            </a:pPr>
          </a:p>
        </p:txBody>
      </p:sp>
      <p:sp>
        <p:nvSpPr>
          <p:cNvPr id="78" name="Text Placeholder 5"/>
          <p:cNvSpPr/>
          <p:nvPr>
            <p:ph type="body" sz="half" idx="14"/>
          </p:nvPr>
        </p:nvSpPr>
        <p:spPr>
          <a:xfrm>
            <a:off x="4710000" y="1828800"/>
            <a:ext cx="3978276" cy="4297363"/>
          </a:xfrm>
          <a:prstGeom prst="rect">
            <a:avLst/>
          </a:prstGeom>
        </p:spPr>
        <p:txBody>
          <a:bodyPr>
            <a:normAutofit fontScale="100000" lnSpcReduction="0"/>
          </a:bodyPr>
          <a:lstStyle/>
          <a:p>
            <a:pPr>
              <a:defRPr sz="2200"/>
            </a:pP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 Text &amp; 2/3 Size Image">
    <p:spTree>
      <p:nvGrpSpPr>
        <p:cNvPr id="1" name=""/>
        <p:cNvGrpSpPr/>
        <p:nvPr/>
      </p:nvGrpSpPr>
      <p:grpSpPr>
        <a:xfrm>
          <a:off x="0" y="0"/>
          <a:ext cx="0" cy="0"/>
          <a:chOff x="0" y="0"/>
          <a:chExt cx="0" cy="0"/>
        </a:xfrm>
      </p:grpSpPr>
      <p:sp>
        <p:nvSpPr>
          <p:cNvPr id="85" name="Body Level One…"/>
          <p:cNvSpPr txBox="1"/>
          <p:nvPr>
            <p:ph type="body" sz="half" idx="1"/>
          </p:nvPr>
        </p:nvSpPr>
        <p:spPr>
          <a:xfrm>
            <a:off x="0" y="1"/>
            <a:ext cx="3044825" cy="6858001"/>
          </a:xfrm>
          <a:prstGeom prst="rect">
            <a:avLst/>
          </a:prstGeom>
        </p:spPr>
        <p:txBody>
          <a:bodyPr lIns="457200" tIns="457200" rIns="457200" bIns="457200">
            <a:normAutofit fontScale="100000" lnSpcReduction="0"/>
          </a:bodyPr>
          <a:lstStyle>
            <a:lvl1pPr>
              <a:defRPr sz="2000"/>
            </a:lvl1pPr>
            <a:lvl2pPr marL="288925" indent="-288925">
              <a:defRPr sz="2000"/>
            </a:lvl2pPr>
            <a:lvl3pPr marL="517525" indent="-284163">
              <a:defRPr sz="2000"/>
            </a:lvl3pPr>
            <a:lvl4pPr marL="778404" indent="-322792">
              <a:defRPr sz="2000"/>
            </a:lvl4pPr>
            <a:lvl5pPr marL="1006827" indent="-321027">
              <a:defRPr sz="2000"/>
            </a:lvl5pPr>
          </a:lstStyle>
          <a:p>
            <a:pPr/>
            <a:r>
              <a:t>Body Level One</a:t>
            </a:r>
          </a:p>
          <a:p>
            <a:pPr lvl="1"/>
            <a:r>
              <a:t>Body Level Two</a:t>
            </a:r>
          </a:p>
          <a:p>
            <a:pPr lvl="2"/>
            <a:r>
              <a:t>Body Level Three</a:t>
            </a:r>
          </a:p>
          <a:p>
            <a:pPr lvl="3"/>
            <a:r>
              <a:t>Body Level Four</a:t>
            </a:r>
          </a:p>
          <a:p>
            <a:pPr lvl="4"/>
            <a:r>
              <a:t>Body Level Five</a:t>
            </a:r>
          </a:p>
        </p:txBody>
      </p:sp>
      <p:sp>
        <p:nvSpPr>
          <p:cNvPr id="86" name="Picture Placeholder 3"/>
          <p:cNvSpPr/>
          <p:nvPr>
            <p:ph type="pic" idx="13"/>
          </p:nvPr>
        </p:nvSpPr>
        <p:spPr>
          <a:xfrm>
            <a:off x="3044825" y="0"/>
            <a:ext cx="6099175" cy="6858000"/>
          </a:xfrm>
          <a:prstGeom prst="rect">
            <a:avLst/>
          </a:prstGeom>
        </p:spPr>
        <p:txBody>
          <a:bodyPr lIns="91439" tIns="45719" rIns="91439" bIns="45719"/>
          <a:lstStyle/>
          <a:p>
            <a:pPr/>
          </a:p>
        </p:txBody>
      </p:sp>
      <p:pic>
        <p:nvPicPr>
          <p:cNvPr id="87" name="Picture 4" descr="Picture 4"/>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 Text &amp; 1/3 Size Image">
    <p:spTree>
      <p:nvGrpSpPr>
        <p:cNvPr id="1" name=""/>
        <p:cNvGrpSpPr/>
        <p:nvPr/>
      </p:nvGrpSpPr>
      <p:grpSpPr>
        <a:xfrm>
          <a:off x="0" y="0"/>
          <a:ext cx="0" cy="0"/>
          <a:chOff x="0" y="0"/>
          <a:chExt cx="0" cy="0"/>
        </a:xfrm>
      </p:grpSpPr>
      <p:sp>
        <p:nvSpPr>
          <p:cNvPr id="95" name="Body Level One…"/>
          <p:cNvSpPr txBox="1"/>
          <p:nvPr>
            <p:ph type="body" idx="1"/>
          </p:nvPr>
        </p:nvSpPr>
        <p:spPr>
          <a:xfrm>
            <a:off x="0" y="1"/>
            <a:ext cx="6099174" cy="6858001"/>
          </a:xfrm>
          <a:prstGeom prst="rect">
            <a:avLst/>
          </a:prstGeom>
        </p:spPr>
        <p:txBody>
          <a:bodyPr lIns="457200" tIns="457200" rIns="457200" bIns="457200">
            <a:normAutofit fontScale="100000" lnSpcReduction="0"/>
          </a:bodyPr>
          <a:lstStyle>
            <a:lvl1pPr>
              <a:defRPr sz="2000"/>
            </a:lvl1pPr>
            <a:lvl2pPr marL="288925" indent="-288925">
              <a:defRPr sz="2000"/>
            </a:lvl2pPr>
            <a:lvl3pPr marL="517525" indent="-284163">
              <a:defRPr sz="2000"/>
            </a:lvl3pPr>
            <a:lvl4pPr marL="778404" indent="-322792">
              <a:defRPr sz="2000"/>
            </a:lvl4pPr>
            <a:lvl5pPr marL="1006827" indent="-321027">
              <a:defRPr sz="2000"/>
            </a:lvl5pPr>
          </a:lstStyle>
          <a:p>
            <a:pPr/>
            <a:r>
              <a:t>Body Level One</a:t>
            </a:r>
          </a:p>
          <a:p>
            <a:pPr lvl="1"/>
            <a:r>
              <a:t>Body Level Two</a:t>
            </a:r>
          </a:p>
          <a:p>
            <a:pPr lvl="2"/>
            <a:r>
              <a:t>Body Level Three</a:t>
            </a:r>
          </a:p>
          <a:p>
            <a:pPr lvl="3"/>
            <a:r>
              <a:t>Body Level Four</a:t>
            </a:r>
          </a:p>
          <a:p>
            <a:pPr lvl="4"/>
            <a:r>
              <a:t>Body Level Five</a:t>
            </a:r>
          </a:p>
        </p:txBody>
      </p:sp>
      <p:sp>
        <p:nvSpPr>
          <p:cNvPr id="96" name="Picture Placeholder 3"/>
          <p:cNvSpPr/>
          <p:nvPr>
            <p:ph type="pic" sz="half" idx="13"/>
          </p:nvPr>
        </p:nvSpPr>
        <p:spPr>
          <a:xfrm>
            <a:off x="6099173" y="0"/>
            <a:ext cx="3044826" cy="6858000"/>
          </a:xfrm>
          <a:prstGeom prst="rect">
            <a:avLst/>
          </a:prstGeom>
        </p:spPr>
        <p:txBody>
          <a:bodyPr lIns="91439" tIns="45719" rIns="91439" bIns="45719"/>
          <a:lstStyle/>
          <a:p>
            <a:pPr/>
          </a:p>
        </p:txBody>
      </p:sp>
      <p:pic>
        <p:nvPicPr>
          <p:cNvPr id="97" name="Picture 4" descr="Picture 4"/>
          <p:cNvPicPr>
            <a:picLocks noChangeAspect="1"/>
          </p:cNvPicPr>
          <p:nvPr/>
        </p:nvPicPr>
        <p:blipFill>
          <a:blip r:embed="rId2">
            <a:extLst/>
          </a:blip>
          <a:stretch>
            <a:fillRect/>
          </a:stretch>
        </p:blipFill>
        <p:spPr>
          <a:xfrm>
            <a:off x="460373" y="6470837"/>
            <a:ext cx="2239331" cy="158562"/>
          </a:xfrm>
          <a:prstGeom prst="rect">
            <a:avLst/>
          </a:prstGeom>
          <a:ln w="12700">
            <a:miter lim="400000"/>
          </a:ln>
        </p:spPr>
      </p:pic>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ull Size Image">
    <p:spTree>
      <p:nvGrpSpPr>
        <p:cNvPr id="1" name=""/>
        <p:cNvGrpSpPr/>
        <p:nvPr/>
      </p:nvGrpSpPr>
      <p:grpSpPr>
        <a:xfrm>
          <a:off x="0" y="0"/>
          <a:ext cx="0" cy="0"/>
          <a:chOff x="0" y="0"/>
          <a:chExt cx="0" cy="0"/>
        </a:xfrm>
      </p:grpSpPr>
      <p:sp>
        <p:nvSpPr>
          <p:cNvPr id="105" name="Picture Placeholder 3"/>
          <p:cNvSpPr/>
          <p:nvPr>
            <p:ph type="pic" idx="13"/>
          </p:nvPr>
        </p:nvSpPr>
        <p:spPr>
          <a:xfrm>
            <a:off x="0" y="0"/>
            <a:ext cx="9144000" cy="6858000"/>
          </a:xfrm>
          <a:prstGeom prst="rect">
            <a:avLst/>
          </a:prstGeom>
        </p:spPr>
        <p:txBody>
          <a:bodyPr lIns="91439" tIns="45719" rIns="91439" bIns="45719"/>
          <a:lstStyle/>
          <a:p>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7"/>
            <a:ext cx="8229600" cy="132556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3600" u="none">
          <a:solidFill>
            <a:schemeClr val="accent3"/>
          </a:solidFill>
          <a:uFillTx/>
          <a:latin typeface="Arial"/>
          <a:ea typeface="Arial"/>
          <a:cs typeface="Arial"/>
          <a:sym typeface="Arial"/>
        </a:defRPr>
      </a:lvl9pPr>
    </p:titleStyle>
    <p:bodyStyle>
      <a:lvl1pPr marL="0" marR="0" indent="0" algn="l" defTabSz="914400" rtl="0" latinLnBrk="0">
        <a:lnSpc>
          <a:spcPct val="100000"/>
        </a:lnSpc>
        <a:spcBef>
          <a:spcPts val="1200"/>
        </a:spcBef>
        <a:spcAft>
          <a:spcPts val="0"/>
        </a:spcAft>
        <a:buClrTx/>
        <a:buSzTx/>
        <a:buFontTx/>
        <a:buNone/>
        <a:tabLst/>
        <a:defRPr b="0" baseline="0" cap="none" i="0" spc="0" strike="noStrike" sz="2400" u="none">
          <a:solidFill>
            <a:srgbClr val="000000"/>
          </a:solidFill>
          <a:uFillTx/>
          <a:latin typeface="Arial"/>
          <a:ea typeface="Arial"/>
          <a:cs typeface="Arial"/>
          <a:sym typeface="Arial"/>
        </a:defRPr>
      </a:lvl1pPr>
      <a:lvl2pPr marL="346710" marR="0" indent="-34671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2pPr>
      <a:lvl3pPr marL="574357" marR="0" indent="-340995"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3pPr>
      <a:lvl4pPr marL="842962" marR="0" indent="-38735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4pPr>
      <a:lvl5pPr marL="1071033" marR="0" indent="-385233"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5pPr>
      <a:lvl6pPr marL="2590800" marR="0" indent="-30480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6pPr>
      <a:lvl7pPr marL="3048000" marR="0" indent="-30480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7pPr>
      <a:lvl8pPr marL="3505200" marR="0" indent="-30480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8pPr>
      <a:lvl9pPr marL="3962400" marR="0" indent="-304800" algn="l" defTabSz="914400" rtl="0" latinLnBrk="0">
        <a:lnSpc>
          <a:spcPct val="100000"/>
        </a:lnSpc>
        <a:spcBef>
          <a:spcPts val="12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3"/>
          <p:cNvSpPr txBox="1"/>
          <p:nvPr>
            <p:ph type="title"/>
          </p:nvPr>
        </p:nvSpPr>
        <p:spPr>
          <a:xfrm>
            <a:off x="-22650" y="3978275"/>
            <a:ext cx="9144001" cy="1928772"/>
          </a:xfrm>
          <a:prstGeom prst="rect">
            <a:avLst/>
          </a:prstGeom>
        </p:spPr>
        <p:txBody>
          <a:bodyPr/>
          <a:lstStyle/>
          <a:p>
            <a:pPr/>
            <a:r>
              <a:t>P3s and Applications for Government Water/Sewer Enterprises – A Credit Perspective</a:t>
            </a:r>
          </a:p>
        </p:txBody>
      </p:sp>
      <p:sp>
        <p:nvSpPr>
          <p:cNvPr id="163" name="Text Placeholder 2"/>
          <p:cNvSpPr txBox="1"/>
          <p:nvPr>
            <p:ph type="body" sz="quarter" idx="1"/>
          </p:nvPr>
        </p:nvSpPr>
        <p:spPr>
          <a:xfrm>
            <a:off x="457199" y="6257364"/>
            <a:ext cx="5806442" cy="277201"/>
          </a:xfrm>
          <a:prstGeom prst="rect">
            <a:avLst/>
          </a:prstGeom>
        </p:spPr>
        <p:txBody>
          <a:bodyPr/>
          <a:lstStyle/>
          <a:p>
            <a:pPr/>
            <a:r>
              <a:t>Kathrin Heitmann</a:t>
            </a:r>
            <a:r>
              <a:rPr b="0"/>
              <a:t>, VP-Senior Analyst, Project Finance</a:t>
            </a:r>
          </a:p>
        </p:txBody>
      </p:sp>
      <p:sp>
        <p:nvSpPr>
          <p:cNvPr id="164"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0"/>
              </a:spcBef>
              <a:defRPr sz="1800">
                <a:solidFill>
                  <a:srgbClr val="404040"/>
                </a:solidFill>
              </a:defRPr>
            </a:lvl1pPr>
          </a:lstStyle>
          <a:p>
            <a:pPr/>
            <a:r>
              <a:t>10/31/2017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47"/>
          <p:cNvSpPr txBox="1"/>
          <p:nvPr>
            <p:ph type="sldNum" sz="quarter" idx="2"/>
          </p:nvPr>
        </p:nvSpPr>
        <p:spPr>
          <a:xfrm>
            <a:off x="8504585" y="6465268"/>
            <a:ext cx="182216"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Picture 1" descr="Picture 1"/>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ext Placeholder 8"/>
          <p:cNvSpPr txBox="1"/>
          <p:nvPr>
            <p:ph type="body" sz="quarter" idx="1"/>
          </p:nvPr>
        </p:nvSpPr>
        <p:spPr>
          <a:xfrm>
            <a:off x="5780" y="3978275"/>
            <a:ext cx="3044954" cy="1929384"/>
          </a:xfrm>
          <a:prstGeom prst="rect">
            <a:avLst/>
          </a:prstGeom>
        </p:spPr>
        <p:txBody>
          <a:bodyPr/>
          <a:lstStyle/>
          <a:p>
            <a:pPr>
              <a:defRPr sz="1200"/>
            </a:pPr>
            <a:r>
              <a:t>Kathrin Heitmann</a:t>
            </a:r>
          </a:p>
          <a:p>
            <a:pPr>
              <a:defRPr sz="1200"/>
            </a:pPr>
            <a:r>
              <a:t>VP-Senior Analyst</a:t>
            </a:r>
          </a:p>
          <a:p>
            <a:pPr>
              <a:defRPr sz="1200"/>
            </a:pPr>
            <a:r>
              <a:t>Project and Infrastructure Finance</a:t>
            </a:r>
          </a:p>
          <a:p>
            <a:pPr>
              <a:defRPr sz="1200"/>
            </a:pPr>
            <a:r>
              <a:t>Kathrin.Heitmann@moodys.com</a:t>
            </a:r>
          </a:p>
          <a:p>
            <a:pPr>
              <a:defRPr sz="1200"/>
            </a:pPr>
            <a:r>
              <a:t>+212.553.4694</a:t>
            </a:r>
          </a:p>
        </p:txBody>
      </p:sp>
      <p:sp>
        <p:nvSpPr>
          <p:cNvPr id="251" name="Text Placeholder 7"/>
          <p:cNvSpPr/>
          <p:nvPr>
            <p:ph type="body" idx="15"/>
          </p:nvPr>
        </p:nvSpPr>
        <p:spPr>
          <a:prstGeom prst="rect">
            <a:avLst/>
          </a:prstGeom>
          <a:extLst>
            <a:ext uri="{C572A759-6A51-4108-AA02-DFA0A04FC94B}">
              <ma14:wrappingTextBoxFlag xmlns:ma14="http://schemas.microsoft.com/office/mac/drawingml/2011/main" val="1"/>
            </a:ext>
          </a:extLst>
        </p:spPr>
        <p:txBody>
          <a:bodyPr/>
          <a:lstStyle>
            <a:lvl1pPr algn="r">
              <a:defRPr>
                <a:solidFill>
                  <a:srgbClr val="525252"/>
                </a:solidFill>
              </a:defRPr>
            </a:lvl1pPr>
          </a:lstStyle>
          <a:p>
            <a:pPr/>
            <a:r>
              <a:t>moodys.com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Rectangle 47"/>
          <p:cNvSpPr txBox="1"/>
          <p:nvPr>
            <p:ph type="sldNum" sz="quarter" idx="2"/>
          </p:nvPr>
        </p:nvSpPr>
        <p:spPr>
          <a:xfrm>
            <a:off x="8504585" y="6465268"/>
            <a:ext cx="182216"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4" name="Text Placeholder 4"/>
          <p:cNvSpPr txBox="1"/>
          <p:nvPr>
            <p:ph type="body" idx="1"/>
          </p:nvPr>
        </p:nvSpPr>
        <p:spPr>
          <a:xfrm>
            <a:off x="457200" y="868678"/>
            <a:ext cx="8229600" cy="5303523"/>
          </a:xfrm>
          <a:prstGeom prst="rect">
            <a:avLst/>
          </a:prstGeom>
        </p:spPr>
        <p:txBody>
          <a:bodyPr numCol="2" spcCol="274320"/>
          <a:lstStyle/>
          <a:p>
            <a:pPr>
              <a:spcBef>
                <a:spcPts val="600"/>
              </a:spcBef>
              <a:defRPr sz="600"/>
            </a:pPr>
            <a:r>
              <a:t>© 2017 Moody’s Corporation, Moody’s Investors Service, Inc., Moody’s Analytics, Inc. and/or their licensors and affiliates (collectively, “MOODY’S”). All rights reserved.</a:t>
            </a:r>
            <a:endParaRPr sz="2200">
              <a:solidFill>
                <a:srgbClr val="000000"/>
              </a:solidFill>
            </a:endParaRPr>
          </a:p>
          <a:p>
            <a:pPr>
              <a:spcBef>
                <a:spcPts val="600"/>
              </a:spcBef>
              <a:defRPr sz="600"/>
            </a:pPr>
            <a: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endParaRPr sz="2200">
              <a:solidFill>
                <a:srgbClr val="000000"/>
              </a:solidFill>
            </a:endParaRPr>
          </a:p>
          <a:p>
            <a:pPr>
              <a:spcBef>
                <a:spcPts val="600"/>
              </a:spcBef>
              <a:defRPr sz="600"/>
            </a:pPr>
            <a:r>
              <a:t>MOODY’S CREDIT RATINGS AND MOODY’S PUBLICATIONS ARE NOT INTENDED FOR USE BY RETAIL INVESTORS AND IT WOULD BE RECKLESS AND INAPPROPRIATE FOR RETAIL INVESTORS TO USE MOODY’S CREDIT RATINGS OR MOODY’S PUBLICATIONS WHEN MAKING AN </a:t>
            </a:r>
            <a:br/>
            <a:r>
              <a:t>INVESTMENT DECISION. IF IN DOUBT YOU SHOULD CONTACT YOUR FINANCIAL OR OTHER PROFESSIONAL ADVISER.</a:t>
            </a:r>
            <a:endParaRPr sz="2200">
              <a:solidFill>
                <a:srgbClr val="000000"/>
              </a:solidFill>
            </a:endParaRPr>
          </a:p>
          <a:p>
            <a:pPr>
              <a:spcBef>
                <a:spcPts val="600"/>
              </a:spcBef>
              <a:defRPr sz="600"/>
            </a:pPr>
            <a: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a:t>
            </a:r>
            <a:endParaRPr sz="2200">
              <a:solidFill>
                <a:srgbClr val="000000"/>
              </a:solidFill>
            </a:endParaRPr>
          </a:p>
          <a:p>
            <a:pPr>
              <a:spcBef>
                <a:spcPts val="600"/>
              </a:spcBef>
              <a:defRPr sz="600"/>
            </a:pPr>
            <a: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endParaRPr sz="2200">
              <a:solidFill>
                <a:srgbClr val="000000"/>
              </a:solidFill>
            </a:endParaRPr>
          </a:p>
          <a:p>
            <a:pPr>
              <a:spcBef>
                <a:spcPts val="600"/>
              </a:spcBef>
              <a:defRPr sz="600"/>
            </a:pPr>
            <a: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endParaRPr sz="2200">
              <a:solidFill>
                <a:srgbClr val="000000"/>
              </a:solidFill>
            </a:endParaRPr>
          </a:p>
          <a:p>
            <a:pPr>
              <a:spcBef>
                <a:spcPts val="600"/>
              </a:spcBef>
              <a:defRPr sz="600"/>
            </a:pPr>
            <a: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endParaRPr sz="2200">
              <a:solidFill>
                <a:srgbClr val="000000"/>
              </a:solidFill>
            </a:endParaRPr>
          </a:p>
          <a:p>
            <a:pPr>
              <a:spcBef>
                <a:spcPts val="600"/>
              </a:spcBef>
              <a:defRPr sz="600"/>
            </a:pPr>
            <a:r>
              <a:t>NO WARRANTY, EXPRESS OR IMPLIED, AS TO THE ACCURACY, TIMELINESS, COMPLETENESS, MERCHANTABILITY OR FITNESS FOR ANY PARTICULAR PURPOSE OF ANY SUCH RATING OR OTHER OPINION OR INFORMATION IS GIVEN OR MADE BY MOODY’S IN ANY FORM OR MANNER WHATSOEVER.</a:t>
            </a:r>
            <a:endParaRPr sz="2200">
              <a:solidFill>
                <a:srgbClr val="000000"/>
              </a:solidFill>
            </a:endParaRPr>
          </a:p>
          <a:p>
            <a:pPr>
              <a:spcBef>
                <a:spcPts val="600"/>
              </a:spcBef>
              <a:defRPr sz="600"/>
            </a:pPr>
            <a: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appraisal and rating services rendered by it fees ranging from $1,500 to approximately $2,500,000.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www.moodys.com under the heading “Investor Relations — Corporate Governance — Director and Shareholder Affiliation Policy.”</a:t>
            </a:r>
            <a:endParaRPr sz="2200">
              <a:solidFill>
                <a:srgbClr val="000000"/>
              </a:solidFill>
            </a:endParaRPr>
          </a:p>
          <a:p>
            <a:pPr>
              <a:spcBef>
                <a:spcPts val="600"/>
              </a:spcBef>
              <a:defRPr sz="600"/>
            </a:pPr>
            <a: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 It would be reckless and inappropriate for retail investors to use MOODY’S credit ratings or publications when making an investment decision. If in doubt you should contact your financial or other professional adviser.</a:t>
            </a:r>
            <a:endParaRPr sz="2200">
              <a:solidFill>
                <a:srgbClr val="000000"/>
              </a:solidFill>
            </a:endParaRPr>
          </a:p>
          <a:p>
            <a:pPr>
              <a:spcBef>
                <a:spcPts val="600"/>
              </a:spcBef>
              <a:defRPr sz="600"/>
            </a:pPr>
            <a: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a:t>
            </a:r>
            <a:br/>
            <a:r>
              <a:t>Japan Financial Services Agency and their registration numbers are FSA Commissioner (Ratings) No. 2 </a:t>
            </a:r>
            <a:br/>
            <a:r>
              <a:t>and 3 respectively.</a:t>
            </a:r>
            <a:endParaRPr sz="2200">
              <a:solidFill>
                <a:srgbClr val="000000"/>
              </a:solidFill>
            </a:endParaRPr>
          </a:p>
          <a:p>
            <a:pPr>
              <a:spcBef>
                <a:spcPts val="600"/>
              </a:spcBef>
              <a:defRPr sz="600"/>
            </a:pPr>
            <a: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appraisal and rating services rendered by it fees ranging from JPY200,000 to approximately JPY350,000,000.</a:t>
            </a:r>
            <a:endParaRPr sz="2200">
              <a:solidFill>
                <a:srgbClr val="000000"/>
              </a:solidFill>
            </a:endParaRPr>
          </a:p>
          <a:p>
            <a:pPr>
              <a:spcBef>
                <a:spcPts val="600"/>
              </a:spcBef>
              <a:defRPr sz="600"/>
            </a:pPr>
            <a:r>
              <a:t>MJKK and MSFJ also maintain policies and procedures to address Japanese regulatory requirements.</a:t>
            </a:r>
          </a:p>
        </p:txBody>
      </p:sp>
      <p:sp>
        <p:nvSpPr>
          <p:cNvPr id="255" name="Rectangle 2"/>
          <p:cNvSpPr/>
          <p:nvPr/>
        </p:nvSpPr>
        <p:spPr>
          <a:xfrm>
            <a:off x="442926" y="457201"/>
            <a:ext cx="8211313" cy="241348"/>
          </a:xfrm>
          <a:prstGeom prst="rect">
            <a:avLst/>
          </a:prstGeom>
          <a:solidFill>
            <a:srgbClr val="E5E5E5"/>
          </a:solidFill>
          <a:ln w="12700">
            <a:miter lim="400000"/>
          </a:ln>
          <a:extLst>
            <a:ext uri="{C572A759-6A51-4108-AA02-DFA0A04FC94B}">
              <ma14:wrappingTextBoxFlag xmlns:ma14="http://schemas.microsoft.com/office/mac/drawingml/2011/main" val="1"/>
            </a:ext>
          </a:extLst>
        </p:spPr>
        <p:txBody>
          <a:bodyPr lIns="45719" rIns="45719">
            <a:spAutoFit/>
          </a:bodyPr>
          <a:lstStyle/>
          <a:p>
            <a:pPr indent="55563">
              <a:spcBef>
                <a:spcPts val="400"/>
              </a:spcBef>
              <a:defRPr sz="600">
                <a:solidFill>
                  <a:srgbClr val="595959"/>
                </a:solidFill>
              </a:defRPr>
            </a:pPr>
            <a:r>
              <a:t>This publication does not announce a credit rating action. For any credit ratings referenced in this publication, please see the ratings tab on the issuer/entity page on</a:t>
            </a:r>
            <a:r>
              <a:rPr>
                <a:solidFill>
                  <a:srgbClr val="000000"/>
                </a:solidFill>
              </a:rPr>
              <a:t> </a:t>
            </a:r>
            <a:r>
              <a:rPr>
                <a:solidFill>
                  <a:srgbClr val="808080"/>
                </a:solidFill>
              </a:rPr>
              <a:t>www.moodys.com </a:t>
            </a:r>
            <a:r>
              <a:t>for the most updated credit rating action information and rating history.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7" name="Title 1"/>
          <p:cNvSpPr txBox="1"/>
          <p:nvPr>
            <p:ph type="title"/>
          </p:nvPr>
        </p:nvSpPr>
        <p:spPr>
          <a:xfrm>
            <a:off x="457200" y="457199"/>
            <a:ext cx="8229600" cy="400112"/>
          </a:xfrm>
          <a:prstGeom prst="rect">
            <a:avLst/>
          </a:prstGeom>
        </p:spPr>
        <p:txBody>
          <a:bodyPr/>
          <a:lstStyle>
            <a:lvl1pPr>
              <a:defRPr sz="2600"/>
            </a:lvl1pPr>
          </a:lstStyle>
          <a:p>
            <a:pPr/>
            <a:r>
              <a:t>US Water P3 Market and Credit Trends</a:t>
            </a:r>
          </a:p>
        </p:txBody>
      </p:sp>
      <p:sp>
        <p:nvSpPr>
          <p:cNvPr id="168" name="Text Placeholder 3"/>
          <p:cNvSpPr txBox="1"/>
          <p:nvPr>
            <p:ph type="body" idx="1"/>
          </p:nvPr>
        </p:nvSpPr>
        <p:spPr>
          <a:xfrm>
            <a:off x="469110" y="1502857"/>
            <a:ext cx="8248314" cy="4892042"/>
          </a:xfrm>
          <a:prstGeom prst="rect">
            <a:avLst/>
          </a:prstGeom>
        </p:spPr>
        <p:txBody>
          <a:bodyPr/>
          <a:lstStyle/>
          <a:p>
            <a:pPr lvl="1" marL="292100" indent="-292100">
              <a:buClr>
                <a:srgbClr val="009FDF"/>
              </a:buClr>
              <a:buSzPct val="100000"/>
              <a:buFont typeface="Arial"/>
              <a:buChar char="»"/>
              <a:defRPr sz="1600"/>
            </a:pPr>
            <a:r>
              <a:t>US Water is a capital intensive utility sector with high investment needs</a:t>
            </a:r>
            <a:endParaRPr sz="2000">
              <a:solidFill>
                <a:srgbClr val="888BBD"/>
              </a:solidFill>
            </a:endParaRPr>
          </a:p>
          <a:p>
            <a:pPr lvl="1" marL="292100" indent="-292100">
              <a:buClr>
                <a:srgbClr val="009FDF"/>
              </a:buClr>
              <a:buSzPct val="100000"/>
              <a:buFont typeface="Arial"/>
              <a:buChar char="»"/>
              <a:defRPr sz="1600"/>
            </a:pPr>
            <a:r>
              <a:t>Sector is increasingly </a:t>
            </a:r>
            <a:r>
              <a:t>exploring multiple financing tools to close the investment gap:</a:t>
            </a:r>
            <a:endParaRPr sz="2000">
              <a:solidFill>
                <a:srgbClr val="888BBD"/>
              </a:solidFill>
            </a:endParaRPr>
          </a:p>
          <a:p>
            <a:pPr lvl="2" marL="687387" indent="-228600">
              <a:spcBef>
                <a:spcPts val="800"/>
              </a:spcBef>
              <a:buClr>
                <a:srgbClr val="009BE1"/>
              </a:buClr>
              <a:buSzPct val="100000"/>
              <a:buFont typeface="Arial"/>
              <a:buChar char="»"/>
              <a:defRPr sz="1400"/>
            </a:pPr>
            <a:r>
              <a:t>Public-Private Partnerships</a:t>
            </a:r>
            <a:endParaRPr sz="1800">
              <a:solidFill>
                <a:srgbClr val="888BBD"/>
              </a:solidFill>
            </a:endParaRPr>
          </a:p>
          <a:p>
            <a:pPr lvl="2" marL="687387" indent="-228600">
              <a:spcBef>
                <a:spcPts val="800"/>
              </a:spcBef>
              <a:buClr>
                <a:srgbClr val="009BE1"/>
              </a:buClr>
              <a:buSzPct val="100000"/>
              <a:buFont typeface="Arial"/>
              <a:buChar char="»"/>
              <a:defRPr sz="1400"/>
            </a:pPr>
            <a:r>
              <a:t>Leasing</a:t>
            </a:r>
            <a:endParaRPr sz="1800">
              <a:solidFill>
                <a:srgbClr val="888BBD"/>
              </a:solidFill>
            </a:endParaRPr>
          </a:p>
          <a:p>
            <a:pPr lvl="2" marL="687387" indent="-228600">
              <a:spcBef>
                <a:spcPts val="800"/>
              </a:spcBef>
              <a:buClr>
                <a:srgbClr val="009BE1"/>
              </a:buClr>
              <a:buSzPct val="100000"/>
              <a:buFont typeface="Arial"/>
              <a:buChar char="»"/>
              <a:defRPr sz="1400"/>
            </a:pPr>
            <a:r>
              <a:t>Asset Monetization</a:t>
            </a:r>
            <a:endParaRPr sz="1800">
              <a:solidFill>
                <a:srgbClr val="888BBD"/>
              </a:solidFill>
            </a:endParaRPr>
          </a:p>
          <a:p>
            <a:pPr lvl="2" marL="687387" indent="-228600">
              <a:spcBef>
                <a:spcPts val="800"/>
              </a:spcBef>
              <a:buClr>
                <a:srgbClr val="009BE1"/>
              </a:buClr>
              <a:buSzPct val="100000"/>
              <a:buFont typeface="Arial"/>
              <a:buChar char="»"/>
              <a:defRPr sz="1400"/>
            </a:pPr>
            <a:r>
              <a:t>Partnerships/Co-operations with other utilities or other level of government</a:t>
            </a:r>
            <a:endParaRPr sz="1600"/>
          </a:p>
          <a:p>
            <a:pPr lvl="1" marL="292100" indent="-292100">
              <a:buClr>
                <a:srgbClr val="009FDF"/>
              </a:buClr>
              <a:buSzPct val="100000"/>
              <a:buFont typeface="Arial"/>
              <a:buChar char="»"/>
              <a:defRPr sz="1600"/>
            </a:pPr>
            <a:r>
              <a:t>Some water and wastewater P3 projects in early stages of development in 2017</a:t>
            </a:r>
            <a:endParaRPr sz="2000">
              <a:solidFill>
                <a:srgbClr val="888BBD"/>
              </a:solidFill>
            </a:endParaRPr>
          </a:p>
          <a:p>
            <a:pPr lvl="1" marL="292100" indent="-292100">
              <a:buClr>
                <a:srgbClr val="009FDF"/>
              </a:buClr>
              <a:buSzPct val="100000"/>
              <a:buFont typeface="Arial"/>
              <a:buChar char="»"/>
              <a:defRPr sz="1600"/>
            </a:pPr>
            <a:r>
              <a:t>P3s are a procurement method that includes some financing as a tool to transfer risk and hold the private sector accountable</a:t>
            </a:r>
            <a:endParaRPr sz="2000">
              <a:solidFill>
                <a:srgbClr val="888BBD"/>
              </a:solidFill>
            </a:endParaRPr>
          </a:p>
          <a:p>
            <a:pPr lvl="1" marL="292100" indent="-292100">
              <a:buClr>
                <a:srgbClr val="009FDF"/>
              </a:buClr>
              <a:buSzPct val="100000"/>
              <a:buFont typeface="Arial"/>
              <a:buChar char="»"/>
              <a:defRPr sz="1600"/>
            </a:pPr>
            <a:r>
              <a:t>Successful P3 projects benefit from an identified revenue stream as a funding source, long-term political support, adequate risk allocation and commercial merit of the transaction </a:t>
            </a:r>
            <a:endParaRPr sz="2000">
              <a:solidFill>
                <a:srgbClr val="888BBD"/>
              </a:solidFill>
            </a:endParaRPr>
          </a:p>
          <a:p>
            <a:pPr lvl="1" marL="292100" indent="-292100">
              <a:buClr>
                <a:srgbClr val="009FDF"/>
              </a:buClr>
              <a:buSzPct val="100000"/>
              <a:buFont typeface="Arial"/>
              <a:buChar char="»"/>
              <a:defRPr sz="1600"/>
            </a:pPr>
            <a:r>
              <a:t>Few water and wastewater P3 projects have reached financial close in the US </a:t>
            </a:r>
            <a:endParaRPr sz="2000">
              <a:solidFill>
                <a:srgbClr val="888BBD"/>
              </a:solidFill>
            </a:endParaRPr>
          </a:p>
          <a:p>
            <a:pPr lvl="2" marL="749300" indent="-292100">
              <a:buClr>
                <a:srgbClr val="009FDF"/>
              </a:buClr>
              <a:buSzPct val="100000"/>
              <a:buFont typeface="Arial"/>
              <a:buChar char="»"/>
              <a:defRPr sz="1400"/>
            </a:pPr>
            <a:r>
              <a:t>e.g. Poseidon (Carlsbad) desalination plant, San Antonio Vista Ridge project, Rialto, Bayonne</a:t>
            </a:r>
          </a:p>
          <a:p>
            <a:pPr lvl="1" marL="292100" indent="-292100">
              <a:buClr>
                <a:srgbClr val="009FDF"/>
              </a:buClr>
              <a:buSzPct val="100000"/>
              <a:buFont typeface="Arial"/>
              <a:buChar char="»"/>
              <a:defRPr sz="1600"/>
            </a:pPr>
            <a:r>
              <a:t>Long procurement processes and political nature of water sector represent a challenge</a:t>
            </a:r>
          </a:p>
          <a:p>
            <a:pPr lvl="1" marL="292100" indent="-292100">
              <a:buClr>
                <a:srgbClr val="009FDF"/>
              </a:buClr>
              <a:buSzPct val="100000"/>
              <a:buFont typeface="Arial"/>
              <a:buChar char="»"/>
              <a:defRPr sz="1600"/>
            </a:pPr>
            <a:r>
              <a:t>Sharing best practices and learning from experience from other sectors</a:t>
            </a:r>
          </a:p>
        </p:txBody>
      </p:sp>
      <p:sp>
        <p:nvSpPr>
          <p:cNvPr id="169" name="Text Box 4"/>
          <p:cNvSpPr txBox="1"/>
          <p:nvPr/>
        </p:nvSpPr>
        <p:spPr>
          <a:xfrm>
            <a:off x="458787" y="999928"/>
            <a:ext cx="8226426" cy="259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95959"/>
                </a:solidFill>
              </a:defRPr>
            </a:lvl1pPr>
          </a:lstStyle>
          <a:p>
            <a:pPr/>
            <a:r>
              <a:t>Alternative financing tools are of growing interest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Title 1"/>
          <p:cNvSpPr txBox="1"/>
          <p:nvPr>
            <p:ph type="title"/>
          </p:nvPr>
        </p:nvSpPr>
        <p:spPr>
          <a:xfrm>
            <a:off x="457200" y="679449"/>
            <a:ext cx="8229600" cy="400112"/>
          </a:xfrm>
          <a:prstGeom prst="rect">
            <a:avLst/>
          </a:prstGeom>
        </p:spPr>
        <p:txBody>
          <a:bodyPr/>
          <a:lstStyle>
            <a:lvl1pPr>
              <a:defRPr sz="2600"/>
            </a:lvl1pPr>
          </a:lstStyle>
          <a:p>
            <a:pPr/>
            <a:r>
              <a:t>PPP Procurement Models Create Different Obligations</a:t>
            </a:r>
          </a:p>
        </p:txBody>
      </p:sp>
      <p:grpSp>
        <p:nvGrpSpPr>
          <p:cNvPr id="175" name="Rectangle 4"/>
          <p:cNvGrpSpPr/>
          <p:nvPr/>
        </p:nvGrpSpPr>
        <p:grpSpPr>
          <a:xfrm>
            <a:off x="3229808" y="2541934"/>
            <a:ext cx="2684382" cy="3325465"/>
            <a:chOff x="0" y="0"/>
            <a:chExt cx="2684381" cy="3325464"/>
          </a:xfrm>
        </p:grpSpPr>
        <p:sp>
          <p:nvSpPr>
            <p:cNvPr id="173" name="Rectangle"/>
            <p:cNvSpPr/>
            <p:nvPr/>
          </p:nvSpPr>
          <p:spPr>
            <a:xfrm>
              <a:off x="-1" y="-1"/>
              <a:ext cx="2684383" cy="3325466"/>
            </a:xfrm>
            <a:prstGeom prst="rect">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lgn="ctr">
                <a:spcBef>
                  <a:spcPts val="300"/>
                </a:spcBef>
                <a:defRPr sz="1500">
                  <a:solidFill>
                    <a:srgbClr val="FFFFFF"/>
                  </a:solidFill>
                </a:defRPr>
              </a:pPr>
            </a:p>
          </p:txBody>
        </p:sp>
        <p:sp>
          <p:nvSpPr>
            <p:cNvPr id="174" name="Often involves both an “availability-like” payment from the offtaker that constitutes a contractual and debt-like obligation despite the asset’s performance coupled with a variable payment from the offtaker or direct users based on product volumes generated or consumed."/>
            <p:cNvSpPr txBox="1"/>
            <p:nvPr/>
          </p:nvSpPr>
          <p:spPr>
            <a:xfrm>
              <a:off x="-1" y="295518"/>
              <a:ext cx="2684383" cy="2734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indent="0" algn="ctr">
                <a:spcBef>
                  <a:spcPts val="300"/>
                </a:spcBef>
                <a:defRPr sz="1500">
                  <a:solidFill>
                    <a:srgbClr val="FFFFFF"/>
                  </a:solidFill>
                </a:defRPr>
              </a:pPr>
              <a:r>
                <a:t>Often involves both an “availability-like” payment from the offtaker that constitutes a contractual and debt-like obligation despite the asset’s performance coupled with a variable payment from the offtaker or direct users based on product volumes generated or consumed.</a:t>
              </a:r>
            </a:p>
          </p:txBody>
        </p:sp>
      </p:grpSp>
      <p:grpSp>
        <p:nvGrpSpPr>
          <p:cNvPr id="178" name="Rectangle 6"/>
          <p:cNvGrpSpPr/>
          <p:nvPr/>
        </p:nvGrpSpPr>
        <p:grpSpPr>
          <a:xfrm>
            <a:off x="6002413" y="2541934"/>
            <a:ext cx="2684384" cy="3325465"/>
            <a:chOff x="0" y="0"/>
            <a:chExt cx="2684383" cy="3325464"/>
          </a:xfrm>
        </p:grpSpPr>
        <p:sp>
          <p:nvSpPr>
            <p:cNvPr id="176" name="Rectangle"/>
            <p:cNvSpPr/>
            <p:nvPr/>
          </p:nvSpPr>
          <p:spPr>
            <a:xfrm>
              <a:off x="-1" y="-1"/>
              <a:ext cx="2684385" cy="3325466"/>
            </a:xfrm>
            <a:prstGeom prst="rect">
              <a:avLst/>
            </a:prstGeom>
            <a:solidFill>
              <a:schemeClr val="accent3"/>
            </a:solidFill>
            <a:ln w="9525" cap="flat">
              <a:solidFill>
                <a:srgbClr val="FFFFFF"/>
              </a:solidFill>
              <a:prstDash val="solid"/>
              <a:round/>
            </a:ln>
            <a:effectLst/>
          </p:spPr>
          <p:txBody>
            <a:bodyPr wrap="square" lIns="45719" tIns="45719" rIns="45719" bIns="45719" numCol="1" anchor="ctr">
              <a:noAutofit/>
            </a:bodyPr>
            <a:lstStyle/>
            <a:p>
              <a:pPr algn="ctr">
                <a:spcBef>
                  <a:spcPts val="300"/>
                </a:spcBef>
                <a:defRPr sz="1500">
                  <a:solidFill>
                    <a:srgbClr val="FFFFFF"/>
                  </a:solidFill>
                </a:defRPr>
              </a:pPr>
            </a:p>
          </p:txBody>
        </p:sp>
        <p:sp>
          <p:nvSpPr>
            <p:cNvPr id="177" name="A pure user-funded demand risk PPP that does not create a contractual financial obligation for the procuring authority.…"/>
            <p:cNvSpPr txBox="1"/>
            <p:nvPr/>
          </p:nvSpPr>
          <p:spPr>
            <a:xfrm>
              <a:off x="-1" y="168518"/>
              <a:ext cx="2684385" cy="298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indent="0" algn="ctr">
                <a:spcBef>
                  <a:spcPts val="300"/>
                </a:spcBef>
                <a:defRPr sz="1500">
                  <a:solidFill>
                    <a:srgbClr val="FFFFFF"/>
                  </a:solidFill>
                </a:defRPr>
              </a:pPr>
              <a:r>
                <a:t>A pure user-funded demand risk PPP that does not create a contractual financial obligation for the procuring authority.</a:t>
              </a:r>
            </a:p>
            <a:p>
              <a:pPr lvl="1" indent="0" algn="ctr">
                <a:spcBef>
                  <a:spcPts val="300"/>
                </a:spcBef>
                <a:defRPr sz="1500">
                  <a:solidFill>
                    <a:srgbClr val="FFFFFF"/>
                  </a:solidFill>
                </a:defRPr>
              </a:pPr>
              <a:r>
                <a:t>Risks associated with volume and price variances are transferred to the private operator. Residual operating risk to offtaker if project defaults and offtaker takes over.</a:t>
              </a:r>
            </a:p>
          </p:txBody>
        </p:sp>
      </p:grpSp>
      <p:grpSp>
        <p:nvGrpSpPr>
          <p:cNvPr id="181" name="Rectangle 8"/>
          <p:cNvGrpSpPr/>
          <p:nvPr/>
        </p:nvGrpSpPr>
        <p:grpSpPr>
          <a:xfrm>
            <a:off x="457198" y="2541934"/>
            <a:ext cx="2684385" cy="3325465"/>
            <a:chOff x="0" y="0"/>
            <a:chExt cx="2684384" cy="3325464"/>
          </a:xfrm>
        </p:grpSpPr>
        <p:sp>
          <p:nvSpPr>
            <p:cNvPr id="179" name="Rectangle"/>
            <p:cNvSpPr/>
            <p:nvPr/>
          </p:nvSpPr>
          <p:spPr>
            <a:xfrm>
              <a:off x="-1" y="-1"/>
              <a:ext cx="2684386" cy="3325466"/>
            </a:xfrm>
            <a:prstGeom prst="rect">
              <a:avLst/>
            </a:prstGeom>
            <a:solidFill>
              <a:srgbClr val="009FDF"/>
            </a:solidFill>
            <a:ln w="9525" cap="flat">
              <a:solidFill>
                <a:srgbClr val="FFFFFF"/>
              </a:solidFill>
              <a:prstDash val="solid"/>
              <a:round/>
            </a:ln>
            <a:effectLst/>
          </p:spPr>
          <p:txBody>
            <a:bodyPr wrap="square" lIns="45719" tIns="45719" rIns="45719" bIns="45719" numCol="1" anchor="ctr">
              <a:noAutofit/>
            </a:bodyPr>
            <a:lstStyle/>
            <a:p>
              <a:pPr algn="ctr">
                <a:spcBef>
                  <a:spcPts val="300"/>
                </a:spcBef>
                <a:defRPr sz="1500">
                  <a:solidFill>
                    <a:srgbClr val="FFFFFF"/>
                  </a:solidFill>
                </a:defRPr>
              </a:pPr>
            </a:p>
          </p:txBody>
        </p:sp>
        <p:sp>
          <p:nvSpPr>
            <p:cNvPr id="180" name="Availability payments from the offtaker are viewed as debt-like if there is a contractual obligation to make the availability and potential termination payments as long as private operator makes asset available according to contractual performance standards."/>
            <p:cNvSpPr txBox="1"/>
            <p:nvPr/>
          </p:nvSpPr>
          <p:spPr>
            <a:xfrm>
              <a:off x="-1" y="295518"/>
              <a:ext cx="2684386" cy="2734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indent="0" algn="ctr">
                <a:spcBef>
                  <a:spcPts val="300"/>
                </a:spcBef>
                <a:defRPr sz="1500">
                  <a:solidFill>
                    <a:srgbClr val="FFFFFF"/>
                  </a:solidFill>
                </a:defRPr>
              </a:pPr>
              <a:r>
                <a:t>Availability payments from the offtaker are viewed as debt-like if there is a contractual obligation to make the availability and potential termination payments as long as private operator makes asset available according to contractual performance standards.</a:t>
              </a:r>
            </a:p>
          </p:txBody>
        </p:sp>
      </p:grpSp>
      <p:grpSp>
        <p:nvGrpSpPr>
          <p:cNvPr id="184" name="Round Single Corner Rectangle 5"/>
          <p:cNvGrpSpPr/>
          <p:nvPr/>
        </p:nvGrpSpPr>
        <p:grpSpPr>
          <a:xfrm>
            <a:off x="3229806" y="1332748"/>
            <a:ext cx="2684383" cy="1201373"/>
            <a:chOff x="0" y="0"/>
            <a:chExt cx="2684382" cy="1201372"/>
          </a:xfrm>
        </p:grpSpPr>
        <p:sp>
          <p:nvSpPr>
            <p:cNvPr id="182" name="Rectangle"/>
            <p:cNvSpPr/>
            <p:nvPr/>
          </p:nvSpPr>
          <p:spPr>
            <a:xfrm>
              <a:off x="-1" y="-1"/>
              <a:ext cx="2684384" cy="1201374"/>
            </a:xfrm>
            <a:prstGeom prst="rect">
              <a:avLst/>
            </a:prstGeom>
            <a:solidFill>
              <a:srgbClr val="007158"/>
            </a:solidFill>
            <a:ln w="3175" cap="flat">
              <a:solidFill>
                <a:srgbClr val="FFFFFF"/>
              </a:solidFill>
              <a:prstDash val="solid"/>
              <a:round/>
            </a:ln>
            <a:effectLst/>
          </p:spPr>
          <p:txBody>
            <a:bodyPr wrap="square" lIns="45719" tIns="45719" rIns="45719" bIns="45719" numCol="1" anchor="ctr">
              <a:noAutofit/>
            </a:bodyPr>
            <a:lstStyle/>
            <a:p>
              <a:pPr algn="ctr">
                <a:defRPr sz="2200">
                  <a:solidFill>
                    <a:srgbClr val="FFFFFF"/>
                  </a:solidFill>
                </a:defRPr>
              </a:pPr>
            </a:p>
          </p:txBody>
        </p:sp>
        <p:sp>
          <p:nvSpPr>
            <p:cNvPr id="183" name="Hybrid P3"/>
            <p:cNvSpPr txBox="1"/>
            <p:nvPr/>
          </p:nvSpPr>
          <p:spPr>
            <a:xfrm>
              <a:off x="45719" y="394436"/>
              <a:ext cx="2592944" cy="412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00">
                  <a:solidFill>
                    <a:srgbClr val="FFFFFF"/>
                  </a:solidFill>
                </a:defRPr>
              </a:lvl1pPr>
            </a:lstStyle>
            <a:p>
              <a:pPr/>
              <a:r>
                <a:t>Hybrid P3</a:t>
              </a:r>
            </a:p>
          </p:txBody>
        </p:sp>
      </p:grpSp>
      <p:grpSp>
        <p:nvGrpSpPr>
          <p:cNvPr id="187" name="Round Single Corner Rectangle 10"/>
          <p:cNvGrpSpPr/>
          <p:nvPr/>
        </p:nvGrpSpPr>
        <p:grpSpPr>
          <a:xfrm>
            <a:off x="6002414" y="1332748"/>
            <a:ext cx="2684384" cy="1201373"/>
            <a:chOff x="0" y="0"/>
            <a:chExt cx="2684382" cy="1201372"/>
          </a:xfrm>
        </p:grpSpPr>
        <p:sp>
          <p:nvSpPr>
            <p:cNvPr id="185" name="Rectangle"/>
            <p:cNvSpPr/>
            <p:nvPr/>
          </p:nvSpPr>
          <p:spPr>
            <a:xfrm>
              <a:off x="-1" y="-1"/>
              <a:ext cx="2684384" cy="1201374"/>
            </a:xfrm>
            <a:prstGeom prst="rect">
              <a:avLst/>
            </a:prstGeom>
            <a:solidFill>
              <a:srgbClr val="001E78"/>
            </a:solidFill>
            <a:ln w="3175" cap="flat">
              <a:solidFill>
                <a:srgbClr val="FFFFFF"/>
              </a:solidFill>
              <a:prstDash val="solid"/>
              <a:round/>
            </a:ln>
            <a:effectLst/>
          </p:spPr>
          <p:txBody>
            <a:bodyPr wrap="square" lIns="45719" tIns="45719" rIns="45719" bIns="45719" numCol="1" anchor="ctr">
              <a:noAutofit/>
            </a:bodyPr>
            <a:lstStyle/>
            <a:p>
              <a:pPr algn="ctr">
                <a:defRPr sz="2200">
                  <a:solidFill>
                    <a:srgbClr val="FFFFFF"/>
                  </a:solidFill>
                </a:defRPr>
              </a:pPr>
            </a:p>
          </p:txBody>
        </p:sp>
        <p:sp>
          <p:nvSpPr>
            <p:cNvPr id="186" name="Demand Risk P3"/>
            <p:cNvSpPr txBox="1"/>
            <p:nvPr/>
          </p:nvSpPr>
          <p:spPr>
            <a:xfrm>
              <a:off x="45719" y="394436"/>
              <a:ext cx="2592944" cy="412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00">
                  <a:solidFill>
                    <a:srgbClr val="FFFFFF"/>
                  </a:solidFill>
                </a:defRPr>
              </a:lvl1pPr>
            </a:lstStyle>
            <a:p>
              <a:pPr/>
              <a:r>
                <a:t>Demand Risk P3</a:t>
              </a:r>
            </a:p>
          </p:txBody>
        </p:sp>
      </p:grpSp>
      <p:grpSp>
        <p:nvGrpSpPr>
          <p:cNvPr id="190" name="Round Single Corner Rectangle 11"/>
          <p:cNvGrpSpPr/>
          <p:nvPr/>
        </p:nvGrpSpPr>
        <p:grpSpPr>
          <a:xfrm>
            <a:off x="457198" y="1332748"/>
            <a:ext cx="2684384" cy="1201373"/>
            <a:chOff x="0" y="0"/>
            <a:chExt cx="2684382" cy="1201372"/>
          </a:xfrm>
        </p:grpSpPr>
        <p:sp>
          <p:nvSpPr>
            <p:cNvPr id="188" name="Rectangle"/>
            <p:cNvSpPr/>
            <p:nvPr/>
          </p:nvSpPr>
          <p:spPr>
            <a:xfrm>
              <a:off x="-1" y="-1"/>
              <a:ext cx="2684384" cy="1201374"/>
            </a:xfrm>
            <a:prstGeom prst="rect">
              <a:avLst/>
            </a:prstGeom>
            <a:solidFill>
              <a:srgbClr val="0077A7"/>
            </a:solidFill>
            <a:ln w="3175" cap="flat">
              <a:solidFill>
                <a:srgbClr val="FFFFFF"/>
              </a:solidFill>
              <a:prstDash val="solid"/>
              <a:round/>
            </a:ln>
            <a:effectLst/>
          </p:spPr>
          <p:txBody>
            <a:bodyPr wrap="square" lIns="45719" tIns="45719" rIns="45719" bIns="45719" numCol="1" anchor="ctr">
              <a:noAutofit/>
            </a:bodyPr>
            <a:lstStyle/>
            <a:p>
              <a:pPr algn="ctr">
                <a:defRPr sz="2200">
                  <a:solidFill>
                    <a:srgbClr val="FFFFFF"/>
                  </a:solidFill>
                </a:defRPr>
              </a:pPr>
            </a:p>
          </p:txBody>
        </p:sp>
        <p:sp>
          <p:nvSpPr>
            <p:cNvPr id="189" name="Availability Payment P3"/>
            <p:cNvSpPr txBox="1"/>
            <p:nvPr/>
          </p:nvSpPr>
          <p:spPr>
            <a:xfrm>
              <a:off x="45719" y="229336"/>
              <a:ext cx="2592944" cy="742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00">
                  <a:solidFill>
                    <a:srgbClr val="FFFFFF"/>
                  </a:solidFill>
                </a:defRPr>
              </a:lvl1pPr>
            </a:lstStyle>
            <a:p>
              <a:pPr/>
              <a:r>
                <a:t>Availability Payment P3</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3" name="Title 1"/>
          <p:cNvSpPr txBox="1"/>
          <p:nvPr>
            <p:ph type="title"/>
          </p:nvPr>
        </p:nvSpPr>
        <p:spPr>
          <a:xfrm>
            <a:off x="462230" y="457199"/>
            <a:ext cx="8210282" cy="400112"/>
          </a:xfrm>
          <a:prstGeom prst="rect">
            <a:avLst/>
          </a:prstGeom>
        </p:spPr>
        <p:txBody>
          <a:bodyPr/>
          <a:lstStyle>
            <a:lvl1pPr>
              <a:defRPr sz="2600"/>
            </a:lvl1pPr>
          </a:lstStyle>
          <a:p>
            <a:pPr/>
            <a:r>
              <a:t>Wide Range of PPP Procurements Used to Date </a:t>
            </a:r>
          </a:p>
        </p:txBody>
      </p:sp>
      <p:grpSp>
        <p:nvGrpSpPr>
          <p:cNvPr id="196" name="Rectangle 4"/>
          <p:cNvGrpSpPr/>
          <p:nvPr/>
        </p:nvGrpSpPr>
        <p:grpSpPr>
          <a:xfrm>
            <a:off x="3229808" y="2541934"/>
            <a:ext cx="2684382" cy="3352136"/>
            <a:chOff x="0" y="0"/>
            <a:chExt cx="2684381" cy="3352134"/>
          </a:xfrm>
        </p:grpSpPr>
        <p:sp>
          <p:nvSpPr>
            <p:cNvPr id="194" name="Rectangle"/>
            <p:cNvSpPr/>
            <p:nvPr/>
          </p:nvSpPr>
          <p:spPr>
            <a:xfrm>
              <a:off x="-1" y="0"/>
              <a:ext cx="2684383" cy="3352135"/>
            </a:xfrm>
            <a:prstGeom prst="rect">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spcBef>
                  <a:spcPts val="800"/>
                </a:spcBef>
                <a:defRPr>
                  <a:solidFill>
                    <a:srgbClr val="FFFFFF"/>
                  </a:solidFill>
                </a:defRPr>
              </a:pPr>
            </a:p>
          </p:txBody>
        </p:sp>
        <p:sp>
          <p:nvSpPr>
            <p:cNvPr id="195" name="Poseidon Resources (Channelside) LP (Baa3)…"/>
            <p:cNvSpPr txBox="1"/>
            <p:nvPr/>
          </p:nvSpPr>
          <p:spPr>
            <a:xfrm>
              <a:off x="-1" y="228728"/>
              <a:ext cx="2684383" cy="28946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indent="1587" algn="ctr">
                <a:defRPr sz="1400">
                  <a:solidFill>
                    <a:srgbClr val="FFFFFF"/>
                  </a:solidFill>
                </a:defRPr>
              </a:pPr>
              <a:r>
                <a:t>Poseidon Resources (Channelside) LP (Baa3)</a:t>
              </a:r>
            </a:p>
            <a:p>
              <a:pPr lvl="1" indent="1587" algn="ctr">
                <a:defRPr sz="1400">
                  <a:solidFill>
                    <a:srgbClr val="FFFFFF"/>
                  </a:solidFill>
                </a:defRPr>
              </a:pPr>
            </a:p>
            <a:p>
              <a:pPr lvl="2" marL="403225" indent="-171450">
                <a:spcBef>
                  <a:spcPts val="500"/>
                </a:spcBef>
                <a:buClr>
                  <a:srgbClr val="FFFFFF"/>
                </a:buClr>
                <a:buSzPct val="100000"/>
                <a:buFont typeface="Arial"/>
                <a:buChar char="»"/>
                <a:defRPr sz="1200">
                  <a:solidFill>
                    <a:srgbClr val="FFFFFF"/>
                  </a:solidFill>
                </a:defRPr>
              </a:pPr>
              <a:r>
                <a:t>Availability-like payments from </a:t>
              </a:r>
              <a:r>
                <a:t>Water Purchase Agreement with San Diego County Water Authority (SDCWA, Aa2, stable)</a:t>
              </a:r>
            </a:p>
            <a:p>
              <a:pPr lvl="2" marL="403225" indent="-171450">
                <a:spcBef>
                  <a:spcPts val="500"/>
                </a:spcBef>
                <a:buClr>
                  <a:srgbClr val="FFFFFF"/>
                </a:buClr>
                <a:buSzPct val="100000"/>
                <a:buFont typeface="Arial"/>
                <a:buChar char="»"/>
                <a:defRPr sz="1200">
                  <a:solidFill>
                    <a:srgbClr val="FFFFFF"/>
                  </a:solidFill>
                </a:defRPr>
              </a:pPr>
              <a:r>
                <a:t>Similar to power projects with fixed minimum capacity payments and variable operating payments related to volumes</a:t>
              </a:r>
            </a:p>
          </p:txBody>
        </p:sp>
      </p:grpSp>
      <p:grpSp>
        <p:nvGrpSpPr>
          <p:cNvPr id="199" name="Rectangle 6"/>
          <p:cNvGrpSpPr/>
          <p:nvPr/>
        </p:nvGrpSpPr>
        <p:grpSpPr>
          <a:xfrm>
            <a:off x="5993134" y="2541934"/>
            <a:ext cx="2684384" cy="3352135"/>
            <a:chOff x="0" y="0"/>
            <a:chExt cx="2684383" cy="3352134"/>
          </a:xfrm>
        </p:grpSpPr>
        <p:sp>
          <p:nvSpPr>
            <p:cNvPr id="197" name="Rectangle"/>
            <p:cNvSpPr/>
            <p:nvPr/>
          </p:nvSpPr>
          <p:spPr>
            <a:xfrm>
              <a:off x="-1" y="0"/>
              <a:ext cx="2684385" cy="3352135"/>
            </a:xfrm>
            <a:prstGeom prst="rect">
              <a:avLst/>
            </a:prstGeom>
            <a:solidFill>
              <a:schemeClr val="accent3"/>
            </a:solidFill>
            <a:ln w="9525" cap="flat">
              <a:solidFill>
                <a:srgbClr val="FFFFFF"/>
              </a:solidFill>
              <a:prstDash val="solid"/>
              <a:round/>
            </a:ln>
            <a:effectLst/>
          </p:spPr>
          <p:txBody>
            <a:bodyPr wrap="square" lIns="45719" tIns="45719" rIns="45719" bIns="45719" numCol="1" anchor="ctr">
              <a:noAutofit/>
            </a:bodyPr>
            <a:lstStyle/>
            <a:p>
              <a:pPr>
                <a:spcBef>
                  <a:spcPts val="300"/>
                </a:spcBef>
                <a:defRPr sz="1200">
                  <a:solidFill>
                    <a:srgbClr val="FFFFFF"/>
                  </a:solidFill>
                </a:defRPr>
              </a:pPr>
            </a:p>
          </p:txBody>
        </p:sp>
        <p:sp>
          <p:nvSpPr>
            <p:cNvPr id="198" name="P3 is solely funded by user charges. Moody’s does not view performance based contracts like the one between Nassau County and United Water or privatizations as P3s"/>
            <p:cNvSpPr txBox="1"/>
            <p:nvPr/>
          </p:nvSpPr>
          <p:spPr>
            <a:xfrm>
              <a:off x="-1" y="962280"/>
              <a:ext cx="2684385" cy="14275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marL="171450" indent="-171450">
                <a:spcBef>
                  <a:spcPts val="300"/>
                </a:spcBef>
                <a:buClr>
                  <a:srgbClr val="FFFFFF"/>
                </a:buClr>
                <a:buSzPct val="100000"/>
                <a:buFont typeface="Arial"/>
                <a:buChar char="»"/>
                <a:defRPr sz="1200">
                  <a:solidFill>
                    <a:srgbClr val="FFFFFF"/>
                  </a:solidFill>
                </a:defRPr>
              </a:pPr>
              <a:r>
                <a:t>P3 is solely funded by user charges. Moody’s does not view performance based contracts like the one between Nassau County and United Water or privatizations as P3s</a:t>
              </a:r>
            </a:p>
          </p:txBody>
        </p:sp>
      </p:grpSp>
      <p:grpSp>
        <p:nvGrpSpPr>
          <p:cNvPr id="202" name="Rectangle 8"/>
          <p:cNvGrpSpPr/>
          <p:nvPr/>
        </p:nvGrpSpPr>
        <p:grpSpPr>
          <a:xfrm>
            <a:off x="457198" y="2541934"/>
            <a:ext cx="2684385" cy="3352136"/>
            <a:chOff x="0" y="0"/>
            <a:chExt cx="2684384" cy="3352134"/>
          </a:xfrm>
        </p:grpSpPr>
        <p:sp>
          <p:nvSpPr>
            <p:cNvPr id="200" name="Rectangle"/>
            <p:cNvSpPr/>
            <p:nvPr/>
          </p:nvSpPr>
          <p:spPr>
            <a:xfrm>
              <a:off x="-1" y="0"/>
              <a:ext cx="2684386" cy="3352135"/>
            </a:xfrm>
            <a:prstGeom prst="rect">
              <a:avLst/>
            </a:prstGeom>
            <a:solidFill>
              <a:srgbClr val="009FDF"/>
            </a:solidFill>
            <a:ln w="9525" cap="flat">
              <a:solidFill>
                <a:srgbClr val="FFFFFF"/>
              </a:solidFill>
              <a:prstDash val="solid"/>
              <a:round/>
            </a:ln>
            <a:effectLst/>
          </p:spPr>
          <p:txBody>
            <a:bodyPr wrap="square" lIns="45719" tIns="45719" rIns="45719" bIns="45719" numCol="1" anchor="ctr">
              <a:noAutofit/>
            </a:bodyPr>
            <a:lstStyle/>
            <a:p>
              <a:pPr>
                <a:spcBef>
                  <a:spcPts val="800"/>
                </a:spcBef>
                <a:defRPr sz="1200">
                  <a:solidFill>
                    <a:srgbClr val="FFFFFF"/>
                  </a:solidFill>
                </a:defRPr>
              </a:pPr>
            </a:p>
          </p:txBody>
        </p:sp>
        <p:sp>
          <p:nvSpPr>
            <p:cNvPr id="201" name="Regina Wastewater Treatment Plant (Canada)…"/>
            <p:cNvSpPr txBox="1"/>
            <p:nvPr/>
          </p:nvSpPr>
          <p:spPr>
            <a:xfrm>
              <a:off x="-1" y="204852"/>
              <a:ext cx="2684386" cy="294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79" tIns="182879" rIns="182879" bIns="182879" numCol="1" anchor="ctr">
              <a:spAutoFit/>
            </a:bodyPr>
            <a:lstStyle/>
            <a:p>
              <a:pPr lvl="1" indent="1587" algn="ctr">
                <a:defRPr sz="1400">
                  <a:solidFill>
                    <a:srgbClr val="FFFFFF"/>
                  </a:solidFill>
                </a:defRPr>
              </a:pPr>
              <a:r>
                <a:t>Regina Wastewater Treatment Plant (Canada)</a:t>
              </a:r>
            </a:p>
            <a:p>
              <a:pPr lvl="2" marL="403225" indent="-171450">
                <a:spcBef>
                  <a:spcPts val="500"/>
                </a:spcBef>
                <a:buClr>
                  <a:srgbClr val="FFFFFF"/>
                </a:buClr>
                <a:buSzPct val="100000"/>
                <a:buFont typeface="Arial"/>
                <a:buChar char="»"/>
                <a:defRPr sz="1200">
                  <a:solidFill>
                    <a:srgbClr val="FFFFFF"/>
                  </a:solidFill>
                </a:defRPr>
              </a:pPr>
              <a:r>
                <a:t>New wet weather flow storage system to accommodate extreme storm flows, returning the flow to the beginning of the process for treatment when the storm subsides</a:t>
              </a:r>
            </a:p>
            <a:p>
              <a:pPr lvl="2" marL="403225" indent="-171450">
                <a:spcBef>
                  <a:spcPts val="500"/>
                </a:spcBef>
                <a:buClr>
                  <a:srgbClr val="FFFFFF"/>
                </a:buClr>
                <a:buSzPct val="100000"/>
                <a:buFont typeface="Arial"/>
                <a:buChar char="»"/>
                <a:defRPr sz="1200">
                  <a:solidFill>
                    <a:srgbClr val="FFFFFF"/>
                  </a:solidFill>
                </a:defRPr>
              </a:pPr>
              <a:r>
                <a:t>Offtaker makes availability-based payments</a:t>
              </a:r>
            </a:p>
            <a:p>
              <a:pPr lvl="2" marL="403225" indent="-171450">
                <a:spcBef>
                  <a:spcPts val="500"/>
                </a:spcBef>
                <a:buClr>
                  <a:srgbClr val="FFFFFF"/>
                </a:buClr>
                <a:buSzPct val="100000"/>
                <a:buFont typeface="Arial"/>
                <a:buChar char="»"/>
                <a:defRPr sz="1200">
                  <a:solidFill>
                    <a:srgbClr val="FFFFFF"/>
                  </a:solidFill>
                </a:defRPr>
              </a:pPr>
              <a:r>
                <a:t>Generally not adjusted for demand variances</a:t>
              </a:r>
            </a:p>
          </p:txBody>
        </p:sp>
      </p:grpSp>
      <p:grpSp>
        <p:nvGrpSpPr>
          <p:cNvPr id="205" name="Round Single Corner Rectangle 5"/>
          <p:cNvGrpSpPr/>
          <p:nvPr/>
        </p:nvGrpSpPr>
        <p:grpSpPr>
          <a:xfrm>
            <a:off x="3229806" y="1332748"/>
            <a:ext cx="2684383" cy="1201373"/>
            <a:chOff x="0" y="0"/>
            <a:chExt cx="2684382" cy="1201372"/>
          </a:xfrm>
        </p:grpSpPr>
        <p:sp>
          <p:nvSpPr>
            <p:cNvPr id="203" name="Rectangle"/>
            <p:cNvSpPr/>
            <p:nvPr/>
          </p:nvSpPr>
          <p:spPr>
            <a:xfrm>
              <a:off x="-1" y="-1"/>
              <a:ext cx="2684384" cy="1201374"/>
            </a:xfrm>
            <a:prstGeom prst="rect">
              <a:avLst/>
            </a:prstGeom>
            <a:solidFill>
              <a:srgbClr val="007158"/>
            </a:solidFill>
            <a:ln w="3175" cap="flat">
              <a:solidFill>
                <a:srgbClr val="FFFFFF"/>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204" name="Hybrid P3"/>
            <p:cNvSpPr txBox="1"/>
            <p:nvPr/>
          </p:nvSpPr>
          <p:spPr>
            <a:xfrm>
              <a:off x="45719" y="382151"/>
              <a:ext cx="2592944"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Hybrid P3</a:t>
              </a:r>
            </a:p>
          </p:txBody>
        </p:sp>
      </p:grpSp>
      <p:grpSp>
        <p:nvGrpSpPr>
          <p:cNvPr id="208" name="Round Single Corner Rectangle 10"/>
          <p:cNvGrpSpPr/>
          <p:nvPr/>
        </p:nvGrpSpPr>
        <p:grpSpPr>
          <a:xfrm>
            <a:off x="6002414" y="1332748"/>
            <a:ext cx="2684384" cy="1201373"/>
            <a:chOff x="0" y="0"/>
            <a:chExt cx="2684382" cy="1201372"/>
          </a:xfrm>
        </p:grpSpPr>
        <p:sp>
          <p:nvSpPr>
            <p:cNvPr id="206" name="Rectangle"/>
            <p:cNvSpPr/>
            <p:nvPr/>
          </p:nvSpPr>
          <p:spPr>
            <a:xfrm>
              <a:off x="-1" y="-1"/>
              <a:ext cx="2684384" cy="1201374"/>
            </a:xfrm>
            <a:prstGeom prst="rect">
              <a:avLst/>
            </a:prstGeom>
            <a:solidFill>
              <a:srgbClr val="001E78"/>
            </a:solidFill>
            <a:ln w="3175" cap="flat">
              <a:solidFill>
                <a:srgbClr val="FFFFFF"/>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207" name="Demand Risk P3"/>
            <p:cNvSpPr txBox="1"/>
            <p:nvPr/>
          </p:nvSpPr>
          <p:spPr>
            <a:xfrm>
              <a:off x="45719" y="382151"/>
              <a:ext cx="2592944"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Demand Risk P3</a:t>
              </a:r>
            </a:p>
          </p:txBody>
        </p:sp>
      </p:grpSp>
      <p:grpSp>
        <p:nvGrpSpPr>
          <p:cNvPr id="211" name="Round Single Corner Rectangle 11"/>
          <p:cNvGrpSpPr/>
          <p:nvPr/>
        </p:nvGrpSpPr>
        <p:grpSpPr>
          <a:xfrm>
            <a:off x="457198" y="1332748"/>
            <a:ext cx="2684384" cy="1201373"/>
            <a:chOff x="0" y="0"/>
            <a:chExt cx="2684382" cy="1201372"/>
          </a:xfrm>
        </p:grpSpPr>
        <p:sp>
          <p:nvSpPr>
            <p:cNvPr id="209" name="Rectangle"/>
            <p:cNvSpPr/>
            <p:nvPr/>
          </p:nvSpPr>
          <p:spPr>
            <a:xfrm>
              <a:off x="-1" y="-1"/>
              <a:ext cx="2684384" cy="1201374"/>
            </a:xfrm>
            <a:prstGeom prst="rect">
              <a:avLst/>
            </a:prstGeom>
            <a:solidFill>
              <a:srgbClr val="0077A7"/>
            </a:solidFill>
            <a:ln w="3175" cap="flat">
              <a:solidFill>
                <a:srgbClr val="FFFFFF"/>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210" name="Availability Payment P3"/>
            <p:cNvSpPr txBox="1"/>
            <p:nvPr/>
          </p:nvSpPr>
          <p:spPr>
            <a:xfrm>
              <a:off x="45719" y="204351"/>
              <a:ext cx="2592944" cy="792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Availability Payment P3</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Title 7"/>
          <p:cNvSpPr txBox="1"/>
          <p:nvPr>
            <p:ph type="title"/>
          </p:nvPr>
        </p:nvSpPr>
        <p:spPr>
          <a:xfrm>
            <a:off x="462230" y="457199"/>
            <a:ext cx="8210282" cy="400112"/>
          </a:xfrm>
          <a:prstGeom prst="rect">
            <a:avLst/>
          </a:prstGeom>
        </p:spPr>
        <p:txBody>
          <a:bodyPr/>
          <a:lstStyle>
            <a:lvl1pPr>
              <a:defRPr sz="2600"/>
            </a:lvl1pPr>
          </a:lstStyle>
          <a:p>
            <a:pPr/>
            <a:r>
              <a:t>Moody’s Baa3 Rating for the Poseidon Project</a:t>
            </a:r>
          </a:p>
        </p:txBody>
      </p:sp>
      <p:sp>
        <p:nvSpPr>
          <p:cNvPr id="215" name="Text Placeholder 8"/>
          <p:cNvSpPr txBox="1"/>
          <p:nvPr>
            <p:ph type="body" sz="quarter" idx="1"/>
          </p:nvPr>
        </p:nvSpPr>
        <p:spPr>
          <a:xfrm>
            <a:off x="457200" y="1073150"/>
            <a:ext cx="8229600" cy="527050"/>
          </a:xfrm>
          <a:prstGeom prst="rect">
            <a:avLst/>
          </a:prstGeom>
        </p:spPr>
        <p:txBody>
          <a:bodyPr/>
          <a:lstStyle>
            <a:lvl1pPr>
              <a:defRPr sz="1800"/>
            </a:lvl1pPr>
          </a:lstStyle>
          <a:p>
            <a:pPr/>
            <a:r>
              <a:t>Scale, complexity and technology supported choice of P3 procurement</a:t>
            </a:r>
          </a:p>
        </p:txBody>
      </p:sp>
      <p:sp>
        <p:nvSpPr>
          <p:cNvPr id="216"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defRPr b="1" sz="2200">
                <a:solidFill>
                  <a:srgbClr val="009FDF"/>
                </a:solidFill>
              </a:defRPr>
            </a:pPr>
            <a:r>
              <a:t>Credit Strengths</a:t>
            </a:r>
          </a:p>
          <a:p>
            <a:pPr lvl="1" marL="288925" indent="-288925">
              <a:spcBef>
                <a:spcPts val="600"/>
              </a:spcBef>
              <a:buClr>
                <a:srgbClr val="009FDF"/>
              </a:buClr>
              <a:buFont typeface="Arial"/>
              <a:defRPr sz="1800"/>
            </a:pPr>
            <a:r>
              <a:t>30-year Water Purchase Agreement (WPA) and strategic importance of project to San Diego County Water Authority (SDCWA)</a:t>
            </a:r>
          </a:p>
          <a:p>
            <a:pPr lvl="1" marL="288925" indent="-288925">
              <a:spcBef>
                <a:spcPts val="600"/>
              </a:spcBef>
              <a:buClr>
                <a:srgbClr val="009FDF"/>
              </a:buClr>
              <a:buFont typeface="Arial"/>
              <a:defRPr sz="1800"/>
            </a:pPr>
            <a:r>
              <a:t>Strong credit quality of SDCWA</a:t>
            </a:r>
          </a:p>
          <a:p>
            <a:pPr lvl="1" marL="288925" indent="-288925">
              <a:spcBef>
                <a:spcPts val="600"/>
              </a:spcBef>
              <a:buClr>
                <a:srgbClr val="009FDF"/>
              </a:buClr>
              <a:buFont typeface="Arial"/>
              <a:defRPr sz="1800"/>
            </a:pPr>
            <a:r>
              <a:t>Experienced operator and strong cost recovery mechanism </a:t>
            </a:r>
          </a:p>
          <a:p>
            <a:pPr lvl="1" marL="288925" indent="-288925">
              <a:spcBef>
                <a:spcPts val="600"/>
              </a:spcBef>
              <a:buClr>
                <a:srgbClr val="009FDF"/>
              </a:buClr>
              <a:buFont typeface="Arial"/>
              <a:defRPr sz="1800"/>
            </a:pPr>
            <a:r>
              <a:t>Established technology but fairly new in the US</a:t>
            </a:r>
          </a:p>
        </p:txBody>
      </p:sp>
      <p:sp>
        <p:nvSpPr>
          <p:cNvPr id="217" name="Text Placeholder 10"/>
          <p:cNvSpPr/>
          <p:nvPr>
            <p:ph type="body" idx="14"/>
          </p:nvPr>
        </p:nvSpPr>
        <p:spPr>
          <a:prstGeom prst="rect">
            <a:avLst/>
          </a:prstGeom>
          <a:extLst>
            <a:ext uri="{C572A759-6A51-4108-AA02-DFA0A04FC94B}">
              <ma14:wrappingTextBoxFlag xmlns:ma14="http://schemas.microsoft.com/office/mac/drawingml/2011/main" val="1"/>
            </a:ext>
          </a:extLst>
        </p:spPr>
        <p:txBody>
          <a:bodyPr/>
          <a:lstStyle/>
          <a:p>
            <a:pPr>
              <a:defRPr b="1" sz="2200">
                <a:solidFill>
                  <a:srgbClr val="009FDF"/>
                </a:solidFill>
              </a:defRPr>
            </a:pPr>
            <a:r>
              <a:t>Credit Challenges</a:t>
            </a:r>
          </a:p>
          <a:p>
            <a:pPr lvl="1" marL="288925" indent="-288925">
              <a:spcBef>
                <a:spcPts val="600"/>
              </a:spcBef>
              <a:buClr>
                <a:srgbClr val="009FDF"/>
              </a:buClr>
              <a:buFont typeface="Arial"/>
              <a:defRPr sz="1800"/>
            </a:pPr>
            <a:r>
              <a:t>Reduction of supply shortfalls and ramp-up challenges will be key in second year of operations</a:t>
            </a:r>
          </a:p>
          <a:p>
            <a:pPr lvl="1" marL="288925" indent="-288925">
              <a:spcBef>
                <a:spcPts val="600"/>
              </a:spcBef>
              <a:buClr>
                <a:srgbClr val="009FDF"/>
              </a:buClr>
              <a:buFont typeface="Arial"/>
              <a:defRPr sz="1800"/>
            </a:pPr>
            <a:r>
              <a:t>Successful construction and transition to modified seawater intake system </a:t>
            </a:r>
          </a:p>
          <a:p>
            <a:pPr lvl="1" marL="288925" indent="-288925">
              <a:spcBef>
                <a:spcPts val="600"/>
              </a:spcBef>
              <a:buClr>
                <a:srgbClr val="009FDF"/>
              </a:buClr>
              <a:buFont typeface="Arial"/>
              <a:defRPr sz="1800"/>
            </a:pPr>
            <a:r>
              <a:t>Potential for additional debt or reserve release in debt documentation</a:t>
            </a:r>
          </a:p>
        </p:txBody>
      </p:sp>
      <p:sp>
        <p:nvSpPr>
          <p:cNvPr id="218" name="Text Placeholder 8"/>
          <p:cNvSpPr txBox="1"/>
          <p:nvPr/>
        </p:nvSpPr>
        <p:spPr>
          <a:xfrm>
            <a:off x="457200" y="5486399"/>
            <a:ext cx="82296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95959"/>
                </a:solidFill>
              </a:defRPr>
            </a:lvl1pPr>
          </a:lstStyle>
          <a:p>
            <a:pPr/>
            <a:r>
              <a:t>Focus on partnership and risk allocation in WPA as plant ramps-up operations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1" name="Rectangle 21"/>
          <p:cNvSpPr txBox="1"/>
          <p:nvPr>
            <p:ph type="title"/>
          </p:nvPr>
        </p:nvSpPr>
        <p:spPr>
          <a:xfrm>
            <a:off x="457200" y="472613"/>
            <a:ext cx="8229600" cy="400111"/>
          </a:xfrm>
          <a:prstGeom prst="rect">
            <a:avLst/>
          </a:prstGeom>
        </p:spPr>
        <p:txBody>
          <a:bodyPr/>
          <a:lstStyle>
            <a:lvl1pPr>
              <a:defRPr sz="2600"/>
            </a:lvl1pPr>
          </a:lstStyle>
          <a:p>
            <a:pPr/>
            <a:r>
              <a:t>P3s Potential Benefits</a:t>
            </a:r>
          </a:p>
        </p:txBody>
      </p:sp>
      <p:sp>
        <p:nvSpPr>
          <p:cNvPr id="222" name="Rectangle 22"/>
          <p:cNvSpPr txBox="1"/>
          <p:nvPr>
            <p:ph type="body" idx="1"/>
          </p:nvPr>
        </p:nvSpPr>
        <p:spPr>
          <a:xfrm>
            <a:off x="455612" y="1470493"/>
            <a:ext cx="8229601" cy="4343401"/>
          </a:xfrm>
          <a:prstGeom prst="rect">
            <a:avLst/>
          </a:prstGeom>
        </p:spPr>
        <p:txBody>
          <a:bodyPr/>
          <a:lstStyle/>
          <a:p>
            <a:pPr lvl="1" marL="288925" indent="-288925">
              <a:spcBef>
                <a:spcPts val="0"/>
              </a:spcBef>
              <a:buClr>
                <a:srgbClr val="009FDF"/>
              </a:buClr>
              <a:buFont typeface="Arial"/>
              <a:defRPr sz="1400"/>
            </a:pPr>
            <a:r>
              <a:t>Risk transfer and risk sharing</a:t>
            </a:r>
            <a:endParaRPr sz="2000"/>
          </a:p>
          <a:p>
            <a:pPr lvl="2" marL="517525" indent="-284163">
              <a:spcBef>
                <a:spcPts val="0"/>
              </a:spcBef>
              <a:buClr>
                <a:srgbClr val="009FDF"/>
              </a:buClr>
              <a:buFont typeface="Arial"/>
              <a:defRPr sz="1400"/>
            </a:pPr>
            <a:r>
              <a:t>Key risks allocated to the party best able to manage them upfront</a:t>
            </a:r>
            <a:endParaRPr sz="2000"/>
          </a:p>
          <a:p>
            <a:pPr lvl="2" marL="0" indent="231775">
              <a:spcBef>
                <a:spcPts val="0"/>
              </a:spcBef>
              <a:buSzTx/>
              <a:buNone/>
              <a:defRPr sz="1400"/>
            </a:pPr>
          </a:p>
          <a:p>
            <a:pPr lvl="1" marL="288925" indent="-288925">
              <a:spcBef>
                <a:spcPts val="0"/>
              </a:spcBef>
              <a:buClr>
                <a:srgbClr val="009FDF"/>
              </a:buClr>
              <a:buFont typeface="Arial"/>
              <a:defRPr sz="1400"/>
            </a:pPr>
            <a:r>
              <a:t>Long-term evaluation of total life of asset costs can lower total project costs</a:t>
            </a:r>
          </a:p>
          <a:p>
            <a:pPr lvl="2" marL="517525" indent="-284163">
              <a:spcBef>
                <a:spcPts val="0"/>
              </a:spcBef>
              <a:buClr>
                <a:srgbClr val="009FDF"/>
              </a:buClr>
              <a:buFont typeface="Arial"/>
              <a:defRPr sz="1400"/>
            </a:pPr>
            <a:r>
              <a:t>Private partner provides a full life asset evaluation when bidding on the P3. Can result in efficiencies that lower project costs including construction, maintenance and lifecycle/rehabilitation</a:t>
            </a:r>
            <a:endParaRPr sz="2000"/>
          </a:p>
          <a:p>
            <a:pPr lvl="2" marL="0" indent="231775">
              <a:spcBef>
                <a:spcPts val="0"/>
              </a:spcBef>
              <a:buSzTx/>
              <a:buNone/>
              <a:defRPr i="1" sz="1400"/>
            </a:pPr>
          </a:p>
          <a:p>
            <a:pPr lvl="1" marL="288925" indent="-288925">
              <a:spcBef>
                <a:spcPts val="0"/>
              </a:spcBef>
              <a:buClr>
                <a:srgbClr val="009FDF"/>
              </a:buClr>
              <a:buFont typeface="Arial"/>
              <a:defRPr sz="1400"/>
            </a:pPr>
            <a:r>
              <a:t>Private sector expertise</a:t>
            </a:r>
            <a:endParaRPr sz="2000"/>
          </a:p>
          <a:p>
            <a:pPr lvl="2" marL="517525" indent="-284163">
              <a:spcBef>
                <a:spcPts val="0"/>
              </a:spcBef>
              <a:buClr>
                <a:srgbClr val="009FDF"/>
              </a:buClr>
              <a:buFont typeface="Arial"/>
              <a:defRPr sz="1400"/>
            </a:pPr>
            <a:r>
              <a:t>Benefit in particular in cases of new technology such as desalination or if water infrastructure is approaching first renewal cycle</a:t>
            </a:r>
            <a:endParaRPr sz="2000"/>
          </a:p>
          <a:p>
            <a:pPr lvl="2" marL="0" indent="231775">
              <a:spcBef>
                <a:spcPts val="0"/>
              </a:spcBef>
              <a:buSzTx/>
              <a:buNone/>
              <a:defRPr sz="1400"/>
            </a:pPr>
          </a:p>
          <a:p>
            <a:pPr lvl="1" marL="288925" indent="-288925">
              <a:spcBef>
                <a:spcPts val="0"/>
              </a:spcBef>
              <a:buClr>
                <a:srgbClr val="009FDF"/>
              </a:buClr>
              <a:buFont typeface="Arial"/>
              <a:defRPr sz="1400"/>
            </a:pPr>
            <a:r>
              <a:t>No deferred maintenance</a:t>
            </a:r>
            <a:endParaRPr sz="2000"/>
          </a:p>
          <a:p>
            <a:pPr lvl="1" marL="0" indent="1587">
              <a:spcBef>
                <a:spcPts val="0"/>
              </a:spcBef>
              <a:buSzTx/>
              <a:buNone/>
              <a:defRPr sz="1400"/>
            </a:pPr>
          </a:p>
          <a:p>
            <a:pPr lvl="1" marL="288925" indent="-288925">
              <a:spcBef>
                <a:spcPts val="0"/>
              </a:spcBef>
              <a:buClr>
                <a:srgbClr val="009FDF"/>
              </a:buClr>
              <a:buFont typeface="Arial"/>
              <a:defRPr sz="1400"/>
            </a:pPr>
            <a:r>
              <a:t>Specified asset performance over life of contract</a:t>
            </a:r>
          </a:p>
          <a:p>
            <a:pPr lvl="2" marL="517525" indent="-284163">
              <a:spcBef>
                <a:spcPts val="0"/>
              </a:spcBef>
              <a:buClr>
                <a:srgbClr val="009FDF"/>
              </a:buClr>
              <a:buFont typeface="Arial"/>
              <a:defRPr sz="1400"/>
            </a:pPr>
          </a:p>
          <a:p>
            <a:pPr lvl="1" marL="288925" indent="-288925">
              <a:spcBef>
                <a:spcPts val="0"/>
              </a:spcBef>
              <a:buClr>
                <a:srgbClr val="009FDF"/>
              </a:buClr>
              <a:buFont typeface="Arial"/>
              <a:defRPr sz="1400"/>
            </a:pPr>
            <a:r>
              <a:t>Asset returned to utility/government owner in specified condition</a:t>
            </a:r>
            <a:endParaRPr sz="2000"/>
          </a:p>
          <a:p>
            <a:pPr lvl="1" marL="288925" indent="-288925">
              <a:spcBef>
                <a:spcPts val="600"/>
              </a:spcBef>
              <a:buClr>
                <a:srgbClr val="009FDF"/>
              </a:buClr>
              <a:buFont typeface="Arial"/>
              <a:defRPr sz="1400"/>
            </a:pPr>
            <a:r>
              <a:t>Increases government’s ability to take on multiple projects at a given time</a:t>
            </a:r>
            <a:endParaRPr sz="2000"/>
          </a:p>
          <a:p>
            <a:pPr lvl="2" marL="517525" indent="-284163">
              <a:spcBef>
                <a:spcPts val="600"/>
              </a:spcBef>
              <a:buClr>
                <a:srgbClr val="009FDF"/>
              </a:buClr>
              <a:buFont typeface="Arial"/>
              <a:defRPr sz="1400"/>
            </a:pPr>
            <a:r>
              <a:t>Government resources can span greater numbers of projects with the involvement of private financing as project costs are usually spread over a longer period of time </a:t>
            </a:r>
          </a:p>
        </p:txBody>
      </p:sp>
      <p:sp>
        <p:nvSpPr>
          <p:cNvPr id="223" name="Text Box 4"/>
          <p:cNvSpPr txBox="1"/>
          <p:nvPr/>
        </p:nvSpPr>
        <p:spPr>
          <a:xfrm>
            <a:off x="458787" y="903421"/>
            <a:ext cx="8226426"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95959"/>
                </a:solidFill>
              </a:defRPr>
            </a:lvl1pPr>
          </a:lstStyle>
          <a:p>
            <a:pPr/>
            <a:r>
              <a:t>Demonstrated benefits in other markets and sectors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6" name="Title 1"/>
          <p:cNvSpPr txBox="1"/>
          <p:nvPr>
            <p:ph type="title"/>
          </p:nvPr>
        </p:nvSpPr>
        <p:spPr>
          <a:xfrm>
            <a:off x="462230" y="457199"/>
            <a:ext cx="8210282" cy="400112"/>
          </a:xfrm>
          <a:prstGeom prst="rect">
            <a:avLst/>
          </a:prstGeom>
        </p:spPr>
        <p:txBody>
          <a:bodyPr/>
          <a:lstStyle>
            <a:lvl1pPr>
              <a:defRPr sz="2600"/>
            </a:lvl1pPr>
          </a:lstStyle>
          <a:p>
            <a:pPr/>
            <a:r>
              <a:t>Key Risks of Water Related P3 Projects</a:t>
            </a:r>
          </a:p>
        </p:txBody>
      </p:sp>
      <p:sp>
        <p:nvSpPr>
          <p:cNvPr id="227" name="Rectangle 22"/>
          <p:cNvSpPr txBox="1"/>
          <p:nvPr/>
        </p:nvSpPr>
        <p:spPr>
          <a:xfrm>
            <a:off x="457200" y="1508124"/>
            <a:ext cx="8458200" cy="41657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230188" indent="-228600">
              <a:lnSpc>
                <a:spcPct val="150000"/>
              </a:lnSpc>
              <a:buClr>
                <a:srgbClr val="009BE1"/>
              </a:buClr>
              <a:buSzPct val="100000"/>
              <a:buFont typeface="Arial"/>
              <a:buChar char="»"/>
              <a:defRPr sz="1400">
                <a:solidFill>
                  <a:srgbClr val="000000"/>
                </a:solidFill>
              </a:defRPr>
            </a:pPr>
            <a:r>
              <a:t>Regulatory changes and environmental compliance risks</a:t>
            </a:r>
            <a:endParaRPr sz="1600"/>
          </a:p>
          <a:p>
            <a:pPr lvl="2" marL="455612" indent="-223838">
              <a:lnSpc>
                <a:spcPct val="150000"/>
              </a:lnSpc>
              <a:buClr>
                <a:srgbClr val="009BE1"/>
              </a:buClr>
              <a:buSzPct val="100000"/>
              <a:buFont typeface="Arial"/>
              <a:buChar char="–"/>
              <a:defRPr sz="1200">
                <a:solidFill>
                  <a:srgbClr val="000000"/>
                </a:solidFill>
              </a:defRPr>
            </a:pPr>
            <a:r>
              <a:t>Highly regulated sector and projects must satisfy constantly evolving environmental regulations</a:t>
            </a:r>
          </a:p>
          <a:p>
            <a:pPr lvl="2" marL="455612" indent="-223838">
              <a:lnSpc>
                <a:spcPct val="150000"/>
              </a:lnSpc>
              <a:buClr>
                <a:srgbClr val="009BE1"/>
              </a:buClr>
              <a:buSzPct val="100000"/>
              <a:buFont typeface="Arial"/>
              <a:buChar char="–"/>
              <a:defRPr sz="1200">
                <a:solidFill>
                  <a:srgbClr val="000000"/>
                </a:solidFill>
              </a:defRPr>
            </a:pPr>
            <a:r>
              <a:t>Risk of legal challenges against the project </a:t>
            </a:r>
          </a:p>
          <a:p>
            <a:pPr lvl="1" marL="230188" indent="-228600">
              <a:lnSpc>
                <a:spcPct val="150000"/>
              </a:lnSpc>
              <a:buClr>
                <a:srgbClr val="009BE1"/>
              </a:buClr>
              <a:buSzPct val="100000"/>
              <a:buFont typeface="Arial"/>
              <a:buChar char="»"/>
              <a:defRPr sz="1400">
                <a:solidFill>
                  <a:srgbClr val="000000"/>
                </a:solidFill>
              </a:defRPr>
            </a:pPr>
            <a:r>
              <a:t>Political support for project and need to increase water rates to fund project costs</a:t>
            </a:r>
            <a:endParaRPr sz="1600"/>
          </a:p>
          <a:p>
            <a:pPr lvl="1" marL="230188" indent="-228600">
              <a:lnSpc>
                <a:spcPct val="150000"/>
              </a:lnSpc>
              <a:buClr>
                <a:srgbClr val="009BE1"/>
              </a:buClr>
              <a:buSzPct val="100000"/>
              <a:buFont typeface="Arial"/>
              <a:buChar char="»"/>
              <a:defRPr sz="1400">
                <a:solidFill>
                  <a:srgbClr val="000000"/>
                </a:solidFill>
              </a:defRPr>
            </a:pPr>
            <a:r>
              <a:t>Risk allocation and contingent liabilities </a:t>
            </a:r>
          </a:p>
          <a:p>
            <a:pPr lvl="2" marL="455612" indent="-223838">
              <a:lnSpc>
                <a:spcPct val="150000"/>
              </a:lnSpc>
              <a:buClr>
                <a:srgbClr val="009BE1"/>
              </a:buClr>
              <a:buSzPct val="100000"/>
              <a:buFont typeface="Arial"/>
              <a:buChar char="–"/>
              <a:defRPr sz="1200">
                <a:solidFill>
                  <a:srgbClr val="000000"/>
                </a:solidFill>
              </a:defRPr>
            </a:pPr>
            <a:r>
              <a:t>What if contaminated water or other issues occur?</a:t>
            </a:r>
            <a:endParaRPr sz="1100"/>
          </a:p>
          <a:p>
            <a:pPr lvl="2" marL="455612" indent="-223838">
              <a:lnSpc>
                <a:spcPct val="150000"/>
              </a:lnSpc>
              <a:buClr>
                <a:srgbClr val="009BE1"/>
              </a:buClr>
              <a:buSzPct val="100000"/>
              <a:buFont typeface="Arial"/>
              <a:buChar char="–"/>
              <a:defRPr sz="1200">
                <a:solidFill>
                  <a:srgbClr val="000000"/>
                </a:solidFill>
              </a:defRPr>
            </a:pPr>
            <a:r>
              <a:t>Natural events like earthquakes and floods that disperse contaminated water, key permit delays, etc.</a:t>
            </a:r>
            <a:endParaRPr sz="1400"/>
          </a:p>
          <a:p>
            <a:pPr lvl="1" marL="230188" indent="-228600">
              <a:lnSpc>
                <a:spcPct val="150000"/>
              </a:lnSpc>
              <a:buClr>
                <a:srgbClr val="009BE1"/>
              </a:buClr>
              <a:buSzPct val="100000"/>
              <a:buFont typeface="Arial"/>
              <a:buChar char="»"/>
              <a:defRPr sz="1400">
                <a:solidFill>
                  <a:srgbClr val="000000"/>
                </a:solidFill>
              </a:defRPr>
            </a:pPr>
            <a:r>
              <a:t>Contractual volume and price risks</a:t>
            </a:r>
            <a:endParaRPr sz="1600"/>
          </a:p>
          <a:p>
            <a:pPr lvl="2" marL="455612" indent="-223838">
              <a:lnSpc>
                <a:spcPct val="150000"/>
              </a:lnSpc>
              <a:buClr>
                <a:srgbClr val="009BE1"/>
              </a:buClr>
              <a:buSzPct val="100000"/>
              <a:buFont typeface="Arial"/>
              <a:buChar char="–"/>
              <a:defRPr sz="1200">
                <a:solidFill>
                  <a:srgbClr val="000000"/>
                </a:solidFill>
              </a:defRPr>
            </a:pPr>
            <a:r>
              <a:t>What is the project’s exposure to variations in volumes and demand? Can project recover costs?</a:t>
            </a:r>
            <a:endParaRPr sz="1400"/>
          </a:p>
          <a:p>
            <a:pPr lvl="2" marL="455612" indent="-223838">
              <a:lnSpc>
                <a:spcPct val="150000"/>
              </a:lnSpc>
              <a:buClr>
                <a:srgbClr val="009BE1"/>
              </a:buClr>
              <a:buSzPct val="100000"/>
              <a:buFont typeface="Arial"/>
              <a:buChar char="–"/>
              <a:defRPr sz="1200">
                <a:solidFill>
                  <a:srgbClr val="000000"/>
                </a:solidFill>
              </a:defRPr>
            </a:pPr>
            <a:r>
              <a:t>Consider impact of climate change and changing weather patterns: e.g. drought conditions, unexpected periods of heavy rain fall, flooding</a:t>
            </a:r>
            <a:endParaRPr sz="1400"/>
          </a:p>
          <a:p>
            <a:pPr lvl="1" marL="230188" indent="-228600">
              <a:lnSpc>
                <a:spcPct val="150000"/>
              </a:lnSpc>
              <a:buClr>
                <a:srgbClr val="009BE1"/>
              </a:buClr>
              <a:buSzPct val="100000"/>
              <a:buFont typeface="Arial"/>
              <a:buChar char="»"/>
              <a:defRPr sz="1400">
                <a:solidFill>
                  <a:srgbClr val="000000"/>
                </a:solidFill>
              </a:defRPr>
            </a:pPr>
            <a:r>
              <a:t>Maintenance capital expenditure requirements</a:t>
            </a:r>
            <a:endParaRPr sz="1200"/>
          </a:p>
          <a:p>
            <a:pPr lvl="1" marL="230188" indent="-228600">
              <a:spcBef>
                <a:spcPts val="800"/>
              </a:spcBef>
              <a:buClr>
                <a:srgbClr val="009BE1"/>
              </a:buClr>
              <a:buSzPct val="100000"/>
              <a:buFont typeface="Arial"/>
              <a:buChar char="»"/>
              <a:defRPr sz="1400">
                <a:solidFill>
                  <a:srgbClr val="000000"/>
                </a:solidFill>
              </a:defRPr>
            </a:pPr>
            <a:r>
              <a:t>Influent and effluent quality</a:t>
            </a:r>
          </a:p>
          <a:p>
            <a:pPr lvl="2" marL="455612" indent="-223838">
              <a:spcBef>
                <a:spcPts val="500"/>
              </a:spcBef>
              <a:buClr>
                <a:srgbClr val="009BE1"/>
              </a:buClr>
              <a:buSzPct val="100000"/>
              <a:buFont typeface="Arial"/>
              <a:buChar char="–"/>
              <a:defRPr sz="1200">
                <a:solidFill>
                  <a:srgbClr val="000000"/>
                </a:solidFill>
              </a:defRPr>
            </a:pPr>
            <a:r>
              <a:t>Municipal utilities may have higher than usual performance standards and older systems</a:t>
            </a:r>
            <a:endParaRPr sz="1400"/>
          </a:p>
          <a:p>
            <a:pPr lvl="2" marL="455612" indent="-223838">
              <a:spcBef>
                <a:spcPts val="500"/>
              </a:spcBef>
              <a:buClr>
                <a:srgbClr val="009BE1"/>
              </a:buClr>
              <a:buSzPct val="100000"/>
              <a:buFont typeface="Arial"/>
              <a:buChar char="–"/>
              <a:defRPr sz="1200">
                <a:solidFill>
                  <a:srgbClr val="000000"/>
                </a:solidFill>
              </a:defRPr>
            </a:pPr>
            <a:r>
              <a:t>What if parameters governing quality exceed design specifications?</a:t>
            </a:r>
          </a:p>
        </p:txBody>
      </p:sp>
      <p:sp>
        <p:nvSpPr>
          <p:cNvPr id="228" name="Text Box 4"/>
          <p:cNvSpPr txBox="1"/>
          <p:nvPr/>
        </p:nvSpPr>
        <p:spPr>
          <a:xfrm>
            <a:off x="458787" y="1070571"/>
            <a:ext cx="8226426"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95959"/>
                </a:solidFill>
              </a:defRPr>
            </a:lvl1pPr>
          </a:lstStyle>
          <a:p>
            <a:pPr/>
            <a:r>
              <a:t>A P3 project needs to have a funding source and be creditworthy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1" name="Rectangle 21"/>
          <p:cNvSpPr txBox="1"/>
          <p:nvPr>
            <p:ph type="title"/>
          </p:nvPr>
        </p:nvSpPr>
        <p:spPr>
          <a:xfrm>
            <a:off x="457200" y="472616"/>
            <a:ext cx="8229600" cy="400111"/>
          </a:xfrm>
          <a:prstGeom prst="rect">
            <a:avLst/>
          </a:prstGeom>
        </p:spPr>
        <p:txBody>
          <a:bodyPr/>
          <a:lstStyle>
            <a:lvl1pPr>
              <a:defRPr sz="2600"/>
            </a:lvl1pPr>
          </a:lstStyle>
          <a:p>
            <a:pPr/>
            <a:r>
              <a:t>P3 Misconceptions and Myths</a:t>
            </a:r>
          </a:p>
        </p:txBody>
      </p:sp>
      <p:sp>
        <p:nvSpPr>
          <p:cNvPr id="232" name="Rectangle 22"/>
          <p:cNvSpPr txBox="1"/>
          <p:nvPr>
            <p:ph type="body" idx="1"/>
          </p:nvPr>
        </p:nvSpPr>
        <p:spPr>
          <a:xfrm>
            <a:off x="468515" y="1483464"/>
            <a:ext cx="8229601" cy="4572001"/>
          </a:xfrm>
          <a:prstGeom prst="rect">
            <a:avLst/>
          </a:prstGeom>
        </p:spPr>
        <p:txBody>
          <a:bodyPr/>
          <a:lstStyle/>
          <a:p>
            <a:pPr lvl="1" marL="288925" indent="-288925">
              <a:spcBef>
                <a:spcPts val="600"/>
              </a:spcBef>
              <a:buClr>
                <a:srgbClr val="009FDF"/>
              </a:buClr>
              <a:buFont typeface="Arial"/>
              <a:defRPr sz="1400"/>
            </a:pPr>
            <a:r>
              <a:t>Selling public assets to private owners</a:t>
            </a:r>
            <a:endParaRPr sz="2000"/>
          </a:p>
          <a:p>
            <a:pPr lvl="2" marL="517525" indent="-284163">
              <a:spcBef>
                <a:spcPts val="600"/>
              </a:spcBef>
              <a:buClr>
                <a:srgbClr val="009FDF"/>
              </a:buClr>
              <a:buFont typeface="Arial"/>
              <a:defRPr sz="1400"/>
            </a:pPr>
            <a:r>
              <a:t>Public retains ownership and receives asset at end of contract term</a:t>
            </a:r>
            <a:endParaRPr i="1"/>
          </a:p>
          <a:p>
            <a:pPr lvl="1" marL="288925" indent="-288925">
              <a:spcBef>
                <a:spcPts val="600"/>
              </a:spcBef>
              <a:buClr>
                <a:srgbClr val="009FDF"/>
              </a:buClr>
              <a:buFont typeface="Arial"/>
              <a:defRPr sz="1400"/>
            </a:pPr>
            <a:r>
              <a:t>Giving the private sector full control over future water rate increases</a:t>
            </a:r>
            <a:endParaRPr sz="2000"/>
          </a:p>
          <a:p>
            <a:pPr lvl="2" marL="517525" indent="-284163">
              <a:spcBef>
                <a:spcPts val="600"/>
              </a:spcBef>
              <a:buClr>
                <a:srgbClr val="009FDF"/>
              </a:buClr>
              <a:buFont typeface="Arial"/>
              <a:defRPr sz="1400"/>
            </a:pPr>
            <a:r>
              <a:t>Project agreement typically limits future water rate increases by a specified formula and water rate increases are also regulated on a state level</a:t>
            </a:r>
            <a:endParaRPr i="1"/>
          </a:p>
          <a:p>
            <a:pPr lvl="1" marL="288925" indent="-288925">
              <a:spcBef>
                <a:spcPts val="600"/>
              </a:spcBef>
              <a:buClr>
                <a:srgbClr val="009FDF"/>
              </a:buClr>
              <a:buFont typeface="Arial"/>
              <a:defRPr sz="1400"/>
            </a:pPr>
            <a:r>
              <a:t>Service will decline as private sector seeks to maximize profits and spend less</a:t>
            </a:r>
            <a:endParaRPr sz="2000"/>
          </a:p>
          <a:p>
            <a:pPr lvl="2" marL="517525" indent="-284163">
              <a:spcBef>
                <a:spcPts val="600"/>
              </a:spcBef>
              <a:buClr>
                <a:srgbClr val="009FDF"/>
              </a:buClr>
              <a:buFont typeface="Arial"/>
              <a:defRPr sz="1400"/>
            </a:pPr>
            <a:r>
              <a:t>Project agreement specifies service level and asset condition requirements or deductions will be applied and if bad performance continues contract can be terminated </a:t>
            </a:r>
            <a:endParaRPr i="1"/>
          </a:p>
          <a:p>
            <a:pPr lvl="1" marL="288925" indent="-288925">
              <a:spcBef>
                <a:spcPts val="600"/>
              </a:spcBef>
              <a:buClr>
                <a:srgbClr val="009FDF"/>
              </a:buClr>
              <a:buFont typeface="Arial"/>
              <a:defRPr sz="1400"/>
            </a:pPr>
            <a:r>
              <a:t>P3s are just another form of financing</a:t>
            </a:r>
            <a:endParaRPr sz="2000"/>
          </a:p>
          <a:p>
            <a:pPr lvl="2" marL="517525" indent="-284163">
              <a:spcBef>
                <a:spcPts val="600"/>
              </a:spcBef>
              <a:buClr>
                <a:srgbClr val="009FDF"/>
              </a:buClr>
              <a:buFont typeface="Arial"/>
              <a:defRPr sz="1400"/>
            </a:pPr>
            <a:r>
              <a:t>P3s are a procurement method that includes some financing as a tool to transfer risk and hold the private sector accountable</a:t>
            </a:r>
            <a:endParaRPr sz="2000"/>
          </a:p>
          <a:p>
            <a:pPr lvl="2" marL="517525" indent="-284163">
              <a:spcBef>
                <a:spcPts val="600"/>
              </a:spcBef>
              <a:buClr>
                <a:srgbClr val="009FDF"/>
              </a:buClr>
              <a:buFont typeface="Arial"/>
              <a:defRPr sz="1400"/>
            </a:pPr>
            <a:r>
              <a:t>P3s are not just government risk</a:t>
            </a:r>
            <a:endParaRPr sz="2000"/>
          </a:p>
          <a:p>
            <a:pPr lvl="1" marL="288925" indent="-288925">
              <a:spcBef>
                <a:spcPts val="600"/>
              </a:spcBef>
              <a:buClr>
                <a:srgbClr val="009FDF"/>
              </a:buClr>
              <a:buFont typeface="Arial"/>
              <a:defRPr sz="1400"/>
            </a:pPr>
            <a:r>
              <a:t>Free money in the form of “off-balance” sheet financing</a:t>
            </a:r>
            <a:endParaRPr sz="2000"/>
          </a:p>
          <a:p>
            <a:pPr lvl="2" marL="517525" indent="-284163">
              <a:spcBef>
                <a:spcPts val="600"/>
              </a:spcBef>
              <a:buClr>
                <a:srgbClr val="009FDF"/>
              </a:buClr>
              <a:buFont typeface="Arial"/>
              <a:defRPr sz="1400"/>
            </a:pPr>
            <a:r>
              <a:t>P3s will be part of our credit analysis of the offtaker’s credit profile</a:t>
            </a:r>
            <a:endParaRPr sz="2000"/>
          </a:p>
          <a:p>
            <a:pPr lvl="1" marL="288925" indent="-288925">
              <a:spcBef>
                <a:spcPts val="600"/>
              </a:spcBef>
              <a:buClr>
                <a:srgbClr val="009FDF"/>
              </a:buClr>
              <a:buFont typeface="Arial"/>
              <a:defRPr sz="1400"/>
            </a:pPr>
            <a:r>
              <a:t>Private sector will assume all risks for a P3 project </a:t>
            </a:r>
          </a:p>
          <a:p>
            <a:pPr lvl="1" marL="288925" indent="-288925">
              <a:spcBef>
                <a:spcPts val="600"/>
              </a:spcBef>
              <a:buClr>
                <a:srgbClr val="009FDF"/>
              </a:buClr>
              <a:buFont typeface="Arial"/>
              <a:defRPr sz="1400"/>
            </a:pPr>
            <a:r>
              <a:t>Once a P3 procurement begins it will be completed</a:t>
            </a:r>
          </a:p>
        </p:txBody>
      </p:sp>
      <p:sp>
        <p:nvSpPr>
          <p:cNvPr id="233" name="Text Box 4"/>
          <p:cNvSpPr txBox="1"/>
          <p:nvPr/>
        </p:nvSpPr>
        <p:spPr>
          <a:xfrm>
            <a:off x="458787" y="999928"/>
            <a:ext cx="8226426" cy="259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95959"/>
                </a:solidFill>
              </a:defRPr>
            </a:lvl1pPr>
          </a:lstStyle>
          <a:p>
            <a:pPr/>
            <a:r>
              <a:t>Sharing best practices and experience can reduce misconceptions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tangle 47"/>
          <p:cNvSpPr txBox="1"/>
          <p:nvPr>
            <p:ph type="sldNum" sz="quarter" idx="2"/>
          </p:nvPr>
        </p:nvSpPr>
        <p:spPr>
          <a:xfrm>
            <a:off x="8559800" y="6465268"/>
            <a:ext cx="127001" cy="17281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Rectangle 2"/>
          <p:cNvSpPr txBox="1"/>
          <p:nvPr>
            <p:ph type="title"/>
          </p:nvPr>
        </p:nvSpPr>
        <p:spPr>
          <a:xfrm>
            <a:off x="457200" y="457407"/>
            <a:ext cx="8229600" cy="400111"/>
          </a:xfrm>
          <a:prstGeom prst="rect">
            <a:avLst/>
          </a:prstGeom>
        </p:spPr>
        <p:txBody>
          <a:bodyPr/>
          <a:lstStyle>
            <a:lvl1pPr>
              <a:defRPr sz="2600"/>
            </a:lvl1pPr>
          </a:lstStyle>
          <a:p>
            <a:pPr/>
            <a:r>
              <a:t>Moody’s Project Finance Bank Loan Default Study</a:t>
            </a:r>
          </a:p>
        </p:txBody>
      </p:sp>
      <p:sp>
        <p:nvSpPr>
          <p:cNvPr id="237" name="Rectangle 7"/>
          <p:cNvSpPr txBox="1"/>
          <p:nvPr/>
        </p:nvSpPr>
        <p:spPr>
          <a:xfrm>
            <a:off x="477748" y="864648"/>
            <a:ext cx="8229601" cy="2219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0">
              <a:spcBef>
                <a:spcPts val="600"/>
              </a:spcBef>
              <a:defRPr sz="1600">
                <a:solidFill>
                  <a:srgbClr val="595959"/>
                </a:solidFill>
              </a:defRPr>
            </a:pPr>
            <a:r>
              <a:t>P3s are a discrete sub-sector at the low-risk end of the Project Finance spectrum</a:t>
            </a:r>
          </a:p>
        </p:txBody>
      </p:sp>
      <p:sp>
        <p:nvSpPr>
          <p:cNvPr id="238" name="Rectangle 7"/>
          <p:cNvSpPr/>
          <p:nvPr/>
        </p:nvSpPr>
        <p:spPr>
          <a:xfrm>
            <a:off x="457199" y="1330895"/>
            <a:ext cx="4033019" cy="13554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1" indent="1587">
              <a:defRPr sz="1000">
                <a:solidFill>
                  <a:srgbClr val="0D0D0D"/>
                </a:solidFill>
              </a:defRPr>
            </a:pPr>
            <a:r>
              <a:t>Chart of Cumulative Default Rates (BII) for P3/PPP projects</a:t>
            </a:r>
          </a:p>
        </p:txBody>
      </p:sp>
      <p:sp>
        <p:nvSpPr>
          <p:cNvPr id="239" name="Rectangle 7"/>
          <p:cNvSpPr/>
          <p:nvPr/>
        </p:nvSpPr>
        <p:spPr>
          <a:xfrm>
            <a:off x="457198" y="1207784"/>
            <a:ext cx="1922323" cy="127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1" indent="1587">
              <a:defRPr sz="800">
                <a:solidFill>
                  <a:srgbClr val="0D0D0D"/>
                </a:solidFill>
              </a:defRPr>
            </a:pPr>
            <a:r>
              <a:t>UPDATED STUDY EXHIBIT H5</a:t>
            </a:r>
          </a:p>
        </p:txBody>
      </p:sp>
      <p:sp>
        <p:nvSpPr>
          <p:cNvPr id="240" name="Rectangle 3"/>
          <p:cNvSpPr txBox="1"/>
          <p:nvPr/>
        </p:nvSpPr>
        <p:spPr>
          <a:xfrm>
            <a:off x="5364162" y="1561635"/>
            <a:ext cx="3456310" cy="37669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230188" indent="-228600">
              <a:spcBef>
                <a:spcPts val="1200"/>
              </a:spcBef>
              <a:buClr>
                <a:srgbClr val="009BE1"/>
              </a:buClr>
              <a:buSzPct val="100000"/>
              <a:buFont typeface="Arial"/>
              <a:buChar char="»"/>
              <a:defRPr sz="1200">
                <a:solidFill>
                  <a:srgbClr val="000000"/>
                </a:solidFill>
              </a:defRPr>
            </a:pPr>
            <a:r>
              <a:t>Updated Study Data Set contains 1,525 P3 projects:</a:t>
            </a:r>
          </a:p>
          <a:p>
            <a:pPr lvl="2" marL="455612" indent="-223838">
              <a:spcBef>
                <a:spcPts val="300"/>
              </a:spcBef>
              <a:buClr>
                <a:srgbClr val="009BE1"/>
              </a:buClr>
              <a:buSzPct val="100000"/>
              <a:buFont typeface="Arial"/>
              <a:buChar char="–"/>
              <a:defRPr sz="1000">
                <a:solidFill>
                  <a:srgbClr val="000000"/>
                </a:solidFill>
              </a:defRPr>
            </a:pPr>
            <a:r>
              <a:t>77 Defaults (BII) (9 additional Defaults (BII))</a:t>
            </a:r>
          </a:p>
          <a:p>
            <a:pPr lvl="2" marL="455612" indent="-223838">
              <a:spcBef>
                <a:spcPts val="300"/>
              </a:spcBef>
              <a:buClr>
                <a:srgbClr val="009BE1"/>
              </a:buClr>
              <a:buSzPct val="100000"/>
              <a:buFont typeface="Arial"/>
              <a:buChar char="–"/>
              <a:defRPr sz="1000">
                <a:solidFill>
                  <a:srgbClr val="000000"/>
                </a:solidFill>
              </a:defRPr>
            </a:pPr>
            <a:r>
              <a:t>17 Ultimate Recoveries (BII)</a:t>
            </a:r>
          </a:p>
          <a:p>
            <a:pPr lvl="1" marL="230188" indent="-228600">
              <a:spcBef>
                <a:spcPts val="1200"/>
              </a:spcBef>
              <a:buClr>
                <a:srgbClr val="009BE1"/>
              </a:buClr>
              <a:buSzPct val="100000"/>
              <a:buFont typeface="Arial"/>
              <a:buChar char="»"/>
              <a:defRPr sz="1200">
                <a:solidFill>
                  <a:srgbClr val="000000"/>
                </a:solidFill>
              </a:defRPr>
            </a:pPr>
            <a:r>
              <a:t>10-year cumulative default rate (BII) for P3 increased to 5.2% from 3.9%:</a:t>
            </a:r>
          </a:p>
          <a:p>
            <a:pPr lvl="2" marL="455612" indent="-223838">
              <a:spcBef>
                <a:spcPts val="300"/>
              </a:spcBef>
              <a:buClr>
                <a:srgbClr val="009BE1"/>
              </a:buClr>
              <a:buSzPct val="100000"/>
              <a:buFont typeface="Arial"/>
              <a:buChar char="–"/>
              <a:defRPr sz="1000">
                <a:solidFill>
                  <a:srgbClr val="000000"/>
                </a:solidFill>
              </a:defRPr>
            </a:pPr>
            <a:r>
              <a:t>Slightly below the Infrastructure sector (5.8%)</a:t>
            </a:r>
          </a:p>
          <a:p>
            <a:pPr lvl="2" marL="455612" indent="-223838">
              <a:spcBef>
                <a:spcPts val="300"/>
              </a:spcBef>
              <a:buClr>
                <a:srgbClr val="009BE1"/>
              </a:buClr>
              <a:buSzPct val="100000"/>
              <a:buFont typeface="Arial"/>
              <a:buChar char="–"/>
              <a:defRPr sz="1000">
                <a:solidFill>
                  <a:srgbClr val="000000"/>
                </a:solidFill>
              </a:defRPr>
            </a:pPr>
            <a:r>
              <a:t>Lower than the Study average (6.7%)</a:t>
            </a:r>
          </a:p>
          <a:p>
            <a:pPr lvl="1" marL="230188" indent="-228600">
              <a:spcBef>
                <a:spcPts val="1200"/>
              </a:spcBef>
              <a:buClr>
                <a:srgbClr val="009BE1"/>
              </a:buClr>
              <a:buSzPct val="100000"/>
              <a:buFont typeface="Arial"/>
              <a:buChar char="»"/>
              <a:defRPr sz="1200">
                <a:solidFill>
                  <a:srgbClr val="000000"/>
                </a:solidFill>
              </a:defRPr>
            </a:pPr>
            <a:r>
              <a:t>10-year cumulative default rate (Moody’s) remained largely unchanged at 2.7% </a:t>
            </a:r>
            <a:endParaRPr sz="1000"/>
          </a:p>
          <a:p>
            <a:pPr lvl="1" marL="230188" indent="-228600">
              <a:spcBef>
                <a:spcPts val="1200"/>
              </a:spcBef>
              <a:buClr>
                <a:srgbClr val="009BE1"/>
              </a:buClr>
              <a:buSzPct val="100000"/>
              <a:buFont typeface="Arial"/>
              <a:buChar char="»"/>
              <a:defRPr sz="1200">
                <a:solidFill>
                  <a:srgbClr val="000000"/>
                </a:solidFill>
              </a:defRPr>
            </a:pPr>
            <a:r>
              <a:t>The average ultimate recovery rate (BII) for P3 is 85.5%:</a:t>
            </a:r>
          </a:p>
          <a:p>
            <a:pPr lvl="2" marL="455612" indent="-223838">
              <a:spcBef>
                <a:spcPts val="300"/>
              </a:spcBef>
              <a:buClr>
                <a:srgbClr val="009BE1"/>
              </a:buClr>
              <a:buSzPct val="100000"/>
              <a:buFont typeface="Arial"/>
              <a:buChar char="–"/>
              <a:defRPr sz="1000">
                <a:solidFill>
                  <a:srgbClr val="000000"/>
                </a:solidFill>
              </a:defRPr>
            </a:pPr>
            <a:r>
              <a:t>Materially above the Study average of 79.5% (BII)</a:t>
            </a:r>
          </a:p>
          <a:p>
            <a:pPr lvl="2" marL="455612" indent="-223838">
              <a:spcBef>
                <a:spcPts val="300"/>
              </a:spcBef>
              <a:buClr>
                <a:srgbClr val="009BE1"/>
              </a:buClr>
              <a:buSzPct val="100000"/>
              <a:buFont typeface="Arial"/>
              <a:buChar char="–"/>
              <a:defRPr sz="1000">
                <a:solidFill>
                  <a:srgbClr val="000000"/>
                </a:solidFill>
              </a:defRPr>
            </a:pPr>
            <a:r>
              <a:t>Caveat: Average ultimate recovery rate for P3 may well fall as Defaults In Work-Out are resolved</a:t>
            </a:r>
          </a:p>
          <a:p>
            <a:pPr lvl="1" marL="230188" indent="-228600">
              <a:spcBef>
                <a:spcPts val="1200"/>
              </a:spcBef>
              <a:buClr>
                <a:srgbClr val="009BE1"/>
              </a:buClr>
              <a:buSzPct val="100000"/>
              <a:buFont typeface="Arial"/>
              <a:buChar char="»"/>
              <a:defRPr sz="1200">
                <a:solidFill>
                  <a:srgbClr val="000000"/>
                </a:solidFill>
              </a:defRPr>
            </a:pPr>
            <a:r>
              <a:t>Caveats: (i) subjectivity in the classification of projects as P3; and (ii) the number of defaults is relatively small</a:t>
            </a:r>
          </a:p>
        </p:txBody>
      </p:sp>
      <p:sp>
        <p:nvSpPr>
          <p:cNvPr id="241" name="Rectangle 7"/>
          <p:cNvSpPr/>
          <p:nvPr/>
        </p:nvSpPr>
        <p:spPr>
          <a:xfrm>
            <a:off x="457199" y="3779168"/>
            <a:ext cx="4106044" cy="13554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1" indent="1587">
              <a:defRPr sz="1000">
                <a:solidFill>
                  <a:srgbClr val="0D0D0D"/>
                </a:solidFill>
              </a:defRPr>
            </a:pPr>
            <a:r>
              <a:t>Chart of Marginal Default Rates (BII) for P3I/PPP projects</a:t>
            </a:r>
          </a:p>
        </p:txBody>
      </p:sp>
      <p:sp>
        <p:nvSpPr>
          <p:cNvPr id="242" name="Rectangle 7"/>
          <p:cNvSpPr/>
          <p:nvPr/>
        </p:nvSpPr>
        <p:spPr>
          <a:xfrm>
            <a:off x="457198" y="3656057"/>
            <a:ext cx="1922323" cy="127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1" indent="1587">
              <a:defRPr sz="800">
                <a:solidFill>
                  <a:srgbClr val="0D0D0D"/>
                </a:solidFill>
              </a:defRPr>
            </a:pPr>
            <a:r>
              <a:t>UPDATED STUDY EXHIBIT H7</a:t>
            </a:r>
          </a:p>
        </p:txBody>
      </p:sp>
      <p:graphicFrame>
        <p:nvGraphicFramePr>
          <p:cNvPr id="243" name="Chart 11"/>
          <p:cNvGraphicFramePr/>
          <p:nvPr/>
        </p:nvGraphicFramePr>
        <p:xfrm>
          <a:off x="458770" y="1588035"/>
          <a:ext cx="4788517" cy="2048438"/>
        </p:xfrm>
        <a:graphic xmlns:a="http://schemas.openxmlformats.org/drawingml/2006/main">
          <a:graphicData uri="http://schemas.openxmlformats.org/drawingml/2006/chart">
            <c:chart xmlns:c="http://schemas.openxmlformats.org/drawingml/2006/chart" r:id="rId2"/>
          </a:graphicData>
        </a:graphic>
      </p:graphicFrame>
      <p:graphicFrame>
        <p:nvGraphicFramePr>
          <p:cNvPr id="244" name="Chart 13"/>
          <p:cNvGraphicFramePr/>
          <p:nvPr/>
        </p:nvGraphicFramePr>
        <p:xfrm>
          <a:off x="401373" y="4074907"/>
          <a:ext cx="4836766" cy="1815693"/>
        </p:xfrm>
        <a:graphic xmlns:a="http://schemas.openxmlformats.org/drawingml/2006/main">
          <a:graphicData uri="http://schemas.openxmlformats.org/drawingml/2006/chart">
            <c:chart xmlns:c="http://schemas.openxmlformats.org/drawingml/2006/chart" r:id="rId3"/>
          </a:graphicData>
        </a:graphic>
      </p:graphicFrame>
      <p:sp>
        <p:nvSpPr>
          <p:cNvPr id="245" name="TextBox 18"/>
          <p:cNvSpPr txBox="1"/>
          <p:nvPr/>
        </p:nvSpPr>
        <p:spPr>
          <a:xfrm>
            <a:off x="6899143" y="5694017"/>
            <a:ext cx="1808206" cy="20241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000000"/>
                </a:solidFill>
              </a:defRPr>
            </a:lvl1pPr>
          </a:lstStyle>
          <a:p>
            <a:pPr/>
            <a:r>
              <a:t>Source: Moody’s Investors Service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IS Theme">
  <a:themeElements>
    <a:clrScheme name="MIS Theme">
      <a:dk1>
        <a:srgbClr val="FFFFFF"/>
      </a:dk1>
      <a:lt1>
        <a:srgbClr val="0028A0"/>
      </a:lt1>
      <a:dk2>
        <a:srgbClr val="A7A7A7"/>
      </a:dk2>
      <a:lt2>
        <a:srgbClr val="535353"/>
      </a:lt2>
      <a:accent1>
        <a:srgbClr val="009775"/>
      </a:accent1>
      <a:accent2>
        <a:srgbClr val="41B6E6"/>
      </a:accent2>
      <a:accent3>
        <a:srgbClr val="0028A0"/>
      </a:accent3>
      <a:accent4>
        <a:srgbClr val="78BE20"/>
      </a:accent4>
      <a:accent5>
        <a:srgbClr val="75787B"/>
      </a:accent5>
      <a:accent6>
        <a:srgbClr val="002E5D"/>
      </a:accent6>
      <a:hlink>
        <a:srgbClr val="0000FF"/>
      </a:hlink>
      <a:folHlink>
        <a:srgbClr val="FF00FF"/>
      </a:folHlink>
    </a:clrScheme>
    <a:fontScheme name="MIS Theme">
      <a:majorFont>
        <a:latin typeface="Helvetica"/>
        <a:ea typeface="Helvetica"/>
        <a:cs typeface="Helvetica"/>
      </a:majorFont>
      <a:minorFont>
        <a:latin typeface="Calibri"/>
        <a:ea typeface="Calibri"/>
        <a:cs typeface="Calibri"/>
      </a:minorFont>
    </a:fontScheme>
    <a:fmtScheme name="MI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IS Theme">
  <a:themeElements>
    <a:clrScheme name="MIS Theme">
      <a:dk1>
        <a:srgbClr val="000000"/>
      </a:dk1>
      <a:lt1>
        <a:srgbClr val="FFFFFF"/>
      </a:lt1>
      <a:dk2>
        <a:srgbClr val="A7A7A7"/>
      </a:dk2>
      <a:lt2>
        <a:srgbClr val="535353"/>
      </a:lt2>
      <a:accent1>
        <a:srgbClr val="009775"/>
      </a:accent1>
      <a:accent2>
        <a:srgbClr val="41B6E6"/>
      </a:accent2>
      <a:accent3>
        <a:srgbClr val="0028A0"/>
      </a:accent3>
      <a:accent4>
        <a:srgbClr val="78BE20"/>
      </a:accent4>
      <a:accent5>
        <a:srgbClr val="75787B"/>
      </a:accent5>
      <a:accent6>
        <a:srgbClr val="002E5D"/>
      </a:accent6>
      <a:hlink>
        <a:srgbClr val="0000FF"/>
      </a:hlink>
      <a:folHlink>
        <a:srgbClr val="FF00FF"/>
      </a:folHlink>
    </a:clrScheme>
    <a:fontScheme name="MIS Theme">
      <a:majorFont>
        <a:latin typeface="Helvetica"/>
        <a:ea typeface="Helvetica"/>
        <a:cs typeface="Helvetica"/>
      </a:majorFont>
      <a:minorFont>
        <a:latin typeface="Calibri"/>
        <a:ea typeface="Calibri"/>
        <a:cs typeface="Calibri"/>
      </a:minorFont>
    </a:fontScheme>
    <a:fmtScheme name="MI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