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notesSlides/notesSlide12.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notesSlides/notesSlide13.xml" ContentType="application/vnd.openxmlformats-officedocument.presentationml.notesSlide+xml"/>
  <Override PartName="/ppt/charts/chart3.xml" ContentType="application/vnd.openxmlformats-officedocument.drawingml.chart+xml"/>
  <Override PartName="/ppt/notesSlides/notesSlide14.xml" ContentType="application/vnd.openxmlformats-officedocument.presentationml.notesSlide+xml"/>
  <Override PartName="/ppt/charts/chart4.xml" ContentType="application/vnd.openxmlformats-officedocument.drawingml.chart+xml"/>
  <Override PartName="/ppt/notesSlides/notesSlide15.xml" ContentType="application/vnd.openxmlformats-officedocument.presentationml.notesSlide+xml"/>
  <Override PartName="/ppt/charts/chart5.xml" ContentType="application/vnd.openxmlformats-officedocument.drawingml.chart+xml"/>
  <Override PartName="/ppt/notesSlides/notesSlide16.xml" ContentType="application/vnd.openxmlformats-officedocument.presentationml.notesSlide+xml"/>
  <Override PartName="/ppt/charts/chart6.xml" ContentType="application/vnd.openxmlformats-officedocument.drawingml.chart+xml"/>
  <Override PartName="/ppt/notesSlides/notesSlide17.xml" ContentType="application/vnd.openxmlformats-officedocument.presentationml.notesSlide+xml"/>
  <Override PartName="/ppt/charts/chart7.xml" ContentType="application/vnd.openxmlformats-officedocument.drawingml.chart+xml"/>
  <Override PartName="/ppt/drawings/drawing2.xml" ContentType="application/vnd.openxmlformats-officedocument.drawingml.chartshapes+xml"/>
  <Override PartName="/ppt/notesSlides/notesSlide18.xml" ContentType="application/vnd.openxmlformats-officedocument.presentationml.notesSlide+xml"/>
  <Override PartName="/ppt/charts/chart8.xml" ContentType="application/vnd.openxmlformats-officedocument.drawingml.chart+xml"/>
  <Override PartName="/ppt/notesSlides/notesSlide19.xml" ContentType="application/vnd.openxmlformats-officedocument.presentationml.notesSlide+xml"/>
  <Override PartName="/ppt/charts/chart9.xml" ContentType="application/vnd.openxmlformats-officedocument.drawingml.chart+xml"/>
  <Override PartName="/ppt/notesSlides/notesSlide20.xml" ContentType="application/vnd.openxmlformats-officedocument.presentationml.notesSlide+xml"/>
  <Override PartName="/ppt/charts/chart10.xml" ContentType="application/vnd.openxmlformats-officedocument.drawingml.chart+xml"/>
  <Override PartName="/ppt/notesSlides/notesSlide21.xml" ContentType="application/vnd.openxmlformats-officedocument.presentationml.notesSlide+xml"/>
  <Override PartName="/ppt/charts/chart11.xml" ContentType="application/vnd.openxmlformats-officedocument.drawingml.chart+xml"/>
  <Override PartName="/ppt/notesSlides/notesSlide22.xml" ContentType="application/vnd.openxmlformats-officedocument.presentationml.notesSlide+xml"/>
  <Override PartName="/ppt/charts/chart12.xml" ContentType="application/vnd.openxmlformats-officedocument.drawingml.chart+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31"/>
  </p:notesMasterIdLst>
  <p:handoutMasterIdLst>
    <p:handoutMasterId r:id="rId32"/>
  </p:handoutMasterIdLst>
  <p:sldIdLst>
    <p:sldId id="256" r:id="rId3"/>
    <p:sldId id="297" r:id="rId4"/>
    <p:sldId id="257" r:id="rId5"/>
    <p:sldId id="290" r:id="rId6"/>
    <p:sldId id="294" r:id="rId7"/>
    <p:sldId id="291" r:id="rId8"/>
    <p:sldId id="295" r:id="rId9"/>
    <p:sldId id="275" r:id="rId10"/>
    <p:sldId id="298" r:id="rId11"/>
    <p:sldId id="292" r:id="rId12"/>
    <p:sldId id="315" r:id="rId13"/>
    <p:sldId id="317" r:id="rId14"/>
    <p:sldId id="316" r:id="rId15"/>
    <p:sldId id="314" r:id="rId16"/>
    <p:sldId id="313" r:id="rId17"/>
    <p:sldId id="310" r:id="rId18"/>
    <p:sldId id="311" r:id="rId19"/>
    <p:sldId id="312" r:id="rId20"/>
    <p:sldId id="301" r:id="rId21"/>
    <p:sldId id="306" r:id="rId22"/>
    <p:sldId id="307" r:id="rId23"/>
    <p:sldId id="308" r:id="rId24"/>
    <p:sldId id="293" r:id="rId25"/>
    <p:sldId id="299" r:id="rId26"/>
    <p:sldId id="300" r:id="rId27"/>
    <p:sldId id="303" r:id="rId28"/>
    <p:sldId id="305" r:id="rId29"/>
    <p:sldId id="263" r:id="rId30"/>
  </p:sldIdLst>
  <p:sldSz cx="9144000" cy="6858000" type="screen4x3"/>
  <p:notesSz cx="7010400" cy="93726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omills" initials="gom" lastIdx="10"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2315B"/>
    <a:srgbClr val="335A89"/>
    <a:srgbClr val="305184"/>
    <a:srgbClr val="B9AD7E"/>
    <a:srgbClr val="C4BD97"/>
    <a:srgbClr val="DCE6F2"/>
    <a:srgbClr val="D3D6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88889" autoAdjust="0"/>
  </p:normalViewPr>
  <p:slideViewPr>
    <p:cSldViewPr>
      <p:cViewPr varScale="1">
        <p:scale>
          <a:sx n="84" d="100"/>
          <a:sy n="84" d="100"/>
        </p:scale>
        <p:origin x="96" y="6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commentAuthors" Target="commentAuthor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1"/>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col"/>
        <c:grouping val="clustered"/>
        <c:varyColors val="1"/>
        <c:ser>
          <c:idx val="0"/>
          <c:order val="0"/>
          <c:tx>
            <c:strRef>
              <c:f>Sheet1!$B$1</c:f>
              <c:strCache>
                <c:ptCount val="1"/>
              </c:strCache>
            </c:strRef>
          </c:tx>
          <c:invertIfNegative val="1"/>
          <c:dPt>
            <c:idx val="0"/>
            <c:invertIfNegative val="1"/>
            <c:bubble3D val="0"/>
            <c:spPr>
              <a:solidFill>
                <a:srgbClr val="4980BA"/>
              </a:solidFill>
            </c:spPr>
          </c:dPt>
          <c:dPt>
            <c:idx val="1"/>
            <c:invertIfNegative val="1"/>
            <c:bubble3D val="0"/>
            <c:spPr>
              <a:solidFill>
                <a:srgbClr val="C6514E"/>
              </a:solidFill>
            </c:spPr>
          </c:dPt>
          <c:dPt>
            <c:idx val="2"/>
            <c:invertIfNegative val="1"/>
            <c:bubble3D val="0"/>
            <c:spPr>
              <a:solidFill>
                <a:srgbClr val="96B95D"/>
              </a:solidFill>
            </c:spPr>
          </c:dPt>
          <c:dPt>
            <c:idx val="3"/>
            <c:invertIfNegative val="1"/>
            <c:bubble3D val="0"/>
            <c:spPr>
              <a:solidFill>
                <a:srgbClr val="81649F"/>
              </a:solidFill>
            </c:spPr>
          </c:dPt>
          <c:dPt>
            <c:idx val="4"/>
            <c:invertIfNegative val="1"/>
            <c:bubble3D val="0"/>
            <c:spPr>
              <a:solidFill>
                <a:srgbClr val="38ABC4"/>
              </a:solidFill>
            </c:spPr>
          </c:dPt>
          <c:dPt>
            <c:idx val="5"/>
            <c:invertIfNegative val="1"/>
            <c:bubble3D val="0"/>
            <c:spPr>
              <a:solidFill>
                <a:srgbClr val="4980BA"/>
              </a:solidFill>
            </c:spPr>
          </c:dPt>
          <c:dPt>
            <c:idx val="6"/>
            <c:invertIfNegative val="1"/>
            <c:bubble3D val="0"/>
            <c:spPr>
              <a:solidFill>
                <a:srgbClr val="C6514E"/>
              </a:solidFill>
            </c:spPr>
          </c:dPt>
          <c:dPt>
            <c:idx val="7"/>
            <c:invertIfNegative val="1"/>
            <c:bubble3D val="0"/>
            <c:spPr>
              <a:solidFill>
                <a:srgbClr val="96B95D"/>
              </a:solidFill>
            </c:spPr>
          </c:dPt>
          <c:dPt>
            <c:idx val="8"/>
            <c:invertIfNegative val="1"/>
            <c:bubble3D val="0"/>
            <c:spPr>
              <a:solidFill>
                <a:srgbClr val="81649F"/>
              </a:solidFill>
            </c:spPr>
          </c:dPt>
          <c:dLbls>
            <c:numFmt formatCode="0.00%" sourceLinked="0"/>
            <c:spPr>
              <a:noFill/>
              <a:ln>
                <a:noFill/>
              </a:ln>
              <a:effectLst/>
            </c:spPr>
            <c:txPr>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Count val="9"/>
                <c:pt idx="0">
                  <c:v>Oklahoma Clean Water State Revolving Fund (CWSRF) Loan</c:v>
                </c:pt>
                <c:pt idx="1">
                  <c:v>Funds on hand or User Fees</c:v>
                </c:pt>
                <c:pt idx="2">
                  <c:v>USDA Rural Development (RD) </c:v>
                </c:pt>
                <c:pt idx="3">
                  <c:v>HUD Community Development Block Grants (CDBG) </c:v>
                </c:pt>
                <c:pt idx="4">
                  <c:v>Oklahoma Rural Development Finance Corporation (ORDFC) </c:v>
                </c:pt>
                <c:pt idx="5">
                  <c:v>Municipal Bonds</c:v>
                </c:pt>
                <c:pt idx="6">
                  <c:v>Bank financing or private loan</c:v>
                </c:pt>
                <c:pt idx="7">
                  <c:v>State Grant or Loan Program</c:v>
                </c:pt>
                <c:pt idx="8">
                  <c:v>Other, please describe:</c:v>
                </c:pt>
              </c:strCache>
            </c:strRef>
          </c:cat>
          <c:val>
            <c:numRef>
              <c:f>Sheet1!$B$2:$B$10</c:f>
              <c:numCache>
                <c:formatCode>General</c:formatCode>
                <c:ptCount val="9"/>
                <c:pt idx="0">
                  <c:v>0.35000000000000026</c:v>
                </c:pt>
                <c:pt idx="1">
                  <c:v>0.16000000000000006</c:v>
                </c:pt>
                <c:pt idx="2">
                  <c:v>5.0000000000000017E-2</c:v>
                </c:pt>
                <c:pt idx="3">
                  <c:v>0.14000000000000001</c:v>
                </c:pt>
                <c:pt idx="4">
                  <c:v>1.0000000000000009E-2</c:v>
                </c:pt>
                <c:pt idx="5">
                  <c:v>8.0000000000000071E-2</c:v>
                </c:pt>
                <c:pt idx="6">
                  <c:v>6.0000000000000046E-2</c:v>
                </c:pt>
                <c:pt idx="7">
                  <c:v>6.0000000000000046E-2</c:v>
                </c:pt>
                <c:pt idx="8">
                  <c:v>8.0000000000000071E-2</c:v>
                </c:pt>
              </c:numCache>
            </c:numRef>
          </c:val>
        </c:ser>
        <c:dLbls>
          <c:showLegendKey val="0"/>
          <c:showVal val="0"/>
          <c:showCatName val="0"/>
          <c:showSerName val="0"/>
          <c:showPercent val="0"/>
          <c:showBubbleSize val="0"/>
        </c:dLbls>
        <c:gapWidth val="150"/>
        <c:axId val="221753248"/>
        <c:axId val="221583072"/>
      </c:barChart>
      <c:catAx>
        <c:axId val="221753248"/>
        <c:scaling>
          <c:orientation val="minMax"/>
        </c:scaling>
        <c:delete val="0"/>
        <c:axPos val="b"/>
        <c:numFmt formatCode="General" sourceLinked="0"/>
        <c:majorTickMark val="none"/>
        <c:minorTickMark val="none"/>
        <c:tickLblPos val="nextTo"/>
        <c:spPr>
          <a:ln>
            <a:solidFill>
              <a:srgbClr val="808080"/>
            </a:solidFill>
          </a:ln>
        </c:spPr>
        <c:txPr>
          <a:bodyPr/>
          <a:lstStyle/>
          <a:p>
            <a:pPr>
              <a:defRPr sz="1100"/>
            </a:pPr>
            <a:endParaRPr lang="en-US"/>
          </a:p>
        </c:txPr>
        <c:crossAx val="221583072"/>
        <c:crosses val="autoZero"/>
        <c:auto val="1"/>
        <c:lblAlgn val="ctr"/>
        <c:lblOffset val="100"/>
        <c:noMultiLvlLbl val="1"/>
      </c:catAx>
      <c:valAx>
        <c:axId val="221583072"/>
        <c:scaling>
          <c:orientation val="minMax"/>
        </c:scaling>
        <c:delete val="0"/>
        <c:axPos val="l"/>
        <c:majorGridlines>
          <c:spPr>
            <a:ln>
              <a:solidFill>
                <a:srgbClr val="D8D8D8"/>
              </a:solidFill>
            </a:ln>
          </c:spPr>
        </c:majorGridlines>
        <c:numFmt formatCode="0%" sourceLinked="0"/>
        <c:majorTickMark val="none"/>
        <c:minorTickMark val="none"/>
        <c:tickLblPos val="nextTo"/>
        <c:spPr>
          <a:ln>
            <a:noFill/>
          </a:ln>
        </c:spPr>
        <c:txPr>
          <a:bodyPr/>
          <a:lstStyle/>
          <a:p>
            <a:pPr>
              <a:defRPr sz="1200"/>
            </a:pPr>
            <a:endParaRPr lang="en-US"/>
          </a:p>
        </c:txPr>
        <c:crossAx val="221753248"/>
        <c:crosses val="autoZero"/>
        <c:crossBetween val="between"/>
      </c:valAx>
    </c:plotArea>
    <c:plotVisOnly val="1"/>
    <c:dispBlanksAs val="zero"/>
    <c:showDLblsOverMax val="1"/>
  </c:chart>
  <c:spPr>
    <a:solidFill>
      <a:srgbClr val="4F81BD">
        <a:lumMod val="40000"/>
        <a:lumOff val="60000"/>
      </a:srgbClr>
    </a:solidFill>
    <a:ln>
      <a:solidFill>
        <a:schemeClr val="accent1"/>
      </a:solidFill>
    </a:ln>
  </c:spPr>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1"/>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col"/>
        <c:grouping val="clustered"/>
        <c:varyColors val="1"/>
        <c:ser>
          <c:idx val="0"/>
          <c:order val="0"/>
          <c:tx>
            <c:strRef>
              <c:f>Sheet1!$B$1</c:f>
              <c:strCache>
                <c:ptCount val="1"/>
              </c:strCache>
            </c:strRef>
          </c:tx>
          <c:invertIfNegative val="1"/>
          <c:dPt>
            <c:idx val="0"/>
            <c:invertIfNegative val="1"/>
            <c:bubble3D val="0"/>
            <c:spPr>
              <a:solidFill>
                <a:srgbClr val="4980BA"/>
              </a:solidFill>
            </c:spPr>
          </c:dPt>
          <c:dPt>
            <c:idx val="1"/>
            <c:invertIfNegative val="1"/>
            <c:bubble3D val="0"/>
            <c:spPr>
              <a:solidFill>
                <a:srgbClr val="C6514E"/>
              </a:solidFill>
            </c:spPr>
          </c:dPt>
          <c:dPt>
            <c:idx val="2"/>
            <c:invertIfNegative val="1"/>
            <c:bubble3D val="0"/>
            <c:spPr>
              <a:solidFill>
                <a:srgbClr val="96B95D"/>
              </a:solidFill>
            </c:spPr>
          </c:dPt>
          <c:dPt>
            <c:idx val="3"/>
            <c:invertIfNegative val="1"/>
            <c:bubble3D val="0"/>
            <c:spPr>
              <a:solidFill>
                <a:srgbClr val="81649F"/>
              </a:solidFill>
            </c:spPr>
          </c:dPt>
          <c:dPt>
            <c:idx val="4"/>
            <c:invertIfNegative val="1"/>
            <c:bubble3D val="0"/>
            <c:spPr>
              <a:solidFill>
                <a:srgbClr val="38ABC4"/>
              </a:solidFill>
            </c:spPr>
          </c:dPt>
          <c:dPt>
            <c:idx val="5"/>
            <c:invertIfNegative val="1"/>
            <c:bubble3D val="0"/>
            <c:spPr>
              <a:solidFill>
                <a:srgbClr val="4980BA"/>
              </a:solidFill>
            </c:spPr>
          </c:dPt>
          <c:dPt>
            <c:idx val="6"/>
            <c:invertIfNegative val="1"/>
            <c:bubble3D val="0"/>
            <c:spPr>
              <a:solidFill>
                <a:srgbClr val="C6514E"/>
              </a:solidFill>
            </c:spPr>
          </c:dPt>
          <c:dPt>
            <c:idx val="7"/>
            <c:invertIfNegative val="1"/>
            <c:bubble3D val="0"/>
            <c:spPr>
              <a:solidFill>
                <a:srgbClr val="96B95D"/>
              </a:solidFill>
            </c:spPr>
          </c:dPt>
          <c:dPt>
            <c:idx val="8"/>
            <c:invertIfNegative val="1"/>
            <c:bubble3D val="0"/>
            <c:spPr>
              <a:solidFill>
                <a:srgbClr val="81649F"/>
              </a:solidFill>
            </c:spPr>
          </c:dPt>
          <c:dPt>
            <c:idx val="9"/>
            <c:invertIfNegative val="1"/>
            <c:bubble3D val="0"/>
            <c:spPr>
              <a:solidFill>
                <a:srgbClr val="38ABC4"/>
              </a:solidFill>
            </c:spPr>
          </c:dPt>
          <c:dPt>
            <c:idx val="10"/>
            <c:invertIfNegative val="1"/>
            <c:bubble3D val="0"/>
            <c:spPr>
              <a:solidFill>
                <a:srgbClr val="4980BA"/>
              </a:solidFill>
            </c:spPr>
          </c:dPt>
          <c:dPt>
            <c:idx val="11"/>
            <c:invertIfNegative val="1"/>
            <c:bubble3D val="0"/>
            <c:spPr>
              <a:solidFill>
                <a:srgbClr val="C6514E"/>
              </a:solidFill>
            </c:spPr>
          </c:dPt>
          <c:dPt>
            <c:idx val="12"/>
            <c:invertIfNegative val="1"/>
            <c:bubble3D val="0"/>
            <c:spPr>
              <a:solidFill>
                <a:srgbClr val="96B95D"/>
              </a:solidFill>
            </c:spPr>
          </c:dPt>
          <c:dLbls>
            <c:numFmt formatCode="0.00%" sourceLinked="0"/>
            <c:spPr>
              <a:noFill/>
              <a:ln>
                <a:noFill/>
              </a:ln>
              <a:effectLst/>
            </c:spPr>
            <c:txPr>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Sheet1!$A$2:$A$14</c:f>
              <c:strCache>
                <c:ptCount val="13"/>
                <c:pt idx="0">
                  <c:v>Wastewater treatment facilities</c:v>
                </c:pt>
                <c:pt idx="1">
                  <c:v>Sanitary sewer construction or rehabilitation</c:v>
                </c:pt>
                <c:pt idx="2">
                  <c:v>CSO/SSO remediation</c:v>
                </c:pt>
                <c:pt idx="3">
                  <c:v>Collection system upgrades</c:v>
                </c:pt>
                <c:pt idx="4">
                  <c:v>Septic/Onsite system installation, removal, repair, or replacement</c:v>
                </c:pt>
                <c:pt idx="5">
                  <c:v>Agriculture-related water quality projects</c:v>
                </c:pt>
                <c:pt idx="6">
                  <c:v>Landfill/Contaminated site projects</c:v>
                </c:pt>
                <c:pt idx="7">
                  <c:v>Stormwater/Floodplain projects</c:v>
                </c:pt>
                <c:pt idx="8">
                  <c:v>Water conservation/Efficiency Projects (including recycled water and water re-use efforts)</c:v>
                </c:pt>
                <c:pt idx="9">
                  <c:v>Energy efficiency projects at publicly owned treatment works</c:v>
                </c:pt>
                <c:pt idx="10">
                  <c:v>Green infrastructure such as rain gardens, green roofs, and bioswales</c:v>
                </c:pt>
                <c:pt idx="11">
                  <c:v>Land acquisition for conservation or as part of another project</c:v>
                </c:pt>
                <c:pt idx="12">
                  <c:v>Other, please describe.</c:v>
                </c:pt>
              </c:strCache>
            </c:strRef>
          </c:cat>
          <c:val>
            <c:numRef>
              <c:f>Sheet1!$B$2:$B$14</c:f>
              <c:numCache>
                <c:formatCode>General</c:formatCode>
                <c:ptCount val="13"/>
                <c:pt idx="0">
                  <c:v>0.13</c:v>
                </c:pt>
                <c:pt idx="1">
                  <c:v>0.16</c:v>
                </c:pt>
                <c:pt idx="2">
                  <c:v>2.0000000000000011E-2</c:v>
                </c:pt>
                <c:pt idx="3">
                  <c:v>0.11</c:v>
                </c:pt>
                <c:pt idx="4">
                  <c:v>2.0000000000000011E-2</c:v>
                </c:pt>
                <c:pt idx="5">
                  <c:v>7.0000000000000021E-2</c:v>
                </c:pt>
                <c:pt idx="6">
                  <c:v>1.0000000000000005E-2</c:v>
                </c:pt>
                <c:pt idx="7">
                  <c:v>0.18000000000000022</c:v>
                </c:pt>
                <c:pt idx="8">
                  <c:v>9.0000000000000024E-2</c:v>
                </c:pt>
                <c:pt idx="9">
                  <c:v>0.05</c:v>
                </c:pt>
                <c:pt idx="10">
                  <c:v>6.0000000000000032E-2</c:v>
                </c:pt>
                <c:pt idx="11">
                  <c:v>9.0000000000000024E-2</c:v>
                </c:pt>
                <c:pt idx="12">
                  <c:v>2.0000000000000011E-2</c:v>
                </c:pt>
              </c:numCache>
            </c:numRef>
          </c:val>
        </c:ser>
        <c:dLbls>
          <c:showLegendKey val="0"/>
          <c:showVal val="0"/>
          <c:showCatName val="0"/>
          <c:showSerName val="0"/>
          <c:showPercent val="0"/>
          <c:showBubbleSize val="0"/>
        </c:dLbls>
        <c:gapWidth val="150"/>
        <c:axId val="403146632"/>
        <c:axId val="403147024"/>
      </c:barChart>
      <c:catAx>
        <c:axId val="403146632"/>
        <c:scaling>
          <c:orientation val="minMax"/>
        </c:scaling>
        <c:delete val="0"/>
        <c:axPos val="b"/>
        <c:numFmt formatCode="General" sourceLinked="0"/>
        <c:majorTickMark val="none"/>
        <c:minorTickMark val="none"/>
        <c:tickLblPos val="nextTo"/>
        <c:spPr>
          <a:ln>
            <a:solidFill>
              <a:srgbClr val="808080"/>
            </a:solidFill>
          </a:ln>
        </c:spPr>
        <c:txPr>
          <a:bodyPr/>
          <a:lstStyle/>
          <a:p>
            <a:pPr>
              <a:defRPr sz="1200"/>
            </a:pPr>
            <a:endParaRPr lang="en-US"/>
          </a:p>
        </c:txPr>
        <c:crossAx val="403147024"/>
        <c:crosses val="autoZero"/>
        <c:auto val="1"/>
        <c:lblAlgn val="ctr"/>
        <c:lblOffset val="100"/>
        <c:noMultiLvlLbl val="1"/>
      </c:catAx>
      <c:valAx>
        <c:axId val="403147024"/>
        <c:scaling>
          <c:orientation val="minMax"/>
        </c:scaling>
        <c:delete val="0"/>
        <c:axPos val="l"/>
        <c:majorGridlines>
          <c:spPr>
            <a:ln>
              <a:solidFill>
                <a:srgbClr val="D8D8D8"/>
              </a:solidFill>
            </a:ln>
          </c:spPr>
        </c:majorGridlines>
        <c:numFmt formatCode="0%" sourceLinked="0"/>
        <c:majorTickMark val="none"/>
        <c:minorTickMark val="none"/>
        <c:tickLblPos val="nextTo"/>
        <c:spPr>
          <a:ln>
            <a:noFill/>
          </a:ln>
        </c:spPr>
        <c:txPr>
          <a:bodyPr/>
          <a:lstStyle/>
          <a:p>
            <a:pPr>
              <a:defRPr sz="1200"/>
            </a:pPr>
            <a:endParaRPr lang="en-US"/>
          </a:p>
        </c:txPr>
        <c:crossAx val="403146632"/>
        <c:crosses val="autoZero"/>
        <c:crossBetween val="between"/>
      </c:valAx>
    </c:plotArea>
    <c:plotVisOnly val="1"/>
    <c:dispBlanksAs val="zero"/>
    <c:showDLblsOverMax val="1"/>
  </c:chart>
  <c:spPr>
    <a:solidFill>
      <a:schemeClr val="accent1">
        <a:lumMod val="40000"/>
        <a:lumOff val="60000"/>
      </a:schemeClr>
    </a:solidFill>
    <a:ln>
      <a:solidFill>
        <a:schemeClr val="accent1"/>
      </a:solidFill>
    </a:ln>
  </c:spPr>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1"/>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col"/>
        <c:grouping val="clustered"/>
        <c:varyColors val="1"/>
        <c:ser>
          <c:idx val="0"/>
          <c:order val="0"/>
          <c:tx>
            <c:strRef>
              <c:f>Sheet1!$B$1</c:f>
              <c:strCache>
                <c:ptCount val="1"/>
              </c:strCache>
            </c:strRef>
          </c:tx>
          <c:invertIfNegative val="1"/>
          <c:dPt>
            <c:idx val="0"/>
            <c:invertIfNegative val="1"/>
            <c:bubble3D val="0"/>
            <c:spPr>
              <a:solidFill>
                <a:srgbClr val="4980BA"/>
              </a:solidFill>
            </c:spPr>
          </c:dPt>
          <c:dPt>
            <c:idx val="1"/>
            <c:invertIfNegative val="1"/>
            <c:bubble3D val="0"/>
            <c:spPr>
              <a:solidFill>
                <a:srgbClr val="C6514E"/>
              </a:solidFill>
            </c:spPr>
          </c:dPt>
          <c:dPt>
            <c:idx val="2"/>
            <c:invertIfNegative val="1"/>
            <c:bubble3D val="0"/>
            <c:spPr>
              <a:solidFill>
                <a:srgbClr val="96B95D"/>
              </a:solidFill>
            </c:spPr>
          </c:dPt>
          <c:dPt>
            <c:idx val="3"/>
            <c:invertIfNegative val="1"/>
            <c:bubble3D val="0"/>
            <c:spPr>
              <a:solidFill>
                <a:srgbClr val="81649F"/>
              </a:solidFill>
            </c:spPr>
          </c:dPt>
          <c:dPt>
            <c:idx val="4"/>
            <c:invertIfNegative val="1"/>
            <c:bubble3D val="0"/>
            <c:spPr>
              <a:solidFill>
                <a:srgbClr val="38ABC4"/>
              </a:solidFill>
            </c:spPr>
          </c:dPt>
          <c:dPt>
            <c:idx val="5"/>
            <c:invertIfNegative val="1"/>
            <c:bubble3D val="0"/>
            <c:spPr>
              <a:solidFill>
                <a:srgbClr val="4980BA"/>
              </a:solidFill>
            </c:spPr>
          </c:dPt>
          <c:dPt>
            <c:idx val="6"/>
            <c:invertIfNegative val="1"/>
            <c:bubble3D val="0"/>
            <c:spPr>
              <a:solidFill>
                <a:srgbClr val="C6514E"/>
              </a:solidFill>
            </c:spPr>
          </c:dPt>
          <c:dPt>
            <c:idx val="7"/>
            <c:invertIfNegative val="1"/>
            <c:bubble3D val="0"/>
            <c:spPr>
              <a:solidFill>
                <a:srgbClr val="96B95D"/>
              </a:solidFill>
            </c:spPr>
          </c:dPt>
          <c:dPt>
            <c:idx val="8"/>
            <c:invertIfNegative val="1"/>
            <c:bubble3D val="0"/>
            <c:spPr>
              <a:solidFill>
                <a:srgbClr val="81649F"/>
              </a:solidFill>
            </c:spPr>
          </c:dPt>
          <c:dPt>
            <c:idx val="9"/>
            <c:invertIfNegative val="1"/>
            <c:bubble3D val="0"/>
            <c:spPr>
              <a:solidFill>
                <a:srgbClr val="38ABC4"/>
              </a:solidFill>
            </c:spPr>
          </c:dPt>
          <c:dLbls>
            <c:numFmt formatCode="0.00%" sourceLinked="0"/>
            <c:spPr>
              <a:noFill/>
              <a:ln>
                <a:noFill/>
              </a:ln>
              <a:effectLst/>
            </c:spPr>
            <c:txPr>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Interest rates </c:v>
                </c:pt>
                <c:pt idx="1">
                  <c:v>Application process</c:v>
                </c:pt>
                <c:pt idx="2">
                  <c:v>Timeline to receive funding</c:v>
                </c:pt>
                <c:pt idx="3">
                  <c:v>Program reputation</c:v>
                </c:pt>
                <c:pt idx="4">
                  <c:v>Feedback from other consultants or service providers</c:v>
                </c:pt>
                <c:pt idx="5">
                  <c:v>Project not eligible for CWSRF funding </c:v>
                </c:pt>
                <c:pt idx="6">
                  <c:v>Hoped to receive grant funding</c:v>
                </c:pt>
                <c:pt idx="7">
                  <c:v>Federal requirements </c:v>
                </c:pt>
                <c:pt idx="8">
                  <c:v>Prefer to use another funding source</c:v>
                </c:pt>
                <c:pt idx="9">
                  <c:v>Other (Please indicate below):  </c:v>
                </c:pt>
              </c:strCache>
            </c:strRef>
          </c:cat>
          <c:val>
            <c:numRef>
              <c:f>Sheet1!$B$2:$B$11</c:f>
              <c:numCache>
                <c:formatCode>General</c:formatCode>
                <c:ptCount val="10"/>
                <c:pt idx="0">
                  <c:v>0</c:v>
                </c:pt>
                <c:pt idx="1">
                  <c:v>0.1</c:v>
                </c:pt>
                <c:pt idx="2">
                  <c:v>0.2</c:v>
                </c:pt>
                <c:pt idx="3">
                  <c:v>0</c:v>
                </c:pt>
                <c:pt idx="4">
                  <c:v>0.1</c:v>
                </c:pt>
                <c:pt idx="5">
                  <c:v>0.1</c:v>
                </c:pt>
                <c:pt idx="6">
                  <c:v>0.1</c:v>
                </c:pt>
                <c:pt idx="7">
                  <c:v>0</c:v>
                </c:pt>
                <c:pt idx="8">
                  <c:v>0.1</c:v>
                </c:pt>
                <c:pt idx="9">
                  <c:v>0.30000000000000032</c:v>
                </c:pt>
              </c:numCache>
            </c:numRef>
          </c:val>
        </c:ser>
        <c:dLbls>
          <c:showLegendKey val="0"/>
          <c:showVal val="0"/>
          <c:showCatName val="0"/>
          <c:showSerName val="0"/>
          <c:showPercent val="0"/>
          <c:showBubbleSize val="0"/>
        </c:dLbls>
        <c:gapWidth val="150"/>
        <c:axId val="403328120"/>
        <c:axId val="403328512"/>
      </c:barChart>
      <c:catAx>
        <c:axId val="403328120"/>
        <c:scaling>
          <c:orientation val="minMax"/>
        </c:scaling>
        <c:delete val="0"/>
        <c:axPos val="b"/>
        <c:numFmt formatCode="General" sourceLinked="0"/>
        <c:majorTickMark val="none"/>
        <c:minorTickMark val="none"/>
        <c:tickLblPos val="nextTo"/>
        <c:spPr>
          <a:ln>
            <a:solidFill>
              <a:srgbClr val="808080"/>
            </a:solidFill>
          </a:ln>
        </c:spPr>
        <c:txPr>
          <a:bodyPr/>
          <a:lstStyle/>
          <a:p>
            <a:pPr>
              <a:defRPr sz="1200"/>
            </a:pPr>
            <a:endParaRPr lang="en-US"/>
          </a:p>
        </c:txPr>
        <c:crossAx val="403328512"/>
        <c:crosses val="autoZero"/>
        <c:auto val="1"/>
        <c:lblAlgn val="ctr"/>
        <c:lblOffset val="100"/>
        <c:noMultiLvlLbl val="1"/>
      </c:catAx>
      <c:valAx>
        <c:axId val="403328512"/>
        <c:scaling>
          <c:orientation val="minMax"/>
        </c:scaling>
        <c:delete val="0"/>
        <c:axPos val="l"/>
        <c:majorGridlines>
          <c:spPr>
            <a:ln>
              <a:solidFill>
                <a:srgbClr val="D8D8D8"/>
              </a:solidFill>
            </a:ln>
          </c:spPr>
        </c:majorGridlines>
        <c:numFmt formatCode="0%" sourceLinked="0"/>
        <c:majorTickMark val="none"/>
        <c:minorTickMark val="none"/>
        <c:tickLblPos val="nextTo"/>
        <c:spPr>
          <a:ln>
            <a:noFill/>
          </a:ln>
        </c:spPr>
        <c:txPr>
          <a:bodyPr/>
          <a:lstStyle/>
          <a:p>
            <a:pPr>
              <a:defRPr sz="1200"/>
            </a:pPr>
            <a:endParaRPr lang="en-US"/>
          </a:p>
        </c:txPr>
        <c:crossAx val="403328120"/>
        <c:crosses val="autoZero"/>
        <c:crossBetween val="between"/>
      </c:valAx>
    </c:plotArea>
    <c:plotVisOnly val="1"/>
    <c:dispBlanksAs val="zero"/>
    <c:showDLblsOverMax val="1"/>
  </c:chart>
  <c:spPr>
    <a:solidFill>
      <a:schemeClr val="accent1">
        <a:lumMod val="40000"/>
        <a:lumOff val="60000"/>
      </a:schemeClr>
    </a:solidFill>
    <a:ln>
      <a:solidFill>
        <a:schemeClr val="accent1"/>
      </a:solidFill>
    </a:ln>
  </c:spPr>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1"/>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col"/>
        <c:grouping val="clustered"/>
        <c:varyColors val="1"/>
        <c:ser>
          <c:idx val="0"/>
          <c:order val="0"/>
          <c:tx>
            <c:strRef>
              <c:f>Sheet1!$B$1</c:f>
              <c:strCache>
                <c:ptCount val="1"/>
              </c:strCache>
            </c:strRef>
          </c:tx>
          <c:invertIfNegative val="1"/>
          <c:dPt>
            <c:idx val="0"/>
            <c:invertIfNegative val="1"/>
            <c:bubble3D val="0"/>
            <c:spPr>
              <a:solidFill>
                <a:srgbClr val="4980BA"/>
              </a:solidFill>
            </c:spPr>
          </c:dPt>
          <c:dPt>
            <c:idx val="1"/>
            <c:invertIfNegative val="1"/>
            <c:bubble3D val="0"/>
            <c:spPr>
              <a:solidFill>
                <a:srgbClr val="C6514E"/>
              </a:solidFill>
            </c:spPr>
          </c:dPt>
          <c:dPt>
            <c:idx val="2"/>
            <c:invertIfNegative val="1"/>
            <c:bubble3D val="0"/>
            <c:spPr>
              <a:solidFill>
                <a:srgbClr val="96B95D"/>
              </a:solidFill>
            </c:spPr>
          </c:dPt>
          <c:dPt>
            <c:idx val="3"/>
            <c:invertIfNegative val="1"/>
            <c:bubble3D val="0"/>
            <c:spPr>
              <a:solidFill>
                <a:srgbClr val="81649F"/>
              </a:solidFill>
            </c:spPr>
          </c:dPt>
          <c:dPt>
            <c:idx val="4"/>
            <c:invertIfNegative val="1"/>
            <c:bubble3D val="0"/>
            <c:spPr>
              <a:solidFill>
                <a:srgbClr val="38ABC4"/>
              </a:solidFill>
            </c:spPr>
          </c:dPt>
          <c:dPt>
            <c:idx val="5"/>
            <c:invertIfNegative val="1"/>
            <c:bubble3D val="0"/>
            <c:spPr>
              <a:solidFill>
                <a:srgbClr val="4980BA"/>
              </a:solidFill>
            </c:spPr>
          </c:dPt>
          <c:dPt>
            <c:idx val="6"/>
            <c:invertIfNegative val="1"/>
            <c:bubble3D val="0"/>
            <c:spPr>
              <a:solidFill>
                <a:srgbClr val="C6514E"/>
              </a:solidFill>
            </c:spPr>
          </c:dPt>
          <c:dPt>
            <c:idx val="7"/>
            <c:invertIfNegative val="1"/>
            <c:bubble3D val="0"/>
            <c:spPr>
              <a:solidFill>
                <a:srgbClr val="96B95D"/>
              </a:solidFill>
            </c:spPr>
          </c:dPt>
          <c:dPt>
            <c:idx val="8"/>
            <c:invertIfNegative val="1"/>
            <c:bubble3D val="0"/>
            <c:spPr>
              <a:solidFill>
                <a:srgbClr val="81649F"/>
              </a:solidFill>
            </c:spPr>
          </c:dPt>
          <c:dLbls>
            <c:numFmt formatCode="0.00%" sourceLinked="0"/>
            <c:spPr>
              <a:noFill/>
              <a:ln>
                <a:noFill/>
              </a:ln>
              <a:effectLst/>
            </c:spPr>
            <c:txPr>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Easier application process</c:v>
                </c:pt>
                <c:pt idx="1">
                  <c:v>Faster funding decisions</c:v>
                </c:pt>
                <c:pt idx="2">
                  <c:v>Lower interest rate</c:v>
                </c:pt>
                <c:pt idx="3">
                  <c:v>Flat Rates</c:v>
                </c:pt>
                <c:pt idx="4">
                  <c:v>Assistance in completing key requirements</c:v>
                </c:pt>
                <c:pt idx="5">
                  <c:v>Incentives to offset cost of key requirements</c:v>
                </c:pt>
                <c:pt idx="6">
                  <c:v>Additional guidance or training on the application process</c:v>
                </c:pt>
                <c:pt idx="7">
                  <c:v>Financial incentives for planning and design </c:v>
                </c:pt>
                <c:pt idx="8">
                  <c:v>Other, please describe.</c:v>
                </c:pt>
              </c:strCache>
            </c:strRef>
          </c:cat>
          <c:val>
            <c:numRef>
              <c:f>Sheet1!$B$2:$B$10</c:f>
              <c:numCache>
                <c:formatCode>General</c:formatCode>
                <c:ptCount val="9"/>
                <c:pt idx="0">
                  <c:v>0.14000000000000001</c:v>
                </c:pt>
                <c:pt idx="1">
                  <c:v>0.12000000000000002</c:v>
                </c:pt>
                <c:pt idx="2">
                  <c:v>0.17</c:v>
                </c:pt>
                <c:pt idx="3">
                  <c:v>0</c:v>
                </c:pt>
                <c:pt idx="4">
                  <c:v>0.14000000000000001</c:v>
                </c:pt>
                <c:pt idx="5">
                  <c:v>0.12000000000000002</c:v>
                </c:pt>
                <c:pt idx="6">
                  <c:v>7.0000000000000021E-2</c:v>
                </c:pt>
                <c:pt idx="7">
                  <c:v>0.14000000000000001</c:v>
                </c:pt>
                <c:pt idx="8">
                  <c:v>0.1</c:v>
                </c:pt>
              </c:numCache>
            </c:numRef>
          </c:val>
        </c:ser>
        <c:dLbls>
          <c:showLegendKey val="0"/>
          <c:showVal val="0"/>
          <c:showCatName val="0"/>
          <c:showSerName val="0"/>
          <c:showPercent val="0"/>
          <c:showBubbleSize val="0"/>
        </c:dLbls>
        <c:gapWidth val="150"/>
        <c:axId val="403329296"/>
        <c:axId val="403329688"/>
      </c:barChart>
      <c:catAx>
        <c:axId val="403329296"/>
        <c:scaling>
          <c:orientation val="minMax"/>
        </c:scaling>
        <c:delete val="0"/>
        <c:axPos val="b"/>
        <c:numFmt formatCode="General" sourceLinked="0"/>
        <c:majorTickMark val="none"/>
        <c:minorTickMark val="none"/>
        <c:tickLblPos val="nextTo"/>
        <c:spPr>
          <a:ln>
            <a:solidFill>
              <a:srgbClr val="808080"/>
            </a:solidFill>
          </a:ln>
        </c:spPr>
        <c:txPr>
          <a:bodyPr/>
          <a:lstStyle/>
          <a:p>
            <a:pPr>
              <a:defRPr sz="1100"/>
            </a:pPr>
            <a:endParaRPr lang="en-US"/>
          </a:p>
        </c:txPr>
        <c:crossAx val="403329688"/>
        <c:crosses val="autoZero"/>
        <c:auto val="1"/>
        <c:lblAlgn val="ctr"/>
        <c:lblOffset val="100"/>
        <c:noMultiLvlLbl val="1"/>
      </c:catAx>
      <c:valAx>
        <c:axId val="403329688"/>
        <c:scaling>
          <c:orientation val="minMax"/>
        </c:scaling>
        <c:delete val="0"/>
        <c:axPos val="l"/>
        <c:majorGridlines>
          <c:spPr>
            <a:ln>
              <a:solidFill>
                <a:srgbClr val="D8D8D8"/>
              </a:solidFill>
            </a:ln>
          </c:spPr>
        </c:majorGridlines>
        <c:numFmt formatCode="0%" sourceLinked="0"/>
        <c:majorTickMark val="none"/>
        <c:minorTickMark val="none"/>
        <c:tickLblPos val="nextTo"/>
        <c:spPr>
          <a:ln>
            <a:noFill/>
          </a:ln>
        </c:spPr>
        <c:txPr>
          <a:bodyPr/>
          <a:lstStyle/>
          <a:p>
            <a:pPr>
              <a:defRPr sz="1200"/>
            </a:pPr>
            <a:endParaRPr lang="en-US"/>
          </a:p>
        </c:txPr>
        <c:crossAx val="403329296"/>
        <c:crosses val="autoZero"/>
        <c:crossBetween val="between"/>
      </c:valAx>
    </c:plotArea>
    <c:plotVisOnly val="1"/>
    <c:dispBlanksAs val="zero"/>
    <c:showDLblsOverMax val="1"/>
  </c:chart>
  <c:spPr>
    <a:solidFill>
      <a:schemeClr val="accent1">
        <a:lumMod val="40000"/>
        <a:lumOff val="60000"/>
      </a:schemeClr>
    </a:solidFill>
    <a:ln>
      <a:solidFill>
        <a:schemeClr val="accent1"/>
      </a:solidFill>
    </a:ln>
  </c:spPr>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1"/>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col"/>
        <c:grouping val="clustered"/>
        <c:varyColors val="1"/>
        <c:ser>
          <c:idx val="0"/>
          <c:order val="0"/>
          <c:tx>
            <c:strRef>
              <c:f>Sheet1!$B$1</c:f>
              <c:strCache>
                <c:ptCount val="1"/>
              </c:strCache>
            </c:strRef>
          </c:tx>
          <c:invertIfNegative val="1"/>
          <c:dPt>
            <c:idx val="0"/>
            <c:invertIfNegative val="1"/>
            <c:bubble3D val="0"/>
            <c:spPr>
              <a:solidFill>
                <a:srgbClr val="4980BA"/>
              </a:solidFill>
            </c:spPr>
          </c:dPt>
          <c:dPt>
            <c:idx val="1"/>
            <c:invertIfNegative val="1"/>
            <c:bubble3D val="0"/>
            <c:spPr>
              <a:solidFill>
                <a:srgbClr val="C6514E"/>
              </a:solidFill>
            </c:spPr>
          </c:dPt>
          <c:dPt>
            <c:idx val="2"/>
            <c:invertIfNegative val="1"/>
            <c:bubble3D val="0"/>
            <c:spPr>
              <a:solidFill>
                <a:srgbClr val="96B95D"/>
              </a:solidFill>
            </c:spPr>
          </c:dPt>
          <c:dPt>
            <c:idx val="3"/>
            <c:invertIfNegative val="1"/>
            <c:bubble3D val="0"/>
            <c:spPr>
              <a:solidFill>
                <a:srgbClr val="81649F"/>
              </a:solidFill>
            </c:spPr>
          </c:dPt>
          <c:dPt>
            <c:idx val="4"/>
            <c:invertIfNegative val="1"/>
            <c:bubble3D val="0"/>
            <c:spPr>
              <a:solidFill>
                <a:srgbClr val="38ABC4"/>
              </a:solidFill>
            </c:spPr>
          </c:dPt>
          <c:dPt>
            <c:idx val="5"/>
            <c:invertIfNegative val="1"/>
            <c:bubble3D val="0"/>
            <c:spPr>
              <a:solidFill>
                <a:srgbClr val="4980BA"/>
              </a:solidFill>
            </c:spPr>
          </c:dPt>
          <c:dPt>
            <c:idx val="6"/>
            <c:invertIfNegative val="1"/>
            <c:bubble3D val="0"/>
            <c:spPr>
              <a:solidFill>
                <a:srgbClr val="C6514E"/>
              </a:solidFill>
            </c:spPr>
          </c:dPt>
          <c:dPt>
            <c:idx val="7"/>
            <c:invertIfNegative val="1"/>
            <c:bubble3D val="0"/>
            <c:spPr>
              <a:solidFill>
                <a:srgbClr val="96B95D"/>
              </a:solidFill>
            </c:spPr>
          </c:dPt>
          <c:dPt>
            <c:idx val="8"/>
            <c:invertIfNegative val="1"/>
            <c:bubble3D val="0"/>
            <c:spPr>
              <a:solidFill>
                <a:srgbClr val="81649F"/>
              </a:solidFill>
            </c:spPr>
          </c:dPt>
          <c:dPt>
            <c:idx val="9"/>
            <c:invertIfNegative val="1"/>
            <c:bubble3D val="0"/>
            <c:spPr>
              <a:solidFill>
                <a:srgbClr val="38ABC4"/>
              </a:solidFill>
            </c:spPr>
          </c:dPt>
          <c:dPt>
            <c:idx val="10"/>
            <c:invertIfNegative val="1"/>
            <c:bubble3D val="0"/>
            <c:spPr>
              <a:solidFill>
                <a:srgbClr val="4980BA"/>
              </a:solidFill>
            </c:spPr>
          </c:dPt>
          <c:dPt>
            <c:idx val="11"/>
            <c:invertIfNegative val="1"/>
            <c:bubble3D val="0"/>
            <c:spPr>
              <a:solidFill>
                <a:srgbClr val="C6514E"/>
              </a:solidFill>
            </c:spPr>
          </c:dPt>
          <c:dPt>
            <c:idx val="12"/>
            <c:invertIfNegative val="1"/>
            <c:bubble3D val="0"/>
            <c:spPr>
              <a:solidFill>
                <a:srgbClr val="96B95D"/>
              </a:solidFill>
            </c:spPr>
          </c:dPt>
          <c:dPt>
            <c:idx val="13"/>
            <c:invertIfNegative val="1"/>
            <c:bubble3D val="0"/>
            <c:spPr>
              <a:solidFill>
                <a:srgbClr val="81649F"/>
              </a:solidFill>
            </c:spPr>
          </c:dPt>
          <c:dPt>
            <c:idx val="14"/>
            <c:invertIfNegative val="1"/>
            <c:bubble3D val="0"/>
            <c:spPr>
              <a:solidFill>
                <a:srgbClr val="38ABC4"/>
              </a:solidFill>
            </c:spPr>
          </c:dPt>
          <c:dLbls>
            <c:spPr>
              <a:noFill/>
              <a:ln>
                <a:noFill/>
              </a:ln>
              <a:effectLst/>
            </c:spPr>
            <c:txPr>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Count val="15"/>
                <c:pt idx="0">
                  <c:v>1. Programmatic application process and PPL request</c:v>
                </c:pt>
                <c:pt idx="1">
                  <c:v>2. Loan application process</c:v>
                </c:pt>
                <c:pt idx="2">
                  <c:v>3. Length of time to receive a loan</c:v>
                </c:pt>
                <c:pt idx="3">
                  <c:v>4. Financing Review</c:v>
                </c:pt>
                <c:pt idx="4">
                  <c:v>5. Engineering Report &amp; Review Process</c:v>
                </c:pt>
                <c:pt idx="5">
                  <c:v>6. Environmental Report &amp; Review Process</c:v>
                </c:pt>
                <c:pt idx="6">
                  <c:v>7. Board Approval</c:v>
                </c:pt>
                <c:pt idx="7">
                  <c:v>8. Loan Closing</c:v>
                </c:pt>
                <c:pt idx="8">
                  <c:v>9. Bid/Construction Document Review &amp; Approval</c:v>
                </c:pt>
                <c:pt idx="9">
                  <c:v>10. Legal Review </c:v>
                </c:pt>
                <c:pt idx="10">
                  <c:v>11. Loan Disbursement Process</c:v>
                </c:pt>
                <c:pt idx="11">
                  <c:v>12. Site inspections</c:v>
                </c:pt>
                <c:pt idx="12">
                  <c:v>13. Project Change Orders</c:v>
                </c:pt>
                <c:pt idx="13">
                  <c:v>14. Loan Closeout</c:v>
                </c:pt>
                <c:pt idx="14">
                  <c:v>15. Loan Repayment</c:v>
                </c:pt>
              </c:strCache>
            </c:strRef>
          </c:cat>
          <c:val>
            <c:numRef>
              <c:f>Sheet1!$B$2:$B$16</c:f>
              <c:numCache>
                <c:formatCode>General</c:formatCode>
                <c:ptCount val="15"/>
                <c:pt idx="0">
                  <c:v>1.73</c:v>
                </c:pt>
                <c:pt idx="1">
                  <c:v>1.6500000000000001</c:v>
                </c:pt>
                <c:pt idx="2">
                  <c:v>1.9100000000000001</c:v>
                </c:pt>
                <c:pt idx="3">
                  <c:v>1.81</c:v>
                </c:pt>
                <c:pt idx="4">
                  <c:v>1.9600000000000011</c:v>
                </c:pt>
                <c:pt idx="5">
                  <c:v>2.1</c:v>
                </c:pt>
                <c:pt idx="6">
                  <c:v>1.6500000000000001</c:v>
                </c:pt>
                <c:pt idx="7">
                  <c:v>1.6300000000000001</c:v>
                </c:pt>
                <c:pt idx="8">
                  <c:v>1.8900000000000001</c:v>
                </c:pt>
                <c:pt idx="9">
                  <c:v>1.71</c:v>
                </c:pt>
                <c:pt idx="10">
                  <c:v>1.7</c:v>
                </c:pt>
                <c:pt idx="11">
                  <c:v>1.930000000000001</c:v>
                </c:pt>
                <c:pt idx="12">
                  <c:v>1.930000000000001</c:v>
                </c:pt>
                <c:pt idx="13">
                  <c:v>1.81</c:v>
                </c:pt>
                <c:pt idx="14">
                  <c:v>1.83</c:v>
                </c:pt>
              </c:numCache>
            </c:numRef>
          </c:val>
        </c:ser>
        <c:dLbls>
          <c:showLegendKey val="0"/>
          <c:showVal val="0"/>
          <c:showCatName val="0"/>
          <c:showSerName val="0"/>
          <c:showPercent val="0"/>
          <c:showBubbleSize val="0"/>
        </c:dLbls>
        <c:gapWidth val="150"/>
        <c:axId val="221584640"/>
        <c:axId val="221585032"/>
      </c:barChart>
      <c:catAx>
        <c:axId val="221584640"/>
        <c:scaling>
          <c:orientation val="minMax"/>
        </c:scaling>
        <c:delete val="0"/>
        <c:axPos val="b"/>
        <c:numFmt formatCode="General" sourceLinked="0"/>
        <c:majorTickMark val="none"/>
        <c:minorTickMark val="none"/>
        <c:tickLblPos val="nextTo"/>
        <c:spPr>
          <a:ln>
            <a:solidFill>
              <a:srgbClr val="808080"/>
            </a:solidFill>
          </a:ln>
        </c:spPr>
        <c:txPr>
          <a:bodyPr/>
          <a:lstStyle/>
          <a:p>
            <a:pPr>
              <a:defRPr sz="1200"/>
            </a:pPr>
            <a:endParaRPr lang="en-US"/>
          </a:p>
        </c:txPr>
        <c:crossAx val="221585032"/>
        <c:crosses val="autoZero"/>
        <c:auto val="1"/>
        <c:lblAlgn val="ctr"/>
        <c:lblOffset val="100"/>
        <c:noMultiLvlLbl val="1"/>
      </c:catAx>
      <c:valAx>
        <c:axId val="221585032"/>
        <c:scaling>
          <c:orientation val="minMax"/>
          <c:max val="4"/>
        </c:scaling>
        <c:delete val="0"/>
        <c:axPos val="l"/>
        <c:majorGridlines>
          <c:spPr>
            <a:ln>
              <a:solidFill>
                <a:srgbClr val="D8D8D8"/>
              </a:solidFill>
            </a:ln>
          </c:spPr>
        </c:majorGridlines>
        <c:numFmt formatCode="General" sourceLinked="1"/>
        <c:majorTickMark val="none"/>
        <c:minorTickMark val="none"/>
        <c:tickLblPos val="nextTo"/>
        <c:spPr>
          <a:ln>
            <a:noFill/>
          </a:ln>
        </c:spPr>
        <c:txPr>
          <a:bodyPr/>
          <a:lstStyle/>
          <a:p>
            <a:pPr>
              <a:defRPr sz="1200"/>
            </a:pPr>
            <a:endParaRPr lang="en-US"/>
          </a:p>
        </c:txPr>
        <c:crossAx val="221584640"/>
        <c:crosses val="autoZero"/>
        <c:crossBetween val="between"/>
      </c:valAx>
    </c:plotArea>
    <c:plotVisOnly val="1"/>
    <c:dispBlanksAs val="zero"/>
    <c:showDLblsOverMax val="1"/>
  </c:chart>
  <c:spPr>
    <a:solidFill>
      <a:srgbClr val="4F81BD">
        <a:lumMod val="40000"/>
        <a:lumOff val="60000"/>
      </a:srgbClr>
    </a:solidFill>
    <a:ln>
      <a:solidFill>
        <a:srgbClr val="4F81BD"/>
      </a:solidFill>
    </a:ln>
  </c:spPr>
  <c:txPr>
    <a:bodyPr/>
    <a:lstStyle/>
    <a:p>
      <a:pPr>
        <a:defRPr sz="1800"/>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1"/>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col"/>
        <c:grouping val="clustered"/>
        <c:varyColors val="1"/>
        <c:ser>
          <c:idx val="0"/>
          <c:order val="0"/>
          <c:tx>
            <c:strRef>
              <c:f>Sheet1!$B$1</c:f>
              <c:strCache>
                <c:ptCount val="1"/>
              </c:strCache>
            </c:strRef>
          </c:tx>
          <c:invertIfNegative val="1"/>
          <c:dPt>
            <c:idx val="0"/>
            <c:invertIfNegative val="1"/>
            <c:bubble3D val="0"/>
            <c:spPr>
              <a:solidFill>
                <a:srgbClr val="4980BA"/>
              </a:solidFill>
            </c:spPr>
          </c:dPt>
          <c:dPt>
            <c:idx val="1"/>
            <c:invertIfNegative val="1"/>
            <c:bubble3D val="0"/>
            <c:spPr>
              <a:solidFill>
                <a:srgbClr val="C6514E"/>
              </a:solidFill>
            </c:spPr>
          </c:dPt>
          <c:dPt>
            <c:idx val="2"/>
            <c:invertIfNegative val="1"/>
            <c:bubble3D val="0"/>
            <c:spPr>
              <a:solidFill>
                <a:srgbClr val="96B95D"/>
              </a:solidFill>
            </c:spPr>
          </c:dPt>
          <c:dPt>
            <c:idx val="3"/>
            <c:invertIfNegative val="1"/>
            <c:bubble3D val="0"/>
            <c:spPr>
              <a:solidFill>
                <a:srgbClr val="81649F"/>
              </a:solidFill>
            </c:spPr>
          </c:dPt>
          <c:dPt>
            <c:idx val="4"/>
            <c:invertIfNegative val="1"/>
            <c:bubble3D val="0"/>
            <c:spPr>
              <a:solidFill>
                <a:srgbClr val="38ABC4"/>
              </a:solidFill>
            </c:spPr>
          </c:dPt>
          <c:dPt>
            <c:idx val="5"/>
            <c:invertIfNegative val="1"/>
            <c:bubble3D val="0"/>
            <c:spPr>
              <a:solidFill>
                <a:srgbClr val="4980BA"/>
              </a:solidFill>
            </c:spPr>
          </c:dPt>
          <c:dLbls>
            <c:numFmt formatCode="0.00%" sourceLinked="0"/>
            <c:spPr>
              <a:noFill/>
              <a:ln>
                <a:noFill/>
              </a:ln>
              <a:effectLst/>
            </c:spPr>
            <c:txPr>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Very Easy</c:v>
                </c:pt>
                <c:pt idx="1">
                  <c:v>Easy </c:v>
                </c:pt>
                <c:pt idx="2">
                  <c:v>Moderately challenging</c:v>
                </c:pt>
                <c:pt idx="3">
                  <c:v>Challenging </c:v>
                </c:pt>
                <c:pt idx="4">
                  <c:v>Very Challenging</c:v>
                </c:pt>
                <c:pt idx="5">
                  <c:v>N/A</c:v>
                </c:pt>
              </c:strCache>
            </c:strRef>
          </c:cat>
          <c:val>
            <c:numRef>
              <c:f>Sheet1!$B$2:$B$7</c:f>
              <c:numCache>
                <c:formatCode>General</c:formatCode>
                <c:ptCount val="6"/>
                <c:pt idx="0">
                  <c:v>0.05</c:v>
                </c:pt>
                <c:pt idx="1">
                  <c:v>0.23</c:v>
                </c:pt>
                <c:pt idx="2">
                  <c:v>0.30000000000000027</c:v>
                </c:pt>
                <c:pt idx="3">
                  <c:v>7.0000000000000021E-2</c:v>
                </c:pt>
                <c:pt idx="4">
                  <c:v>0</c:v>
                </c:pt>
                <c:pt idx="5">
                  <c:v>0.35000000000000026</c:v>
                </c:pt>
              </c:numCache>
            </c:numRef>
          </c:val>
        </c:ser>
        <c:dLbls>
          <c:showLegendKey val="0"/>
          <c:showVal val="0"/>
          <c:showCatName val="0"/>
          <c:showSerName val="0"/>
          <c:showPercent val="0"/>
          <c:showBubbleSize val="0"/>
        </c:dLbls>
        <c:gapWidth val="150"/>
        <c:axId val="221585816"/>
        <c:axId val="221586208"/>
      </c:barChart>
      <c:catAx>
        <c:axId val="221585816"/>
        <c:scaling>
          <c:orientation val="minMax"/>
        </c:scaling>
        <c:delete val="0"/>
        <c:axPos val="b"/>
        <c:numFmt formatCode="General" sourceLinked="0"/>
        <c:majorTickMark val="none"/>
        <c:minorTickMark val="none"/>
        <c:tickLblPos val="nextTo"/>
        <c:spPr>
          <a:ln>
            <a:solidFill>
              <a:srgbClr val="808080"/>
            </a:solidFill>
          </a:ln>
        </c:spPr>
        <c:txPr>
          <a:bodyPr/>
          <a:lstStyle/>
          <a:p>
            <a:pPr>
              <a:defRPr sz="1200"/>
            </a:pPr>
            <a:endParaRPr lang="en-US"/>
          </a:p>
        </c:txPr>
        <c:crossAx val="221586208"/>
        <c:crosses val="autoZero"/>
        <c:auto val="1"/>
        <c:lblAlgn val="ctr"/>
        <c:lblOffset val="100"/>
        <c:noMultiLvlLbl val="1"/>
      </c:catAx>
      <c:valAx>
        <c:axId val="221586208"/>
        <c:scaling>
          <c:orientation val="minMax"/>
        </c:scaling>
        <c:delete val="0"/>
        <c:axPos val="l"/>
        <c:majorGridlines>
          <c:spPr>
            <a:ln>
              <a:solidFill>
                <a:srgbClr val="D8D8D8"/>
              </a:solidFill>
            </a:ln>
          </c:spPr>
        </c:majorGridlines>
        <c:numFmt formatCode="0%" sourceLinked="0"/>
        <c:majorTickMark val="none"/>
        <c:minorTickMark val="none"/>
        <c:tickLblPos val="nextTo"/>
        <c:spPr>
          <a:ln>
            <a:noFill/>
          </a:ln>
        </c:spPr>
        <c:txPr>
          <a:bodyPr/>
          <a:lstStyle/>
          <a:p>
            <a:pPr>
              <a:defRPr sz="1200"/>
            </a:pPr>
            <a:endParaRPr lang="en-US"/>
          </a:p>
        </c:txPr>
        <c:crossAx val="221585816"/>
        <c:crosses val="autoZero"/>
        <c:crossBetween val="between"/>
      </c:valAx>
    </c:plotArea>
    <c:plotVisOnly val="1"/>
    <c:dispBlanksAs val="zero"/>
    <c:showDLblsOverMax val="1"/>
  </c:chart>
  <c:spPr>
    <a:solidFill>
      <a:srgbClr val="4F81BD">
        <a:lumMod val="40000"/>
        <a:lumOff val="60000"/>
      </a:srgbClr>
    </a:solidFill>
    <a:ln>
      <a:solidFill>
        <a:srgbClr val="4F81BD"/>
      </a:solidFill>
    </a:ln>
  </c:spPr>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1"/>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col"/>
        <c:grouping val="clustered"/>
        <c:varyColors val="1"/>
        <c:ser>
          <c:idx val="0"/>
          <c:order val="0"/>
          <c:tx>
            <c:strRef>
              <c:f>Sheet1!$B$1</c:f>
              <c:strCache>
                <c:ptCount val="1"/>
              </c:strCache>
            </c:strRef>
          </c:tx>
          <c:invertIfNegative val="1"/>
          <c:dPt>
            <c:idx val="0"/>
            <c:invertIfNegative val="1"/>
            <c:bubble3D val="0"/>
            <c:spPr>
              <a:solidFill>
                <a:srgbClr val="4980BA"/>
              </a:solidFill>
            </c:spPr>
          </c:dPt>
          <c:dPt>
            <c:idx val="1"/>
            <c:invertIfNegative val="1"/>
            <c:bubble3D val="0"/>
            <c:spPr>
              <a:solidFill>
                <a:srgbClr val="C6514E"/>
              </a:solidFill>
            </c:spPr>
          </c:dPt>
          <c:dPt>
            <c:idx val="2"/>
            <c:invertIfNegative val="1"/>
            <c:bubble3D val="0"/>
            <c:spPr>
              <a:solidFill>
                <a:srgbClr val="96B95D"/>
              </a:solidFill>
            </c:spPr>
          </c:dPt>
          <c:dPt>
            <c:idx val="3"/>
            <c:invertIfNegative val="1"/>
            <c:bubble3D val="0"/>
            <c:spPr>
              <a:solidFill>
                <a:srgbClr val="81649F"/>
              </a:solidFill>
            </c:spPr>
          </c:dPt>
          <c:dLbls>
            <c:numFmt formatCode="0.00%" sourceLinked="0"/>
            <c:spPr>
              <a:noFill/>
              <a:ln>
                <a:noFill/>
              </a:ln>
              <a:effectLst/>
            </c:spPr>
            <c:txPr>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Positive</c:v>
                </c:pt>
                <c:pt idx="1">
                  <c:v>Neutral</c:v>
                </c:pt>
                <c:pt idx="2">
                  <c:v>Negative</c:v>
                </c:pt>
                <c:pt idx="3">
                  <c:v>No Opinion/Impression</c:v>
                </c:pt>
              </c:strCache>
            </c:strRef>
          </c:cat>
          <c:val>
            <c:numRef>
              <c:f>Sheet1!$B$2:$B$5</c:f>
              <c:numCache>
                <c:formatCode>General</c:formatCode>
                <c:ptCount val="4"/>
                <c:pt idx="0">
                  <c:v>0.77000000000000068</c:v>
                </c:pt>
                <c:pt idx="1">
                  <c:v>9.0000000000000024E-2</c:v>
                </c:pt>
                <c:pt idx="2">
                  <c:v>0</c:v>
                </c:pt>
                <c:pt idx="3">
                  <c:v>0.14000000000000001</c:v>
                </c:pt>
              </c:numCache>
            </c:numRef>
          </c:val>
        </c:ser>
        <c:dLbls>
          <c:showLegendKey val="0"/>
          <c:showVal val="0"/>
          <c:showCatName val="0"/>
          <c:showSerName val="0"/>
          <c:showPercent val="0"/>
          <c:showBubbleSize val="0"/>
        </c:dLbls>
        <c:gapWidth val="150"/>
        <c:axId val="223370200"/>
        <c:axId val="223370592"/>
      </c:barChart>
      <c:catAx>
        <c:axId val="223370200"/>
        <c:scaling>
          <c:orientation val="minMax"/>
        </c:scaling>
        <c:delete val="0"/>
        <c:axPos val="b"/>
        <c:numFmt formatCode="General" sourceLinked="0"/>
        <c:majorTickMark val="none"/>
        <c:minorTickMark val="none"/>
        <c:tickLblPos val="nextTo"/>
        <c:spPr>
          <a:ln>
            <a:solidFill>
              <a:srgbClr val="808080"/>
            </a:solidFill>
          </a:ln>
        </c:spPr>
        <c:txPr>
          <a:bodyPr/>
          <a:lstStyle/>
          <a:p>
            <a:pPr>
              <a:defRPr sz="1200"/>
            </a:pPr>
            <a:endParaRPr lang="en-US"/>
          </a:p>
        </c:txPr>
        <c:crossAx val="223370592"/>
        <c:crosses val="autoZero"/>
        <c:auto val="1"/>
        <c:lblAlgn val="ctr"/>
        <c:lblOffset val="100"/>
        <c:noMultiLvlLbl val="1"/>
      </c:catAx>
      <c:valAx>
        <c:axId val="223370592"/>
        <c:scaling>
          <c:orientation val="minMax"/>
        </c:scaling>
        <c:delete val="0"/>
        <c:axPos val="l"/>
        <c:majorGridlines>
          <c:spPr>
            <a:ln>
              <a:solidFill>
                <a:srgbClr val="D8D8D8"/>
              </a:solidFill>
            </a:ln>
          </c:spPr>
        </c:majorGridlines>
        <c:numFmt formatCode="0%" sourceLinked="0"/>
        <c:majorTickMark val="none"/>
        <c:minorTickMark val="none"/>
        <c:tickLblPos val="nextTo"/>
        <c:spPr>
          <a:ln>
            <a:noFill/>
          </a:ln>
        </c:spPr>
        <c:txPr>
          <a:bodyPr/>
          <a:lstStyle/>
          <a:p>
            <a:pPr>
              <a:defRPr sz="1200"/>
            </a:pPr>
            <a:endParaRPr lang="en-US"/>
          </a:p>
        </c:txPr>
        <c:crossAx val="223370200"/>
        <c:crosses val="autoZero"/>
        <c:crossBetween val="between"/>
      </c:valAx>
    </c:plotArea>
    <c:plotVisOnly val="1"/>
    <c:dispBlanksAs val="zero"/>
    <c:showDLblsOverMax val="1"/>
  </c:chart>
  <c:spPr>
    <a:solidFill>
      <a:srgbClr val="4F81BD">
        <a:lumMod val="40000"/>
        <a:lumOff val="60000"/>
      </a:srgbClr>
    </a:solidFill>
    <a:ln>
      <a:solidFill>
        <a:schemeClr val="accent1"/>
      </a:solidFill>
    </a:ln>
  </c:spPr>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1"/>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col"/>
        <c:grouping val="clustered"/>
        <c:varyColors val="1"/>
        <c:ser>
          <c:idx val="0"/>
          <c:order val="0"/>
          <c:tx>
            <c:strRef>
              <c:f>Sheet1!$B$1</c:f>
              <c:strCache>
                <c:ptCount val="1"/>
              </c:strCache>
            </c:strRef>
          </c:tx>
          <c:invertIfNegative val="1"/>
          <c:dPt>
            <c:idx val="0"/>
            <c:invertIfNegative val="1"/>
            <c:bubble3D val="0"/>
            <c:spPr>
              <a:solidFill>
                <a:srgbClr val="4980BA"/>
              </a:solidFill>
            </c:spPr>
          </c:dPt>
          <c:dPt>
            <c:idx val="1"/>
            <c:invertIfNegative val="1"/>
            <c:bubble3D val="0"/>
            <c:spPr>
              <a:solidFill>
                <a:srgbClr val="C6514E"/>
              </a:solidFill>
            </c:spPr>
          </c:dPt>
          <c:dPt>
            <c:idx val="2"/>
            <c:invertIfNegative val="1"/>
            <c:bubble3D val="0"/>
            <c:spPr>
              <a:solidFill>
                <a:srgbClr val="96B95D"/>
              </a:solidFill>
            </c:spPr>
          </c:dPt>
          <c:dLbls>
            <c:numFmt formatCode="0.00%" sourceLinked="0"/>
            <c:spPr>
              <a:noFill/>
              <a:ln>
                <a:noFill/>
              </a:ln>
              <a:effectLst/>
            </c:spPr>
            <c:txPr>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I have applied for CWSRF assistance in the past, but did not receive funding </c:v>
                </c:pt>
                <c:pt idx="1">
                  <c:v>I am familiar with the CWSRF, but have never applied for funds</c:v>
                </c:pt>
                <c:pt idx="2">
                  <c:v>I am unfamiliar with the CWSRF program</c:v>
                </c:pt>
              </c:strCache>
            </c:strRef>
          </c:cat>
          <c:val>
            <c:numRef>
              <c:f>Sheet1!$B$2:$B$4</c:f>
              <c:numCache>
                <c:formatCode>General</c:formatCode>
                <c:ptCount val="3"/>
                <c:pt idx="0">
                  <c:v>0</c:v>
                </c:pt>
                <c:pt idx="1">
                  <c:v>0.38000000000000056</c:v>
                </c:pt>
                <c:pt idx="2">
                  <c:v>0.62000000000000099</c:v>
                </c:pt>
              </c:numCache>
            </c:numRef>
          </c:val>
        </c:ser>
        <c:dLbls>
          <c:showLegendKey val="0"/>
          <c:showVal val="0"/>
          <c:showCatName val="0"/>
          <c:showSerName val="0"/>
          <c:showPercent val="0"/>
          <c:showBubbleSize val="0"/>
        </c:dLbls>
        <c:gapWidth val="150"/>
        <c:axId val="223370984"/>
        <c:axId val="223371768"/>
      </c:barChart>
      <c:catAx>
        <c:axId val="223370984"/>
        <c:scaling>
          <c:orientation val="minMax"/>
        </c:scaling>
        <c:delete val="0"/>
        <c:axPos val="b"/>
        <c:numFmt formatCode="General" sourceLinked="0"/>
        <c:majorTickMark val="none"/>
        <c:minorTickMark val="none"/>
        <c:tickLblPos val="nextTo"/>
        <c:spPr>
          <a:ln>
            <a:solidFill>
              <a:srgbClr val="808080"/>
            </a:solidFill>
          </a:ln>
        </c:spPr>
        <c:txPr>
          <a:bodyPr/>
          <a:lstStyle/>
          <a:p>
            <a:pPr>
              <a:defRPr sz="1200"/>
            </a:pPr>
            <a:endParaRPr lang="en-US"/>
          </a:p>
        </c:txPr>
        <c:crossAx val="223371768"/>
        <c:crosses val="autoZero"/>
        <c:auto val="1"/>
        <c:lblAlgn val="ctr"/>
        <c:lblOffset val="100"/>
        <c:noMultiLvlLbl val="1"/>
      </c:catAx>
      <c:valAx>
        <c:axId val="223371768"/>
        <c:scaling>
          <c:orientation val="minMax"/>
        </c:scaling>
        <c:delete val="0"/>
        <c:axPos val="l"/>
        <c:majorGridlines>
          <c:spPr>
            <a:ln>
              <a:solidFill>
                <a:srgbClr val="D8D8D8"/>
              </a:solidFill>
            </a:ln>
          </c:spPr>
        </c:majorGridlines>
        <c:numFmt formatCode="0%" sourceLinked="0"/>
        <c:majorTickMark val="none"/>
        <c:minorTickMark val="none"/>
        <c:tickLblPos val="nextTo"/>
        <c:spPr>
          <a:ln>
            <a:noFill/>
          </a:ln>
        </c:spPr>
        <c:txPr>
          <a:bodyPr/>
          <a:lstStyle/>
          <a:p>
            <a:pPr>
              <a:defRPr sz="1200"/>
            </a:pPr>
            <a:endParaRPr lang="en-US"/>
          </a:p>
        </c:txPr>
        <c:crossAx val="223370984"/>
        <c:crosses val="autoZero"/>
        <c:crossBetween val="between"/>
      </c:valAx>
    </c:plotArea>
    <c:plotVisOnly val="1"/>
    <c:dispBlanksAs val="zero"/>
    <c:showDLblsOverMax val="1"/>
  </c:chart>
  <c:spPr>
    <a:solidFill>
      <a:schemeClr val="accent1">
        <a:lumMod val="40000"/>
        <a:lumOff val="60000"/>
      </a:schemeClr>
    </a:solidFill>
    <a:ln>
      <a:solidFill>
        <a:schemeClr val="accent1"/>
      </a:solidFill>
    </a:ln>
  </c:spPr>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1"/>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col"/>
        <c:grouping val="clustered"/>
        <c:varyColors val="1"/>
        <c:ser>
          <c:idx val="0"/>
          <c:order val="0"/>
          <c:tx>
            <c:strRef>
              <c:f>Sheet1!$B$1</c:f>
              <c:strCache>
                <c:ptCount val="1"/>
              </c:strCache>
            </c:strRef>
          </c:tx>
          <c:invertIfNegative val="1"/>
          <c:dPt>
            <c:idx val="0"/>
            <c:invertIfNegative val="1"/>
            <c:bubble3D val="0"/>
            <c:spPr>
              <a:solidFill>
                <a:srgbClr val="4980BA"/>
              </a:solidFill>
            </c:spPr>
          </c:dPt>
          <c:dPt>
            <c:idx val="1"/>
            <c:invertIfNegative val="1"/>
            <c:bubble3D val="0"/>
            <c:spPr>
              <a:solidFill>
                <a:srgbClr val="C6514E"/>
              </a:solidFill>
            </c:spPr>
          </c:dPt>
          <c:dPt>
            <c:idx val="2"/>
            <c:invertIfNegative val="1"/>
            <c:bubble3D val="0"/>
            <c:spPr>
              <a:solidFill>
                <a:srgbClr val="96B95D"/>
              </a:solidFill>
            </c:spPr>
          </c:dPt>
          <c:dPt>
            <c:idx val="3"/>
            <c:invertIfNegative val="1"/>
            <c:bubble3D val="0"/>
            <c:spPr>
              <a:solidFill>
                <a:srgbClr val="81649F"/>
              </a:solidFill>
            </c:spPr>
          </c:dPt>
          <c:dPt>
            <c:idx val="4"/>
            <c:invertIfNegative val="1"/>
            <c:bubble3D val="0"/>
            <c:spPr>
              <a:solidFill>
                <a:srgbClr val="38ABC4"/>
              </a:solidFill>
            </c:spPr>
          </c:dPt>
          <c:dPt>
            <c:idx val="5"/>
            <c:invertIfNegative val="1"/>
            <c:bubble3D val="0"/>
            <c:spPr>
              <a:solidFill>
                <a:srgbClr val="4980BA"/>
              </a:solidFill>
            </c:spPr>
          </c:dPt>
          <c:dPt>
            <c:idx val="6"/>
            <c:invertIfNegative val="1"/>
            <c:bubble3D val="0"/>
            <c:spPr>
              <a:solidFill>
                <a:srgbClr val="C6514E"/>
              </a:solidFill>
            </c:spPr>
          </c:dPt>
          <c:dPt>
            <c:idx val="7"/>
            <c:invertIfNegative val="1"/>
            <c:bubble3D val="0"/>
            <c:spPr>
              <a:solidFill>
                <a:srgbClr val="96B95D"/>
              </a:solidFill>
            </c:spPr>
          </c:dPt>
          <c:dLbls>
            <c:numFmt formatCode="0.00%" sourceLinked="0"/>
            <c:spPr>
              <a:noFill/>
              <a:ln>
                <a:noFill/>
              </a:ln>
              <a:effectLst/>
            </c:spPr>
            <c:txPr>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Funds on hand or user fees</c:v>
                </c:pt>
                <c:pt idx="1">
                  <c:v>USDA Rural Development (RD) </c:v>
                </c:pt>
                <c:pt idx="2">
                  <c:v>HUD Community Development Block Grants (CDBG)</c:v>
                </c:pt>
                <c:pt idx="3">
                  <c:v>Oklahoma Rural Development Finance Corporation (ORDFC)</c:v>
                </c:pt>
                <c:pt idx="4">
                  <c:v>Municipal Bonds</c:v>
                </c:pt>
                <c:pt idx="5">
                  <c:v>Bank financing or private loan</c:v>
                </c:pt>
                <c:pt idx="6">
                  <c:v>State Grant or Loan Program</c:v>
                </c:pt>
                <c:pt idx="7">
                  <c:v>Other, please describe: </c:v>
                </c:pt>
              </c:strCache>
            </c:strRef>
          </c:cat>
          <c:val>
            <c:numRef>
              <c:f>Sheet1!$B$2:$B$9</c:f>
              <c:numCache>
                <c:formatCode>General</c:formatCode>
                <c:ptCount val="8"/>
                <c:pt idx="0">
                  <c:v>0.22</c:v>
                </c:pt>
                <c:pt idx="1">
                  <c:v>0.22</c:v>
                </c:pt>
                <c:pt idx="2">
                  <c:v>0.35000000000000031</c:v>
                </c:pt>
                <c:pt idx="3">
                  <c:v>0</c:v>
                </c:pt>
                <c:pt idx="4">
                  <c:v>0</c:v>
                </c:pt>
                <c:pt idx="5">
                  <c:v>0</c:v>
                </c:pt>
                <c:pt idx="6">
                  <c:v>9.0000000000000024E-2</c:v>
                </c:pt>
                <c:pt idx="7">
                  <c:v>0.13</c:v>
                </c:pt>
              </c:numCache>
            </c:numRef>
          </c:val>
        </c:ser>
        <c:dLbls>
          <c:showLegendKey val="0"/>
          <c:showVal val="0"/>
          <c:showCatName val="0"/>
          <c:showSerName val="0"/>
          <c:showPercent val="0"/>
          <c:showBubbleSize val="0"/>
        </c:dLbls>
        <c:gapWidth val="150"/>
        <c:axId val="223372552"/>
        <c:axId val="223372944"/>
      </c:barChart>
      <c:catAx>
        <c:axId val="223372552"/>
        <c:scaling>
          <c:orientation val="minMax"/>
        </c:scaling>
        <c:delete val="0"/>
        <c:axPos val="b"/>
        <c:numFmt formatCode="General" sourceLinked="0"/>
        <c:majorTickMark val="none"/>
        <c:minorTickMark val="none"/>
        <c:tickLblPos val="nextTo"/>
        <c:spPr>
          <a:ln>
            <a:solidFill>
              <a:srgbClr val="808080"/>
            </a:solidFill>
          </a:ln>
        </c:spPr>
        <c:txPr>
          <a:bodyPr/>
          <a:lstStyle/>
          <a:p>
            <a:pPr>
              <a:defRPr sz="1200"/>
            </a:pPr>
            <a:endParaRPr lang="en-US"/>
          </a:p>
        </c:txPr>
        <c:crossAx val="223372944"/>
        <c:crosses val="autoZero"/>
        <c:auto val="1"/>
        <c:lblAlgn val="ctr"/>
        <c:lblOffset val="100"/>
        <c:noMultiLvlLbl val="1"/>
      </c:catAx>
      <c:valAx>
        <c:axId val="223372944"/>
        <c:scaling>
          <c:orientation val="minMax"/>
        </c:scaling>
        <c:delete val="0"/>
        <c:axPos val="l"/>
        <c:majorGridlines>
          <c:spPr>
            <a:ln>
              <a:solidFill>
                <a:srgbClr val="D8D8D8"/>
              </a:solidFill>
            </a:ln>
          </c:spPr>
        </c:majorGridlines>
        <c:numFmt formatCode="0%" sourceLinked="0"/>
        <c:majorTickMark val="none"/>
        <c:minorTickMark val="none"/>
        <c:tickLblPos val="nextTo"/>
        <c:spPr>
          <a:ln>
            <a:noFill/>
          </a:ln>
        </c:spPr>
        <c:txPr>
          <a:bodyPr/>
          <a:lstStyle/>
          <a:p>
            <a:pPr>
              <a:defRPr sz="1200"/>
            </a:pPr>
            <a:endParaRPr lang="en-US"/>
          </a:p>
        </c:txPr>
        <c:crossAx val="223372552"/>
        <c:crosses val="autoZero"/>
        <c:crossBetween val="between"/>
      </c:valAx>
    </c:plotArea>
    <c:plotVisOnly val="1"/>
    <c:dispBlanksAs val="zero"/>
    <c:showDLblsOverMax val="1"/>
  </c:chart>
  <c:spPr>
    <a:solidFill>
      <a:schemeClr val="accent1">
        <a:lumMod val="40000"/>
        <a:lumOff val="60000"/>
      </a:schemeClr>
    </a:solidFill>
    <a:ln>
      <a:solidFill>
        <a:schemeClr val="accent1"/>
      </a:solidFill>
    </a:ln>
  </c:spPr>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1"/>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col"/>
        <c:grouping val="clustered"/>
        <c:varyColors val="1"/>
        <c:ser>
          <c:idx val="0"/>
          <c:order val="0"/>
          <c:tx>
            <c:strRef>
              <c:f>Sheet1!$B$1</c:f>
              <c:strCache>
                <c:ptCount val="1"/>
              </c:strCache>
            </c:strRef>
          </c:tx>
          <c:invertIfNegative val="1"/>
          <c:dPt>
            <c:idx val="0"/>
            <c:invertIfNegative val="1"/>
            <c:bubble3D val="0"/>
            <c:spPr>
              <a:solidFill>
                <a:srgbClr val="4980BA"/>
              </a:solidFill>
            </c:spPr>
          </c:dPt>
          <c:dPt>
            <c:idx val="1"/>
            <c:invertIfNegative val="1"/>
            <c:bubble3D val="0"/>
            <c:spPr>
              <a:solidFill>
                <a:srgbClr val="C6514E"/>
              </a:solidFill>
            </c:spPr>
          </c:dPt>
          <c:dPt>
            <c:idx val="2"/>
            <c:invertIfNegative val="1"/>
            <c:bubble3D val="0"/>
            <c:spPr>
              <a:solidFill>
                <a:srgbClr val="96B95D"/>
              </a:solidFill>
            </c:spPr>
          </c:dPt>
          <c:dPt>
            <c:idx val="3"/>
            <c:invertIfNegative val="1"/>
            <c:bubble3D val="0"/>
            <c:spPr>
              <a:solidFill>
                <a:srgbClr val="81649F"/>
              </a:solidFill>
            </c:spPr>
          </c:dPt>
          <c:dPt>
            <c:idx val="4"/>
            <c:invertIfNegative val="1"/>
            <c:bubble3D val="0"/>
            <c:spPr>
              <a:solidFill>
                <a:srgbClr val="38ABC4"/>
              </a:solidFill>
            </c:spPr>
          </c:dPt>
          <c:dPt>
            <c:idx val="5"/>
            <c:invertIfNegative val="1"/>
            <c:bubble3D val="0"/>
            <c:spPr>
              <a:solidFill>
                <a:srgbClr val="4980BA"/>
              </a:solidFill>
            </c:spPr>
          </c:dPt>
          <c:dPt>
            <c:idx val="6"/>
            <c:invertIfNegative val="1"/>
            <c:bubble3D val="0"/>
            <c:spPr>
              <a:solidFill>
                <a:srgbClr val="C6514E"/>
              </a:solidFill>
            </c:spPr>
          </c:dPt>
          <c:dPt>
            <c:idx val="7"/>
            <c:invertIfNegative val="1"/>
            <c:bubble3D val="0"/>
            <c:spPr>
              <a:solidFill>
                <a:srgbClr val="96B95D"/>
              </a:solidFill>
            </c:spPr>
          </c:dPt>
          <c:dPt>
            <c:idx val="8"/>
            <c:invertIfNegative val="1"/>
            <c:bubble3D val="0"/>
            <c:spPr>
              <a:solidFill>
                <a:srgbClr val="81649F"/>
              </a:solidFill>
            </c:spPr>
          </c:dPt>
          <c:dPt>
            <c:idx val="9"/>
            <c:invertIfNegative val="1"/>
            <c:bubble3D val="0"/>
            <c:spPr>
              <a:solidFill>
                <a:srgbClr val="38ABC4"/>
              </a:solidFill>
            </c:spPr>
          </c:dPt>
          <c:dPt>
            <c:idx val="10"/>
            <c:invertIfNegative val="1"/>
            <c:bubble3D val="0"/>
            <c:spPr>
              <a:solidFill>
                <a:srgbClr val="4980BA"/>
              </a:solidFill>
            </c:spPr>
          </c:dPt>
          <c:dLbls>
            <c:spPr>
              <a:noFill/>
              <a:ln>
                <a:noFill/>
              </a:ln>
              <a:effectLst/>
            </c:spPr>
            <c:txPr>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1. Easier application</c:v>
                </c:pt>
                <c:pt idx="1">
                  <c:v>2. Use of a combined application with other state/federal funding programs</c:v>
                </c:pt>
                <c:pt idx="2">
                  <c:v>3. Shorter application timeline</c:v>
                </c:pt>
                <c:pt idx="3">
                  <c:v>4. Lower interest rates (in September 2016, the interest rate is 1.99% for a 20 year loan) </c:v>
                </c:pt>
                <c:pt idx="4">
                  <c:v>5. Assistance from program staff in completing the application materials</c:v>
                </c:pt>
                <c:pt idx="5">
                  <c:v>6. Assistance from program staff in conducting environmental review</c:v>
                </c:pt>
                <c:pt idx="6">
                  <c:v>7. Assistance from program staff in developing technical plans and materials</c:v>
                </c:pt>
                <c:pt idx="7">
                  <c:v>8. Financial assistance for planning and design</c:v>
                </c:pt>
                <c:pt idx="8">
                  <c:v>9. Availability of additional information and training/guidance on loan process</c:v>
                </c:pt>
                <c:pt idx="9">
                  <c:v>10. Improved customer service by staff</c:v>
                </c:pt>
                <c:pt idx="10">
                  <c:v>11. Other (please describe below)</c:v>
                </c:pt>
              </c:strCache>
            </c:strRef>
          </c:cat>
          <c:val>
            <c:numRef>
              <c:f>Sheet1!$B$2:$B$12</c:f>
              <c:numCache>
                <c:formatCode>General</c:formatCode>
                <c:ptCount val="11"/>
                <c:pt idx="0">
                  <c:v>1</c:v>
                </c:pt>
                <c:pt idx="1">
                  <c:v>2</c:v>
                </c:pt>
                <c:pt idx="2">
                  <c:v>4</c:v>
                </c:pt>
                <c:pt idx="3">
                  <c:v>0</c:v>
                </c:pt>
                <c:pt idx="4">
                  <c:v>4.5</c:v>
                </c:pt>
                <c:pt idx="5">
                  <c:v>5</c:v>
                </c:pt>
                <c:pt idx="6">
                  <c:v>0</c:v>
                </c:pt>
                <c:pt idx="7">
                  <c:v>1</c:v>
                </c:pt>
                <c:pt idx="8">
                  <c:v>4.33</c:v>
                </c:pt>
                <c:pt idx="9">
                  <c:v>0</c:v>
                </c:pt>
                <c:pt idx="10">
                  <c:v>0</c:v>
                </c:pt>
              </c:numCache>
            </c:numRef>
          </c:val>
        </c:ser>
        <c:dLbls>
          <c:showLegendKey val="0"/>
          <c:showVal val="0"/>
          <c:showCatName val="0"/>
          <c:showSerName val="0"/>
          <c:showPercent val="0"/>
          <c:showBubbleSize val="0"/>
        </c:dLbls>
        <c:gapWidth val="150"/>
        <c:axId val="223373336"/>
        <c:axId val="223373728"/>
      </c:barChart>
      <c:catAx>
        <c:axId val="223373336"/>
        <c:scaling>
          <c:orientation val="minMax"/>
        </c:scaling>
        <c:delete val="0"/>
        <c:axPos val="b"/>
        <c:numFmt formatCode="General" sourceLinked="0"/>
        <c:majorTickMark val="none"/>
        <c:minorTickMark val="none"/>
        <c:tickLblPos val="nextTo"/>
        <c:spPr>
          <a:ln>
            <a:solidFill>
              <a:srgbClr val="808080"/>
            </a:solidFill>
          </a:ln>
        </c:spPr>
        <c:txPr>
          <a:bodyPr/>
          <a:lstStyle/>
          <a:p>
            <a:pPr>
              <a:defRPr sz="1200"/>
            </a:pPr>
            <a:endParaRPr lang="en-US"/>
          </a:p>
        </c:txPr>
        <c:crossAx val="223373728"/>
        <c:crosses val="autoZero"/>
        <c:auto val="1"/>
        <c:lblAlgn val="ctr"/>
        <c:lblOffset val="100"/>
        <c:noMultiLvlLbl val="1"/>
      </c:catAx>
      <c:valAx>
        <c:axId val="223373728"/>
        <c:scaling>
          <c:orientation val="minMax"/>
        </c:scaling>
        <c:delete val="0"/>
        <c:axPos val="l"/>
        <c:majorGridlines>
          <c:spPr>
            <a:ln>
              <a:solidFill>
                <a:srgbClr val="D8D8D8"/>
              </a:solidFill>
            </a:ln>
          </c:spPr>
        </c:majorGridlines>
        <c:numFmt formatCode="General" sourceLinked="1"/>
        <c:majorTickMark val="none"/>
        <c:minorTickMark val="none"/>
        <c:tickLblPos val="nextTo"/>
        <c:spPr>
          <a:ln>
            <a:noFill/>
          </a:ln>
        </c:spPr>
        <c:txPr>
          <a:bodyPr/>
          <a:lstStyle/>
          <a:p>
            <a:pPr>
              <a:defRPr sz="1200"/>
            </a:pPr>
            <a:endParaRPr lang="en-US"/>
          </a:p>
        </c:txPr>
        <c:crossAx val="223373336"/>
        <c:crosses val="autoZero"/>
        <c:crossBetween val="between"/>
      </c:valAx>
    </c:plotArea>
    <c:plotVisOnly val="1"/>
    <c:dispBlanksAs val="zero"/>
    <c:showDLblsOverMax val="1"/>
  </c:chart>
  <c:spPr>
    <a:solidFill>
      <a:schemeClr val="accent1">
        <a:lumMod val="40000"/>
        <a:lumOff val="60000"/>
      </a:schemeClr>
    </a:solidFill>
    <a:ln>
      <a:solidFill>
        <a:schemeClr val="accent1"/>
      </a:solidFill>
    </a:ln>
  </c:spPr>
  <c:txPr>
    <a:bodyPr/>
    <a:lstStyle/>
    <a:p>
      <a:pPr>
        <a:defRPr sz="1800"/>
      </a:pPr>
      <a:endParaRPr lang="en-US"/>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1"/>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col"/>
        <c:grouping val="clustered"/>
        <c:varyColors val="1"/>
        <c:ser>
          <c:idx val="0"/>
          <c:order val="0"/>
          <c:tx>
            <c:strRef>
              <c:f>Sheet1!$B$1</c:f>
              <c:strCache>
                <c:ptCount val="1"/>
              </c:strCache>
            </c:strRef>
          </c:tx>
          <c:invertIfNegative val="1"/>
          <c:dPt>
            <c:idx val="0"/>
            <c:invertIfNegative val="1"/>
            <c:bubble3D val="0"/>
            <c:spPr>
              <a:solidFill>
                <a:srgbClr val="4980BA"/>
              </a:solidFill>
            </c:spPr>
          </c:dPt>
          <c:dPt>
            <c:idx val="1"/>
            <c:invertIfNegative val="1"/>
            <c:bubble3D val="0"/>
            <c:spPr>
              <a:solidFill>
                <a:srgbClr val="C6514E"/>
              </a:solidFill>
            </c:spPr>
          </c:dPt>
          <c:dPt>
            <c:idx val="2"/>
            <c:invertIfNegative val="1"/>
            <c:bubble3D val="0"/>
            <c:spPr>
              <a:solidFill>
                <a:srgbClr val="96B95D"/>
              </a:solidFill>
            </c:spPr>
          </c:dPt>
          <c:dPt>
            <c:idx val="3"/>
            <c:invertIfNegative val="1"/>
            <c:bubble3D val="0"/>
            <c:spPr>
              <a:solidFill>
                <a:srgbClr val="81649F"/>
              </a:solidFill>
            </c:spPr>
          </c:dPt>
          <c:dPt>
            <c:idx val="4"/>
            <c:invertIfNegative val="1"/>
            <c:bubble3D val="0"/>
            <c:spPr>
              <a:solidFill>
                <a:srgbClr val="38ABC4"/>
              </a:solidFill>
            </c:spPr>
          </c:dPt>
          <c:dPt>
            <c:idx val="5"/>
            <c:invertIfNegative val="1"/>
            <c:bubble3D val="0"/>
            <c:spPr>
              <a:solidFill>
                <a:srgbClr val="4980BA"/>
              </a:solidFill>
            </c:spPr>
          </c:dPt>
          <c:dPt>
            <c:idx val="6"/>
            <c:invertIfNegative val="1"/>
            <c:bubble3D val="0"/>
            <c:spPr>
              <a:solidFill>
                <a:srgbClr val="C6514E"/>
              </a:solidFill>
            </c:spPr>
          </c:dPt>
          <c:dPt>
            <c:idx val="7"/>
            <c:invertIfNegative val="1"/>
            <c:bubble3D val="0"/>
            <c:spPr>
              <a:solidFill>
                <a:srgbClr val="96B95D"/>
              </a:solidFill>
            </c:spPr>
          </c:dPt>
          <c:dPt>
            <c:idx val="8"/>
            <c:invertIfNegative val="1"/>
            <c:bubble3D val="0"/>
            <c:spPr>
              <a:solidFill>
                <a:srgbClr val="81649F"/>
              </a:solidFill>
            </c:spPr>
          </c:dPt>
          <c:dPt>
            <c:idx val="9"/>
            <c:invertIfNegative val="1"/>
            <c:bubble3D val="0"/>
            <c:spPr>
              <a:solidFill>
                <a:srgbClr val="38ABC4"/>
              </a:solidFill>
            </c:spPr>
          </c:dPt>
          <c:dPt>
            <c:idx val="10"/>
            <c:invertIfNegative val="1"/>
            <c:bubble3D val="0"/>
            <c:spPr>
              <a:solidFill>
                <a:srgbClr val="4980BA"/>
              </a:solidFill>
            </c:spPr>
          </c:dPt>
          <c:dPt>
            <c:idx val="11"/>
            <c:invertIfNegative val="1"/>
            <c:bubble3D val="0"/>
            <c:spPr>
              <a:solidFill>
                <a:srgbClr val="C6514E"/>
              </a:solidFill>
            </c:spPr>
          </c:dPt>
          <c:dPt>
            <c:idx val="12"/>
            <c:invertIfNegative val="1"/>
            <c:bubble3D val="0"/>
            <c:spPr>
              <a:solidFill>
                <a:srgbClr val="96B95D"/>
              </a:solidFill>
            </c:spPr>
          </c:dPt>
          <c:dLbls>
            <c:numFmt formatCode="0.00%" sourceLinked="0"/>
            <c:spPr>
              <a:noFill/>
              <a:ln>
                <a:noFill/>
              </a:ln>
              <a:effectLst/>
            </c:spPr>
            <c:txPr>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Sheet1!$A$2:$A$14</c:f>
              <c:strCache>
                <c:ptCount val="13"/>
                <c:pt idx="0">
                  <c:v>Wastewater treatment facilities</c:v>
                </c:pt>
                <c:pt idx="1">
                  <c:v>Sanitary sewer construction or rehabilitation</c:v>
                </c:pt>
                <c:pt idx="2">
                  <c:v>CSO/SSO remediation</c:v>
                </c:pt>
                <c:pt idx="3">
                  <c:v>Collection system upgrades</c:v>
                </c:pt>
                <c:pt idx="4">
                  <c:v>Septic/Onsite system installation, removal, repair, or replacement</c:v>
                </c:pt>
                <c:pt idx="5">
                  <c:v>Agriculture-related water quality projects</c:v>
                </c:pt>
                <c:pt idx="6">
                  <c:v>Landfill/Contaminated site projects</c:v>
                </c:pt>
                <c:pt idx="7">
                  <c:v>Stormwater/Floodplain projects</c:v>
                </c:pt>
                <c:pt idx="8">
                  <c:v>Water conservation/Efficiency Projects (including recycled water and water re-use efforts)</c:v>
                </c:pt>
                <c:pt idx="9">
                  <c:v>Energy efficiency projects at publicly owned treatment works</c:v>
                </c:pt>
                <c:pt idx="10">
                  <c:v>Green infrastructure such as rain gardens, green roofs, and bioswales</c:v>
                </c:pt>
                <c:pt idx="11">
                  <c:v>Land acquisition for conservation or as part of another project</c:v>
                </c:pt>
                <c:pt idx="12">
                  <c:v>Other, please describe.</c:v>
                </c:pt>
              </c:strCache>
            </c:strRef>
          </c:cat>
          <c:val>
            <c:numRef>
              <c:f>Sheet1!$B$2:$B$14</c:f>
              <c:numCache>
                <c:formatCode>General</c:formatCode>
                <c:ptCount val="13"/>
                <c:pt idx="0">
                  <c:v>0.12000000000000002</c:v>
                </c:pt>
                <c:pt idx="1">
                  <c:v>0.25</c:v>
                </c:pt>
                <c:pt idx="2">
                  <c:v>0</c:v>
                </c:pt>
                <c:pt idx="3">
                  <c:v>0.21000000000000021</c:v>
                </c:pt>
                <c:pt idx="4">
                  <c:v>8.0000000000000043E-2</c:v>
                </c:pt>
                <c:pt idx="5">
                  <c:v>0</c:v>
                </c:pt>
                <c:pt idx="6">
                  <c:v>0</c:v>
                </c:pt>
                <c:pt idx="7">
                  <c:v>0.17</c:v>
                </c:pt>
                <c:pt idx="8">
                  <c:v>4.0000000000000022E-2</c:v>
                </c:pt>
                <c:pt idx="9">
                  <c:v>4.0000000000000022E-2</c:v>
                </c:pt>
                <c:pt idx="10">
                  <c:v>0</c:v>
                </c:pt>
                <c:pt idx="11">
                  <c:v>0</c:v>
                </c:pt>
                <c:pt idx="12">
                  <c:v>8.0000000000000043E-2</c:v>
                </c:pt>
              </c:numCache>
            </c:numRef>
          </c:val>
        </c:ser>
        <c:dLbls>
          <c:showLegendKey val="0"/>
          <c:showVal val="0"/>
          <c:showCatName val="0"/>
          <c:showSerName val="0"/>
          <c:showPercent val="0"/>
          <c:showBubbleSize val="0"/>
        </c:dLbls>
        <c:gapWidth val="150"/>
        <c:axId val="403144280"/>
        <c:axId val="403144672"/>
      </c:barChart>
      <c:catAx>
        <c:axId val="403144280"/>
        <c:scaling>
          <c:orientation val="minMax"/>
        </c:scaling>
        <c:delete val="0"/>
        <c:axPos val="b"/>
        <c:numFmt formatCode="General" sourceLinked="0"/>
        <c:majorTickMark val="none"/>
        <c:minorTickMark val="none"/>
        <c:tickLblPos val="nextTo"/>
        <c:spPr>
          <a:ln>
            <a:solidFill>
              <a:srgbClr val="808080"/>
            </a:solidFill>
          </a:ln>
        </c:spPr>
        <c:txPr>
          <a:bodyPr/>
          <a:lstStyle/>
          <a:p>
            <a:pPr>
              <a:defRPr sz="1200"/>
            </a:pPr>
            <a:endParaRPr lang="en-US"/>
          </a:p>
        </c:txPr>
        <c:crossAx val="403144672"/>
        <c:crosses val="autoZero"/>
        <c:auto val="1"/>
        <c:lblAlgn val="ctr"/>
        <c:lblOffset val="100"/>
        <c:noMultiLvlLbl val="1"/>
      </c:catAx>
      <c:valAx>
        <c:axId val="403144672"/>
        <c:scaling>
          <c:orientation val="minMax"/>
        </c:scaling>
        <c:delete val="0"/>
        <c:axPos val="l"/>
        <c:majorGridlines>
          <c:spPr>
            <a:ln>
              <a:solidFill>
                <a:srgbClr val="D8D8D8"/>
              </a:solidFill>
            </a:ln>
          </c:spPr>
        </c:majorGridlines>
        <c:numFmt formatCode="0%" sourceLinked="0"/>
        <c:majorTickMark val="none"/>
        <c:minorTickMark val="none"/>
        <c:tickLblPos val="nextTo"/>
        <c:spPr>
          <a:ln>
            <a:noFill/>
          </a:ln>
        </c:spPr>
        <c:txPr>
          <a:bodyPr/>
          <a:lstStyle/>
          <a:p>
            <a:pPr>
              <a:defRPr sz="1200"/>
            </a:pPr>
            <a:endParaRPr lang="en-US"/>
          </a:p>
        </c:txPr>
        <c:crossAx val="403144280"/>
        <c:crosses val="autoZero"/>
        <c:crossBetween val="between"/>
      </c:valAx>
    </c:plotArea>
    <c:plotVisOnly val="1"/>
    <c:dispBlanksAs val="zero"/>
    <c:showDLblsOverMax val="1"/>
  </c:chart>
  <c:spPr>
    <a:solidFill>
      <a:schemeClr val="accent1">
        <a:lumMod val="40000"/>
        <a:lumOff val="60000"/>
      </a:schemeClr>
    </a:solidFill>
    <a:ln>
      <a:solidFill>
        <a:schemeClr val="accent1"/>
      </a:solidFill>
    </a:ln>
  </c:spPr>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1"/>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6.1859499705393971E-2"/>
          <c:y val="4.0277649117389722E-2"/>
          <c:w val="0.91603165675719134"/>
          <c:h val="0.72208609953167624"/>
        </c:manualLayout>
      </c:layout>
      <c:barChart>
        <c:barDir val="col"/>
        <c:grouping val="clustered"/>
        <c:varyColors val="1"/>
        <c:ser>
          <c:idx val="0"/>
          <c:order val="0"/>
          <c:tx>
            <c:strRef>
              <c:f>Sheet1!$B$1</c:f>
              <c:strCache>
                <c:ptCount val="1"/>
              </c:strCache>
            </c:strRef>
          </c:tx>
          <c:invertIfNegative val="1"/>
          <c:dPt>
            <c:idx val="0"/>
            <c:invertIfNegative val="1"/>
            <c:bubble3D val="0"/>
            <c:spPr>
              <a:solidFill>
                <a:srgbClr val="4980BA"/>
              </a:solidFill>
            </c:spPr>
          </c:dPt>
          <c:dPt>
            <c:idx val="1"/>
            <c:invertIfNegative val="1"/>
            <c:bubble3D val="0"/>
            <c:spPr>
              <a:solidFill>
                <a:srgbClr val="C6514E"/>
              </a:solidFill>
            </c:spPr>
          </c:dPt>
          <c:dPt>
            <c:idx val="2"/>
            <c:invertIfNegative val="1"/>
            <c:bubble3D val="0"/>
            <c:spPr>
              <a:solidFill>
                <a:srgbClr val="96B95D"/>
              </a:solidFill>
            </c:spPr>
          </c:dPt>
          <c:dPt>
            <c:idx val="3"/>
            <c:invertIfNegative val="1"/>
            <c:bubble3D val="0"/>
            <c:spPr>
              <a:solidFill>
                <a:srgbClr val="81649F"/>
              </a:solidFill>
            </c:spPr>
          </c:dPt>
          <c:dLbls>
            <c:numFmt formatCode="0.00%" sourceLinked="0"/>
            <c:spPr>
              <a:noFill/>
              <a:ln>
                <a:noFill/>
              </a:ln>
              <a:effectLst/>
            </c:spPr>
            <c:txPr>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My community/partners have received CWSRF financial assistance in the past</c:v>
                </c:pt>
                <c:pt idx="1">
                  <c:v>My community/partners have applied for CWSRF assistance in the past, but did not receive funding</c:v>
                </c:pt>
                <c:pt idx="2">
                  <c:v>I am familiar with the CWSRF, but my community/partners have never applied for funding</c:v>
                </c:pt>
                <c:pt idx="3">
                  <c:v>I am unfamiliar with the CWSRF program</c:v>
                </c:pt>
              </c:strCache>
            </c:strRef>
          </c:cat>
          <c:val>
            <c:numRef>
              <c:f>Sheet1!$B$2:$B$5</c:f>
              <c:numCache>
                <c:formatCode>General</c:formatCode>
                <c:ptCount val="4"/>
                <c:pt idx="0">
                  <c:v>0.33000000000000057</c:v>
                </c:pt>
                <c:pt idx="1">
                  <c:v>4.0000000000000022E-2</c:v>
                </c:pt>
                <c:pt idx="2">
                  <c:v>0.18000000000000022</c:v>
                </c:pt>
                <c:pt idx="3">
                  <c:v>0.45</c:v>
                </c:pt>
              </c:numCache>
            </c:numRef>
          </c:val>
        </c:ser>
        <c:dLbls>
          <c:showLegendKey val="0"/>
          <c:showVal val="0"/>
          <c:showCatName val="0"/>
          <c:showSerName val="0"/>
          <c:showPercent val="0"/>
          <c:showBubbleSize val="0"/>
        </c:dLbls>
        <c:gapWidth val="150"/>
        <c:axId val="403145456"/>
        <c:axId val="403145848"/>
      </c:barChart>
      <c:catAx>
        <c:axId val="403145456"/>
        <c:scaling>
          <c:orientation val="minMax"/>
        </c:scaling>
        <c:delete val="0"/>
        <c:axPos val="b"/>
        <c:numFmt formatCode="General" sourceLinked="0"/>
        <c:majorTickMark val="none"/>
        <c:minorTickMark val="none"/>
        <c:tickLblPos val="nextTo"/>
        <c:spPr>
          <a:ln>
            <a:solidFill>
              <a:srgbClr val="808080"/>
            </a:solidFill>
          </a:ln>
        </c:spPr>
        <c:txPr>
          <a:bodyPr/>
          <a:lstStyle/>
          <a:p>
            <a:pPr>
              <a:defRPr sz="1200"/>
            </a:pPr>
            <a:endParaRPr lang="en-US"/>
          </a:p>
        </c:txPr>
        <c:crossAx val="403145848"/>
        <c:crosses val="autoZero"/>
        <c:auto val="1"/>
        <c:lblAlgn val="ctr"/>
        <c:lblOffset val="100"/>
        <c:noMultiLvlLbl val="1"/>
      </c:catAx>
      <c:valAx>
        <c:axId val="403145848"/>
        <c:scaling>
          <c:orientation val="minMax"/>
        </c:scaling>
        <c:delete val="0"/>
        <c:axPos val="l"/>
        <c:majorGridlines>
          <c:spPr>
            <a:ln>
              <a:solidFill>
                <a:srgbClr val="D8D8D8"/>
              </a:solidFill>
            </a:ln>
          </c:spPr>
        </c:majorGridlines>
        <c:numFmt formatCode="0%" sourceLinked="0"/>
        <c:majorTickMark val="none"/>
        <c:minorTickMark val="none"/>
        <c:tickLblPos val="nextTo"/>
        <c:spPr>
          <a:ln>
            <a:noFill/>
          </a:ln>
        </c:spPr>
        <c:txPr>
          <a:bodyPr/>
          <a:lstStyle/>
          <a:p>
            <a:pPr>
              <a:defRPr sz="1200"/>
            </a:pPr>
            <a:endParaRPr lang="en-US"/>
          </a:p>
        </c:txPr>
        <c:crossAx val="403145456"/>
        <c:crosses val="autoZero"/>
        <c:crossBetween val="between"/>
      </c:valAx>
    </c:plotArea>
    <c:plotVisOnly val="1"/>
    <c:dispBlanksAs val="zero"/>
    <c:showDLblsOverMax val="1"/>
  </c:chart>
  <c:spPr>
    <a:solidFill>
      <a:schemeClr val="accent1">
        <a:lumMod val="40000"/>
        <a:lumOff val="60000"/>
      </a:schemeClr>
    </a:solidFill>
    <a:ln>
      <a:solidFill>
        <a:schemeClr val="accent1"/>
      </a:solidFill>
    </a:ln>
  </c:spPr>
  <c:txPr>
    <a:bodyPr/>
    <a:lstStyle/>
    <a:p>
      <a:pPr>
        <a:defRPr sz="1800"/>
      </a:pPr>
      <a:endParaRPr lang="en-U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cdr:x>
      <cdr:y>0</cdr:y>
    </cdr:from>
    <cdr:to>
      <cdr:x>0.09351</cdr:x>
      <cdr:y>0.50892</cdr:y>
    </cdr:to>
    <cdr:sp macro="" textlink="">
      <cdr:nvSpPr>
        <cdr:cNvPr id="2" name="TextBox 4"/>
        <cdr:cNvSpPr txBox="1"/>
      </cdr:nvSpPr>
      <cdr:spPr>
        <a:xfrm xmlns:a="http://schemas.openxmlformats.org/drawingml/2006/main">
          <a:off x="0" y="0"/>
          <a:ext cx="792088" cy="193899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ysClr val="windowText" lastClr="000000"/>
              </a:solidFill>
              <a:latin typeface="Calibri"/>
            </a:defRPr>
          </a:lvl1pPr>
          <a:lvl2pPr marL="457200" algn="l" defTabSz="914400" rtl="0" eaLnBrk="1" latinLnBrk="0" hangingPunct="1">
            <a:defRPr sz="1800" kern="1200">
              <a:solidFill>
                <a:sysClr val="windowText" lastClr="000000"/>
              </a:solidFill>
              <a:latin typeface="Calibri"/>
            </a:defRPr>
          </a:lvl2pPr>
          <a:lvl3pPr marL="914400" algn="l" defTabSz="914400" rtl="0" eaLnBrk="1" latinLnBrk="0" hangingPunct="1">
            <a:defRPr sz="1800" kern="1200">
              <a:solidFill>
                <a:sysClr val="windowText" lastClr="000000"/>
              </a:solidFill>
              <a:latin typeface="Calibri"/>
            </a:defRPr>
          </a:lvl3pPr>
          <a:lvl4pPr marL="1371600" algn="l" defTabSz="914400" rtl="0" eaLnBrk="1" latinLnBrk="0" hangingPunct="1">
            <a:defRPr sz="1800" kern="1200">
              <a:solidFill>
                <a:sysClr val="windowText" lastClr="000000"/>
              </a:solidFill>
              <a:latin typeface="Calibri"/>
            </a:defRPr>
          </a:lvl4pPr>
          <a:lvl5pPr marL="1828800" algn="l" defTabSz="914400" rtl="0" eaLnBrk="1" latinLnBrk="0" hangingPunct="1">
            <a:defRPr sz="1800" kern="1200">
              <a:solidFill>
                <a:sysClr val="windowText" lastClr="000000"/>
              </a:solidFill>
              <a:latin typeface="Calibri"/>
            </a:defRPr>
          </a:lvl5pPr>
          <a:lvl6pPr marL="2286000" algn="l" defTabSz="914400" rtl="0" eaLnBrk="1" latinLnBrk="0" hangingPunct="1">
            <a:defRPr sz="1800" kern="1200">
              <a:solidFill>
                <a:sysClr val="windowText" lastClr="000000"/>
              </a:solidFill>
              <a:latin typeface="Calibri"/>
            </a:defRPr>
          </a:lvl6pPr>
          <a:lvl7pPr marL="2743200" algn="l" defTabSz="914400" rtl="0" eaLnBrk="1" latinLnBrk="0" hangingPunct="1">
            <a:defRPr sz="1800" kern="1200">
              <a:solidFill>
                <a:sysClr val="windowText" lastClr="000000"/>
              </a:solidFill>
              <a:latin typeface="Calibri"/>
            </a:defRPr>
          </a:lvl7pPr>
          <a:lvl8pPr marL="3200400" algn="l" defTabSz="914400" rtl="0" eaLnBrk="1" latinLnBrk="0" hangingPunct="1">
            <a:defRPr sz="1800" kern="1200">
              <a:solidFill>
                <a:sysClr val="windowText" lastClr="000000"/>
              </a:solidFill>
              <a:latin typeface="Calibri"/>
            </a:defRPr>
          </a:lvl8pPr>
          <a:lvl9pPr marL="3657600" algn="l" defTabSz="914400" rtl="0" eaLnBrk="1" latinLnBrk="0" hangingPunct="1">
            <a:defRPr sz="1800" kern="1200">
              <a:solidFill>
                <a:sysClr val="windowText" lastClr="000000"/>
              </a:solidFill>
              <a:latin typeface="Calibri"/>
            </a:defRPr>
          </a:lvl9pPr>
        </a:lstStyle>
        <a:p xmlns:a="http://schemas.openxmlformats.org/drawingml/2006/main">
          <a:r>
            <a:rPr lang="en-US" sz="1200" dirty="0" smtClean="0"/>
            <a:t>Very difficult</a:t>
          </a:r>
        </a:p>
        <a:p xmlns:a="http://schemas.openxmlformats.org/drawingml/2006/main">
          <a:endParaRPr lang="en-US" sz="1200" dirty="0" smtClean="0"/>
        </a:p>
        <a:p xmlns:a="http://schemas.openxmlformats.org/drawingml/2006/main">
          <a:endParaRPr lang="en-US" sz="1200" dirty="0"/>
        </a:p>
        <a:p xmlns:a="http://schemas.openxmlformats.org/drawingml/2006/main">
          <a:endParaRPr lang="en-US" sz="1200" dirty="0" smtClean="0"/>
        </a:p>
        <a:p xmlns:a="http://schemas.openxmlformats.org/drawingml/2006/main">
          <a:r>
            <a:rPr lang="en-US" sz="1200" dirty="0" smtClean="0"/>
            <a:t>Neutral</a:t>
          </a:r>
        </a:p>
        <a:p xmlns:a="http://schemas.openxmlformats.org/drawingml/2006/main">
          <a:endParaRPr lang="en-US" sz="1200" dirty="0" smtClean="0"/>
        </a:p>
        <a:p xmlns:a="http://schemas.openxmlformats.org/drawingml/2006/main">
          <a:endParaRPr lang="en-US" sz="1200" dirty="0" smtClean="0"/>
        </a:p>
        <a:p xmlns:a="http://schemas.openxmlformats.org/drawingml/2006/main">
          <a:endParaRPr lang="en-US" sz="1200" dirty="0"/>
        </a:p>
        <a:p xmlns:a="http://schemas.openxmlformats.org/drawingml/2006/main">
          <a:r>
            <a:rPr lang="en-US" sz="1200" dirty="0" smtClean="0"/>
            <a:t>Easy</a:t>
          </a:r>
          <a:endParaRPr lang="en-US" sz="1200" dirty="0"/>
        </a:p>
      </cdr:txBody>
    </cdr:sp>
  </cdr:relSizeAnchor>
</c:userShapes>
</file>

<file path=ppt/drawings/drawing2.xml><?xml version="1.0" encoding="utf-8"?>
<c:userShapes xmlns:c="http://schemas.openxmlformats.org/drawingml/2006/chart">
  <cdr:relSizeAnchor xmlns:cdr="http://schemas.openxmlformats.org/drawingml/2006/chartDrawing">
    <cdr:from>
      <cdr:x>0.30189</cdr:x>
      <cdr:y>0.34694</cdr:y>
    </cdr:from>
    <cdr:to>
      <cdr:x>0.41509</cdr:x>
      <cdr:y>1</cdr:y>
    </cdr:to>
    <cdr:sp macro="" textlink="">
      <cdr:nvSpPr>
        <cdr:cNvPr id="2" name="TextBox 1"/>
        <cdr:cNvSpPr txBox="1"/>
      </cdr:nvSpPr>
      <cdr:spPr>
        <a:xfrm xmlns:a="http://schemas.openxmlformats.org/drawingml/2006/main" rot="18870025">
          <a:off x="1676400" y="2514600"/>
          <a:ext cx="2438400" cy="914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8630"/>
          </a:xfrm>
          <a:prstGeom prst="rect">
            <a:avLst/>
          </a:prstGeom>
        </p:spPr>
        <p:txBody>
          <a:bodyPr vert="horz" lIns="93616" tIns="46808" rIns="93616" bIns="46808"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8630"/>
          </a:xfrm>
          <a:prstGeom prst="rect">
            <a:avLst/>
          </a:prstGeom>
        </p:spPr>
        <p:txBody>
          <a:bodyPr vert="horz" lIns="93616" tIns="46808" rIns="93616" bIns="46808" rtlCol="0"/>
          <a:lstStyle>
            <a:lvl1pPr algn="r">
              <a:defRPr sz="1200"/>
            </a:lvl1pPr>
          </a:lstStyle>
          <a:p>
            <a:fld id="{1CD9BD38-16F7-41B2-B86B-17810E576E19}" type="datetimeFigureOut">
              <a:rPr lang="en-US" smtClean="0"/>
              <a:pPr/>
              <a:t>10/28/2016</a:t>
            </a:fld>
            <a:endParaRPr lang="en-US"/>
          </a:p>
        </p:txBody>
      </p:sp>
      <p:sp>
        <p:nvSpPr>
          <p:cNvPr id="4" name="Footer Placeholder 3"/>
          <p:cNvSpPr>
            <a:spLocks noGrp="1"/>
          </p:cNvSpPr>
          <p:nvPr>
            <p:ph type="ftr" sz="quarter" idx="2"/>
          </p:nvPr>
        </p:nvSpPr>
        <p:spPr>
          <a:xfrm>
            <a:off x="0" y="8902343"/>
            <a:ext cx="3037840" cy="468630"/>
          </a:xfrm>
          <a:prstGeom prst="rect">
            <a:avLst/>
          </a:prstGeom>
        </p:spPr>
        <p:txBody>
          <a:bodyPr vert="horz" lIns="93616" tIns="46808" rIns="93616" bIns="46808"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902343"/>
            <a:ext cx="3037840" cy="468630"/>
          </a:xfrm>
          <a:prstGeom prst="rect">
            <a:avLst/>
          </a:prstGeom>
        </p:spPr>
        <p:txBody>
          <a:bodyPr vert="horz" lIns="93616" tIns="46808" rIns="93616" bIns="46808" rtlCol="0" anchor="b"/>
          <a:lstStyle>
            <a:lvl1pPr algn="r">
              <a:defRPr sz="1200"/>
            </a:lvl1pPr>
          </a:lstStyle>
          <a:p>
            <a:fld id="{EBBDEA49-C3B4-4307-996B-C218297321CD}" type="slidenum">
              <a:rPr lang="en-US" smtClean="0"/>
              <a:pPr/>
              <a:t>‹#›</a:t>
            </a:fld>
            <a:endParaRPr lang="en-US"/>
          </a:p>
        </p:txBody>
      </p:sp>
    </p:spTree>
    <p:extLst>
      <p:ext uri="{BB962C8B-B14F-4D97-AF65-F5344CB8AC3E}">
        <p14:creationId xmlns:p14="http://schemas.microsoft.com/office/powerpoint/2010/main" val="10855258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8475" cy="4683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9" y="1"/>
            <a:ext cx="3038475" cy="468313"/>
          </a:xfrm>
          <a:prstGeom prst="rect">
            <a:avLst/>
          </a:prstGeom>
        </p:spPr>
        <p:txBody>
          <a:bodyPr vert="horz" lIns="91440" tIns="45720" rIns="91440" bIns="45720" rtlCol="0"/>
          <a:lstStyle>
            <a:lvl1pPr algn="r">
              <a:defRPr sz="1200"/>
            </a:lvl1pPr>
          </a:lstStyle>
          <a:p>
            <a:fld id="{D6C436AE-1BDA-48B4-9281-CD47C12C6E18}" type="datetimeFigureOut">
              <a:rPr lang="en-US" smtClean="0"/>
              <a:pPr/>
              <a:t>10/28/2016</a:t>
            </a:fld>
            <a:endParaRPr lang="en-US"/>
          </a:p>
        </p:txBody>
      </p:sp>
      <p:sp>
        <p:nvSpPr>
          <p:cNvPr id="4" name="Slide Image Placeholder 3"/>
          <p:cNvSpPr>
            <a:spLocks noGrp="1" noRot="1" noChangeAspect="1"/>
          </p:cNvSpPr>
          <p:nvPr>
            <p:ph type="sldImg" idx="2"/>
          </p:nvPr>
        </p:nvSpPr>
        <p:spPr>
          <a:xfrm>
            <a:off x="1162050" y="703263"/>
            <a:ext cx="4686300" cy="35147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51350"/>
            <a:ext cx="5607050" cy="421798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902701"/>
            <a:ext cx="3038475" cy="46831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9" y="8902701"/>
            <a:ext cx="3038475" cy="468313"/>
          </a:xfrm>
          <a:prstGeom prst="rect">
            <a:avLst/>
          </a:prstGeom>
        </p:spPr>
        <p:txBody>
          <a:bodyPr vert="horz" lIns="91440" tIns="45720" rIns="91440" bIns="45720" rtlCol="0" anchor="b"/>
          <a:lstStyle>
            <a:lvl1pPr algn="r">
              <a:defRPr sz="1200"/>
            </a:lvl1pPr>
          </a:lstStyle>
          <a:p>
            <a:fld id="{E5656E8D-E016-48A4-AE05-069F3CABDD1D}" type="slidenum">
              <a:rPr lang="en-US" smtClean="0"/>
              <a:pPr/>
              <a:t>‹#›</a:t>
            </a:fld>
            <a:endParaRPr lang="en-US"/>
          </a:p>
        </p:txBody>
      </p:sp>
    </p:spTree>
    <p:extLst>
      <p:ext uri="{BB962C8B-B14F-4D97-AF65-F5344CB8AC3E}">
        <p14:creationId xmlns:p14="http://schemas.microsoft.com/office/powerpoint/2010/main" val="39472618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5656E8D-E016-48A4-AE05-069F3CABDD1D}" type="slidenum">
              <a:rPr lang="en-US" smtClean="0"/>
              <a:pPr/>
              <a:t>1</a:t>
            </a:fld>
            <a:endParaRPr lang="en-US"/>
          </a:p>
        </p:txBody>
      </p:sp>
    </p:spTree>
    <p:extLst>
      <p:ext uri="{BB962C8B-B14F-4D97-AF65-F5344CB8AC3E}">
        <p14:creationId xmlns:p14="http://schemas.microsoft.com/office/powerpoint/2010/main" val="23834507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Typical</a:t>
            </a:r>
            <a:r>
              <a:rPr lang="en-US" baseline="0" dirty="0" smtClean="0"/>
              <a:t> range sent out to audience was 10-15% so response rates were a little low.  Timing was bad w/ a EPA region 6 </a:t>
            </a:r>
            <a:r>
              <a:rPr lang="en-US" baseline="0" dirty="0" err="1" smtClean="0"/>
              <a:t>stormwater</a:t>
            </a:r>
            <a:r>
              <a:rPr lang="en-US" baseline="0" dirty="0" smtClean="0"/>
              <a:t> conference the week of October 3</a:t>
            </a:r>
            <a:r>
              <a:rPr lang="en-US" baseline="30000" dirty="0" smtClean="0"/>
              <a:t>rd</a:t>
            </a:r>
            <a:r>
              <a:rPr lang="en-US" baseline="0" dirty="0" smtClean="0"/>
              <a:t>, and the OK’s Gov Conference Oct 11-12</a:t>
            </a:r>
            <a:r>
              <a:rPr lang="en-US" baseline="30000" dirty="0" smtClean="0"/>
              <a:t>th</a:t>
            </a:r>
            <a:r>
              <a:rPr lang="en-US" baseline="0" dirty="0" smtClean="0"/>
              <a:t>,  and The </a:t>
            </a:r>
            <a:r>
              <a:rPr lang="en-US" baseline="0" dirty="0" err="1" smtClean="0"/>
              <a:t>WateReuse</a:t>
            </a:r>
            <a:r>
              <a:rPr lang="en-US" baseline="0" dirty="0" smtClean="0"/>
              <a:t> summit October 17-18th.  However, it also gave us a chance to ask individuals in person if they wouldn’t mind completing the survey.   </a:t>
            </a:r>
          </a:p>
          <a:p>
            <a:endParaRPr lang="en-US" baseline="0" dirty="0" smtClean="0"/>
          </a:p>
          <a:p>
            <a:r>
              <a:rPr lang="en-US" baseline="0" dirty="0" err="1" smtClean="0"/>
              <a:t>Nontradional</a:t>
            </a:r>
            <a:r>
              <a:rPr lang="en-US" baseline="0" dirty="0" smtClean="0"/>
              <a:t> high.  Hit all Conservation districts, NRCS District Conservationists, </a:t>
            </a:r>
            <a:r>
              <a:rPr lang="en-US" baseline="0" dirty="0" err="1" smtClean="0"/>
              <a:t>Stormwater</a:t>
            </a:r>
            <a:r>
              <a:rPr lang="en-US" baseline="0" dirty="0" smtClean="0"/>
              <a:t> Communities, Certified Floodplain Managers, Other State and Federal Agencies to educate them on opportunities for collaboration. </a:t>
            </a:r>
          </a:p>
          <a:p>
            <a:endParaRPr lang="en-US" baseline="0" dirty="0" smtClean="0"/>
          </a:p>
          <a:p>
            <a:r>
              <a:rPr lang="en-US" baseline="0" dirty="0" smtClean="0"/>
              <a:t>Focus more on Quality not Quantity.  </a:t>
            </a:r>
          </a:p>
          <a:p>
            <a:endParaRPr lang="en-US" dirty="0"/>
          </a:p>
        </p:txBody>
      </p:sp>
      <p:sp>
        <p:nvSpPr>
          <p:cNvPr id="4" name="Slide Number Placeholder 3"/>
          <p:cNvSpPr>
            <a:spLocks noGrp="1"/>
          </p:cNvSpPr>
          <p:nvPr>
            <p:ph type="sldNum" sz="quarter" idx="10"/>
          </p:nvPr>
        </p:nvSpPr>
        <p:spPr/>
        <p:txBody>
          <a:bodyPr/>
          <a:lstStyle/>
          <a:p>
            <a:fld id="{E5656E8D-E016-48A4-AE05-069F3CABDD1D}" type="slidenum">
              <a:rPr lang="en-US" smtClean="0"/>
              <a:pPr/>
              <a:t>10</a:t>
            </a:fld>
            <a:endParaRPr lang="en-US"/>
          </a:p>
        </p:txBody>
      </p:sp>
    </p:spTree>
    <p:extLst>
      <p:ext uri="{BB962C8B-B14F-4D97-AF65-F5344CB8AC3E}">
        <p14:creationId xmlns:p14="http://schemas.microsoft.com/office/powerpoint/2010/main" val="24254067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have a goal</a:t>
            </a:r>
            <a:r>
              <a:rPr lang="en-US" baseline="0" dirty="0" smtClean="0"/>
              <a:t> to provide 60% of all water and wastewater financing in the state of Oklahoma.  We received comments regarding “made the best sense financially” low interest rate and PF, Speed at which funding was obtained, flexible terms</a:t>
            </a:r>
            <a:endParaRPr lang="en-US" dirty="0"/>
          </a:p>
        </p:txBody>
      </p:sp>
      <p:sp>
        <p:nvSpPr>
          <p:cNvPr id="4" name="Slide Number Placeholder 3"/>
          <p:cNvSpPr>
            <a:spLocks noGrp="1"/>
          </p:cNvSpPr>
          <p:nvPr>
            <p:ph type="sldNum" sz="quarter" idx="10"/>
          </p:nvPr>
        </p:nvSpPr>
        <p:spPr/>
        <p:txBody>
          <a:bodyPr/>
          <a:lstStyle/>
          <a:p>
            <a:fld id="{E5656E8D-E016-48A4-AE05-069F3CABDD1D}" type="slidenum">
              <a:rPr lang="en-US" smtClean="0"/>
              <a:pPr/>
              <a:t>11</a:t>
            </a:fld>
            <a:endParaRPr lang="en-US"/>
          </a:p>
        </p:txBody>
      </p:sp>
    </p:spTree>
    <p:extLst>
      <p:ext uri="{BB962C8B-B14F-4D97-AF65-F5344CB8AC3E}">
        <p14:creationId xmlns:p14="http://schemas.microsoft.com/office/powerpoint/2010/main" val="33018414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a:t>
            </a:r>
            <a:r>
              <a:rPr lang="en-US" baseline="0" dirty="0" smtClean="0"/>
              <a:t> wanted to get feed back on how people view us.   </a:t>
            </a:r>
          </a:p>
          <a:p>
            <a:r>
              <a:rPr lang="en-US" dirty="0" smtClean="0"/>
              <a:t>“My experience with the staff at OWRB were very good. A lot of good people willing to take the extra step to help in any way.”</a:t>
            </a:r>
            <a:endParaRPr lang="en-US" dirty="0"/>
          </a:p>
        </p:txBody>
      </p:sp>
      <p:sp>
        <p:nvSpPr>
          <p:cNvPr id="4" name="Slide Number Placeholder 3"/>
          <p:cNvSpPr>
            <a:spLocks noGrp="1"/>
          </p:cNvSpPr>
          <p:nvPr>
            <p:ph type="sldNum" sz="quarter" idx="10"/>
          </p:nvPr>
        </p:nvSpPr>
        <p:spPr/>
        <p:txBody>
          <a:bodyPr/>
          <a:lstStyle/>
          <a:p>
            <a:fld id="{E5656E8D-E016-48A4-AE05-069F3CABDD1D}" type="slidenum">
              <a:rPr lang="en-US" smtClean="0"/>
              <a:pPr/>
              <a:t>12</a:t>
            </a:fld>
            <a:endParaRPr lang="en-US"/>
          </a:p>
        </p:txBody>
      </p:sp>
    </p:spTree>
    <p:extLst>
      <p:ext uri="{BB962C8B-B14F-4D97-AF65-F5344CB8AC3E}">
        <p14:creationId xmlns:p14="http://schemas.microsoft.com/office/powerpoint/2010/main" val="8387125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Legal Review</a:t>
            </a:r>
            <a:r>
              <a:rPr lang="en-US" baseline="0" dirty="0" smtClean="0"/>
              <a:t> and Loan closing was viewed as an easy process.  </a:t>
            </a:r>
            <a:endParaRPr lang="en-US" dirty="0"/>
          </a:p>
        </p:txBody>
      </p:sp>
      <p:sp>
        <p:nvSpPr>
          <p:cNvPr id="4" name="Slide Number Placeholder 3"/>
          <p:cNvSpPr>
            <a:spLocks noGrp="1"/>
          </p:cNvSpPr>
          <p:nvPr>
            <p:ph type="sldNum" sz="quarter" idx="10"/>
          </p:nvPr>
        </p:nvSpPr>
        <p:spPr/>
        <p:txBody>
          <a:bodyPr/>
          <a:lstStyle/>
          <a:p>
            <a:fld id="{E5656E8D-E016-48A4-AE05-069F3CABDD1D}" type="slidenum">
              <a:rPr lang="en-US" smtClean="0"/>
              <a:pPr/>
              <a:t>13</a:t>
            </a:fld>
            <a:endParaRPr lang="en-US"/>
          </a:p>
        </p:txBody>
      </p:sp>
    </p:spTree>
    <p:extLst>
      <p:ext uri="{BB962C8B-B14F-4D97-AF65-F5344CB8AC3E}">
        <p14:creationId xmlns:p14="http://schemas.microsoft.com/office/powerpoint/2010/main" val="32434274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47% of those</a:t>
            </a:r>
            <a:r>
              <a:rPr lang="en-US" baseline="0" dirty="0" smtClean="0"/>
              <a:t> that responded said the CWSRF program rates better than other funding sources while another 21% said much better.   I think this data helps to also support why when asked if they would use the CWSRF again 74% answered with yes.  </a:t>
            </a:r>
            <a:endParaRPr lang="en-US" dirty="0"/>
          </a:p>
        </p:txBody>
      </p:sp>
      <p:sp>
        <p:nvSpPr>
          <p:cNvPr id="4" name="Slide Number Placeholder 3"/>
          <p:cNvSpPr>
            <a:spLocks noGrp="1"/>
          </p:cNvSpPr>
          <p:nvPr>
            <p:ph type="sldNum" sz="quarter" idx="10"/>
          </p:nvPr>
        </p:nvSpPr>
        <p:spPr/>
        <p:txBody>
          <a:bodyPr/>
          <a:lstStyle/>
          <a:p>
            <a:fld id="{E5656E8D-E016-48A4-AE05-069F3CABDD1D}" type="slidenum">
              <a:rPr lang="en-US" smtClean="0"/>
              <a:pPr/>
              <a:t>14</a:t>
            </a:fld>
            <a:endParaRPr lang="en-US"/>
          </a:p>
        </p:txBody>
      </p:sp>
    </p:spTree>
    <p:extLst>
      <p:ext uri="{BB962C8B-B14F-4D97-AF65-F5344CB8AC3E}">
        <p14:creationId xmlns:p14="http://schemas.microsoft.com/office/powerpoint/2010/main" val="6799229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Smaller systems</a:t>
            </a:r>
            <a:r>
              <a:rPr lang="en-US" baseline="0" dirty="0" smtClean="0"/>
              <a:t> or maybe individuals who aren’t working with Financial Service providers.  Most in the Non-Borrowers survey were small systems.  </a:t>
            </a:r>
            <a:endParaRPr lang="en-US" dirty="0"/>
          </a:p>
        </p:txBody>
      </p:sp>
      <p:sp>
        <p:nvSpPr>
          <p:cNvPr id="4" name="Slide Number Placeholder 3"/>
          <p:cNvSpPr>
            <a:spLocks noGrp="1"/>
          </p:cNvSpPr>
          <p:nvPr>
            <p:ph type="sldNum" sz="quarter" idx="10"/>
          </p:nvPr>
        </p:nvSpPr>
        <p:spPr/>
        <p:txBody>
          <a:bodyPr/>
          <a:lstStyle/>
          <a:p>
            <a:fld id="{E5656E8D-E016-48A4-AE05-069F3CABDD1D}" type="slidenum">
              <a:rPr lang="en-US" smtClean="0"/>
              <a:pPr/>
              <a:t>15</a:t>
            </a:fld>
            <a:endParaRPr lang="en-US"/>
          </a:p>
        </p:txBody>
      </p:sp>
    </p:spTree>
    <p:extLst>
      <p:ext uri="{BB962C8B-B14F-4D97-AF65-F5344CB8AC3E}">
        <p14:creationId xmlns:p14="http://schemas.microsoft.com/office/powerpoint/2010/main" val="25472754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Where they</a:t>
            </a:r>
            <a:r>
              <a:rPr lang="en-US" baseline="0" dirty="0" smtClean="0"/>
              <a:t> go Smaller system like grants or want to try and finance project with what they have on hand and piece meal projects to fix the problems at hand.  OWRB has worked to present on Sustainability and Planning guides by partnering with OK Rural Water Association.</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49% less than 3,300 and 13% 3,300-10,00</a:t>
            </a:r>
            <a:endParaRPr lang="en-US" dirty="0" smtClean="0"/>
          </a:p>
          <a:p>
            <a:endParaRPr lang="en-US" dirty="0"/>
          </a:p>
        </p:txBody>
      </p:sp>
      <p:sp>
        <p:nvSpPr>
          <p:cNvPr id="4" name="Slide Number Placeholder 3"/>
          <p:cNvSpPr>
            <a:spLocks noGrp="1"/>
          </p:cNvSpPr>
          <p:nvPr>
            <p:ph type="sldNum" sz="quarter" idx="10"/>
          </p:nvPr>
        </p:nvSpPr>
        <p:spPr/>
        <p:txBody>
          <a:bodyPr/>
          <a:lstStyle/>
          <a:p>
            <a:fld id="{E5656E8D-E016-48A4-AE05-069F3CABDD1D}" type="slidenum">
              <a:rPr lang="en-US" smtClean="0"/>
              <a:pPr/>
              <a:t>16</a:t>
            </a:fld>
            <a:endParaRPr lang="en-US"/>
          </a:p>
        </p:txBody>
      </p:sp>
    </p:spTree>
    <p:extLst>
      <p:ext uri="{BB962C8B-B14F-4D97-AF65-F5344CB8AC3E}">
        <p14:creationId xmlns:p14="http://schemas.microsoft.com/office/powerpoint/2010/main" val="30728203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None/>
            </a:pPr>
            <a:r>
              <a:rPr lang="en-US" baseline="0" dirty="0" smtClean="0"/>
              <a:t>2.  Combine app with other fed and state funding</a:t>
            </a:r>
          </a:p>
          <a:p>
            <a:pPr marL="228600" indent="-228600">
              <a:buAutoNum type="arabicPeriod" startAt="5"/>
            </a:pPr>
            <a:r>
              <a:rPr lang="en-US" baseline="0" dirty="0" smtClean="0"/>
              <a:t>Application</a:t>
            </a:r>
          </a:p>
          <a:p>
            <a:pPr marL="228600" indent="-228600">
              <a:buAutoNum type="arabicPeriod" startAt="5"/>
            </a:pPr>
            <a:r>
              <a:rPr lang="en-US" baseline="0" dirty="0" smtClean="0"/>
              <a:t>Environmental</a:t>
            </a:r>
          </a:p>
          <a:p>
            <a:pPr marL="228600" indent="-228600">
              <a:buAutoNum type="arabicPeriod" startAt="5"/>
            </a:pPr>
            <a:r>
              <a:rPr lang="en-US" baseline="0" dirty="0" smtClean="0"/>
              <a:t>Engineering</a:t>
            </a:r>
          </a:p>
          <a:p>
            <a:pPr marL="228600" indent="-228600">
              <a:buNone/>
            </a:pPr>
            <a:r>
              <a:rPr lang="en-US" baseline="0" dirty="0" smtClean="0"/>
              <a:t>9.   Information and Training/Guidance   (Hold an annual Grants workshop, started it a couple of year ago)</a:t>
            </a:r>
            <a:endParaRPr lang="en-US" dirty="0"/>
          </a:p>
        </p:txBody>
      </p:sp>
      <p:sp>
        <p:nvSpPr>
          <p:cNvPr id="4" name="Slide Number Placeholder 3"/>
          <p:cNvSpPr>
            <a:spLocks noGrp="1"/>
          </p:cNvSpPr>
          <p:nvPr>
            <p:ph type="sldNum" sz="quarter" idx="10"/>
          </p:nvPr>
        </p:nvSpPr>
        <p:spPr/>
        <p:txBody>
          <a:bodyPr/>
          <a:lstStyle/>
          <a:p>
            <a:fld id="{E5656E8D-E016-48A4-AE05-069F3CABDD1D}" type="slidenum">
              <a:rPr lang="en-US" smtClean="0"/>
              <a:pPr/>
              <a:t>17</a:t>
            </a:fld>
            <a:endParaRPr lang="en-US"/>
          </a:p>
        </p:txBody>
      </p:sp>
    </p:spTree>
    <p:extLst>
      <p:ext uri="{BB962C8B-B14F-4D97-AF65-F5344CB8AC3E}">
        <p14:creationId xmlns:p14="http://schemas.microsoft.com/office/powerpoint/2010/main" val="33215066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8% WQ education and NPS</a:t>
            </a:r>
            <a:r>
              <a:rPr lang="en-US" baseline="0" dirty="0" smtClean="0"/>
              <a:t> pollution education, </a:t>
            </a:r>
            <a:r>
              <a:rPr lang="en-US" baseline="0" dirty="0" err="1" smtClean="0"/>
              <a:t>Streambank</a:t>
            </a:r>
            <a:r>
              <a:rPr lang="en-US" baseline="0" dirty="0" smtClean="0"/>
              <a:t> Stabilization &amp; Riparian Zone Protection, </a:t>
            </a:r>
            <a:r>
              <a:rPr lang="en-US" baseline="0" dirty="0" err="1" smtClean="0"/>
              <a:t>SWSupply</a:t>
            </a:r>
            <a:r>
              <a:rPr lang="en-US" baseline="0" dirty="0" smtClean="0"/>
              <a:t> Protection</a:t>
            </a:r>
          </a:p>
          <a:p>
            <a:endParaRPr lang="en-US" baseline="0" dirty="0" smtClean="0"/>
          </a:p>
          <a:p>
            <a:r>
              <a:rPr lang="en-US" baseline="0" dirty="0" smtClean="0"/>
              <a:t>Good to know even smaller system are looking at </a:t>
            </a:r>
            <a:r>
              <a:rPr lang="en-US" baseline="0" dirty="0" err="1" smtClean="0"/>
              <a:t>Stormwater</a:t>
            </a:r>
            <a:r>
              <a:rPr lang="en-US" baseline="0" dirty="0" smtClean="0"/>
              <a:t> and Floodplain project.   49% less than 3,300 and 13% 3,300-10,000</a:t>
            </a:r>
            <a:endParaRPr lang="en-US" dirty="0"/>
          </a:p>
        </p:txBody>
      </p:sp>
      <p:sp>
        <p:nvSpPr>
          <p:cNvPr id="4" name="Slide Number Placeholder 3"/>
          <p:cNvSpPr>
            <a:spLocks noGrp="1"/>
          </p:cNvSpPr>
          <p:nvPr>
            <p:ph type="sldNum" sz="quarter" idx="10"/>
          </p:nvPr>
        </p:nvSpPr>
        <p:spPr/>
        <p:txBody>
          <a:bodyPr/>
          <a:lstStyle/>
          <a:p>
            <a:fld id="{E5656E8D-E016-48A4-AE05-069F3CABDD1D}" type="slidenum">
              <a:rPr lang="en-US" smtClean="0"/>
              <a:pPr/>
              <a:t>18</a:t>
            </a:fld>
            <a:endParaRPr lang="en-US"/>
          </a:p>
        </p:txBody>
      </p:sp>
    </p:spTree>
    <p:extLst>
      <p:ext uri="{BB962C8B-B14F-4D97-AF65-F5344CB8AC3E}">
        <p14:creationId xmlns:p14="http://schemas.microsoft.com/office/powerpoint/2010/main" val="30815402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4%  A little stumped by this b/c we haven’t really turned</a:t>
            </a:r>
            <a:r>
              <a:rPr lang="en-US" baseline="0" dirty="0" smtClean="0"/>
              <a:t> anyone down.</a:t>
            </a:r>
          </a:p>
          <a:p>
            <a:endParaRPr lang="en-US" baseline="0" dirty="0" smtClean="0"/>
          </a:p>
          <a:p>
            <a:r>
              <a:rPr lang="en-US" baseline="0" dirty="0" smtClean="0"/>
              <a:t>We knew going into this survey we needed to expand our outreach for non-traditional type projects. We have presented to Parks and </a:t>
            </a:r>
            <a:r>
              <a:rPr lang="en-US" baseline="0" dirty="0" err="1" smtClean="0"/>
              <a:t>Rec</a:t>
            </a:r>
            <a:r>
              <a:rPr lang="en-US" baseline="0" dirty="0" smtClean="0"/>
              <a:t>, </a:t>
            </a:r>
            <a:r>
              <a:rPr lang="en-US" baseline="0" dirty="0" err="1" smtClean="0"/>
              <a:t>Forestery</a:t>
            </a:r>
            <a:r>
              <a:rPr lang="en-US" baseline="0" dirty="0" smtClean="0"/>
              <a:t> and Agricultural groups and to Floodplain and </a:t>
            </a:r>
            <a:r>
              <a:rPr lang="en-US" baseline="0" dirty="0" err="1" smtClean="0"/>
              <a:t>Stormwater</a:t>
            </a:r>
            <a:r>
              <a:rPr lang="en-US" baseline="0" dirty="0" smtClean="0"/>
              <a:t> Managers at  OFMA, Region 6 </a:t>
            </a:r>
            <a:r>
              <a:rPr lang="en-US" baseline="0" dirty="0" err="1" smtClean="0"/>
              <a:t>Stormwater</a:t>
            </a:r>
            <a:r>
              <a:rPr lang="en-US" baseline="0" dirty="0" smtClean="0"/>
              <a:t> Conference, and educating service providers by sharing Eligibilities paper.  </a:t>
            </a:r>
            <a:endParaRPr lang="en-US" dirty="0"/>
          </a:p>
        </p:txBody>
      </p:sp>
      <p:sp>
        <p:nvSpPr>
          <p:cNvPr id="4" name="Slide Number Placeholder 3"/>
          <p:cNvSpPr>
            <a:spLocks noGrp="1"/>
          </p:cNvSpPr>
          <p:nvPr>
            <p:ph type="sldNum" sz="quarter" idx="10"/>
          </p:nvPr>
        </p:nvSpPr>
        <p:spPr/>
        <p:txBody>
          <a:bodyPr/>
          <a:lstStyle/>
          <a:p>
            <a:fld id="{E5656E8D-E016-48A4-AE05-069F3CABDD1D}" type="slidenum">
              <a:rPr lang="en-US" smtClean="0"/>
              <a:pPr/>
              <a:t>19</a:t>
            </a:fld>
            <a:endParaRPr lang="en-US"/>
          </a:p>
        </p:txBody>
      </p:sp>
    </p:spTree>
    <p:extLst>
      <p:ext uri="{BB962C8B-B14F-4D97-AF65-F5344CB8AC3E}">
        <p14:creationId xmlns:p14="http://schemas.microsoft.com/office/powerpoint/2010/main" val="37786936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Get a</a:t>
            </a:r>
            <a:r>
              <a:rPr lang="en-US" baseline="0" dirty="0" smtClean="0"/>
              <a:t> check on our program vitals.  </a:t>
            </a:r>
            <a:endParaRPr lang="en-US" dirty="0"/>
          </a:p>
        </p:txBody>
      </p:sp>
      <p:sp>
        <p:nvSpPr>
          <p:cNvPr id="4" name="Slide Number Placeholder 3"/>
          <p:cNvSpPr>
            <a:spLocks noGrp="1"/>
          </p:cNvSpPr>
          <p:nvPr>
            <p:ph type="sldNum" sz="quarter" idx="10"/>
          </p:nvPr>
        </p:nvSpPr>
        <p:spPr/>
        <p:txBody>
          <a:bodyPr/>
          <a:lstStyle/>
          <a:p>
            <a:fld id="{E5656E8D-E016-48A4-AE05-069F3CABDD1D}" type="slidenum">
              <a:rPr lang="en-US" smtClean="0"/>
              <a:pPr/>
              <a:t>2</a:t>
            </a:fld>
            <a:endParaRPr lang="en-US"/>
          </a:p>
        </p:txBody>
      </p:sp>
    </p:spTree>
    <p:extLst>
      <p:ext uri="{BB962C8B-B14F-4D97-AF65-F5344CB8AC3E}">
        <p14:creationId xmlns:p14="http://schemas.microsoft.com/office/powerpoint/2010/main" val="1334411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5656E8D-E016-48A4-AE05-069F3CABDD1D}" type="slidenum">
              <a:rPr lang="en-US" smtClean="0"/>
              <a:pPr/>
              <a:t>20</a:t>
            </a:fld>
            <a:endParaRPr lang="en-US"/>
          </a:p>
        </p:txBody>
      </p:sp>
    </p:spTree>
    <p:extLst>
      <p:ext uri="{BB962C8B-B14F-4D97-AF65-F5344CB8AC3E}">
        <p14:creationId xmlns:p14="http://schemas.microsoft.com/office/powerpoint/2010/main" val="3093170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Feedback</a:t>
            </a:r>
            <a:r>
              <a:rPr lang="en-US" baseline="0" dirty="0" smtClean="0"/>
              <a:t> from other consultants and service providers</a:t>
            </a:r>
            <a:endParaRPr lang="en-US" dirty="0" smtClean="0"/>
          </a:p>
          <a:p>
            <a:endParaRPr lang="en-US" dirty="0" smtClean="0"/>
          </a:p>
          <a:p>
            <a:r>
              <a:rPr lang="en-US" dirty="0" smtClean="0"/>
              <a:t>Other- Comment was</a:t>
            </a:r>
            <a:r>
              <a:rPr lang="en-US" baseline="0" dirty="0" smtClean="0"/>
              <a:t> primarily work on grants.   Bond Counsel- Don’t make recommendations that’s the FA’s role.   </a:t>
            </a:r>
            <a:endParaRPr lang="en-US" dirty="0" smtClean="0"/>
          </a:p>
          <a:p>
            <a:r>
              <a:rPr lang="en-US" dirty="0" smtClean="0"/>
              <a:t>Time</a:t>
            </a:r>
            <a:r>
              <a:rPr lang="en-US" baseline="0" dirty="0" smtClean="0"/>
              <a:t> to receive </a:t>
            </a:r>
            <a:endParaRPr lang="en-US" dirty="0"/>
          </a:p>
        </p:txBody>
      </p:sp>
      <p:sp>
        <p:nvSpPr>
          <p:cNvPr id="4" name="Slide Number Placeholder 3"/>
          <p:cNvSpPr>
            <a:spLocks noGrp="1"/>
          </p:cNvSpPr>
          <p:nvPr>
            <p:ph type="sldNum" sz="quarter" idx="10"/>
          </p:nvPr>
        </p:nvSpPr>
        <p:spPr/>
        <p:txBody>
          <a:bodyPr/>
          <a:lstStyle/>
          <a:p>
            <a:fld id="{E5656E8D-E016-48A4-AE05-069F3CABDD1D}" type="slidenum">
              <a:rPr lang="en-US" smtClean="0"/>
              <a:pPr/>
              <a:t>21</a:t>
            </a:fld>
            <a:endParaRPr lang="en-US"/>
          </a:p>
        </p:txBody>
      </p:sp>
    </p:spTree>
    <p:extLst>
      <p:ext uri="{BB962C8B-B14F-4D97-AF65-F5344CB8AC3E}">
        <p14:creationId xmlns:p14="http://schemas.microsoft.com/office/powerpoint/2010/main" val="41691510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14% Assistance in completing key requirements</a:t>
            </a:r>
          </a:p>
          <a:p>
            <a:r>
              <a:rPr lang="en-US" dirty="0" smtClean="0"/>
              <a:t>12% Incentive</a:t>
            </a:r>
            <a:r>
              <a:rPr lang="en-US" baseline="0" dirty="0" smtClean="0"/>
              <a:t> to offset costs of key requirements</a:t>
            </a:r>
          </a:p>
          <a:p>
            <a:r>
              <a:rPr lang="en-US" baseline="0" dirty="0" smtClean="0"/>
              <a:t>7%  Guidance/Training on the application process</a:t>
            </a:r>
          </a:p>
          <a:p>
            <a:r>
              <a:rPr lang="en-US" baseline="0" dirty="0" smtClean="0"/>
              <a:t>14%  Financial Assistance for Planning and Design</a:t>
            </a:r>
            <a:endParaRPr lang="en-US" dirty="0"/>
          </a:p>
        </p:txBody>
      </p:sp>
      <p:sp>
        <p:nvSpPr>
          <p:cNvPr id="4" name="Slide Number Placeholder 3"/>
          <p:cNvSpPr>
            <a:spLocks noGrp="1"/>
          </p:cNvSpPr>
          <p:nvPr>
            <p:ph type="sldNum" sz="quarter" idx="10"/>
          </p:nvPr>
        </p:nvSpPr>
        <p:spPr/>
        <p:txBody>
          <a:bodyPr/>
          <a:lstStyle/>
          <a:p>
            <a:fld id="{E5656E8D-E016-48A4-AE05-069F3CABDD1D}" type="slidenum">
              <a:rPr lang="en-US" smtClean="0"/>
              <a:pPr/>
              <a:t>22</a:t>
            </a:fld>
            <a:endParaRPr lang="en-US"/>
          </a:p>
        </p:txBody>
      </p:sp>
    </p:spTree>
    <p:extLst>
      <p:ext uri="{BB962C8B-B14F-4D97-AF65-F5344CB8AC3E}">
        <p14:creationId xmlns:p14="http://schemas.microsoft.com/office/powerpoint/2010/main" val="3016555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77% of borrowers would come back</a:t>
            </a:r>
          </a:p>
          <a:p>
            <a:r>
              <a:rPr lang="en-US" dirty="0" smtClean="0"/>
              <a:t>85% of consultants have</a:t>
            </a:r>
            <a:r>
              <a:rPr lang="en-US" baseline="0" dirty="0" smtClean="0"/>
              <a:t> an overall positive perception of the program</a:t>
            </a:r>
          </a:p>
          <a:p>
            <a:r>
              <a:rPr lang="en-US" baseline="0" dirty="0" smtClean="0"/>
              <a:t>If it’s not broke don’t’ fix it.   Repeat business sometimes the best business, and based on comment Service provides provide input can weigh heavily on where communities go for financing. </a:t>
            </a:r>
          </a:p>
        </p:txBody>
      </p:sp>
      <p:sp>
        <p:nvSpPr>
          <p:cNvPr id="4" name="Slide Number Placeholder 3"/>
          <p:cNvSpPr>
            <a:spLocks noGrp="1"/>
          </p:cNvSpPr>
          <p:nvPr>
            <p:ph type="sldNum" sz="quarter" idx="10"/>
          </p:nvPr>
        </p:nvSpPr>
        <p:spPr/>
        <p:txBody>
          <a:bodyPr/>
          <a:lstStyle/>
          <a:p>
            <a:fld id="{E5656E8D-E016-48A4-AE05-069F3CABDD1D}" type="slidenum">
              <a:rPr lang="en-US" smtClean="0"/>
              <a:pPr/>
              <a:t>23</a:t>
            </a:fld>
            <a:endParaRPr lang="en-US"/>
          </a:p>
        </p:txBody>
      </p:sp>
    </p:spTree>
    <p:extLst>
      <p:ext uri="{BB962C8B-B14F-4D97-AF65-F5344CB8AC3E}">
        <p14:creationId xmlns:p14="http://schemas.microsoft.com/office/powerpoint/2010/main" val="40414686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657350" lvl="2" indent="-285750">
              <a:spcBef>
                <a:spcPct val="20000"/>
              </a:spcBef>
              <a:buFont typeface="Arial" pitchFamily="34" charset="0"/>
              <a:buChar char="•"/>
              <a:defRPr/>
            </a:pPr>
            <a:r>
              <a:rPr lang="en-US" sz="2400" dirty="0" smtClean="0">
                <a:solidFill>
                  <a:schemeClr val="bg1"/>
                </a:solidFill>
              </a:rPr>
              <a:t>Comment received  “</a:t>
            </a:r>
            <a:r>
              <a:rPr lang="en-US" sz="1200" b="0" i="0" u="none" strike="noStrike" kern="1200" dirty="0" smtClean="0">
                <a:solidFill>
                  <a:schemeClr val="tx1"/>
                </a:solidFill>
                <a:latin typeface="+mn-lt"/>
                <a:ea typeface="+mn-ea"/>
                <a:cs typeface="+mn-cs"/>
              </a:rPr>
              <a:t>With bank interest rates as low as 2%, the Davis Bacon rule and environmental requirements tend to make it more difficult to justify the use of federal funds.</a:t>
            </a:r>
            <a:r>
              <a:rPr lang="en-US" sz="2400" dirty="0" smtClean="0"/>
              <a:t> “</a:t>
            </a:r>
            <a:endParaRPr lang="en-US" sz="2400" dirty="0" smtClean="0">
              <a:solidFill>
                <a:schemeClr val="bg1"/>
              </a:solidFill>
            </a:endParaRPr>
          </a:p>
          <a:p>
            <a:pPr marL="1657350" lvl="2" indent="-285750">
              <a:spcBef>
                <a:spcPct val="20000"/>
              </a:spcBef>
              <a:buFont typeface="Arial" pitchFamily="34" charset="0"/>
              <a:buChar char="•"/>
              <a:defRPr/>
            </a:pPr>
            <a:r>
              <a:rPr lang="en-US" sz="2400" dirty="0" smtClean="0">
                <a:solidFill>
                  <a:schemeClr val="bg1"/>
                </a:solidFill>
              </a:rPr>
              <a:t>Eliminate in-house </a:t>
            </a:r>
            <a:r>
              <a:rPr lang="en-US" sz="2400" dirty="0" err="1" smtClean="0">
                <a:solidFill>
                  <a:schemeClr val="bg1"/>
                </a:solidFill>
              </a:rPr>
              <a:t>redtape</a:t>
            </a:r>
            <a:endParaRPr lang="en-US" sz="2400" dirty="0" smtClean="0">
              <a:solidFill>
                <a:schemeClr val="bg1"/>
              </a:solidFill>
            </a:endParaRPr>
          </a:p>
          <a:p>
            <a:pPr marL="1657350" lvl="2" indent="-285750">
              <a:spcBef>
                <a:spcPct val="20000"/>
              </a:spcBef>
              <a:buFont typeface="Arial" pitchFamily="34" charset="0"/>
              <a:buChar char="•"/>
              <a:defRPr/>
            </a:pPr>
            <a:r>
              <a:rPr lang="en-US" sz="2400" dirty="0" smtClean="0">
                <a:solidFill>
                  <a:schemeClr val="bg1"/>
                </a:solidFill>
              </a:rPr>
              <a:t>Take</a:t>
            </a:r>
            <a:r>
              <a:rPr lang="en-US" sz="2400" baseline="0" dirty="0" smtClean="0">
                <a:solidFill>
                  <a:schemeClr val="bg1"/>
                </a:solidFill>
              </a:rPr>
              <a:t> pictures for borrowers and document SHPO requirements</a:t>
            </a:r>
            <a:endParaRPr lang="en-US" sz="2400" dirty="0" smtClean="0">
              <a:solidFill>
                <a:schemeClr val="bg1"/>
              </a:solidFill>
            </a:endParaRPr>
          </a:p>
          <a:p>
            <a:endParaRPr lang="en-US" dirty="0"/>
          </a:p>
        </p:txBody>
      </p:sp>
      <p:sp>
        <p:nvSpPr>
          <p:cNvPr id="4" name="Slide Number Placeholder 3"/>
          <p:cNvSpPr>
            <a:spLocks noGrp="1"/>
          </p:cNvSpPr>
          <p:nvPr>
            <p:ph type="sldNum" sz="quarter" idx="10"/>
          </p:nvPr>
        </p:nvSpPr>
        <p:spPr/>
        <p:txBody>
          <a:bodyPr/>
          <a:lstStyle/>
          <a:p>
            <a:fld id="{E5656E8D-E016-48A4-AE05-069F3CABDD1D}" type="slidenum">
              <a:rPr lang="en-US" smtClean="0"/>
              <a:pPr/>
              <a:t>24</a:t>
            </a:fld>
            <a:endParaRPr lang="en-US"/>
          </a:p>
        </p:txBody>
      </p:sp>
    </p:spTree>
    <p:extLst>
      <p:ext uri="{BB962C8B-B14F-4D97-AF65-F5344CB8AC3E}">
        <p14:creationId xmlns:p14="http://schemas.microsoft.com/office/powerpoint/2010/main" val="14516355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have considered dropping</a:t>
            </a:r>
            <a:r>
              <a:rPr lang="en-US" baseline="0" dirty="0" smtClean="0"/>
              <a:t> L1- Pre Application requirement and role in letters of incorporation into PPL process</a:t>
            </a:r>
          </a:p>
          <a:p>
            <a:r>
              <a:rPr lang="en-US" baseline="0" dirty="0" smtClean="0"/>
              <a:t> Legal Covenants of restrictions for sales tax and utility revenue obligations:  Only require for revenues being pledged</a:t>
            </a:r>
          </a:p>
          <a:p>
            <a:r>
              <a:rPr lang="en-US" baseline="0" dirty="0" smtClean="0"/>
              <a:t>Ad Valorem on 10 highest assessed value.  Reduce from four years to one or two</a:t>
            </a:r>
          </a:p>
          <a:p>
            <a:r>
              <a:rPr lang="en-US" baseline="0" dirty="0" smtClean="0"/>
              <a:t>Banks may not require building permits.  And permits don’t always provide the best indications of where an applicant is financially.  </a:t>
            </a:r>
          </a:p>
          <a:p>
            <a:pPr marL="12001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n-US" dirty="0"/>
          </a:p>
        </p:txBody>
      </p:sp>
      <p:sp>
        <p:nvSpPr>
          <p:cNvPr id="4" name="Slide Number Placeholder 3"/>
          <p:cNvSpPr>
            <a:spLocks noGrp="1"/>
          </p:cNvSpPr>
          <p:nvPr>
            <p:ph type="sldNum" sz="quarter" idx="10"/>
          </p:nvPr>
        </p:nvSpPr>
        <p:spPr/>
        <p:txBody>
          <a:bodyPr/>
          <a:lstStyle/>
          <a:p>
            <a:fld id="{E5656E8D-E016-48A4-AE05-069F3CABDD1D}" type="slidenum">
              <a:rPr lang="en-US" smtClean="0"/>
              <a:pPr/>
              <a:t>25</a:t>
            </a:fld>
            <a:endParaRPr lang="en-US"/>
          </a:p>
        </p:txBody>
      </p:sp>
    </p:spTree>
    <p:extLst>
      <p:ext uri="{BB962C8B-B14F-4D97-AF65-F5344CB8AC3E}">
        <p14:creationId xmlns:p14="http://schemas.microsoft.com/office/powerpoint/2010/main" val="26861083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bg1"/>
                </a:solidFill>
              </a:rPr>
              <a:t>Coordinate in-house with Information Services staff to contact entities about being added to Oklahoma Water News Quarterly Reports</a:t>
            </a:r>
            <a:endParaRPr kumimoji="0" lang="en-US" sz="2400" b="0" i="0" u="none" strike="noStrike" kern="1200" cap="none" spc="0" normalizeH="0" baseline="0" noProof="0" dirty="0" smtClean="0">
              <a:ln>
                <a:noFill/>
              </a:ln>
              <a:solidFill>
                <a:schemeClr val="accent1">
                  <a:lumMod val="75000"/>
                </a:schemeClr>
              </a:solidFill>
              <a:effectLst/>
              <a:uLnTx/>
              <a:uFillTx/>
              <a:latin typeface="+mn-lt"/>
              <a:ea typeface="+mn-ea"/>
              <a:cs typeface="+mn-cs"/>
            </a:endParaRPr>
          </a:p>
          <a:p>
            <a:r>
              <a:rPr lang="en-US" dirty="0" smtClean="0"/>
              <a:t>34%  City Council and 25%</a:t>
            </a:r>
            <a:r>
              <a:rPr lang="en-US" baseline="0" dirty="0" smtClean="0"/>
              <a:t> said City manager makes decision on funding sources</a:t>
            </a:r>
            <a:endParaRPr lang="en-US" dirty="0"/>
          </a:p>
        </p:txBody>
      </p:sp>
      <p:sp>
        <p:nvSpPr>
          <p:cNvPr id="4" name="Slide Number Placeholder 3"/>
          <p:cNvSpPr>
            <a:spLocks noGrp="1"/>
          </p:cNvSpPr>
          <p:nvPr>
            <p:ph type="sldNum" sz="quarter" idx="10"/>
          </p:nvPr>
        </p:nvSpPr>
        <p:spPr/>
        <p:txBody>
          <a:bodyPr/>
          <a:lstStyle/>
          <a:p>
            <a:fld id="{E5656E8D-E016-48A4-AE05-069F3CABDD1D}" type="slidenum">
              <a:rPr lang="en-US" smtClean="0"/>
              <a:pPr/>
              <a:t>26</a:t>
            </a:fld>
            <a:endParaRPr lang="en-US"/>
          </a:p>
        </p:txBody>
      </p:sp>
    </p:spTree>
    <p:extLst>
      <p:ext uri="{BB962C8B-B14F-4D97-AF65-F5344CB8AC3E}">
        <p14:creationId xmlns:p14="http://schemas.microsoft.com/office/powerpoint/2010/main" val="27209807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Only ask for necessary information, don’t ask</a:t>
            </a:r>
            <a:r>
              <a:rPr lang="en-US" baseline="0" dirty="0" smtClean="0"/>
              <a:t> for things multiple times, </a:t>
            </a:r>
          </a:p>
          <a:p>
            <a:endParaRPr lang="en-US" baseline="0" dirty="0"/>
          </a:p>
          <a:p>
            <a:r>
              <a:rPr lang="en-US" baseline="0" dirty="0" smtClean="0"/>
              <a:t>24% want email newsletter and 20% said workshop or conferences to learn or obtain more info about our Program</a:t>
            </a:r>
          </a:p>
          <a:p>
            <a:r>
              <a:rPr lang="en-US" baseline="0" dirty="0" smtClean="0"/>
              <a:t>Talk about Email notifications that we send out.  </a:t>
            </a:r>
          </a:p>
          <a:p>
            <a:endParaRPr lang="en-US" baseline="0" dirty="0" smtClean="0"/>
          </a:p>
          <a:p>
            <a:r>
              <a:rPr lang="en-US" baseline="0" dirty="0" smtClean="0"/>
              <a:t>“Keep doing what is being done. Well run program.”</a:t>
            </a:r>
          </a:p>
        </p:txBody>
      </p:sp>
      <p:sp>
        <p:nvSpPr>
          <p:cNvPr id="4" name="Slide Number Placeholder 3"/>
          <p:cNvSpPr>
            <a:spLocks noGrp="1"/>
          </p:cNvSpPr>
          <p:nvPr>
            <p:ph type="sldNum" sz="quarter" idx="10"/>
          </p:nvPr>
        </p:nvSpPr>
        <p:spPr/>
        <p:txBody>
          <a:bodyPr/>
          <a:lstStyle/>
          <a:p>
            <a:fld id="{E5656E8D-E016-48A4-AE05-069F3CABDD1D}" type="slidenum">
              <a:rPr lang="en-US" smtClean="0"/>
              <a:pPr/>
              <a:t>27</a:t>
            </a:fld>
            <a:endParaRPr lang="en-US"/>
          </a:p>
        </p:txBody>
      </p:sp>
    </p:spTree>
    <p:extLst>
      <p:ext uri="{BB962C8B-B14F-4D97-AF65-F5344CB8AC3E}">
        <p14:creationId xmlns:p14="http://schemas.microsoft.com/office/powerpoint/2010/main" val="31313892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buNone/>
            </a:pPr>
            <a:r>
              <a:rPr lang="en-US" dirty="0" smtClean="0"/>
              <a:t>Had to make the time to invest into this to make it work.  To review docs,</a:t>
            </a:r>
            <a:r>
              <a:rPr lang="en-US" baseline="0" dirty="0" smtClean="0"/>
              <a:t> get contacts, proof survey, run up and down chain. </a:t>
            </a:r>
          </a:p>
          <a:p>
            <a:pPr lvl="1">
              <a:buNone/>
            </a:pPr>
            <a:r>
              <a:rPr lang="en-US" baseline="0" dirty="0" smtClean="0"/>
              <a:t>An initial and two reminder emails went out. </a:t>
            </a:r>
          </a:p>
          <a:p>
            <a:pPr lvl="1">
              <a:buNone/>
            </a:pPr>
            <a:r>
              <a:rPr lang="en-US" baseline="0" dirty="0" smtClean="0"/>
              <a:t>Highlight the delay from July to September</a:t>
            </a:r>
          </a:p>
          <a:p>
            <a:pPr lvl="1">
              <a:buNone/>
            </a:pPr>
            <a:r>
              <a:rPr lang="en-US" baseline="0" dirty="0" smtClean="0"/>
              <a:t>Close out date 21st.   State how fast Northbridge got us the results and the info they provided to us.  </a:t>
            </a:r>
            <a:endParaRPr lang="en-US" dirty="0"/>
          </a:p>
        </p:txBody>
      </p:sp>
      <p:sp>
        <p:nvSpPr>
          <p:cNvPr id="4" name="Slide Number Placeholder 3"/>
          <p:cNvSpPr>
            <a:spLocks noGrp="1"/>
          </p:cNvSpPr>
          <p:nvPr>
            <p:ph type="sldNum" sz="quarter" idx="10"/>
          </p:nvPr>
        </p:nvSpPr>
        <p:spPr/>
        <p:txBody>
          <a:bodyPr/>
          <a:lstStyle/>
          <a:p>
            <a:fld id="{E5656E8D-E016-48A4-AE05-069F3CABDD1D}" type="slidenum">
              <a:rPr lang="en-US" smtClean="0"/>
              <a:pPr/>
              <a:t>3</a:t>
            </a:fld>
            <a:endParaRPr lang="en-US"/>
          </a:p>
        </p:txBody>
      </p:sp>
    </p:spTree>
    <p:extLst>
      <p:ext uri="{BB962C8B-B14F-4D97-AF65-F5344CB8AC3E}">
        <p14:creationId xmlns:p14="http://schemas.microsoft.com/office/powerpoint/2010/main" val="3819349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States Water for 2060, </a:t>
            </a:r>
            <a:r>
              <a:rPr lang="en-US" dirty="0" err="1" smtClean="0"/>
              <a:t>Stormwater</a:t>
            </a:r>
            <a:r>
              <a:rPr lang="en-US" baseline="0" dirty="0" smtClean="0"/>
              <a:t> gauge the interest in finance – EPA financing non-traditional.  </a:t>
            </a:r>
          </a:p>
          <a:p>
            <a:r>
              <a:rPr lang="en-US" baseline="0" dirty="0" smtClean="0"/>
              <a:t>ARRA amount of financing during this time frame, interest rates so low and can go to local banks for a 15 or less term and costs are comparable if not better b/c of federal requirements.   </a:t>
            </a:r>
            <a:endParaRPr lang="en-US" dirty="0"/>
          </a:p>
        </p:txBody>
      </p:sp>
      <p:sp>
        <p:nvSpPr>
          <p:cNvPr id="4" name="Slide Number Placeholder 3"/>
          <p:cNvSpPr>
            <a:spLocks noGrp="1"/>
          </p:cNvSpPr>
          <p:nvPr>
            <p:ph type="sldNum" sz="quarter" idx="10"/>
          </p:nvPr>
        </p:nvSpPr>
        <p:spPr/>
        <p:txBody>
          <a:bodyPr/>
          <a:lstStyle/>
          <a:p>
            <a:fld id="{E5656E8D-E016-48A4-AE05-069F3CABDD1D}" type="slidenum">
              <a:rPr lang="en-US" smtClean="0"/>
              <a:pPr/>
              <a:t>4</a:t>
            </a:fld>
            <a:endParaRPr lang="en-US"/>
          </a:p>
        </p:txBody>
      </p:sp>
    </p:spTree>
    <p:extLst>
      <p:ext uri="{BB962C8B-B14F-4D97-AF65-F5344CB8AC3E}">
        <p14:creationId xmlns:p14="http://schemas.microsoft.com/office/powerpoint/2010/main" val="16607552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*Sustainability</a:t>
            </a:r>
          </a:p>
          <a:p>
            <a:r>
              <a:rPr lang="en-US" dirty="0" smtClean="0"/>
              <a:t>Get stats</a:t>
            </a:r>
            <a:r>
              <a:rPr lang="en-US" baseline="0" dirty="0" smtClean="0"/>
              <a:t> from Charles on Regular visits</a:t>
            </a:r>
            <a:endParaRPr lang="en-US" dirty="0"/>
          </a:p>
        </p:txBody>
      </p:sp>
      <p:sp>
        <p:nvSpPr>
          <p:cNvPr id="4" name="Slide Number Placeholder 3"/>
          <p:cNvSpPr>
            <a:spLocks noGrp="1"/>
          </p:cNvSpPr>
          <p:nvPr>
            <p:ph type="sldNum" sz="quarter" idx="10"/>
          </p:nvPr>
        </p:nvSpPr>
        <p:spPr/>
        <p:txBody>
          <a:bodyPr/>
          <a:lstStyle/>
          <a:p>
            <a:fld id="{E5656E8D-E016-48A4-AE05-069F3CABDD1D}" type="slidenum">
              <a:rPr lang="en-US" smtClean="0"/>
              <a:pPr/>
              <a:t>5</a:t>
            </a:fld>
            <a:endParaRPr lang="en-US"/>
          </a:p>
        </p:txBody>
      </p:sp>
    </p:spTree>
    <p:extLst>
      <p:ext uri="{BB962C8B-B14F-4D97-AF65-F5344CB8AC3E}">
        <p14:creationId xmlns:p14="http://schemas.microsoft.com/office/powerpoint/2010/main" val="382535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5656E8D-E016-48A4-AE05-069F3CABDD1D}" type="slidenum">
              <a:rPr lang="en-US" smtClean="0"/>
              <a:pPr/>
              <a:t>6</a:t>
            </a:fld>
            <a:endParaRPr lang="en-US"/>
          </a:p>
        </p:txBody>
      </p:sp>
    </p:spTree>
    <p:extLst>
      <p:ext uri="{BB962C8B-B14F-4D97-AF65-F5344CB8AC3E}">
        <p14:creationId xmlns:p14="http://schemas.microsoft.com/office/powerpoint/2010/main" val="42926228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5656E8D-E016-48A4-AE05-069F3CABDD1D}" type="slidenum">
              <a:rPr lang="en-US" smtClean="0"/>
              <a:pPr/>
              <a:t>7</a:t>
            </a:fld>
            <a:endParaRPr lang="en-US"/>
          </a:p>
        </p:txBody>
      </p:sp>
    </p:spTree>
    <p:extLst>
      <p:ext uri="{BB962C8B-B14F-4D97-AF65-F5344CB8AC3E}">
        <p14:creationId xmlns:p14="http://schemas.microsoft.com/office/powerpoint/2010/main" val="33125677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Add in conf.</a:t>
            </a:r>
            <a:r>
              <a:rPr lang="en-US" baseline="0" dirty="0" smtClean="0"/>
              <a:t> schedules</a:t>
            </a:r>
            <a:endParaRPr lang="en-US" dirty="0"/>
          </a:p>
        </p:txBody>
      </p:sp>
      <p:sp>
        <p:nvSpPr>
          <p:cNvPr id="4" name="Slide Number Placeholder 3"/>
          <p:cNvSpPr>
            <a:spLocks noGrp="1"/>
          </p:cNvSpPr>
          <p:nvPr>
            <p:ph type="sldNum" sz="quarter" idx="10"/>
          </p:nvPr>
        </p:nvSpPr>
        <p:spPr/>
        <p:txBody>
          <a:bodyPr/>
          <a:lstStyle/>
          <a:p>
            <a:fld id="{E5656E8D-E016-48A4-AE05-069F3CABDD1D}" type="slidenum">
              <a:rPr lang="en-US" smtClean="0"/>
              <a:pPr/>
              <a:t>8</a:t>
            </a:fld>
            <a:endParaRPr lang="en-US"/>
          </a:p>
        </p:txBody>
      </p:sp>
    </p:spTree>
    <p:extLst>
      <p:ext uri="{BB962C8B-B14F-4D97-AF65-F5344CB8AC3E}">
        <p14:creationId xmlns:p14="http://schemas.microsoft.com/office/powerpoint/2010/main" val="15836750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Had one conference call and they were able to put together</a:t>
            </a:r>
            <a:r>
              <a:rPr lang="en-US" baseline="0" dirty="0" smtClean="0"/>
              <a:t> the draft survey’s from this initial call.  Very impressed with their ability to capture what information we would looking to gather by conducting this survey.  </a:t>
            </a:r>
            <a:endParaRPr lang="en-US" dirty="0"/>
          </a:p>
        </p:txBody>
      </p:sp>
      <p:sp>
        <p:nvSpPr>
          <p:cNvPr id="4" name="Slide Number Placeholder 3"/>
          <p:cNvSpPr>
            <a:spLocks noGrp="1"/>
          </p:cNvSpPr>
          <p:nvPr>
            <p:ph type="sldNum" sz="quarter" idx="10"/>
          </p:nvPr>
        </p:nvSpPr>
        <p:spPr/>
        <p:txBody>
          <a:bodyPr/>
          <a:lstStyle/>
          <a:p>
            <a:fld id="{E5656E8D-E016-48A4-AE05-069F3CABDD1D}" type="slidenum">
              <a:rPr lang="en-US" smtClean="0"/>
              <a:pPr/>
              <a:t>9</a:t>
            </a:fld>
            <a:endParaRPr lang="en-US"/>
          </a:p>
        </p:txBody>
      </p:sp>
    </p:spTree>
    <p:extLst>
      <p:ext uri="{BB962C8B-B14F-4D97-AF65-F5344CB8AC3E}">
        <p14:creationId xmlns:p14="http://schemas.microsoft.com/office/powerpoint/2010/main" val="22096419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8" name="Rectangle 17"/>
          <p:cNvSpPr/>
          <p:nvPr userDrawn="1"/>
        </p:nvSpPr>
        <p:spPr>
          <a:xfrm>
            <a:off x="0" y="5410200"/>
            <a:ext cx="9144000" cy="1524000"/>
          </a:xfrm>
          <a:prstGeom prst="rect">
            <a:avLst/>
          </a:prstGeom>
          <a:solidFill>
            <a:srgbClr val="3051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11" descr="S:\Powerpoints\2015 OWRB Standard\bluewave.jpg"/>
          <p:cNvPicPr>
            <a:picLocks noChangeAspect="1" noChangeArrowheads="1"/>
          </p:cNvPicPr>
          <p:nvPr userDrawn="1"/>
        </p:nvPicPr>
        <p:blipFill>
          <a:blip r:embed="rId2" cstate="print"/>
          <a:srcRect/>
          <a:stretch>
            <a:fillRect/>
          </a:stretch>
        </p:blipFill>
        <p:spPr bwMode="auto">
          <a:xfrm>
            <a:off x="0" y="4806950"/>
            <a:ext cx="9144000" cy="1136650"/>
          </a:xfrm>
          <a:prstGeom prst="rect">
            <a:avLst/>
          </a:prstGeom>
          <a:noFill/>
        </p:spPr>
      </p:pic>
      <p:pic>
        <p:nvPicPr>
          <p:cNvPr id="13" name="Picture 12" descr="S:\Powerpoints\2015 OWRB Standard\owrb logo 300dpi-whitebeige.tif"/>
          <p:cNvPicPr>
            <a:picLocks noChangeAspect="1" noChangeArrowheads="1"/>
          </p:cNvPicPr>
          <p:nvPr userDrawn="1"/>
        </p:nvPicPr>
        <p:blipFill>
          <a:blip r:embed="rId3" cstate="print"/>
          <a:srcRect/>
          <a:stretch>
            <a:fillRect/>
          </a:stretch>
        </p:blipFill>
        <p:spPr bwMode="auto">
          <a:xfrm>
            <a:off x="5791200" y="5410200"/>
            <a:ext cx="2827540" cy="1008413"/>
          </a:xfrm>
          <a:prstGeom prst="rect">
            <a:avLst/>
          </a:prstGeom>
          <a:noFill/>
        </p:spPr>
      </p:pic>
      <p:sp>
        <p:nvSpPr>
          <p:cNvPr id="14" name="Title 13"/>
          <p:cNvSpPr>
            <a:spLocks noGrp="1"/>
          </p:cNvSpPr>
          <p:nvPr>
            <p:ph type="title" hasCustomPrompt="1"/>
          </p:nvPr>
        </p:nvSpPr>
        <p:spPr>
          <a:xfrm>
            <a:off x="457200" y="914400"/>
            <a:ext cx="8229600" cy="1828800"/>
          </a:xfrm>
          <a:prstGeom prst="rect">
            <a:avLst/>
          </a:prstGeom>
        </p:spPr>
        <p:txBody>
          <a:bodyPr/>
          <a:lstStyle>
            <a:lvl1pPr algn="l">
              <a:defRPr sz="6000" b="0">
                <a:solidFill>
                  <a:schemeClr val="accent1">
                    <a:lumMod val="75000"/>
                  </a:schemeClr>
                </a:solidFill>
                <a:latin typeface="Impact" pitchFamily="34" charset="0"/>
              </a:defRPr>
            </a:lvl1pPr>
          </a:lstStyle>
          <a:p>
            <a:r>
              <a:rPr lang="en-US" dirty="0" smtClean="0"/>
              <a:t>CLICK TO EDIT MASTER TITLE</a:t>
            </a:r>
            <a:endParaRPr lang="en-US" dirty="0"/>
          </a:p>
        </p:txBody>
      </p:sp>
      <p:sp>
        <p:nvSpPr>
          <p:cNvPr id="16" name="Text Placeholder 15"/>
          <p:cNvSpPr>
            <a:spLocks noGrp="1"/>
          </p:cNvSpPr>
          <p:nvPr>
            <p:ph type="body" sz="quarter" idx="10" hasCustomPrompt="1"/>
          </p:nvPr>
        </p:nvSpPr>
        <p:spPr>
          <a:xfrm>
            <a:off x="457200" y="2895600"/>
            <a:ext cx="8229600" cy="1447800"/>
          </a:xfrm>
          <a:prstGeom prst="rect">
            <a:avLst/>
          </a:prstGeom>
        </p:spPr>
        <p:txBody>
          <a:bodyPr/>
          <a:lstStyle>
            <a:lvl1pPr algn="l">
              <a:buNone/>
              <a:defRPr>
                <a:solidFill>
                  <a:srgbClr val="B9AD7E"/>
                </a:solidFill>
                <a:latin typeface="Impact" pitchFamily="34" charset="0"/>
              </a:defRPr>
            </a:lvl1pPr>
            <a:lvl2pPr>
              <a:buNone/>
              <a:defRPr>
                <a:solidFill>
                  <a:srgbClr val="B9AD7E"/>
                </a:solidFill>
                <a:latin typeface="Tw Cen MT Condensed Extra Bold" pitchFamily="34" charset="0"/>
              </a:defRPr>
            </a:lvl2pPr>
            <a:lvl3pPr>
              <a:buNone/>
              <a:defRPr>
                <a:solidFill>
                  <a:srgbClr val="B9AD7E"/>
                </a:solidFill>
                <a:latin typeface="Tw Cen MT Condensed Extra Bold" pitchFamily="34" charset="0"/>
              </a:defRPr>
            </a:lvl3pPr>
            <a:lvl4pPr>
              <a:buNone/>
              <a:defRPr>
                <a:solidFill>
                  <a:srgbClr val="B9AD7E"/>
                </a:solidFill>
                <a:latin typeface="Tw Cen MT Condensed Extra Bold" pitchFamily="34" charset="0"/>
              </a:defRPr>
            </a:lvl4pPr>
            <a:lvl5pPr>
              <a:buNone/>
              <a:defRPr>
                <a:solidFill>
                  <a:srgbClr val="B9AD7E"/>
                </a:solidFill>
                <a:latin typeface="Tw Cen MT Condensed Extra Bold" pitchFamily="34" charset="0"/>
              </a:defRPr>
            </a:lvl5pPr>
          </a:lstStyle>
          <a:p>
            <a:pPr lvl="0"/>
            <a:r>
              <a:rPr lang="en-US" dirty="0" smtClean="0"/>
              <a:t>Click to Edit Subtitle</a:t>
            </a:r>
            <a:endParaRPr lang="en-US" dirty="0"/>
          </a:p>
        </p:txBody>
      </p:sp>
      <p:sp>
        <p:nvSpPr>
          <p:cNvPr id="19" name="Rectangle 18"/>
          <p:cNvSpPr/>
          <p:nvPr userDrawn="1"/>
        </p:nvSpPr>
        <p:spPr>
          <a:xfrm>
            <a:off x="6705600" y="0"/>
            <a:ext cx="2362200" cy="152400"/>
          </a:xfrm>
          <a:prstGeom prst="rect">
            <a:avLst/>
          </a:prstGeom>
          <a:solidFill>
            <a:schemeClr val="bg2">
              <a:lumMod val="90000"/>
              <a:alpha val="5803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1676400" y="0"/>
            <a:ext cx="1600200" cy="1524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userDrawn="1"/>
        </p:nvSpPr>
        <p:spPr>
          <a:xfrm>
            <a:off x="3352800" y="0"/>
            <a:ext cx="1600200" cy="1524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userDrawn="1"/>
        </p:nvSpPr>
        <p:spPr>
          <a:xfrm>
            <a:off x="5029200" y="0"/>
            <a:ext cx="1600200" cy="1524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userDrawn="1"/>
        </p:nvSpPr>
        <p:spPr>
          <a:xfrm>
            <a:off x="0" y="0"/>
            <a:ext cx="1600200" cy="1524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ullete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4800" y="381000"/>
            <a:ext cx="8458200" cy="914400"/>
          </a:xfrm>
          <a:prstGeom prst="rect">
            <a:avLst/>
          </a:prstGeom>
        </p:spPr>
        <p:txBody>
          <a:bodyPr anchor="ctr"/>
          <a:lstStyle>
            <a:lvl1pPr algn="l">
              <a:defRPr sz="4800">
                <a:solidFill>
                  <a:schemeClr val="accent1">
                    <a:lumMod val="75000"/>
                  </a:schemeClr>
                </a:solidFill>
                <a:latin typeface="Impact" pitchFamily="34" charset="0"/>
              </a:defRPr>
            </a:lvl1pPr>
          </a:lstStyle>
          <a:p>
            <a:r>
              <a:rPr lang="en-US" dirty="0" smtClean="0"/>
              <a:t>CLICK TO EDIT TITLE</a:t>
            </a:r>
            <a:endParaRPr lang="en-US" dirty="0"/>
          </a:p>
        </p:txBody>
      </p:sp>
      <p:sp>
        <p:nvSpPr>
          <p:cNvPr id="3" name="Content Placeholder 2"/>
          <p:cNvSpPr>
            <a:spLocks noGrp="1"/>
          </p:cNvSpPr>
          <p:nvPr>
            <p:ph idx="1"/>
          </p:nvPr>
        </p:nvSpPr>
        <p:spPr>
          <a:xfrm>
            <a:off x="304800" y="1447800"/>
            <a:ext cx="8458200" cy="4572000"/>
          </a:xfrm>
          <a:prstGeom prst="rect">
            <a:avLst/>
          </a:prstGeom>
        </p:spPr>
        <p:txBody>
          <a:bodyPr/>
          <a:lstStyle>
            <a:lvl1pPr>
              <a:defRPr sz="2800">
                <a:solidFill>
                  <a:schemeClr val="accent1">
                    <a:lumMod val="75000"/>
                  </a:schemeClr>
                </a:solidFill>
              </a:defRPr>
            </a:lvl1pPr>
            <a:lvl2pPr>
              <a:defRPr sz="2400">
                <a:solidFill>
                  <a:schemeClr val="accent1">
                    <a:lumMod val="75000"/>
                  </a:schemeClr>
                </a:solidFill>
              </a:defRPr>
            </a:lvl2pPr>
            <a:lvl3pPr>
              <a:defRPr sz="2000">
                <a:solidFill>
                  <a:schemeClr val="accent1">
                    <a:lumMod val="75000"/>
                  </a:schemeClr>
                </a:solidFill>
              </a:defRPr>
            </a:lvl3pPr>
            <a:lvl4pPr>
              <a:defRPr sz="1800">
                <a:solidFill>
                  <a:schemeClr val="accent1">
                    <a:lumMod val="75000"/>
                  </a:schemeClr>
                </a:solidFill>
              </a:defRPr>
            </a:lvl4pPr>
            <a:lvl5pPr>
              <a:defRPr sz="1600">
                <a:solidFill>
                  <a:schemeClr val="accent1">
                    <a:lumMod val="7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Rectangle 14"/>
          <p:cNvSpPr/>
          <p:nvPr userDrawn="1"/>
        </p:nvSpPr>
        <p:spPr>
          <a:xfrm>
            <a:off x="6705600" y="0"/>
            <a:ext cx="2362200" cy="152400"/>
          </a:xfrm>
          <a:prstGeom prst="rect">
            <a:avLst/>
          </a:prstGeom>
          <a:solidFill>
            <a:schemeClr val="bg2">
              <a:lumMod val="90000"/>
              <a:alpha val="5803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1676400" y="0"/>
            <a:ext cx="1600200" cy="1524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3352800" y="0"/>
            <a:ext cx="1600200" cy="1524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5029200" y="0"/>
            <a:ext cx="1600200" cy="1524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0" y="0"/>
            <a:ext cx="1600200" cy="1524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on-Bullete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4800" y="381000"/>
            <a:ext cx="8458200" cy="914400"/>
          </a:xfrm>
          <a:prstGeom prst="rect">
            <a:avLst/>
          </a:prstGeom>
        </p:spPr>
        <p:txBody>
          <a:bodyPr anchor="ctr"/>
          <a:lstStyle>
            <a:lvl1pPr algn="l">
              <a:defRPr sz="4800" b="0" cap="all">
                <a:solidFill>
                  <a:schemeClr val="accent1">
                    <a:lumMod val="75000"/>
                  </a:schemeClr>
                </a:solidFill>
                <a:latin typeface="Impact" pitchFamily="34" charset="0"/>
              </a:defRPr>
            </a:lvl1pPr>
          </a:lstStyle>
          <a:p>
            <a:r>
              <a:rPr lang="en-US" dirty="0" smtClean="0"/>
              <a:t>CLICK TO EDIT TITLE</a:t>
            </a:r>
            <a:endParaRPr lang="en-US" dirty="0"/>
          </a:p>
        </p:txBody>
      </p:sp>
      <p:sp>
        <p:nvSpPr>
          <p:cNvPr id="3" name="Text Placeholder 2"/>
          <p:cNvSpPr>
            <a:spLocks noGrp="1"/>
          </p:cNvSpPr>
          <p:nvPr>
            <p:ph type="body" idx="1" hasCustomPrompt="1"/>
          </p:nvPr>
        </p:nvSpPr>
        <p:spPr>
          <a:xfrm>
            <a:off x="304800" y="1447800"/>
            <a:ext cx="8458200" cy="4572000"/>
          </a:xfrm>
          <a:prstGeom prst="rect">
            <a:avLst/>
          </a:prstGeom>
        </p:spPr>
        <p:txBody>
          <a:bodyPr anchor="t"/>
          <a:lstStyle>
            <a:lvl1pPr marL="0" indent="0">
              <a:buNone/>
              <a:defRPr sz="2000">
                <a:solidFill>
                  <a:schemeClr val="accent1">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text</a:t>
            </a:r>
          </a:p>
        </p:txBody>
      </p:sp>
      <p:sp>
        <p:nvSpPr>
          <p:cNvPr id="14" name="Rectangle 13"/>
          <p:cNvSpPr/>
          <p:nvPr userDrawn="1"/>
        </p:nvSpPr>
        <p:spPr>
          <a:xfrm>
            <a:off x="6705600" y="0"/>
            <a:ext cx="2362200" cy="152400"/>
          </a:xfrm>
          <a:prstGeom prst="rect">
            <a:avLst/>
          </a:prstGeom>
          <a:solidFill>
            <a:schemeClr val="bg2">
              <a:lumMod val="90000"/>
              <a:alpha val="5803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1676400" y="0"/>
            <a:ext cx="1600200" cy="1524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3352800" y="0"/>
            <a:ext cx="1600200" cy="1524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5029200" y="0"/>
            <a:ext cx="1600200" cy="1524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0" y="0"/>
            <a:ext cx="1600200" cy="1524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idebar">
    <p:spTree>
      <p:nvGrpSpPr>
        <p:cNvPr id="1" name=""/>
        <p:cNvGrpSpPr/>
        <p:nvPr/>
      </p:nvGrpSpPr>
      <p:grpSpPr>
        <a:xfrm>
          <a:off x="0" y="0"/>
          <a:ext cx="0" cy="0"/>
          <a:chOff x="0" y="0"/>
          <a:chExt cx="0" cy="0"/>
        </a:xfrm>
      </p:grpSpPr>
      <p:sp>
        <p:nvSpPr>
          <p:cNvPr id="12" name="Rectangle 11"/>
          <p:cNvSpPr/>
          <p:nvPr userDrawn="1"/>
        </p:nvSpPr>
        <p:spPr>
          <a:xfrm>
            <a:off x="6705600" y="0"/>
            <a:ext cx="2362200" cy="6019800"/>
          </a:xfrm>
          <a:prstGeom prst="rect">
            <a:avLst/>
          </a:prstGeom>
          <a:solidFill>
            <a:schemeClr val="bg2">
              <a:lumMod val="90000"/>
              <a:alpha val="5803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304800" y="381000"/>
            <a:ext cx="6172200" cy="914400"/>
          </a:xfrm>
          <a:prstGeom prst="rect">
            <a:avLst/>
          </a:prstGeom>
        </p:spPr>
        <p:txBody>
          <a:bodyPr anchor="ctr"/>
          <a:lstStyle>
            <a:lvl1pPr algn="l">
              <a:defRPr sz="4800" b="0" cap="all">
                <a:solidFill>
                  <a:schemeClr val="accent1">
                    <a:lumMod val="75000"/>
                  </a:schemeClr>
                </a:solidFill>
                <a:latin typeface="Impact" pitchFamily="34" charset="0"/>
              </a:defRPr>
            </a:lvl1pPr>
          </a:lstStyle>
          <a:p>
            <a:r>
              <a:rPr lang="en-US" dirty="0" smtClean="0"/>
              <a:t>CLICK TO EDIT TITLE </a:t>
            </a:r>
            <a:endParaRPr lang="en-US" dirty="0"/>
          </a:p>
        </p:txBody>
      </p:sp>
      <p:sp>
        <p:nvSpPr>
          <p:cNvPr id="3" name="Text Placeholder 2"/>
          <p:cNvSpPr>
            <a:spLocks noGrp="1"/>
          </p:cNvSpPr>
          <p:nvPr>
            <p:ph type="body" idx="1" hasCustomPrompt="1"/>
          </p:nvPr>
        </p:nvSpPr>
        <p:spPr>
          <a:xfrm>
            <a:off x="304800" y="1447800"/>
            <a:ext cx="6172200" cy="4495800"/>
          </a:xfrm>
          <a:prstGeom prst="rect">
            <a:avLst/>
          </a:prstGeom>
        </p:spPr>
        <p:txBody>
          <a:bodyPr anchor="t"/>
          <a:lstStyle>
            <a:lvl1pPr marL="0" indent="0">
              <a:buNone/>
              <a:defRPr sz="2000">
                <a:solidFill>
                  <a:schemeClr val="accent1">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text</a:t>
            </a:r>
          </a:p>
        </p:txBody>
      </p:sp>
      <p:sp>
        <p:nvSpPr>
          <p:cNvPr id="8" name="Rectangle 7"/>
          <p:cNvSpPr/>
          <p:nvPr userDrawn="1"/>
        </p:nvSpPr>
        <p:spPr>
          <a:xfrm>
            <a:off x="0" y="0"/>
            <a:ext cx="1600200" cy="1524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1676400" y="0"/>
            <a:ext cx="1600200" cy="1524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3352800" y="0"/>
            <a:ext cx="1600200" cy="1524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5029200" y="0"/>
            <a:ext cx="1600200" cy="1524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14"/>
          <p:cNvSpPr>
            <a:spLocks noGrp="1"/>
          </p:cNvSpPr>
          <p:nvPr>
            <p:ph type="body" sz="quarter" idx="10" hasCustomPrompt="1"/>
          </p:nvPr>
        </p:nvSpPr>
        <p:spPr>
          <a:xfrm>
            <a:off x="6705600" y="76200"/>
            <a:ext cx="2362200" cy="5867400"/>
          </a:xfrm>
          <a:prstGeom prst="rect">
            <a:avLst/>
          </a:prstGeom>
        </p:spPr>
        <p:txBody>
          <a:bodyPr anchor="t"/>
          <a:lstStyle>
            <a:lvl1pPr marL="0" indent="-91440" algn="l">
              <a:lnSpc>
                <a:spcPct val="100000"/>
              </a:lnSpc>
              <a:spcBef>
                <a:spcPts val="0"/>
              </a:spcBef>
              <a:spcAft>
                <a:spcPts val="100"/>
              </a:spcAft>
              <a:buSzPct val="85000"/>
              <a:buFont typeface="Tw Cen MT" pitchFamily="34" charset="0"/>
              <a:buChar char="›"/>
              <a:tabLst>
                <a:tab pos="0" algn="l"/>
                <a:tab pos="91440" algn="l"/>
              </a:tabLst>
              <a:defRPr sz="1800" spc="0" baseline="0">
                <a:solidFill>
                  <a:schemeClr val="accent1">
                    <a:lumMod val="75000"/>
                  </a:schemeClr>
                </a:solidFill>
                <a:latin typeface="+mj-lt"/>
              </a:defRPr>
            </a:lvl1pPr>
            <a:lvl2pPr marL="182880" indent="-91440">
              <a:lnSpc>
                <a:spcPct val="100000"/>
              </a:lnSpc>
              <a:spcBef>
                <a:spcPts val="0"/>
              </a:spcBef>
              <a:spcAft>
                <a:spcPts val="100"/>
              </a:spcAft>
              <a:buSzPct val="85000"/>
              <a:buFont typeface="Arial" pitchFamily="34" charset="0"/>
              <a:buChar char="•"/>
              <a:defRPr sz="1600">
                <a:solidFill>
                  <a:schemeClr val="accent1">
                    <a:lumMod val="75000"/>
                  </a:schemeClr>
                </a:solidFill>
                <a:latin typeface="+mj-lt"/>
              </a:defRPr>
            </a:lvl2pPr>
            <a:lvl3pPr marL="274320" indent="-91440">
              <a:spcBef>
                <a:spcPts val="200"/>
              </a:spcBef>
              <a:buFont typeface="Tw Cen MT" pitchFamily="34" charset="0"/>
              <a:buChar char="›"/>
              <a:defRPr sz="1400">
                <a:solidFill>
                  <a:schemeClr val="accent1">
                    <a:lumMod val="75000"/>
                  </a:schemeClr>
                </a:solidFill>
                <a:latin typeface="Tw Cen MT" pitchFamily="34" charset="0"/>
              </a:defRPr>
            </a:lvl3pPr>
            <a:lvl4pPr>
              <a:buNone/>
              <a:defRPr/>
            </a:lvl4pPr>
          </a:lstStyle>
          <a:p>
            <a:pPr lvl="0"/>
            <a:r>
              <a:rPr lang="en-US" dirty="0" smtClean="0"/>
              <a:t>Click to edit bullets</a:t>
            </a:r>
          </a:p>
          <a:p>
            <a:pPr lvl="1"/>
            <a:r>
              <a:rPr lang="en-US" dirty="0" smtClean="0"/>
              <a:t>1A</a:t>
            </a:r>
          </a:p>
          <a:p>
            <a:pPr lvl="0"/>
            <a:r>
              <a:rPr lang="en-US" dirty="0" smtClean="0"/>
              <a:t>2</a:t>
            </a:r>
          </a:p>
          <a:p>
            <a:pPr lvl="1"/>
            <a:r>
              <a:rPr lang="en-US" dirty="0" smtClean="0"/>
              <a:t>2A</a:t>
            </a:r>
          </a:p>
          <a:p>
            <a:pPr lvl="1"/>
            <a:r>
              <a:rPr lang="en-US" dirty="0" smtClean="0"/>
              <a:t>2B</a:t>
            </a:r>
          </a:p>
          <a:p>
            <a:pPr lvl="2"/>
            <a:r>
              <a:rPr lang="en-US" dirty="0" smtClean="0"/>
              <a:t>2B-1</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and Two Graphics">
    <p:spTree>
      <p:nvGrpSpPr>
        <p:cNvPr id="1" name=""/>
        <p:cNvGrpSpPr/>
        <p:nvPr/>
      </p:nvGrpSpPr>
      <p:grpSpPr>
        <a:xfrm>
          <a:off x="0" y="0"/>
          <a:ext cx="0" cy="0"/>
          <a:chOff x="0" y="0"/>
          <a:chExt cx="0" cy="0"/>
        </a:xfrm>
      </p:grpSpPr>
      <p:sp>
        <p:nvSpPr>
          <p:cNvPr id="14" name="Title 1"/>
          <p:cNvSpPr>
            <a:spLocks noGrp="1"/>
          </p:cNvSpPr>
          <p:nvPr>
            <p:ph type="title" hasCustomPrompt="1"/>
          </p:nvPr>
        </p:nvSpPr>
        <p:spPr>
          <a:xfrm>
            <a:off x="304800" y="381000"/>
            <a:ext cx="8458200" cy="914400"/>
          </a:xfrm>
          <a:prstGeom prst="rect">
            <a:avLst/>
          </a:prstGeom>
        </p:spPr>
        <p:txBody>
          <a:bodyPr anchor="ctr"/>
          <a:lstStyle>
            <a:lvl1pPr algn="l">
              <a:defRPr sz="4800" b="0" cap="all">
                <a:solidFill>
                  <a:schemeClr val="accent1">
                    <a:lumMod val="75000"/>
                  </a:schemeClr>
                </a:solidFill>
                <a:latin typeface="Impact" pitchFamily="34" charset="0"/>
              </a:defRPr>
            </a:lvl1pPr>
          </a:lstStyle>
          <a:p>
            <a:r>
              <a:rPr lang="en-US" dirty="0" smtClean="0"/>
              <a:t>CLICK TO EDIT TITLE</a:t>
            </a:r>
            <a:endParaRPr lang="en-US" dirty="0"/>
          </a:p>
        </p:txBody>
      </p:sp>
      <p:sp>
        <p:nvSpPr>
          <p:cNvPr id="16" name="Text Placeholder 2"/>
          <p:cNvSpPr>
            <a:spLocks noGrp="1"/>
          </p:cNvSpPr>
          <p:nvPr>
            <p:ph type="body" idx="1" hasCustomPrompt="1"/>
          </p:nvPr>
        </p:nvSpPr>
        <p:spPr>
          <a:xfrm>
            <a:off x="304800" y="1447800"/>
            <a:ext cx="6324600" cy="4572000"/>
          </a:xfrm>
          <a:prstGeom prst="rect">
            <a:avLst/>
          </a:prstGeom>
        </p:spPr>
        <p:txBody>
          <a:bodyPr anchor="t"/>
          <a:lstStyle>
            <a:lvl1pPr marL="0" indent="0">
              <a:buNone/>
              <a:defRPr sz="2000">
                <a:solidFill>
                  <a:schemeClr val="accent1">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text</a:t>
            </a:r>
          </a:p>
        </p:txBody>
      </p:sp>
      <p:sp>
        <p:nvSpPr>
          <p:cNvPr id="17" name="Rectangle 16"/>
          <p:cNvSpPr/>
          <p:nvPr userDrawn="1"/>
        </p:nvSpPr>
        <p:spPr>
          <a:xfrm>
            <a:off x="6705600" y="0"/>
            <a:ext cx="2362200" cy="152400"/>
          </a:xfrm>
          <a:prstGeom prst="rect">
            <a:avLst/>
          </a:prstGeom>
          <a:solidFill>
            <a:schemeClr val="bg2">
              <a:lumMod val="90000"/>
              <a:alpha val="5803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1676400" y="0"/>
            <a:ext cx="1600200" cy="1524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3352800" y="0"/>
            <a:ext cx="1600200" cy="1524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5029200" y="0"/>
            <a:ext cx="1600200" cy="1524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userDrawn="1"/>
        </p:nvSpPr>
        <p:spPr>
          <a:xfrm>
            <a:off x="0" y="0"/>
            <a:ext cx="1600200" cy="1524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icture Placeholder 2"/>
          <p:cNvSpPr>
            <a:spLocks noGrp="1"/>
          </p:cNvSpPr>
          <p:nvPr>
            <p:ph type="pic" idx="10"/>
          </p:nvPr>
        </p:nvSpPr>
        <p:spPr>
          <a:xfrm>
            <a:off x="6781800" y="1447801"/>
            <a:ext cx="1981200" cy="1676399"/>
          </a:xfrm>
          <a:prstGeom prst="rect">
            <a:avLst/>
          </a:prstGeom>
          <a:ln>
            <a:no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23" name="Picture Placeholder 2"/>
          <p:cNvSpPr>
            <a:spLocks noGrp="1"/>
          </p:cNvSpPr>
          <p:nvPr>
            <p:ph type="pic" idx="11"/>
          </p:nvPr>
        </p:nvSpPr>
        <p:spPr>
          <a:xfrm>
            <a:off x="6781800" y="3810000"/>
            <a:ext cx="1981200" cy="1676400"/>
          </a:xfrm>
          <a:prstGeom prst="rect">
            <a:avLst/>
          </a:prstGeom>
          <a:ln>
            <a:no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25" name="Text Placeholder 24"/>
          <p:cNvSpPr>
            <a:spLocks noGrp="1"/>
          </p:cNvSpPr>
          <p:nvPr>
            <p:ph type="body" sz="quarter" idx="12" hasCustomPrompt="1"/>
          </p:nvPr>
        </p:nvSpPr>
        <p:spPr>
          <a:xfrm>
            <a:off x="6781800" y="3200400"/>
            <a:ext cx="1981200" cy="457200"/>
          </a:xfrm>
          <a:prstGeom prst="rect">
            <a:avLst/>
          </a:prstGeom>
        </p:spPr>
        <p:txBody>
          <a:bodyPr/>
          <a:lstStyle>
            <a:lvl1pPr>
              <a:buNone/>
              <a:defRPr sz="1200"/>
            </a:lvl1pPr>
          </a:lstStyle>
          <a:p>
            <a:pPr lvl="0"/>
            <a:r>
              <a:rPr lang="en-US" sz="1400" dirty="0" smtClean="0"/>
              <a:t>Caption</a:t>
            </a:r>
            <a:endParaRPr lang="en-US" dirty="0"/>
          </a:p>
        </p:txBody>
      </p:sp>
      <p:sp>
        <p:nvSpPr>
          <p:cNvPr id="27" name="Text Placeholder 24"/>
          <p:cNvSpPr>
            <a:spLocks noGrp="1"/>
          </p:cNvSpPr>
          <p:nvPr>
            <p:ph type="body" sz="quarter" idx="13" hasCustomPrompt="1"/>
          </p:nvPr>
        </p:nvSpPr>
        <p:spPr>
          <a:xfrm>
            <a:off x="6781800" y="5562600"/>
            <a:ext cx="1981200" cy="457200"/>
          </a:xfrm>
          <a:prstGeom prst="rect">
            <a:avLst/>
          </a:prstGeom>
        </p:spPr>
        <p:txBody>
          <a:bodyPr/>
          <a:lstStyle>
            <a:lvl1pPr>
              <a:buNone/>
              <a:defRPr sz="1200"/>
            </a:lvl1pPr>
          </a:lstStyle>
          <a:p>
            <a:pPr lvl="0"/>
            <a:r>
              <a:rPr lang="en-US" sz="1400" dirty="0" smtClean="0"/>
              <a:t>Caption</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Graphics">
    <p:spTree>
      <p:nvGrpSpPr>
        <p:cNvPr id="1" name=""/>
        <p:cNvGrpSpPr/>
        <p:nvPr/>
      </p:nvGrpSpPr>
      <p:grpSpPr>
        <a:xfrm>
          <a:off x="0" y="0"/>
          <a:ext cx="0" cy="0"/>
          <a:chOff x="0" y="0"/>
          <a:chExt cx="0" cy="0"/>
        </a:xfrm>
      </p:grpSpPr>
      <p:sp>
        <p:nvSpPr>
          <p:cNvPr id="14" name="Title 1"/>
          <p:cNvSpPr>
            <a:spLocks noGrp="1"/>
          </p:cNvSpPr>
          <p:nvPr>
            <p:ph type="title" hasCustomPrompt="1"/>
          </p:nvPr>
        </p:nvSpPr>
        <p:spPr>
          <a:xfrm>
            <a:off x="304800" y="381000"/>
            <a:ext cx="8458200" cy="914400"/>
          </a:xfrm>
          <a:prstGeom prst="rect">
            <a:avLst/>
          </a:prstGeom>
        </p:spPr>
        <p:txBody>
          <a:bodyPr anchor="ctr"/>
          <a:lstStyle>
            <a:lvl1pPr algn="l">
              <a:defRPr sz="4800" b="0" cap="all">
                <a:solidFill>
                  <a:schemeClr val="accent1">
                    <a:lumMod val="75000"/>
                  </a:schemeClr>
                </a:solidFill>
                <a:latin typeface="Impact" pitchFamily="34" charset="0"/>
              </a:defRPr>
            </a:lvl1pPr>
          </a:lstStyle>
          <a:p>
            <a:r>
              <a:rPr lang="en-US" dirty="0" smtClean="0"/>
              <a:t>CLICK TO EDIT TITLE</a:t>
            </a:r>
            <a:endParaRPr lang="en-US" dirty="0"/>
          </a:p>
        </p:txBody>
      </p:sp>
      <p:sp>
        <p:nvSpPr>
          <p:cNvPr id="17" name="Rectangle 16"/>
          <p:cNvSpPr/>
          <p:nvPr userDrawn="1"/>
        </p:nvSpPr>
        <p:spPr>
          <a:xfrm>
            <a:off x="6705600" y="0"/>
            <a:ext cx="2362200" cy="152400"/>
          </a:xfrm>
          <a:prstGeom prst="rect">
            <a:avLst/>
          </a:prstGeom>
          <a:solidFill>
            <a:schemeClr val="bg2">
              <a:lumMod val="90000"/>
              <a:alpha val="5803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1676400" y="0"/>
            <a:ext cx="1600200" cy="1524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3352800" y="0"/>
            <a:ext cx="1600200" cy="1524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5029200" y="0"/>
            <a:ext cx="1600200" cy="1524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userDrawn="1"/>
        </p:nvSpPr>
        <p:spPr>
          <a:xfrm>
            <a:off x="0" y="0"/>
            <a:ext cx="1600200" cy="1524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icture Placeholder 2"/>
          <p:cNvSpPr>
            <a:spLocks noGrp="1"/>
          </p:cNvSpPr>
          <p:nvPr>
            <p:ph type="pic" idx="10"/>
          </p:nvPr>
        </p:nvSpPr>
        <p:spPr>
          <a:xfrm>
            <a:off x="304800" y="1447800"/>
            <a:ext cx="4114800" cy="3657600"/>
          </a:xfrm>
          <a:prstGeom prst="rect">
            <a:avLst/>
          </a:prstGeom>
          <a:ln>
            <a:no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23" name="Picture Placeholder 2"/>
          <p:cNvSpPr>
            <a:spLocks noGrp="1"/>
          </p:cNvSpPr>
          <p:nvPr>
            <p:ph type="pic" idx="11"/>
          </p:nvPr>
        </p:nvSpPr>
        <p:spPr>
          <a:xfrm>
            <a:off x="4648200" y="1447800"/>
            <a:ext cx="4114800" cy="3657600"/>
          </a:xfrm>
          <a:prstGeom prst="rect">
            <a:avLst/>
          </a:prstGeom>
          <a:ln>
            <a:no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25" name="Text Placeholder 24"/>
          <p:cNvSpPr>
            <a:spLocks noGrp="1"/>
          </p:cNvSpPr>
          <p:nvPr>
            <p:ph type="body" sz="quarter" idx="12" hasCustomPrompt="1"/>
          </p:nvPr>
        </p:nvSpPr>
        <p:spPr>
          <a:xfrm>
            <a:off x="304800" y="5181600"/>
            <a:ext cx="4114800" cy="762000"/>
          </a:xfrm>
          <a:prstGeom prst="rect">
            <a:avLst/>
          </a:prstGeom>
        </p:spPr>
        <p:txBody>
          <a:bodyPr/>
          <a:lstStyle>
            <a:lvl1pPr>
              <a:buNone/>
              <a:defRPr sz="1200"/>
            </a:lvl1pPr>
          </a:lstStyle>
          <a:p>
            <a:pPr lvl="0"/>
            <a:r>
              <a:rPr lang="en-US" sz="1400" dirty="0" smtClean="0"/>
              <a:t>Caption</a:t>
            </a:r>
            <a:endParaRPr lang="en-US" dirty="0"/>
          </a:p>
        </p:txBody>
      </p:sp>
      <p:sp>
        <p:nvSpPr>
          <p:cNvPr id="27" name="Text Placeholder 24"/>
          <p:cNvSpPr>
            <a:spLocks noGrp="1"/>
          </p:cNvSpPr>
          <p:nvPr>
            <p:ph type="body" sz="quarter" idx="13" hasCustomPrompt="1"/>
          </p:nvPr>
        </p:nvSpPr>
        <p:spPr>
          <a:xfrm>
            <a:off x="4648200" y="5181600"/>
            <a:ext cx="4114800" cy="762000"/>
          </a:xfrm>
          <a:prstGeom prst="rect">
            <a:avLst/>
          </a:prstGeom>
        </p:spPr>
        <p:txBody>
          <a:bodyPr/>
          <a:lstStyle>
            <a:lvl1pPr>
              <a:buNone/>
              <a:defRPr sz="1200"/>
            </a:lvl1pPr>
          </a:lstStyle>
          <a:p>
            <a:pPr lvl="0"/>
            <a:r>
              <a:rPr lang="en-US" sz="1400" dirty="0" smtClean="0"/>
              <a:t>Caption</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ne Graphic">
    <p:spTree>
      <p:nvGrpSpPr>
        <p:cNvPr id="1" name=""/>
        <p:cNvGrpSpPr/>
        <p:nvPr/>
      </p:nvGrpSpPr>
      <p:grpSpPr>
        <a:xfrm>
          <a:off x="0" y="0"/>
          <a:ext cx="0" cy="0"/>
          <a:chOff x="0" y="0"/>
          <a:chExt cx="0" cy="0"/>
        </a:xfrm>
      </p:grpSpPr>
      <p:sp>
        <p:nvSpPr>
          <p:cNvPr id="14" name="Title 1"/>
          <p:cNvSpPr>
            <a:spLocks noGrp="1"/>
          </p:cNvSpPr>
          <p:nvPr>
            <p:ph type="title" hasCustomPrompt="1"/>
          </p:nvPr>
        </p:nvSpPr>
        <p:spPr>
          <a:xfrm>
            <a:off x="304800" y="381000"/>
            <a:ext cx="8458200" cy="914400"/>
          </a:xfrm>
          <a:prstGeom prst="rect">
            <a:avLst/>
          </a:prstGeom>
        </p:spPr>
        <p:txBody>
          <a:bodyPr anchor="ctr"/>
          <a:lstStyle>
            <a:lvl1pPr algn="l">
              <a:defRPr sz="4800" b="0" cap="all">
                <a:solidFill>
                  <a:schemeClr val="accent1">
                    <a:lumMod val="75000"/>
                  </a:schemeClr>
                </a:solidFill>
                <a:latin typeface="Impact" pitchFamily="34" charset="0"/>
              </a:defRPr>
            </a:lvl1pPr>
          </a:lstStyle>
          <a:p>
            <a:r>
              <a:rPr lang="en-US" dirty="0" smtClean="0"/>
              <a:t>CLICK TO EDIT TITLE</a:t>
            </a:r>
            <a:endParaRPr lang="en-US" dirty="0"/>
          </a:p>
        </p:txBody>
      </p:sp>
      <p:sp>
        <p:nvSpPr>
          <p:cNvPr id="17" name="Rectangle 16"/>
          <p:cNvSpPr/>
          <p:nvPr userDrawn="1"/>
        </p:nvSpPr>
        <p:spPr>
          <a:xfrm>
            <a:off x="6705600" y="0"/>
            <a:ext cx="2362200" cy="152400"/>
          </a:xfrm>
          <a:prstGeom prst="rect">
            <a:avLst/>
          </a:prstGeom>
          <a:solidFill>
            <a:schemeClr val="bg2">
              <a:lumMod val="90000"/>
              <a:alpha val="5803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1676400" y="0"/>
            <a:ext cx="1600200" cy="1524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3352800" y="0"/>
            <a:ext cx="1600200" cy="1524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5029200" y="0"/>
            <a:ext cx="1600200" cy="1524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userDrawn="1"/>
        </p:nvSpPr>
        <p:spPr>
          <a:xfrm>
            <a:off x="0" y="0"/>
            <a:ext cx="1600200" cy="1524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icture Placeholder 2"/>
          <p:cNvSpPr>
            <a:spLocks noGrp="1"/>
          </p:cNvSpPr>
          <p:nvPr>
            <p:ph type="pic" idx="10"/>
          </p:nvPr>
        </p:nvSpPr>
        <p:spPr>
          <a:xfrm>
            <a:off x="304800" y="1447800"/>
            <a:ext cx="6858000" cy="4572000"/>
          </a:xfrm>
          <a:prstGeom prst="rect">
            <a:avLst/>
          </a:prstGeom>
          <a:ln>
            <a:no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25" name="Text Placeholder 24"/>
          <p:cNvSpPr>
            <a:spLocks noGrp="1"/>
          </p:cNvSpPr>
          <p:nvPr>
            <p:ph type="body" sz="quarter" idx="12" hasCustomPrompt="1"/>
          </p:nvPr>
        </p:nvSpPr>
        <p:spPr>
          <a:xfrm>
            <a:off x="7239000" y="1447800"/>
            <a:ext cx="1524000" cy="4572000"/>
          </a:xfrm>
          <a:prstGeom prst="rect">
            <a:avLst/>
          </a:prstGeom>
        </p:spPr>
        <p:txBody>
          <a:bodyPr/>
          <a:lstStyle>
            <a:lvl1pPr>
              <a:buNone/>
              <a:defRPr sz="1200"/>
            </a:lvl1pPr>
          </a:lstStyle>
          <a:p>
            <a:pPr lvl="0"/>
            <a:r>
              <a:rPr lang="en-US" sz="1400" dirty="0" smtClean="0"/>
              <a:t>Caption</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estions &amp; Contact">
    <p:spTree>
      <p:nvGrpSpPr>
        <p:cNvPr id="1" name=""/>
        <p:cNvGrpSpPr/>
        <p:nvPr/>
      </p:nvGrpSpPr>
      <p:grpSpPr>
        <a:xfrm>
          <a:off x="0" y="0"/>
          <a:ext cx="0" cy="0"/>
          <a:chOff x="0" y="0"/>
          <a:chExt cx="0" cy="0"/>
        </a:xfrm>
      </p:grpSpPr>
      <p:sp>
        <p:nvSpPr>
          <p:cNvPr id="18" name="Rectangle 17"/>
          <p:cNvSpPr/>
          <p:nvPr userDrawn="1"/>
        </p:nvSpPr>
        <p:spPr>
          <a:xfrm>
            <a:off x="0" y="2819400"/>
            <a:ext cx="9144000" cy="4114800"/>
          </a:xfrm>
          <a:prstGeom prst="rect">
            <a:avLst/>
          </a:prstGeom>
          <a:solidFill>
            <a:srgbClr val="3051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11" descr="S:\Powerpoints\2015 OWRB Standard\bluewave.jpg"/>
          <p:cNvPicPr>
            <a:picLocks noChangeAspect="1" noChangeArrowheads="1"/>
          </p:cNvPicPr>
          <p:nvPr userDrawn="1"/>
        </p:nvPicPr>
        <p:blipFill>
          <a:blip r:embed="rId2" cstate="print"/>
          <a:srcRect/>
          <a:stretch>
            <a:fillRect/>
          </a:stretch>
        </p:blipFill>
        <p:spPr bwMode="auto">
          <a:xfrm>
            <a:off x="0" y="1752600"/>
            <a:ext cx="9144000" cy="1136650"/>
          </a:xfrm>
          <a:prstGeom prst="rect">
            <a:avLst/>
          </a:prstGeom>
          <a:noFill/>
        </p:spPr>
      </p:pic>
      <p:pic>
        <p:nvPicPr>
          <p:cNvPr id="13" name="Picture 12" descr="S:\Powerpoints\2015 OWRB Standard\owrb logo 300dpi-whitebeige.tif"/>
          <p:cNvPicPr>
            <a:picLocks noChangeAspect="1" noChangeArrowheads="1"/>
          </p:cNvPicPr>
          <p:nvPr userDrawn="1"/>
        </p:nvPicPr>
        <p:blipFill>
          <a:blip r:embed="rId3" cstate="print"/>
          <a:srcRect/>
          <a:stretch>
            <a:fillRect/>
          </a:stretch>
        </p:blipFill>
        <p:spPr bwMode="auto">
          <a:xfrm>
            <a:off x="6553200" y="5681960"/>
            <a:ext cx="2065540" cy="736653"/>
          </a:xfrm>
          <a:prstGeom prst="rect">
            <a:avLst/>
          </a:prstGeom>
          <a:noFill/>
        </p:spPr>
      </p:pic>
      <p:sp>
        <p:nvSpPr>
          <p:cNvPr id="14" name="Title 13"/>
          <p:cNvSpPr>
            <a:spLocks noGrp="1"/>
          </p:cNvSpPr>
          <p:nvPr>
            <p:ph type="title" hasCustomPrompt="1"/>
          </p:nvPr>
        </p:nvSpPr>
        <p:spPr>
          <a:xfrm>
            <a:off x="2057400" y="2362200"/>
            <a:ext cx="5181600" cy="762000"/>
          </a:xfrm>
          <a:prstGeom prst="rect">
            <a:avLst/>
          </a:prstGeom>
        </p:spPr>
        <p:txBody>
          <a:bodyPr/>
          <a:lstStyle>
            <a:lvl1pPr algn="l">
              <a:defRPr sz="4000" b="0">
                <a:solidFill>
                  <a:schemeClr val="bg1"/>
                </a:solidFill>
                <a:latin typeface="Impact" pitchFamily="34" charset="0"/>
              </a:defRPr>
            </a:lvl1pPr>
          </a:lstStyle>
          <a:p>
            <a:r>
              <a:rPr lang="en-US" dirty="0" smtClean="0"/>
              <a:t>Click to edit name</a:t>
            </a:r>
            <a:endParaRPr lang="en-US" dirty="0"/>
          </a:p>
        </p:txBody>
      </p:sp>
      <p:sp>
        <p:nvSpPr>
          <p:cNvPr id="19" name="Rectangle 18"/>
          <p:cNvSpPr/>
          <p:nvPr userDrawn="1"/>
        </p:nvSpPr>
        <p:spPr>
          <a:xfrm>
            <a:off x="6705600" y="0"/>
            <a:ext cx="2362200" cy="152400"/>
          </a:xfrm>
          <a:prstGeom prst="rect">
            <a:avLst/>
          </a:prstGeom>
          <a:solidFill>
            <a:schemeClr val="bg2">
              <a:lumMod val="90000"/>
              <a:alpha val="5803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1676400" y="0"/>
            <a:ext cx="1600200" cy="1524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userDrawn="1"/>
        </p:nvSpPr>
        <p:spPr>
          <a:xfrm>
            <a:off x="3352800" y="0"/>
            <a:ext cx="1600200" cy="1524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userDrawn="1"/>
        </p:nvSpPr>
        <p:spPr>
          <a:xfrm>
            <a:off x="5029200" y="0"/>
            <a:ext cx="1600200" cy="1524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userDrawn="1"/>
        </p:nvSpPr>
        <p:spPr>
          <a:xfrm>
            <a:off x="0" y="0"/>
            <a:ext cx="1600200" cy="1524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2"/>
          <p:cNvSpPr>
            <a:spLocks noGrp="1"/>
          </p:cNvSpPr>
          <p:nvPr>
            <p:ph type="body" idx="1" hasCustomPrompt="1"/>
          </p:nvPr>
        </p:nvSpPr>
        <p:spPr>
          <a:xfrm>
            <a:off x="2057400" y="4191000"/>
            <a:ext cx="5181600" cy="2438400"/>
          </a:xfrm>
          <a:prstGeom prst="rect">
            <a:avLst/>
          </a:prstGeom>
        </p:spPr>
        <p:txBody>
          <a:bodyPr anchor="t"/>
          <a:lstStyle>
            <a:lvl1pPr marL="0" indent="0">
              <a:buNone/>
              <a:defRPr sz="2000"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contact info</a:t>
            </a:r>
          </a:p>
        </p:txBody>
      </p:sp>
      <p:sp>
        <p:nvSpPr>
          <p:cNvPr id="15" name="Text Placeholder 2"/>
          <p:cNvSpPr>
            <a:spLocks noGrp="1"/>
          </p:cNvSpPr>
          <p:nvPr>
            <p:ph type="body" idx="10" hasCustomPrompt="1"/>
          </p:nvPr>
        </p:nvSpPr>
        <p:spPr>
          <a:xfrm>
            <a:off x="1676400" y="228600"/>
            <a:ext cx="5867400" cy="1295400"/>
          </a:xfrm>
          <a:prstGeom prst="rect">
            <a:avLst/>
          </a:prstGeom>
        </p:spPr>
        <p:txBody>
          <a:bodyPr anchor="t"/>
          <a:lstStyle>
            <a:lvl1pPr marL="0" indent="0" algn="ctr">
              <a:spcBef>
                <a:spcPts val="1200"/>
              </a:spcBef>
              <a:buNone/>
              <a:defRPr sz="8800" b="0" spc="300" baseline="0">
                <a:solidFill>
                  <a:schemeClr val="accent1">
                    <a:lumMod val="75000"/>
                  </a:schemeClr>
                </a:solidFill>
                <a:latin typeface="Impact"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Thank You</a:t>
            </a:r>
          </a:p>
        </p:txBody>
      </p:sp>
      <p:sp>
        <p:nvSpPr>
          <p:cNvPr id="24" name="Text Placeholder 2"/>
          <p:cNvSpPr>
            <a:spLocks noGrp="1"/>
          </p:cNvSpPr>
          <p:nvPr>
            <p:ph type="body" idx="11" hasCustomPrompt="1"/>
          </p:nvPr>
        </p:nvSpPr>
        <p:spPr>
          <a:xfrm>
            <a:off x="2057400" y="3124200"/>
            <a:ext cx="5181600" cy="762000"/>
          </a:xfrm>
          <a:prstGeom prst="rect">
            <a:avLst/>
          </a:prstGeom>
        </p:spPr>
        <p:txBody>
          <a:bodyPr anchor="t"/>
          <a:lstStyle>
            <a:lvl1pPr marL="0" indent="0">
              <a:buNone/>
              <a:defRPr sz="2400" baseline="0">
                <a:solidFill>
                  <a:schemeClr val="bg1"/>
                </a:solidFill>
                <a:latin typeface="Impact"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title &amp; email</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tiff"/><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1" descr="S:\Powerpoints\2015 OWRB Standard\bluewave.jpg"/>
          <p:cNvPicPr>
            <a:picLocks noChangeAspect="1" noChangeArrowheads="1"/>
          </p:cNvPicPr>
          <p:nvPr userDrawn="1"/>
        </p:nvPicPr>
        <p:blipFill>
          <a:blip r:embed="rId10" cstate="print"/>
          <a:srcRect/>
          <a:stretch>
            <a:fillRect/>
          </a:stretch>
        </p:blipFill>
        <p:spPr bwMode="auto">
          <a:xfrm>
            <a:off x="0" y="6096000"/>
            <a:ext cx="9144000" cy="762000"/>
          </a:xfrm>
          <a:prstGeom prst="rect">
            <a:avLst/>
          </a:prstGeom>
          <a:noFill/>
        </p:spPr>
      </p:pic>
      <p:pic>
        <p:nvPicPr>
          <p:cNvPr id="3" name="Picture 2" descr="S:\Powerpoints\2015 OWRB Standard\owrb logo 300dpi-whitebeige.tif"/>
          <p:cNvPicPr>
            <a:picLocks noChangeAspect="1" noChangeArrowheads="1"/>
          </p:cNvPicPr>
          <p:nvPr userDrawn="1"/>
        </p:nvPicPr>
        <p:blipFill>
          <a:blip r:embed="rId11" cstate="print"/>
          <a:srcRect/>
          <a:stretch>
            <a:fillRect/>
          </a:stretch>
        </p:blipFill>
        <p:spPr bwMode="auto">
          <a:xfrm>
            <a:off x="7239000" y="6231931"/>
            <a:ext cx="1524000" cy="543519"/>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74" r:id="rId3"/>
    <p:sldLayoutId id="2147483675" r:id="rId4"/>
    <p:sldLayoutId id="2147483673" r:id="rId5"/>
    <p:sldLayoutId id="2147483676" r:id="rId6"/>
    <p:sldLayoutId id="2147483677" r:id="rId7"/>
    <p:sldLayoutId id="2147483678" r:id="rId8"/>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457200" y="609600"/>
            <a:ext cx="8229600" cy="2667000"/>
          </a:xfrm>
        </p:spPr>
        <p:txBody>
          <a:bodyPr/>
          <a:lstStyle/>
          <a:p>
            <a:r>
              <a:rPr lang="en-US" dirty="0" smtClean="0">
                <a:latin typeface="Impact" pitchFamily="34" charset="0"/>
              </a:rPr>
              <a:t>Oklahoma</a:t>
            </a:r>
            <a:br>
              <a:rPr lang="en-US" dirty="0" smtClean="0">
                <a:latin typeface="Impact" pitchFamily="34" charset="0"/>
              </a:rPr>
            </a:br>
            <a:r>
              <a:rPr lang="en-US" dirty="0" smtClean="0">
                <a:latin typeface="Impact" pitchFamily="34" charset="0"/>
              </a:rPr>
              <a:t>CWSRF Marketing Survey</a:t>
            </a:r>
            <a:br>
              <a:rPr lang="en-US" dirty="0" smtClean="0">
                <a:latin typeface="Impact" pitchFamily="34" charset="0"/>
              </a:rPr>
            </a:br>
            <a:endParaRPr lang="en-US" dirty="0">
              <a:latin typeface="Impact" pitchFamily="34" charset="0"/>
            </a:endParaRPr>
          </a:p>
        </p:txBody>
      </p:sp>
      <p:sp>
        <p:nvSpPr>
          <p:cNvPr id="17" name="Text Placeholder 16"/>
          <p:cNvSpPr>
            <a:spLocks noGrp="1"/>
          </p:cNvSpPr>
          <p:nvPr>
            <p:ph type="body" sz="quarter" idx="10"/>
          </p:nvPr>
        </p:nvSpPr>
        <p:spPr>
          <a:xfrm>
            <a:off x="381000" y="3505200"/>
            <a:ext cx="8229600" cy="1447800"/>
          </a:xfrm>
        </p:spPr>
        <p:txBody>
          <a:bodyPr/>
          <a:lstStyle/>
          <a:p>
            <a:r>
              <a:rPr lang="en-US" dirty="0" smtClean="0">
                <a:latin typeface="Impact" pitchFamily="34" charset="0"/>
              </a:rPr>
              <a:t>Presented by Kathy Koon</a:t>
            </a:r>
          </a:p>
          <a:p>
            <a:r>
              <a:rPr lang="en-US" dirty="0" smtClean="0">
                <a:latin typeface="Impact" pitchFamily="34" charset="0"/>
              </a:rPr>
              <a:t>CIFA-November 1, 2016</a:t>
            </a:r>
            <a:endParaRPr lang="en-US" dirty="0">
              <a:latin typeface="Impact"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p:cNvSpPr>
            <a:spLocks noGrp="1"/>
          </p:cNvSpPr>
          <p:nvPr>
            <p:ph idx="1"/>
          </p:nvPr>
        </p:nvSpPr>
        <p:spPr>
          <a:xfrm>
            <a:off x="304800" y="1752600"/>
            <a:ext cx="8458200" cy="4343400"/>
          </a:xfrm>
        </p:spPr>
        <p:txBody>
          <a:bodyPr/>
          <a:lstStyle/>
          <a:p>
            <a:endParaRPr lang="en-US" dirty="0" smtClean="0"/>
          </a:p>
          <a:p>
            <a:pPr lvl="1">
              <a:buNone/>
            </a:pPr>
            <a:endParaRPr lang="en-US" dirty="0" smtClean="0"/>
          </a:p>
          <a:p>
            <a:pPr lvl="1">
              <a:buNone/>
            </a:pPr>
            <a:endParaRPr lang="en-US" dirty="0" smtClean="0"/>
          </a:p>
        </p:txBody>
      </p:sp>
      <p:sp>
        <p:nvSpPr>
          <p:cNvPr id="4" name="Title 1"/>
          <p:cNvSpPr txBox="1">
            <a:spLocks/>
          </p:cNvSpPr>
          <p:nvPr/>
        </p:nvSpPr>
        <p:spPr>
          <a:xfrm>
            <a:off x="304800" y="533400"/>
            <a:ext cx="7391400" cy="1219200"/>
          </a:xfrm>
          <a:prstGeom prst="rect">
            <a:avLst/>
          </a:prstGeom>
        </p:spPr>
        <p:txBody>
          <a:bodyPr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800" b="0" i="0" u="none" strike="noStrike" kern="1200" cap="none" spc="0" normalizeH="0" baseline="0" noProof="0" dirty="0" smtClean="0">
                <a:ln>
                  <a:noFill/>
                </a:ln>
                <a:solidFill>
                  <a:schemeClr val="accent1">
                    <a:lumMod val="75000"/>
                  </a:schemeClr>
                </a:solidFill>
                <a:effectLst/>
                <a:uLnTx/>
                <a:uFillTx/>
                <a:latin typeface="Impact" pitchFamily="34" charset="0"/>
                <a:ea typeface="+mj-ea"/>
                <a:cs typeface="+mj-cs"/>
              </a:rPr>
              <a:t>Response Rate</a:t>
            </a:r>
          </a:p>
        </p:txBody>
      </p:sp>
      <p:sp>
        <p:nvSpPr>
          <p:cNvPr id="5" name="Content Placeholder 14"/>
          <p:cNvSpPr txBox="1">
            <a:spLocks/>
          </p:cNvSpPr>
          <p:nvPr/>
        </p:nvSpPr>
        <p:spPr>
          <a:xfrm>
            <a:off x="381000" y="1676400"/>
            <a:ext cx="8458200" cy="4343400"/>
          </a:xfrm>
          <a:prstGeom prst="roundRect">
            <a:avLst/>
          </a:prstGeom>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lvl="1"/>
            <a:endParaRPr lang="en-US" sz="2400" dirty="0" smtClean="0">
              <a:solidFill>
                <a:schemeClr val="bg1"/>
              </a:solidFill>
            </a:endParaRPr>
          </a:p>
          <a:p>
            <a:pPr lvl="1"/>
            <a:endParaRPr lang="en-US" sz="2400" dirty="0" smtClean="0">
              <a:solidFill>
                <a:schemeClr val="bg1"/>
              </a:solidFill>
            </a:endParaRPr>
          </a:p>
          <a:p>
            <a:pPr lvl="1"/>
            <a:endParaRPr lang="en-US" sz="2400" dirty="0" smtClean="0">
              <a:solidFill>
                <a:schemeClr val="bg1"/>
              </a:solidFill>
            </a:endParaRPr>
          </a:p>
          <a:p>
            <a:pPr lvl="1"/>
            <a:endParaRPr lang="en-US" sz="2400" dirty="0" smtClean="0">
              <a:solidFill>
                <a:schemeClr val="bg1"/>
              </a:solidFill>
            </a:endParaRPr>
          </a:p>
          <a:p>
            <a:pPr lvl="1"/>
            <a:endParaRPr lang="en-US" sz="2400" dirty="0" smtClean="0">
              <a:solidFill>
                <a:schemeClr val="bg1"/>
              </a:solidFill>
            </a:endParaRPr>
          </a:p>
          <a:p>
            <a:pPr lvl="1"/>
            <a:r>
              <a:rPr lang="en-US" sz="2400" dirty="0" smtClean="0">
                <a:solidFill>
                  <a:schemeClr val="bg1"/>
                </a:solidFill>
              </a:rPr>
              <a:t>-  Lower than we had hoped</a:t>
            </a:r>
          </a:p>
          <a:p>
            <a:pPr lvl="1">
              <a:buFontTx/>
              <a:buChar char="-"/>
            </a:pPr>
            <a:r>
              <a:rPr lang="en-US" sz="2400" dirty="0" smtClean="0">
                <a:solidFill>
                  <a:schemeClr val="bg1"/>
                </a:solidFill>
              </a:rPr>
              <a:t>  Received personal feedback that </a:t>
            </a:r>
          </a:p>
          <a:p>
            <a:pPr lvl="1"/>
            <a:r>
              <a:rPr lang="en-US" sz="2400" dirty="0" smtClean="0">
                <a:solidFill>
                  <a:schemeClr val="bg1"/>
                </a:solidFill>
              </a:rPr>
              <a:t>    individuals were thankful for asking </a:t>
            </a:r>
          </a:p>
          <a:p>
            <a:pPr lvl="1"/>
            <a:r>
              <a:rPr lang="en-US" sz="2400" dirty="0" smtClean="0">
                <a:solidFill>
                  <a:schemeClr val="bg1"/>
                </a:solidFill>
              </a:rPr>
              <a:t>    them to participate</a:t>
            </a:r>
          </a:p>
          <a:p>
            <a:pPr lvl="1">
              <a:buFontTx/>
              <a:buChar char="-"/>
            </a:pPr>
            <a:r>
              <a:rPr lang="en-US" sz="2400" dirty="0" smtClean="0">
                <a:solidFill>
                  <a:schemeClr val="bg1"/>
                </a:solidFill>
              </a:rPr>
              <a:t>   Mentioned in presentations   </a:t>
            </a:r>
          </a:p>
        </p:txBody>
      </p:sp>
      <p:pic>
        <p:nvPicPr>
          <p:cNvPr id="11266" name="Picture 2" descr="Image result for response rate images"/>
          <p:cNvPicPr>
            <a:picLocks noChangeAspect="1" noChangeArrowheads="1"/>
          </p:cNvPicPr>
          <p:nvPr/>
        </p:nvPicPr>
        <p:blipFill>
          <a:blip r:embed="rId3" cstate="print"/>
          <a:srcRect/>
          <a:stretch>
            <a:fillRect/>
          </a:stretch>
        </p:blipFill>
        <p:spPr bwMode="auto">
          <a:xfrm>
            <a:off x="6172200" y="3962400"/>
            <a:ext cx="2206625" cy="1857004"/>
          </a:xfrm>
          <a:prstGeom prst="rect">
            <a:avLst/>
          </a:prstGeom>
          <a:noFill/>
        </p:spPr>
      </p:pic>
      <p:graphicFrame>
        <p:nvGraphicFramePr>
          <p:cNvPr id="6" name="Table 5"/>
          <p:cNvGraphicFramePr>
            <a:graphicFrameLocks noGrp="1"/>
          </p:cNvGraphicFramePr>
          <p:nvPr/>
        </p:nvGraphicFramePr>
        <p:xfrm>
          <a:off x="838200" y="1981200"/>
          <a:ext cx="6690360" cy="1600200"/>
        </p:xfrm>
        <a:graphic>
          <a:graphicData uri="http://schemas.openxmlformats.org/drawingml/2006/table">
            <a:tbl>
              <a:tblPr>
                <a:tableStyleId>{3C2FFA5D-87B4-456A-9821-1D502468CF0F}</a:tableStyleId>
              </a:tblPr>
              <a:tblGrid>
                <a:gridCol w="2230120"/>
                <a:gridCol w="2230120"/>
                <a:gridCol w="2230120"/>
              </a:tblGrid>
              <a:tr h="320040">
                <a:tc>
                  <a:txBody>
                    <a:bodyPr/>
                    <a:lstStyle/>
                    <a:p>
                      <a:pPr marL="0" marR="0">
                        <a:spcBef>
                          <a:spcPts val="0"/>
                        </a:spcBef>
                        <a:spcAft>
                          <a:spcPts val="0"/>
                        </a:spcAft>
                      </a:pPr>
                      <a:r>
                        <a:rPr lang="en-US" sz="1800" b="1" u="sng" dirty="0"/>
                        <a:t>Constituent</a:t>
                      </a:r>
                      <a:endParaRPr lang="en-US" sz="1800" b="1" u="sng" dirty="0">
                        <a:latin typeface="Times New Roman"/>
                        <a:ea typeface="Times New Roman"/>
                        <a:cs typeface="Times New Roman"/>
                      </a:endParaRPr>
                    </a:p>
                  </a:txBody>
                  <a:tcPr marL="68580" marR="68580" marT="0" marB="0"/>
                </a:tc>
                <a:tc>
                  <a:txBody>
                    <a:bodyPr/>
                    <a:lstStyle/>
                    <a:p>
                      <a:pPr marL="0" marR="0">
                        <a:spcBef>
                          <a:spcPts val="0"/>
                        </a:spcBef>
                        <a:spcAft>
                          <a:spcPts val="0"/>
                        </a:spcAft>
                      </a:pPr>
                      <a:r>
                        <a:rPr lang="en-US" sz="1800" b="1" u="sng" dirty="0"/>
                        <a:t>Survey Recipients</a:t>
                      </a:r>
                      <a:endParaRPr lang="en-US" sz="1800" b="1" u="sng" dirty="0">
                        <a:latin typeface="Times New Roman"/>
                        <a:ea typeface="Times New Roman"/>
                        <a:cs typeface="Times New Roman"/>
                      </a:endParaRPr>
                    </a:p>
                  </a:txBody>
                  <a:tcPr marL="68580" marR="68580" marT="0" marB="0"/>
                </a:tc>
                <a:tc>
                  <a:txBody>
                    <a:bodyPr/>
                    <a:lstStyle/>
                    <a:p>
                      <a:pPr marL="0" marR="0">
                        <a:spcBef>
                          <a:spcPts val="0"/>
                        </a:spcBef>
                        <a:spcAft>
                          <a:spcPts val="0"/>
                        </a:spcAft>
                      </a:pPr>
                      <a:r>
                        <a:rPr lang="en-US" sz="1800" b="1" u="sng" dirty="0"/>
                        <a:t>Response Rate</a:t>
                      </a:r>
                      <a:endParaRPr lang="en-US" sz="1800" b="1" u="sng" dirty="0">
                        <a:latin typeface="Times New Roman"/>
                        <a:ea typeface="Times New Roman"/>
                        <a:cs typeface="Times New Roman"/>
                      </a:endParaRPr>
                    </a:p>
                  </a:txBody>
                  <a:tcPr marL="68580" marR="68580" marT="0" marB="0"/>
                </a:tc>
              </a:tr>
              <a:tr h="320040">
                <a:tc>
                  <a:txBody>
                    <a:bodyPr/>
                    <a:lstStyle/>
                    <a:p>
                      <a:pPr marL="0" marR="0">
                        <a:spcBef>
                          <a:spcPts val="0"/>
                        </a:spcBef>
                        <a:spcAft>
                          <a:spcPts val="0"/>
                        </a:spcAft>
                      </a:pPr>
                      <a:r>
                        <a:rPr lang="en-US" sz="1400" dirty="0"/>
                        <a:t>Current Borrowers</a:t>
                      </a:r>
                      <a:endParaRPr lang="en-US" sz="1400" dirty="0">
                        <a:latin typeface="Times New Roman"/>
                        <a:ea typeface="Times New Roman"/>
                        <a:cs typeface="Times New Roman"/>
                      </a:endParaRPr>
                    </a:p>
                  </a:txBody>
                  <a:tcPr marL="68580" marR="68580" marT="0" marB="0"/>
                </a:tc>
                <a:tc>
                  <a:txBody>
                    <a:bodyPr/>
                    <a:lstStyle/>
                    <a:p>
                      <a:pPr marL="0" marR="0">
                        <a:spcBef>
                          <a:spcPts val="0"/>
                        </a:spcBef>
                        <a:spcAft>
                          <a:spcPts val="0"/>
                        </a:spcAft>
                      </a:pPr>
                      <a:r>
                        <a:rPr lang="en-US" sz="1400"/>
                        <a:t>500</a:t>
                      </a:r>
                      <a:endParaRPr lang="en-US" sz="1400">
                        <a:latin typeface="Times New Roman"/>
                        <a:ea typeface="Times New Roman"/>
                        <a:cs typeface="Times New Roman"/>
                      </a:endParaRPr>
                    </a:p>
                  </a:txBody>
                  <a:tcPr marL="68580" marR="68580" marT="0" marB="0"/>
                </a:tc>
                <a:tc>
                  <a:txBody>
                    <a:bodyPr/>
                    <a:lstStyle/>
                    <a:p>
                      <a:pPr marL="0" marR="0">
                        <a:spcBef>
                          <a:spcPts val="0"/>
                        </a:spcBef>
                        <a:spcAft>
                          <a:spcPts val="0"/>
                        </a:spcAft>
                      </a:pPr>
                      <a:r>
                        <a:rPr lang="en-US" sz="1400"/>
                        <a:t>9%</a:t>
                      </a:r>
                      <a:endParaRPr lang="en-US" sz="1400">
                        <a:latin typeface="Times New Roman"/>
                        <a:ea typeface="Times New Roman"/>
                        <a:cs typeface="Times New Roman"/>
                      </a:endParaRPr>
                    </a:p>
                  </a:txBody>
                  <a:tcPr marL="68580" marR="68580" marT="0" marB="0"/>
                </a:tc>
              </a:tr>
              <a:tr h="320040">
                <a:tc>
                  <a:txBody>
                    <a:bodyPr/>
                    <a:lstStyle/>
                    <a:p>
                      <a:pPr marL="0" marR="0">
                        <a:spcBef>
                          <a:spcPts val="0"/>
                        </a:spcBef>
                        <a:spcAft>
                          <a:spcPts val="0"/>
                        </a:spcAft>
                      </a:pPr>
                      <a:r>
                        <a:rPr lang="en-US" sz="1400" dirty="0"/>
                        <a:t>Non-borrowers</a:t>
                      </a:r>
                      <a:endParaRPr lang="en-US" sz="1400" dirty="0">
                        <a:latin typeface="Times New Roman"/>
                        <a:ea typeface="Times New Roman"/>
                        <a:cs typeface="Times New Roman"/>
                      </a:endParaRPr>
                    </a:p>
                  </a:txBody>
                  <a:tcPr marL="68580" marR="68580" marT="0" marB="0"/>
                </a:tc>
                <a:tc>
                  <a:txBody>
                    <a:bodyPr/>
                    <a:lstStyle/>
                    <a:p>
                      <a:pPr marL="0" marR="0">
                        <a:spcBef>
                          <a:spcPts val="0"/>
                        </a:spcBef>
                        <a:spcAft>
                          <a:spcPts val="0"/>
                        </a:spcAft>
                      </a:pPr>
                      <a:r>
                        <a:rPr lang="en-US" sz="1400" dirty="0"/>
                        <a:t>319</a:t>
                      </a:r>
                      <a:endParaRPr lang="en-US" sz="1400" dirty="0">
                        <a:latin typeface="Times New Roman"/>
                        <a:ea typeface="Times New Roman"/>
                        <a:cs typeface="Times New Roman"/>
                      </a:endParaRPr>
                    </a:p>
                  </a:txBody>
                  <a:tcPr marL="68580" marR="68580" marT="0" marB="0"/>
                </a:tc>
                <a:tc>
                  <a:txBody>
                    <a:bodyPr/>
                    <a:lstStyle/>
                    <a:p>
                      <a:pPr marL="0" marR="0">
                        <a:spcBef>
                          <a:spcPts val="0"/>
                        </a:spcBef>
                        <a:spcAft>
                          <a:spcPts val="0"/>
                        </a:spcAft>
                      </a:pPr>
                      <a:r>
                        <a:rPr lang="en-US" sz="1400"/>
                        <a:t>9%</a:t>
                      </a:r>
                      <a:endParaRPr lang="en-US" sz="1400">
                        <a:latin typeface="Times New Roman"/>
                        <a:ea typeface="Times New Roman"/>
                        <a:cs typeface="Times New Roman"/>
                      </a:endParaRPr>
                    </a:p>
                  </a:txBody>
                  <a:tcPr marL="68580" marR="68580" marT="0" marB="0"/>
                </a:tc>
              </a:tr>
              <a:tr h="320040">
                <a:tc>
                  <a:txBody>
                    <a:bodyPr/>
                    <a:lstStyle/>
                    <a:p>
                      <a:pPr marL="0" marR="0">
                        <a:spcBef>
                          <a:spcPts val="0"/>
                        </a:spcBef>
                        <a:spcAft>
                          <a:spcPts val="0"/>
                        </a:spcAft>
                      </a:pPr>
                      <a:r>
                        <a:rPr lang="en-US" sz="1400" dirty="0"/>
                        <a:t>Nontraditional Entities</a:t>
                      </a:r>
                      <a:endParaRPr lang="en-US" sz="1400" dirty="0">
                        <a:latin typeface="Times New Roman"/>
                        <a:ea typeface="Times New Roman"/>
                        <a:cs typeface="Times New Roman"/>
                      </a:endParaRPr>
                    </a:p>
                  </a:txBody>
                  <a:tcPr marL="68580" marR="68580" marT="0" marB="0"/>
                </a:tc>
                <a:tc>
                  <a:txBody>
                    <a:bodyPr/>
                    <a:lstStyle/>
                    <a:p>
                      <a:pPr marL="0" marR="0">
                        <a:spcBef>
                          <a:spcPts val="0"/>
                        </a:spcBef>
                        <a:spcAft>
                          <a:spcPts val="0"/>
                        </a:spcAft>
                      </a:pPr>
                      <a:r>
                        <a:rPr lang="en-US" sz="1400" dirty="0"/>
                        <a:t>1271</a:t>
                      </a:r>
                      <a:endParaRPr lang="en-US" sz="1400" dirty="0">
                        <a:latin typeface="Times New Roman"/>
                        <a:ea typeface="Times New Roman"/>
                        <a:cs typeface="Times New Roman"/>
                      </a:endParaRPr>
                    </a:p>
                  </a:txBody>
                  <a:tcPr marL="68580" marR="68580" marT="0" marB="0"/>
                </a:tc>
                <a:tc>
                  <a:txBody>
                    <a:bodyPr/>
                    <a:lstStyle/>
                    <a:p>
                      <a:pPr marL="0" marR="0">
                        <a:spcBef>
                          <a:spcPts val="0"/>
                        </a:spcBef>
                        <a:spcAft>
                          <a:spcPts val="0"/>
                        </a:spcAft>
                      </a:pPr>
                      <a:r>
                        <a:rPr lang="en-US" sz="1400" dirty="0"/>
                        <a:t>11%</a:t>
                      </a:r>
                      <a:endParaRPr lang="en-US" sz="1400" dirty="0">
                        <a:latin typeface="Times New Roman"/>
                        <a:ea typeface="Times New Roman"/>
                        <a:cs typeface="Times New Roman"/>
                      </a:endParaRPr>
                    </a:p>
                  </a:txBody>
                  <a:tcPr marL="68580" marR="68580" marT="0" marB="0"/>
                </a:tc>
              </a:tr>
              <a:tr h="320040">
                <a:tc>
                  <a:txBody>
                    <a:bodyPr/>
                    <a:lstStyle/>
                    <a:p>
                      <a:pPr marL="0" marR="0">
                        <a:spcBef>
                          <a:spcPts val="0"/>
                        </a:spcBef>
                        <a:spcAft>
                          <a:spcPts val="0"/>
                        </a:spcAft>
                      </a:pPr>
                      <a:r>
                        <a:rPr lang="en-US" sz="1400" dirty="0"/>
                        <a:t>Consultants</a:t>
                      </a:r>
                      <a:endParaRPr lang="en-US" sz="1400" dirty="0">
                        <a:latin typeface="Times New Roman"/>
                        <a:ea typeface="Times New Roman"/>
                        <a:cs typeface="Times New Roman"/>
                      </a:endParaRPr>
                    </a:p>
                  </a:txBody>
                  <a:tcPr marL="68580" marR="68580" marT="0" marB="0"/>
                </a:tc>
                <a:tc>
                  <a:txBody>
                    <a:bodyPr/>
                    <a:lstStyle/>
                    <a:p>
                      <a:pPr marL="0" marR="0">
                        <a:spcBef>
                          <a:spcPts val="0"/>
                        </a:spcBef>
                        <a:spcAft>
                          <a:spcPts val="0"/>
                        </a:spcAft>
                      </a:pPr>
                      <a:r>
                        <a:rPr lang="en-US" sz="1400"/>
                        <a:t>130</a:t>
                      </a:r>
                      <a:endParaRPr lang="en-US" sz="1400">
                        <a:latin typeface="Times New Roman"/>
                        <a:ea typeface="Times New Roman"/>
                        <a:cs typeface="Times New Roman"/>
                      </a:endParaRPr>
                    </a:p>
                  </a:txBody>
                  <a:tcPr marL="68580" marR="68580" marT="0" marB="0"/>
                </a:tc>
                <a:tc>
                  <a:txBody>
                    <a:bodyPr/>
                    <a:lstStyle/>
                    <a:p>
                      <a:pPr marL="0" marR="0">
                        <a:spcBef>
                          <a:spcPts val="0"/>
                        </a:spcBef>
                        <a:spcAft>
                          <a:spcPts val="0"/>
                        </a:spcAft>
                      </a:pPr>
                      <a:r>
                        <a:rPr lang="en-US" sz="1400" dirty="0"/>
                        <a:t>20%</a:t>
                      </a:r>
                      <a:endParaRPr lang="en-US" sz="1400" dirty="0">
                        <a:latin typeface="Times New Roman"/>
                        <a:ea typeface="Times New Roman"/>
                        <a:cs typeface="Times New Roman"/>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04800" y="381000"/>
            <a:ext cx="8001000" cy="1371600"/>
          </a:xfrm>
          <a:prstGeom prst="rect">
            <a:avLst/>
          </a:prstGeom>
        </p:spPr>
        <p:txBody>
          <a:bodyPr anchor="ctr">
            <a:noAutofit/>
          </a:bodyPr>
          <a:lstStyle/>
          <a:p>
            <a:pPr>
              <a:spcBef>
                <a:spcPct val="0"/>
              </a:spcBef>
              <a:defRPr/>
            </a:pPr>
            <a:r>
              <a:rPr kumimoji="0" lang="en-US" sz="4000" b="0" i="0" u="none" strike="noStrike" kern="1200" cap="none" spc="0" normalizeH="0" baseline="0" noProof="0" dirty="0" smtClean="0">
                <a:ln>
                  <a:noFill/>
                </a:ln>
                <a:solidFill>
                  <a:schemeClr val="accent1">
                    <a:lumMod val="75000"/>
                  </a:schemeClr>
                </a:solidFill>
                <a:effectLst/>
                <a:uLnTx/>
                <a:uFillTx/>
                <a:latin typeface="Impact" pitchFamily="34" charset="0"/>
                <a:ea typeface="+mj-ea"/>
                <a:cs typeface="+mj-cs"/>
              </a:rPr>
              <a:t>Results-Current Borrowers: </a:t>
            </a:r>
          </a:p>
          <a:p>
            <a:pPr>
              <a:spcBef>
                <a:spcPct val="0"/>
              </a:spcBef>
              <a:defRPr/>
            </a:pPr>
            <a:r>
              <a:rPr lang="en-US" sz="2400" dirty="0" smtClean="0">
                <a:solidFill>
                  <a:schemeClr val="tx2"/>
                </a:solidFill>
              </a:rPr>
              <a:t>What funding source(s) did you use for your most recent watershed, </a:t>
            </a:r>
            <a:r>
              <a:rPr lang="en-US" sz="2400" dirty="0" err="1" smtClean="0">
                <a:solidFill>
                  <a:schemeClr val="tx2"/>
                </a:solidFill>
              </a:rPr>
              <a:t>stormwater</a:t>
            </a:r>
            <a:r>
              <a:rPr lang="en-US" sz="2400" dirty="0" smtClean="0">
                <a:solidFill>
                  <a:schemeClr val="tx2"/>
                </a:solidFill>
              </a:rPr>
              <a:t> or wastewater project?</a:t>
            </a:r>
            <a:endParaRPr kumimoji="0" lang="en-US" sz="4800" b="0" i="0" u="none" strike="noStrike" kern="1200" cap="none" spc="0" normalizeH="0" baseline="0" noProof="0" dirty="0" smtClean="0">
              <a:ln>
                <a:noFill/>
              </a:ln>
              <a:solidFill>
                <a:schemeClr val="tx2"/>
              </a:solidFill>
              <a:effectLst/>
              <a:uLnTx/>
              <a:uFillTx/>
              <a:latin typeface="Impact" pitchFamily="34" charset="0"/>
              <a:ea typeface="+mj-ea"/>
              <a:cs typeface="+mj-cs"/>
            </a:endParaRPr>
          </a:p>
        </p:txBody>
      </p:sp>
      <p:graphicFrame>
        <p:nvGraphicFramePr>
          <p:cNvPr id="5" name="ChartObject"/>
          <p:cNvGraphicFramePr/>
          <p:nvPr>
            <p:extLst>
              <p:ext uri="{D42A27DB-BD31-4B8C-83A1-F6EECF244321}">
                <p14:modId xmlns:p14="http://schemas.microsoft.com/office/powerpoint/2010/main" val="3426036790"/>
              </p:ext>
            </p:extLst>
          </p:nvPr>
        </p:nvGraphicFramePr>
        <p:xfrm>
          <a:off x="609600" y="2057400"/>
          <a:ext cx="7937500" cy="3810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04800" y="381000"/>
            <a:ext cx="8001000" cy="1371600"/>
          </a:xfrm>
          <a:prstGeom prst="rect">
            <a:avLst/>
          </a:prstGeom>
        </p:spPr>
        <p:txBody>
          <a:bodyPr anchor="ctr">
            <a:noAutofit/>
          </a:bodyPr>
          <a:lstStyle/>
          <a:p>
            <a:pPr>
              <a:spcBef>
                <a:spcPct val="0"/>
              </a:spcBef>
              <a:defRPr/>
            </a:pPr>
            <a:r>
              <a:rPr kumimoji="0" lang="en-US" sz="4000" b="0" i="0" u="none" strike="noStrike" kern="1200" cap="none" spc="0" normalizeH="0" baseline="0" noProof="0" dirty="0" smtClean="0">
                <a:ln>
                  <a:noFill/>
                </a:ln>
                <a:solidFill>
                  <a:schemeClr val="accent1">
                    <a:lumMod val="75000"/>
                  </a:schemeClr>
                </a:solidFill>
                <a:effectLst/>
                <a:uLnTx/>
                <a:uFillTx/>
                <a:latin typeface="Impact" pitchFamily="34" charset="0"/>
                <a:ea typeface="+mj-ea"/>
                <a:cs typeface="+mj-cs"/>
              </a:rPr>
              <a:t>Results-Current Borrowers: </a:t>
            </a:r>
          </a:p>
          <a:p>
            <a:pPr>
              <a:spcBef>
                <a:spcPct val="0"/>
              </a:spcBef>
              <a:defRPr/>
            </a:pPr>
            <a:r>
              <a:rPr lang="en-US" sz="2400" dirty="0" smtClean="0">
                <a:solidFill>
                  <a:schemeClr val="tx2"/>
                </a:solidFill>
              </a:rPr>
              <a:t>Rate your experience working with staff during components of the loan process.</a:t>
            </a:r>
            <a:endParaRPr kumimoji="0" lang="en-US" sz="4800" b="0" i="0" u="none" strike="noStrike" kern="1200" cap="none" spc="0" normalizeH="0" baseline="0" noProof="0" dirty="0" smtClean="0">
              <a:ln>
                <a:noFill/>
              </a:ln>
              <a:solidFill>
                <a:schemeClr val="tx2"/>
              </a:solidFill>
              <a:effectLst/>
              <a:uLnTx/>
              <a:uFillTx/>
              <a:latin typeface="Impact" pitchFamily="34" charset="0"/>
              <a:ea typeface="+mj-ea"/>
              <a:cs typeface="+mj-cs"/>
            </a:endParaRPr>
          </a:p>
        </p:txBody>
      </p:sp>
      <p:graphicFrame>
        <p:nvGraphicFramePr>
          <p:cNvPr id="6" name="ChartObject"/>
          <p:cNvGraphicFramePr/>
          <p:nvPr>
            <p:extLst>
              <p:ext uri="{D42A27DB-BD31-4B8C-83A1-F6EECF244321}">
                <p14:modId xmlns:p14="http://schemas.microsoft.com/office/powerpoint/2010/main" val="2287534157"/>
              </p:ext>
            </p:extLst>
          </p:nvPr>
        </p:nvGraphicFramePr>
        <p:xfrm>
          <a:off x="609600" y="1828800"/>
          <a:ext cx="8001000" cy="4191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04800" y="381000"/>
            <a:ext cx="8001000" cy="1371600"/>
          </a:xfrm>
          <a:prstGeom prst="rect">
            <a:avLst/>
          </a:prstGeom>
        </p:spPr>
        <p:txBody>
          <a:bodyPr anchor="ctr">
            <a:noAutofit/>
          </a:bodyPr>
          <a:lstStyle/>
          <a:p>
            <a:pPr>
              <a:spcBef>
                <a:spcPct val="0"/>
              </a:spcBef>
              <a:defRPr/>
            </a:pPr>
            <a:r>
              <a:rPr kumimoji="0" lang="en-US" sz="4000" b="0" i="0" u="none" strike="noStrike" kern="1200" cap="none" spc="0" normalizeH="0" baseline="0" noProof="0" dirty="0" smtClean="0">
                <a:ln>
                  <a:noFill/>
                </a:ln>
                <a:solidFill>
                  <a:schemeClr val="accent1">
                    <a:lumMod val="75000"/>
                  </a:schemeClr>
                </a:solidFill>
                <a:effectLst/>
                <a:uLnTx/>
                <a:uFillTx/>
                <a:latin typeface="Impact" pitchFamily="34" charset="0"/>
                <a:ea typeface="+mj-ea"/>
                <a:cs typeface="+mj-cs"/>
              </a:rPr>
              <a:t>Results-Current Borrowers: </a:t>
            </a:r>
          </a:p>
          <a:p>
            <a:pPr>
              <a:spcBef>
                <a:spcPct val="0"/>
              </a:spcBef>
              <a:defRPr/>
            </a:pPr>
            <a:r>
              <a:rPr lang="en-US" sz="2400" dirty="0" smtClean="0">
                <a:solidFill>
                  <a:schemeClr val="tx2"/>
                </a:solidFill>
              </a:rPr>
              <a:t>Application Forms?</a:t>
            </a:r>
            <a:endParaRPr kumimoji="0" lang="en-US" sz="4800" b="0" i="0" u="none" strike="noStrike" kern="1200" cap="none" spc="0" normalizeH="0" baseline="0" noProof="0" dirty="0" smtClean="0">
              <a:ln>
                <a:noFill/>
              </a:ln>
              <a:solidFill>
                <a:schemeClr val="tx2"/>
              </a:solidFill>
              <a:effectLst/>
              <a:uLnTx/>
              <a:uFillTx/>
              <a:latin typeface="Impact" pitchFamily="34" charset="0"/>
              <a:ea typeface="+mj-ea"/>
              <a:cs typeface="+mj-cs"/>
            </a:endParaRPr>
          </a:p>
        </p:txBody>
      </p:sp>
      <p:graphicFrame>
        <p:nvGraphicFramePr>
          <p:cNvPr id="6" name="ChartObject"/>
          <p:cNvGraphicFramePr/>
          <p:nvPr/>
        </p:nvGraphicFramePr>
        <p:xfrm>
          <a:off x="609600" y="1905000"/>
          <a:ext cx="7937500" cy="3810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04800" y="381000"/>
            <a:ext cx="8001000" cy="1371600"/>
          </a:xfrm>
          <a:prstGeom prst="rect">
            <a:avLst/>
          </a:prstGeom>
        </p:spPr>
        <p:txBody>
          <a:bodyPr anchor="ctr">
            <a:noAutofit/>
          </a:bodyPr>
          <a:lstStyle/>
          <a:p>
            <a:pPr>
              <a:spcBef>
                <a:spcPct val="0"/>
              </a:spcBef>
              <a:defRPr/>
            </a:pPr>
            <a:r>
              <a:rPr kumimoji="0" lang="en-US" sz="4000" b="0" i="0" u="none" strike="noStrike" kern="1200" cap="none" spc="0" normalizeH="0" baseline="0" noProof="0" dirty="0" smtClean="0">
                <a:ln>
                  <a:noFill/>
                </a:ln>
                <a:solidFill>
                  <a:schemeClr val="accent1">
                    <a:lumMod val="75000"/>
                  </a:schemeClr>
                </a:solidFill>
                <a:effectLst/>
                <a:uLnTx/>
                <a:uFillTx/>
                <a:latin typeface="Impact" pitchFamily="34" charset="0"/>
                <a:ea typeface="+mj-ea"/>
                <a:cs typeface="+mj-cs"/>
              </a:rPr>
              <a:t>Results-Current Borrowers: </a:t>
            </a:r>
          </a:p>
          <a:p>
            <a:pPr>
              <a:spcBef>
                <a:spcPct val="0"/>
              </a:spcBef>
              <a:defRPr/>
            </a:pPr>
            <a:r>
              <a:rPr lang="en-US" sz="2400" dirty="0" smtClean="0">
                <a:solidFill>
                  <a:schemeClr val="tx2"/>
                </a:solidFill>
              </a:rPr>
              <a:t>What is your overall impression of the CWSRF program? </a:t>
            </a:r>
            <a:endParaRPr kumimoji="0" lang="en-US" sz="4800" b="0" i="0" u="none" strike="noStrike" kern="1200" cap="none" spc="0" normalizeH="0" baseline="0" noProof="0" dirty="0" smtClean="0">
              <a:ln>
                <a:noFill/>
              </a:ln>
              <a:solidFill>
                <a:schemeClr val="tx2"/>
              </a:solidFill>
              <a:effectLst/>
              <a:uLnTx/>
              <a:uFillTx/>
              <a:latin typeface="Impact" pitchFamily="34" charset="0"/>
              <a:ea typeface="+mj-ea"/>
              <a:cs typeface="+mj-cs"/>
            </a:endParaRPr>
          </a:p>
        </p:txBody>
      </p:sp>
      <p:graphicFrame>
        <p:nvGraphicFramePr>
          <p:cNvPr id="9" name="ChartObject"/>
          <p:cNvGraphicFramePr>
            <a:graphicFrameLocks noGrp="1"/>
          </p:cNvGraphicFramePr>
          <p:nvPr>
            <p:ph idx="1"/>
          </p:nvPr>
        </p:nvGraphicFramePr>
        <p:xfrm>
          <a:off x="533400" y="2057400"/>
          <a:ext cx="8153400" cy="37338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04800" y="381000"/>
            <a:ext cx="8001000" cy="1371600"/>
          </a:xfrm>
          <a:prstGeom prst="rect">
            <a:avLst/>
          </a:prstGeom>
        </p:spPr>
        <p:txBody>
          <a:bodyPr anchor="ctr">
            <a:noAutofit/>
          </a:bodyPr>
          <a:lstStyle/>
          <a:p>
            <a:pPr>
              <a:spcBef>
                <a:spcPct val="0"/>
              </a:spcBef>
              <a:defRPr/>
            </a:pPr>
            <a:r>
              <a:rPr kumimoji="0" lang="en-US" sz="4000" b="0" i="0" u="none" strike="noStrike" kern="1200" cap="none" spc="0" normalizeH="0" baseline="0" noProof="0" dirty="0" smtClean="0">
                <a:ln>
                  <a:noFill/>
                </a:ln>
                <a:solidFill>
                  <a:schemeClr val="accent1">
                    <a:lumMod val="75000"/>
                  </a:schemeClr>
                </a:solidFill>
                <a:effectLst/>
                <a:uLnTx/>
                <a:uFillTx/>
                <a:latin typeface="Impact" pitchFamily="34" charset="0"/>
                <a:ea typeface="+mj-ea"/>
                <a:cs typeface="+mj-cs"/>
              </a:rPr>
              <a:t>Results-Non-Borrowers: </a:t>
            </a:r>
          </a:p>
          <a:p>
            <a:pPr>
              <a:spcBef>
                <a:spcPct val="0"/>
              </a:spcBef>
              <a:defRPr/>
            </a:pPr>
            <a:r>
              <a:rPr lang="en-US" sz="2400" dirty="0" smtClean="0">
                <a:solidFill>
                  <a:schemeClr val="tx2"/>
                </a:solidFill>
              </a:rPr>
              <a:t>Are you familiar with the Oklahoma Clean Water State Revolving Fund (CWSRF)?</a:t>
            </a:r>
            <a:endParaRPr kumimoji="0" lang="en-US" sz="4800" b="0" i="0" u="none" strike="noStrike" kern="1200" cap="none" spc="0" normalizeH="0" baseline="0" noProof="0" dirty="0" smtClean="0">
              <a:ln>
                <a:noFill/>
              </a:ln>
              <a:solidFill>
                <a:schemeClr val="tx2"/>
              </a:solidFill>
              <a:effectLst/>
              <a:uLnTx/>
              <a:uFillTx/>
              <a:latin typeface="Impact" pitchFamily="34" charset="0"/>
              <a:ea typeface="+mj-ea"/>
              <a:cs typeface="+mj-cs"/>
            </a:endParaRPr>
          </a:p>
        </p:txBody>
      </p:sp>
      <p:graphicFrame>
        <p:nvGraphicFramePr>
          <p:cNvPr id="7" name="ChartObject"/>
          <p:cNvGraphicFramePr>
            <a:graphicFrameLocks noGrp="1"/>
          </p:cNvGraphicFramePr>
          <p:nvPr>
            <p:ph idx="1"/>
          </p:nvPr>
        </p:nvGraphicFramePr>
        <p:xfrm>
          <a:off x="838200" y="1828800"/>
          <a:ext cx="7467600" cy="4038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04800" y="381000"/>
            <a:ext cx="8001000" cy="1371600"/>
          </a:xfrm>
          <a:prstGeom prst="rect">
            <a:avLst/>
          </a:prstGeom>
        </p:spPr>
        <p:txBody>
          <a:bodyPr anchor="ctr">
            <a:noAutofit/>
          </a:bodyPr>
          <a:lstStyle/>
          <a:p>
            <a:pPr>
              <a:spcBef>
                <a:spcPct val="0"/>
              </a:spcBef>
              <a:defRPr/>
            </a:pPr>
            <a:r>
              <a:rPr kumimoji="0" lang="en-US" sz="4000" b="0" i="0" u="none" strike="noStrike" kern="1200" cap="none" spc="0" normalizeH="0" baseline="0" noProof="0" dirty="0" smtClean="0">
                <a:ln>
                  <a:noFill/>
                </a:ln>
                <a:solidFill>
                  <a:schemeClr val="accent1">
                    <a:lumMod val="75000"/>
                  </a:schemeClr>
                </a:solidFill>
                <a:effectLst/>
                <a:uLnTx/>
                <a:uFillTx/>
                <a:latin typeface="Impact" pitchFamily="34" charset="0"/>
                <a:ea typeface="+mj-ea"/>
                <a:cs typeface="+mj-cs"/>
              </a:rPr>
              <a:t>Results-Non-Borrowers: </a:t>
            </a:r>
          </a:p>
          <a:p>
            <a:pPr>
              <a:spcBef>
                <a:spcPct val="0"/>
              </a:spcBef>
              <a:defRPr/>
            </a:pPr>
            <a:r>
              <a:rPr lang="en-US" sz="2400" dirty="0" smtClean="0">
                <a:solidFill>
                  <a:schemeClr val="tx2"/>
                </a:solidFill>
              </a:rPr>
              <a:t>What funding source(s) did you use for your community's most recent watershed, </a:t>
            </a:r>
            <a:r>
              <a:rPr lang="en-US" sz="2400" dirty="0" err="1" smtClean="0">
                <a:solidFill>
                  <a:schemeClr val="tx2"/>
                </a:solidFill>
              </a:rPr>
              <a:t>stormwater</a:t>
            </a:r>
            <a:r>
              <a:rPr lang="en-US" sz="2400" dirty="0" smtClean="0">
                <a:solidFill>
                  <a:schemeClr val="tx2"/>
                </a:solidFill>
              </a:rPr>
              <a:t> or wastewater project?</a:t>
            </a:r>
            <a:endParaRPr kumimoji="0" lang="en-US" sz="4800" b="0" i="0" u="none" strike="noStrike" kern="1200" cap="none" spc="0" normalizeH="0" baseline="0" noProof="0" dirty="0" smtClean="0">
              <a:ln>
                <a:noFill/>
              </a:ln>
              <a:solidFill>
                <a:schemeClr val="tx2"/>
              </a:solidFill>
              <a:effectLst/>
              <a:uLnTx/>
              <a:uFillTx/>
              <a:latin typeface="Impact" pitchFamily="34" charset="0"/>
              <a:ea typeface="+mj-ea"/>
              <a:cs typeface="+mj-cs"/>
            </a:endParaRPr>
          </a:p>
        </p:txBody>
      </p:sp>
      <p:graphicFrame>
        <p:nvGraphicFramePr>
          <p:cNvPr id="6" name="ChartObject"/>
          <p:cNvGraphicFramePr>
            <a:graphicFrameLocks noGrp="1"/>
          </p:cNvGraphicFramePr>
          <p:nvPr>
            <p:ph idx="1"/>
          </p:nvPr>
        </p:nvGraphicFramePr>
        <p:xfrm>
          <a:off x="838200" y="1981200"/>
          <a:ext cx="7543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04800" y="381000"/>
            <a:ext cx="8001000" cy="1371600"/>
          </a:xfrm>
          <a:prstGeom prst="rect">
            <a:avLst/>
          </a:prstGeom>
        </p:spPr>
        <p:txBody>
          <a:bodyPr anchor="ctr">
            <a:noAutofit/>
          </a:bodyPr>
          <a:lstStyle/>
          <a:p>
            <a:pPr>
              <a:spcBef>
                <a:spcPct val="0"/>
              </a:spcBef>
              <a:defRPr/>
            </a:pPr>
            <a:r>
              <a:rPr kumimoji="0" lang="en-US" sz="4000" b="0" i="0" u="none" strike="noStrike" kern="1200" cap="none" spc="0" normalizeH="0" baseline="0" noProof="0" dirty="0" smtClean="0">
                <a:ln>
                  <a:noFill/>
                </a:ln>
                <a:solidFill>
                  <a:schemeClr val="accent1">
                    <a:lumMod val="75000"/>
                  </a:schemeClr>
                </a:solidFill>
                <a:effectLst/>
                <a:uLnTx/>
                <a:uFillTx/>
                <a:latin typeface="Impact" pitchFamily="34" charset="0"/>
                <a:ea typeface="+mj-ea"/>
                <a:cs typeface="+mj-cs"/>
              </a:rPr>
              <a:t>Results-Non-Borrowers: </a:t>
            </a:r>
          </a:p>
          <a:p>
            <a:pPr>
              <a:spcBef>
                <a:spcPct val="0"/>
              </a:spcBef>
              <a:defRPr/>
            </a:pPr>
            <a:r>
              <a:rPr lang="en-US" sz="2400" dirty="0" smtClean="0">
                <a:solidFill>
                  <a:schemeClr val="tx2"/>
                </a:solidFill>
              </a:rPr>
              <a:t>Which of the following factors would increase your likelihood of applying for CWSRF financing in the future?</a:t>
            </a:r>
            <a:endParaRPr kumimoji="0" lang="en-US" sz="4800" b="0" i="0" u="none" strike="noStrike" kern="1200" cap="none" spc="0" normalizeH="0" baseline="0" noProof="0" dirty="0" smtClean="0">
              <a:ln>
                <a:noFill/>
              </a:ln>
              <a:solidFill>
                <a:schemeClr val="tx2"/>
              </a:solidFill>
              <a:effectLst/>
              <a:uLnTx/>
              <a:uFillTx/>
              <a:latin typeface="Impact" pitchFamily="34" charset="0"/>
              <a:ea typeface="+mj-ea"/>
              <a:cs typeface="+mj-cs"/>
            </a:endParaRPr>
          </a:p>
        </p:txBody>
      </p:sp>
      <p:graphicFrame>
        <p:nvGraphicFramePr>
          <p:cNvPr id="7" name="ChartObject"/>
          <p:cNvGraphicFramePr>
            <a:graphicFrameLocks noGrp="1"/>
          </p:cNvGraphicFramePr>
          <p:nvPr>
            <p:ph idx="1"/>
          </p:nvPr>
        </p:nvGraphicFramePr>
        <p:xfrm>
          <a:off x="533400" y="1981200"/>
          <a:ext cx="8077200" cy="37338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rot="18899961">
            <a:off x="2057532" y="4055589"/>
            <a:ext cx="2749076" cy="276999"/>
          </a:xfrm>
          <a:prstGeom prst="rect">
            <a:avLst/>
          </a:prstGeom>
          <a:noFill/>
        </p:spPr>
        <p:txBody>
          <a:bodyPr wrap="square" rtlCol="0">
            <a:spAutoFit/>
          </a:bodyPr>
          <a:lstStyle/>
          <a:p>
            <a:r>
              <a:rPr lang="en-US" sz="1200" dirty="0" smtClean="0"/>
              <a:t>4. Lower interest rates</a:t>
            </a:r>
            <a:endParaRPr lang="en-US" sz="12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04800" y="381000"/>
            <a:ext cx="8001000" cy="1371600"/>
          </a:xfrm>
          <a:prstGeom prst="rect">
            <a:avLst/>
          </a:prstGeom>
        </p:spPr>
        <p:txBody>
          <a:bodyPr anchor="ctr">
            <a:noAutofit/>
          </a:bodyPr>
          <a:lstStyle/>
          <a:p>
            <a:pPr>
              <a:spcBef>
                <a:spcPct val="0"/>
              </a:spcBef>
              <a:defRPr/>
            </a:pPr>
            <a:r>
              <a:rPr kumimoji="0" lang="en-US" sz="4000" b="0" i="0" u="none" strike="noStrike" kern="1200" cap="none" spc="0" normalizeH="0" baseline="0" noProof="0" dirty="0" smtClean="0">
                <a:ln>
                  <a:noFill/>
                </a:ln>
                <a:solidFill>
                  <a:schemeClr val="accent1">
                    <a:lumMod val="75000"/>
                  </a:schemeClr>
                </a:solidFill>
                <a:effectLst/>
                <a:uLnTx/>
                <a:uFillTx/>
                <a:latin typeface="Impact" pitchFamily="34" charset="0"/>
                <a:ea typeface="+mj-ea"/>
                <a:cs typeface="+mj-cs"/>
              </a:rPr>
              <a:t>Results-Non-Borrowers: </a:t>
            </a:r>
          </a:p>
          <a:p>
            <a:r>
              <a:rPr lang="en-US" sz="2400" dirty="0" smtClean="0">
                <a:solidFill>
                  <a:schemeClr val="tx2"/>
                </a:solidFill>
              </a:rPr>
              <a:t>Please indicate whether you anticipate funding any of the following project types in the next 1-5 years:</a:t>
            </a:r>
            <a:endParaRPr lang="en-US" sz="2400" dirty="0">
              <a:solidFill>
                <a:schemeClr val="tx2"/>
              </a:solidFill>
            </a:endParaRPr>
          </a:p>
        </p:txBody>
      </p:sp>
      <p:graphicFrame>
        <p:nvGraphicFramePr>
          <p:cNvPr id="6" name="ChartObject"/>
          <p:cNvGraphicFramePr>
            <a:graphicFrameLocks noGrp="1"/>
          </p:cNvGraphicFramePr>
          <p:nvPr>
            <p:ph idx="1"/>
          </p:nvPr>
        </p:nvGraphicFramePr>
        <p:xfrm>
          <a:off x="685800" y="1905000"/>
          <a:ext cx="7620000" cy="38862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04800" y="533400"/>
            <a:ext cx="8001000" cy="1371600"/>
          </a:xfrm>
          <a:prstGeom prst="rect">
            <a:avLst/>
          </a:prstGeom>
        </p:spPr>
        <p:txBody>
          <a:bodyPr anchor="ctr">
            <a:noAutofit/>
          </a:bodyPr>
          <a:lstStyle/>
          <a:p>
            <a:pPr lvl="0">
              <a:spcBef>
                <a:spcPct val="0"/>
              </a:spcBef>
              <a:defRPr/>
            </a:pPr>
            <a:r>
              <a:rPr kumimoji="0" lang="en-US" sz="4000" b="0" i="0" u="none" strike="noStrike" kern="1200" cap="none" spc="0" normalizeH="0" baseline="0" noProof="0" dirty="0" smtClean="0">
                <a:ln>
                  <a:noFill/>
                </a:ln>
                <a:solidFill>
                  <a:schemeClr val="accent1">
                    <a:lumMod val="75000"/>
                  </a:schemeClr>
                </a:solidFill>
                <a:effectLst/>
                <a:uLnTx/>
                <a:uFillTx/>
                <a:latin typeface="Impact" pitchFamily="34" charset="0"/>
                <a:ea typeface="+mj-ea"/>
                <a:cs typeface="+mj-cs"/>
              </a:rPr>
              <a:t>Results-Non-traditional Borrowers: </a:t>
            </a:r>
          </a:p>
          <a:p>
            <a:pPr lvl="0">
              <a:spcBef>
                <a:spcPct val="0"/>
              </a:spcBef>
              <a:defRPr/>
            </a:pPr>
            <a:r>
              <a:rPr lang="en-US" sz="2400" dirty="0" smtClean="0">
                <a:solidFill>
                  <a:schemeClr val="tx2"/>
                </a:solidFill>
              </a:rPr>
              <a:t>Are you familiar with the Oklahoma Clean Water State Revolving Fund (CWSRF)? </a:t>
            </a:r>
            <a:endParaRPr kumimoji="0" lang="en-US" sz="2400" b="0" i="0" u="none" strike="noStrike" kern="1200" cap="none" spc="0" normalizeH="0" baseline="0" noProof="0" dirty="0" smtClean="0">
              <a:ln>
                <a:noFill/>
              </a:ln>
              <a:solidFill>
                <a:schemeClr val="tx2"/>
              </a:solidFill>
              <a:effectLst/>
              <a:uLnTx/>
              <a:uFillTx/>
              <a:latin typeface="Impact" pitchFamily="34" charset="0"/>
              <a:ea typeface="+mj-ea"/>
              <a:cs typeface="+mj-cs"/>
            </a:endParaRPr>
          </a:p>
        </p:txBody>
      </p:sp>
      <p:graphicFrame>
        <p:nvGraphicFramePr>
          <p:cNvPr id="10" name="ChartObject"/>
          <p:cNvGraphicFramePr>
            <a:graphicFrameLocks noGrp="1"/>
          </p:cNvGraphicFramePr>
          <p:nvPr>
            <p:ph idx="1"/>
          </p:nvPr>
        </p:nvGraphicFramePr>
        <p:xfrm>
          <a:off x="838200" y="1981200"/>
          <a:ext cx="7467600" cy="38862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p:cNvSpPr>
            <a:spLocks noGrp="1"/>
          </p:cNvSpPr>
          <p:nvPr>
            <p:ph idx="1"/>
          </p:nvPr>
        </p:nvSpPr>
        <p:spPr>
          <a:xfrm>
            <a:off x="228600" y="1828800"/>
            <a:ext cx="8458200" cy="3657600"/>
          </a:xfrm>
          <a:prstGeom prst="roundRect">
            <a:avLst/>
          </a:prstGeom>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lvl="1"/>
            <a:r>
              <a:rPr lang="en-US" dirty="0" smtClean="0">
                <a:solidFill>
                  <a:schemeClr val="bg1"/>
                </a:solidFill>
              </a:rPr>
              <a:t>SFY 2016 was one of our slowest years for the CWSRF</a:t>
            </a:r>
          </a:p>
          <a:p>
            <a:pPr lvl="1"/>
            <a:r>
              <a:rPr lang="en-US" dirty="0" smtClean="0">
                <a:solidFill>
                  <a:schemeClr val="bg1"/>
                </a:solidFill>
              </a:rPr>
              <a:t>Received some negative feedback about the program we wanted to quantify</a:t>
            </a:r>
          </a:p>
          <a:p>
            <a:pPr lvl="1"/>
            <a:r>
              <a:rPr lang="en-US" dirty="0" smtClean="0">
                <a:solidFill>
                  <a:schemeClr val="bg1"/>
                </a:solidFill>
              </a:rPr>
              <a:t>Have had positive experiences working with Northbridge on other projects</a:t>
            </a:r>
          </a:p>
          <a:p>
            <a:pPr lvl="1"/>
            <a:r>
              <a:rPr lang="en-US" dirty="0" smtClean="0">
                <a:solidFill>
                  <a:schemeClr val="bg1"/>
                </a:solidFill>
              </a:rPr>
              <a:t>Wanted to know what our customers really want and where to focus our marketing and incentives</a:t>
            </a:r>
          </a:p>
          <a:p>
            <a:pPr lvl="1">
              <a:buNone/>
            </a:pPr>
            <a:endParaRPr lang="en-US" dirty="0" smtClean="0"/>
          </a:p>
          <a:p>
            <a:pPr lvl="1">
              <a:buNone/>
            </a:pPr>
            <a:endParaRPr lang="en-US" dirty="0" smtClean="0"/>
          </a:p>
        </p:txBody>
      </p:sp>
      <p:sp>
        <p:nvSpPr>
          <p:cNvPr id="4" name="Title 1"/>
          <p:cNvSpPr txBox="1">
            <a:spLocks/>
          </p:cNvSpPr>
          <p:nvPr/>
        </p:nvSpPr>
        <p:spPr>
          <a:xfrm>
            <a:off x="304800" y="533400"/>
            <a:ext cx="7391400" cy="1219200"/>
          </a:xfrm>
          <a:prstGeom prst="rect">
            <a:avLst/>
          </a:prstGeom>
        </p:spPr>
        <p:txBody>
          <a:bodyPr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800" b="0" i="0" u="none" strike="noStrike" kern="1200" cap="none" spc="0" normalizeH="0" baseline="0" noProof="0" dirty="0" smtClean="0">
                <a:ln>
                  <a:noFill/>
                </a:ln>
                <a:solidFill>
                  <a:schemeClr val="accent1">
                    <a:lumMod val="75000"/>
                  </a:schemeClr>
                </a:solidFill>
                <a:effectLst/>
                <a:uLnTx/>
                <a:uFillTx/>
                <a:latin typeface="Impact" pitchFamily="34" charset="0"/>
                <a:ea typeface="+mj-ea"/>
                <a:cs typeface="+mj-cs"/>
              </a:rPr>
              <a:t>Why OK Chose to participate</a:t>
            </a:r>
            <a:endParaRPr kumimoji="0" lang="en-US" sz="4800" b="0" i="0" u="none" strike="noStrike" kern="1200" cap="none" spc="0" normalizeH="0" baseline="0" noProof="0" dirty="0">
              <a:ln>
                <a:noFill/>
              </a:ln>
              <a:solidFill>
                <a:schemeClr val="accent1">
                  <a:lumMod val="75000"/>
                </a:schemeClr>
              </a:solidFill>
              <a:effectLst/>
              <a:uLnTx/>
              <a:uFillTx/>
              <a:latin typeface="Impact" pitchFamily="34" charset="0"/>
              <a:ea typeface="+mj-ea"/>
              <a:cs typeface="+mj-c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04800" y="533400"/>
            <a:ext cx="8001000" cy="1371600"/>
          </a:xfrm>
          <a:prstGeom prst="rect">
            <a:avLst/>
          </a:prstGeom>
        </p:spPr>
        <p:txBody>
          <a:bodyPr anchor="ctr">
            <a:noAutofit/>
          </a:bodyPr>
          <a:lstStyle/>
          <a:p>
            <a:pPr>
              <a:spcBef>
                <a:spcPct val="0"/>
              </a:spcBef>
              <a:defRPr/>
            </a:pPr>
            <a:endParaRPr kumimoji="0" lang="en-US" sz="4000" b="0" i="0" u="none" strike="noStrike" kern="1200" cap="none" spc="0" normalizeH="0" baseline="0" noProof="0" dirty="0" smtClean="0">
              <a:ln>
                <a:noFill/>
              </a:ln>
              <a:solidFill>
                <a:schemeClr val="accent1">
                  <a:lumMod val="75000"/>
                </a:schemeClr>
              </a:solidFill>
              <a:effectLst/>
              <a:uLnTx/>
              <a:uFillTx/>
              <a:latin typeface="Impact" pitchFamily="34" charset="0"/>
              <a:ea typeface="+mj-ea"/>
              <a:cs typeface="+mj-cs"/>
            </a:endParaRPr>
          </a:p>
          <a:p>
            <a:pPr>
              <a:spcBef>
                <a:spcPct val="0"/>
              </a:spcBef>
              <a:defRPr/>
            </a:pPr>
            <a:r>
              <a:rPr kumimoji="0" lang="en-US" sz="4000" b="0" i="0" u="none" strike="noStrike" kern="1200" cap="none" spc="0" normalizeH="0" baseline="0" noProof="0" dirty="0" smtClean="0">
                <a:ln>
                  <a:noFill/>
                </a:ln>
                <a:solidFill>
                  <a:schemeClr val="accent1">
                    <a:lumMod val="75000"/>
                  </a:schemeClr>
                </a:solidFill>
                <a:effectLst/>
                <a:uLnTx/>
                <a:uFillTx/>
                <a:latin typeface="Impact" pitchFamily="34" charset="0"/>
                <a:ea typeface="+mj-ea"/>
                <a:cs typeface="+mj-cs"/>
              </a:rPr>
              <a:t>Results-Non-traditional Borrowers: </a:t>
            </a:r>
            <a:r>
              <a:rPr lang="en-US" sz="2400" dirty="0" smtClean="0">
                <a:solidFill>
                  <a:schemeClr val="tx2"/>
                </a:solidFill>
                <a:latin typeface="+mj-lt"/>
              </a:rPr>
              <a:t>Please indicate whether you anticipate funding any of the following project types in the </a:t>
            </a:r>
            <a:r>
              <a:rPr lang="en-US" sz="2400" dirty="0" smtClean="0">
                <a:solidFill>
                  <a:schemeClr val="tx2"/>
                </a:solidFill>
              </a:rPr>
              <a:t>next 1-5 years:</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0" i="0" u="none" strike="noStrike" kern="1200" cap="none" spc="0" normalizeH="0" baseline="0" noProof="0" dirty="0" smtClean="0">
              <a:ln>
                <a:noFill/>
              </a:ln>
              <a:solidFill>
                <a:schemeClr val="accent1">
                  <a:lumMod val="75000"/>
                </a:schemeClr>
              </a:solidFill>
              <a:effectLst/>
              <a:uLnTx/>
              <a:uFillTx/>
              <a:latin typeface="Impact" pitchFamily="34" charset="0"/>
              <a:ea typeface="+mj-ea"/>
              <a:cs typeface="+mj-cs"/>
            </a:endParaRPr>
          </a:p>
        </p:txBody>
      </p:sp>
      <p:graphicFrame>
        <p:nvGraphicFramePr>
          <p:cNvPr id="6" name="ChartObject"/>
          <p:cNvGraphicFramePr>
            <a:graphicFrameLocks noGrp="1"/>
          </p:cNvGraphicFramePr>
          <p:nvPr>
            <p:ph idx="1"/>
          </p:nvPr>
        </p:nvGraphicFramePr>
        <p:xfrm>
          <a:off x="685800" y="1905000"/>
          <a:ext cx="7772400" cy="38862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04800" y="533400"/>
            <a:ext cx="8001000" cy="1371600"/>
          </a:xfrm>
          <a:prstGeom prst="rect">
            <a:avLst/>
          </a:prstGeom>
        </p:spPr>
        <p:txBody>
          <a:bodyPr anchor="ctr">
            <a:noAutofit/>
          </a:bodyPr>
          <a:lstStyle/>
          <a:p>
            <a:pPr lvl="0">
              <a:spcBef>
                <a:spcPct val="0"/>
              </a:spcBef>
              <a:defRPr/>
            </a:pPr>
            <a:r>
              <a:rPr kumimoji="0" lang="en-US" sz="4000" b="0" i="0" u="none" strike="noStrike" kern="1200" cap="none" spc="0" normalizeH="0" baseline="0" noProof="0" dirty="0" smtClean="0">
                <a:ln>
                  <a:noFill/>
                </a:ln>
                <a:solidFill>
                  <a:schemeClr val="accent1">
                    <a:lumMod val="75000"/>
                  </a:schemeClr>
                </a:solidFill>
                <a:effectLst/>
                <a:uLnTx/>
                <a:uFillTx/>
                <a:latin typeface="Impact" pitchFamily="34" charset="0"/>
                <a:ea typeface="+mj-ea"/>
                <a:cs typeface="+mj-cs"/>
              </a:rPr>
              <a:t>Results-Consultants: </a:t>
            </a:r>
          </a:p>
          <a:p>
            <a:pPr lvl="0">
              <a:spcBef>
                <a:spcPct val="0"/>
              </a:spcBef>
              <a:defRPr/>
            </a:pPr>
            <a:r>
              <a:rPr lang="en-US" sz="2400" dirty="0" smtClean="0">
                <a:solidFill>
                  <a:schemeClr val="tx2"/>
                </a:solidFill>
                <a:latin typeface="+mj-lt"/>
              </a:rPr>
              <a:t>In the past, why have you chosen not to recommend the CWSRF program to clients?</a:t>
            </a:r>
            <a:endParaRPr kumimoji="0" lang="en-US" sz="2400" b="0" i="0" u="none" strike="noStrike" kern="1200" cap="none" spc="0" normalizeH="0" baseline="0" noProof="0" dirty="0" smtClean="0">
              <a:ln>
                <a:noFill/>
              </a:ln>
              <a:solidFill>
                <a:schemeClr val="tx2"/>
              </a:solidFill>
              <a:effectLst/>
              <a:uLnTx/>
              <a:uFillTx/>
              <a:latin typeface="+mj-lt"/>
              <a:ea typeface="+mj-ea"/>
              <a:cs typeface="+mj-cs"/>
            </a:endParaRPr>
          </a:p>
        </p:txBody>
      </p:sp>
      <p:graphicFrame>
        <p:nvGraphicFramePr>
          <p:cNvPr id="8" name="ChartObject"/>
          <p:cNvGraphicFramePr>
            <a:graphicFrameLocks noGrp="1"/>
          </p:cNvGraphicFramePr>
          <p:nvPr>
            <p:ph idx="1"/>
          </p:nvPr>
        </p:nvGraphicFramePr>
        <p:xfrm>
          <a:off x="762000" y="1981200"/>
          <a:ext cx="7467600" cy="35814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rot="18966834">
            <a:off x="3750444" y="4078553"/>
            <a:ext cx="2205434" cy="276999"/>
          </a:xfrm>
          <a:prstGeom prst="rect">
            <a:avLst/>
          </a:prstGeom>
          <a:noFill/>
        </p:spPr>
        <p:txBody>
          <a:bodyPr wrap="square" rtlCol="0">
            <a:spAutoFit/>
          </a:bodyPr>
          <a:lstStyle/>
          <a:p>
            <a:r>
              <a:rPr lang="en-US" sz="1200" dirty="0" smtClean="0"/>
              <a:t>Project not eligible </a:t>
            </a:r>
            <a:endParaRPr lang="en-US" sz="12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04800" y="381000"/>
            <a:ext cx="8001000" cy="1371600"/>
          </a:xfrm>
          <a:prstGeom prst="rect">
            <a:avLst/>
          </a:prstGeom>
        </p:spPr>
        <p:txBody>
          <a:bodyPr anchor="ctr">
            <a:noAutofit/>
          </a:bodyPr>
          <a:lstStyle/>
          <a:p>
            <a:pPr lvl="0">
              <a:spcBef>
                <a:spcPct val="0"/>
              </a:spcBef>
              <a:defRPr/>
            </a:pPr>
            <a:r>
              <a:rPr kumimoji="0" lang="en-US" sz="4000" b="0" i="0" u="none" strike="noStrike" kern="1200" cap="none" spc="0" normalizeH="0" baseline="0" noProof="0" dirty="0" smtClean="0">
                <a:ln>
                  <a:noFill/>
                </a:ln>
                <a:solidFill>
                  <a:schemeClr val="accent1">
                    <a:lumMod val="75000"/>
                  </a:schemeClr>
                </a:solidFill>
                <a:effectLst/>
                <a:uLnTx/>
                <a:uFillTx/>
                <a:latin typeface="Impact" pitchFamily="34" charset="0"/>
                <a:ea typeface="+mj-ea"/>
                <a:cs typeface="+mj-cs"/>
              </a:rPr>
              <a:t>Results-Consultants: </a:t>
            </a:r>
          </a:p>
          <a:p>
            <a:pPr lvl="0">
              <a:spcBef>
                <a:spcPct val="0"/>
              </a:spcBef>
              <a:defRPr/>
            </a:pPr>
            <a:r>
              <a:rPr lang="en-US" sz="2400" dirty="0" smtClean="0">
                <a:solidFill>
                  <a:schemeClr val="tx2"/>
                </a:solidFill>
              </a:rPr>
              <a:t>Please tell us how we can make our program better. Which of the following, if implemented by the CWSRF, would make you more likely to recommend it in the future?</a:t>
            </a:r>
            <a:endParaRPr kumimoji="0" lang="en-US" sz="2400" b="0" i="0" u="none" strike="noStrike" kern="1200" cap="none" spc="0" normalizeH="0" baseline="0" noProof="0" dirty="0" smtClean="0">
              <a:ln>
                <a:noFill/>
              </a:ln>
              <a:solidFill>
                <a:schemeClr val="tx2"/>
              </a:solidFill>
              <a:effectLst/>
              <a:uLnTx/>
              <a:uFillTx/>
              <a:latin typeface="+mj-lt"/>
              <a:ea typeface="+mj-ea"/>
              <a:cs typeface="+mj-cs"/>
            </a:endParaRPr>
          </a:p>
        </p:txBody>
      </p:sp>
      <p:graphicFrame>
        <p:nvGraphicFramePr>
          <p:cNvPr id="6" name="ChartObject"/>
          <p:cNvGraphicFramePr>
            <a:graphicFrameLocks noGrp="1"/>
          </p:cNvGraphicFramePr>
          <p:nvPr>
            <p:ph idx="1"/>
            <p:extLst>
              <p:ext uri="{D42A27DB-BD31-4B8C-83A1-F6EECF244321}">
                <p14:modId xmlns:p14="http://schemas.microsoft.com/office/powerpoint/2010/main" val="942634259"/>
              </p:ext>
            </p:extLst>
          </p:nvPr>
        </p:nvGraphicFramePr>
        <p:xfrm>
          <a:off x="762000" y="2057400"/>
          <a:ext cx="7467600" cy="35052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rot="18890003">
            <a:off x="5410485" y="4536872"/>
            <a:ext cx="2028341" cy="276999"/>
          </a:xfrm>
          <a:prstGeom prst="rect">
            <a:avLst/>
          </a:prstGeom>
          <a:noFill/>
        </p:spPr>
        <p:txBody>
          <a:bodyPr wrap="square" rtlCol="0">
            <a:spAutoFit/>
          </a:bodyPr>
          <a:lstStyle/>
          <a:p>
            <a:r>
              <a:rPr lang="en-US" sz="1200" dirty="0" smtClean="0"/>
              <a:t>Financial Assistance for P&amp;D</a:t>
            </a:r>
            <a:endParaRPr lang="en-US" sz="12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p:cNvSpPr>
            <a:spLocks noGrp="1"/>
          </p:cNvSpPr>
          <p:nvPr>
            <p:ph idx="1"/>
          </p:nvPr>
        </p:nvSpPr>
        <p:spPr>
          <a:xfrm>
            <a:off x="304800" y="1752600"/>
            <a:ext cx="8458200" cy="4343400"/>
          </a:xfrm>
        </p:spPr>
        <p:txBody>
          <a:bodyPr/>
          <a:lstStyle/>
          <a:p>
            <a:pPr>
              <a:buNone/>
            </a:pPr>
            <a:endParaRPr lang="en-US" dirty="0" smtClean="0"/>
          </a:p>
          <a:p>
            <a:pPr lvl="1">
              <a:buNone/>
            </a:pPr>
            <a:endParaRPr lang="en-US" dirty="0" smtClean="0"/>
          </a:p>
          <a:p>
            <a:pPr lvl="1">
              <a:buNone/>
            </a:pPr>
            <a:endParaRPr lang="en-US" dirty="0" smtClean="0"/>
          </a:p>
        </p:txBody>
      </p:sp>
      <p:sp>
        <p:nvSpPr>
          <p:cNvPr id="4" name="Title 1"/>
          <p:cNvSpPr txBox="1">
            <a:spLocks/>
          </p:cNvSpPr>
          <p:nvPr/>
        </p:nvSpPr>
        <p:spPr>
          <a:xfrm>
            <a:off x="304800" y="533400"/>
            <a:ext cx="7391400" cy="1219200"/>
          </a:xfrm>
          <a:prstGeom prst="rect">
            <a:avLst/>
          </a:prstGeom>
        </p:spPr>
        <p:txBody>
          <a:bodyPr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800" b="0" i="0" u="none" strike="noStrike" kern="1200" cap="none" spc="0" normalizeH="0" baseline="0" noProof="0" dirty="0" smtClean="0">
                <a:ln>
                  <a:noFill/>
                </a:ln>
                <a:solidFill>
                  <a:schemeClr val="accent1">
                    <a:lumMod val="75000"/>
                  </a:schemeClr>
                </a:solidFill>
                <a:effectLst/>
                <a:uLnTx/>
                <a:uFillTx/>
                <a:latin typeface="Impact" pitchFamily="34" charset="0"/>
                <a:ea typeface="+mj-ea"/>
                <a:cs typeface="+mj-cs"/>
              </a:rPr>
              <a:t>What we do</a:t>
            </a:r>
            <a:r>
              <a:rPr kumimoji="0" lang="en-US" sz="4800" b="0" i="0" u="none" strike="noStrike" kern="1200" cap="none" spc="0" normalizeH="0" noProof="0" dirty="0" smtClean="0">
                <a:ln>
                  <a:noFill/>
                </a:ln>
                <a:solidFill>
                  <a:schemeClr val="accent1">
                    <a:lumMod val="75000"/>
                  </a:schemeClr>
                </a:solidFill>
                <a:effectLst/>
                <a:uLnTx/>
                <a:uFillTx/>
                <a:latin typeface="Impact" pitchFamily="34" charset="0"/>
                <a:ea typeface="+mj-ea"/>
                <a:cs typeface="+mj-cs"/>
              </a:rPr>
              <a:t> well</a:t>
            </a:r>
            <a:endParaRPr kumimoji="0" lang="en-US" sz="4800" b="0" i="0" u="none" strike="noStrike" kern="1200" cap="none" spc="0" normalizeH="0" baseline="0" noProof="0" dirty="0">
              <a:ln>
                <a:noFill/>
              </a:ln>
              <a:solidFill>
                <a:schemeClr val="accent1">
                  <a:lumMod val="75000"/>
                </a:schemeClr>
              </a:solidFill>
              <a:effectLst/>
              <a:uLnTx/>
              <a:uFillTx/>
              <a:latin typeface="Impact" pitchFamily="34" charset="0"/>
              <a:ea typeface="+mj-ea"/>
              <a:cs typeface="+mj-cs"/>
            </a:endParaRPr>
          </a:p>
        </p:txBody>
      </p:sp>
      <p:sp>
        <p:nvSpPr>
          <p:cNvPr id="6" name="Content Placeholder 14"/>
          <p:cNvSpPr txBox="1">
            <a:spLocks/>
          </p:cNvSpPr>
          <p:nvPr/>
        </p:nvSpPr>
        <p:spPr>
          <a:xfrm>
            <a:off x="304800" y="1752600"/>
            <a:ext cx="8458200" cy="3352800"/>
          </a:xfrm>
          <a:prstGeom prst="roundRect">
            <a:avLst/>
          </a:prstGeom>
          <a:ln w="25400" cap="flat" cmpd="sng" algn="ctr">
            <a:solidFill>
              <a:schemeClr val="bg2">
                <a:lumMod val="9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lstStyle/>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bg1"/>
                </a:solidFill>
                <a:effectLst/>
                <a:uLnTx/>
                <a:uFillTx/>
                <a:latin typeface="+mn-lt"/>
                <a:ea typeface="+mn-ea"/>
                <a:cs typeface="+mn-cs"/>
              </a:rPr>
              <a:t>Customer satisfaction levels are high among existing borrowers and consultants we work with</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bg1"/>
                </a:solidFill>
                <a:effectLst/>
                <a:uLnTx/>
                <a:uFillTx/>
                <a:latin typeface="+mn-lt"/>
                <a:ea typeface="+mn-ea"/>
                <a:cs typeface="+mn-cs"/>
              </a:rPr>
              <a:t>“Good” Experience</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bg1"/>
                </a:solidFill>
                <a:effectLst/>
                <a:uLnTx/>
                <a:uFillTx/>
                <a:latin typeface="+mn-lt"/>
                <a:ea typeface="+mn-ea"/>
                <a:cs typeface="+mn-cs"/>
              </a:rPr>
              <a:t>“Easy to work with”</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bg1"/>
                </a:solidFill>
                <a:effectLst/>
                <a:uLnTx/>
                <a:uFillTx/>
                <a:latin typeface="+mn-lt"/>
                <a:ea typeface="+mn-ea"/>
                <a:cs typeface="+mn-cs"/>
              </a:rPr>
              <a:t>Oklahoma’s CWSRF compares favorably to other federal and state funding</a:t>
            </a:r>
            <a:r>
              <a:rPr kumimoji="0" lang="en-US" sz="2400" b="0" i="0" u="none" strike="noStrike" kern="1200" cap="none" spc="0" normalizeH="0" noProof="0" dirty="0" smtClean="0">
                <a:ln>
                  <a:noFill/>
                </a:ln>
                <a:solidFill>
                  <a:schemeClr val="bg1"/>
                </a:solidFill>
                <a:effectLst/>
                <a:uLnTx/>
                <a:uFillTx/>
                <a:latin typeface="+mn-lt"/>
                <a:ea typeface="+mn-ea"/>
                <a:cs typeface="+mn-cs"/>
              </a:rPr>
              <a:t> sources</a:t>
            </a:r>
            <a:endParaRPr kumimoji="0" lang="en-US" sz="2400" b="0" i="0" u="none" strike="noStrike" kern="1200" cap="none" spc="0" normalizeH="0" baseline="0" noProof="0" dirty="0" smtClean="0">
              <a:ln>
                <a:noFill/>
              </a:ln>
              <a:solidFill>
                <a:schemeClr val="bg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smtClean="0">
              <a:ln>
                <a:noFill/>
              </a:ln>
              <a:solidFill>
                <a:schemeClr val="accent1">
                  <a:lumMod val="75000"/>
                </a:schemeClr>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smtClean="0">
              <a:ln>
                <a:noFill/>
              </a:ln>
              <a:solidFill>
                <a:schemeClr val="accent1">
                  <a:lumMod val="75000"/>
                </a:schemeClr>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400" b="0" i="0" u="none" strike="noStrike" kern="1200" cap="none" spc="0" normalizeH="0" baseline="0" noProof="0" dirty="0" smtClean="0">
              <a:ln>
                <a:noFill/>
              </a:ln>
              <a:solidFill>
                <a:schemeClr val="accent1">
                  <a:lumMod val="75000"/>
                </a:schemeClr>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400" b="0" i="0" u="none" strike="noStrike" kern="1200" cap="none" spc="0" normalizeH="0" baseline="0" noProof="0" dirty="0" smtClean="0">
              <a:ln>
                <a:noFill/>
              </a:ln>
              <a:solidFill>
                <a:schemeClr val="accent1">
                  <a:lumMod val="7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p:cNvSpPr>
            <a:spLocks noGrp="1"/>
          </p:cNvSpPr>
          <p:nvPr>
            <p:ph idx="1"/>
          </p:nvPr>
        </p:nvSpPr>
        <p:spPr>
          <a:xfrm>
            <a:off x="304800" y="1752600"/>
            <a:ext cx="8458200" cy="4343400"/>
          </a:xfrm>
        </p:spPr>
        <p:txBody>
          <a:bodyPr/>
          <a:lstStyle/>
          <a:p>
            <a:pPr>
              <a:buNone/>
            </a:pPr>
            <a:endParaRPr lang="en-US" dirty="0" smtClean="0"/>
          </a:p>
          <a:p>
            <a:pPr lvl="1">
              <a:buNone/>
            </a:pPr>
            <a:endParaRPr lang="en-US" dirty="0" smtClean="0"/>
          </a:p>
          <a:p>
            <a:pPr lvl="1">
              <a:buNone/>
            </a:pPr>
            <a:endParaRPr lang="en-US" dirty="0" smtClean="0"/>
          </a:p>
        </p:txBody>
      </p:sp>
      <p:sp>
        <p:nvSpPr>
          <p:cNvPr id="4" name="Title 1"/>
          <p:cNvSpPr txBox="1">
            <a:spLocks/>
          </p:cNvSpPr>
          <p:nvPr/>
        </p:nvSpPr>
        <p:spPr>
          <a:xfrm>
            <a:off x="304800" y="533400"/>
            <a:ext cx="8229600" cy="1219200"/>
          </a:xfrm>
          <a:prstGeom prst="rect">
            <a:avLst/>
          </a:prstGeom>
        </p:spPr>
        <p:txBody>
          <a:bodyPr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800" b="0" i="0" u="none" strike="noStrike" kern="1200" cap="none" spc="0" normalizeH="0" baseline="0" noProof="0" dirty="0" smtClean="0">
                <a:ln>
                  <a:noFill/>
                </a:ln>
                <a:solidFill>
                  <a:schemeClr val="accent1">
                    <a:lumMod val="75000"/>
                  </a:schemeClr>
                </a:solidFill>
                <a:effectLst/>
                <a:uLnTx/>
                <a:uFillTx/>
                <a:latin typeface="Impact" pitchFamily="34" charset="0"/>
                <a:ea typeface="+mj-ea"/>
                <a:cs typeface="+mj-cs"/>
              </a:rPr>
              <a:t>Things that are out our control</a:t>
            </a:r>
            <a:endParaRPr kumimoji="0" lang="en-US" sz="4800" b="0" i="0" u="none" strike="noStrike" kern="1200" cap="none" spc="0" normalizeH="0" baseline="0" noProof="0" dirty="0">
              <a:ln>
                <a:noFill/>
              </a:ln>
              <a:solidFill>
                <a:schemeClr val="accent1">
                  <a:lumMod val="75000"/>
                </a:schemeClr>
              </a:solidFill>
              <a:effectLst/>
              <a:uLnTx/>
              <a:uFillTx/>
              <a:latin typeface="Impact" pitchFamily="34" charset="0"/>
              <a:ea typeface="+mj-ea"/>
              <a:cs typeface="+mj-cs"/>
            </a:endParaRPr>
          </a:p>
        </p:txBody>
      </p:sp>
      <p:sp>
        <p:nvSpPr>
          <p:cNvPr id="6" name="Content Placeholder 14"/>
          <p:cNvSpPr txBox="1">
            <a:spLocks/>
          </p:cNvSpPr>
          <p:nvPr/>
        </p:nvSpPr>
        <p:spPr>
          <a:xfrm>
            <a:off x="304800" y="1752600"/>
            <a:ext cx="5105400" cy="4267200"/>
          </a:xfrm>
          <a:prstGeom prst="roundRect">
            <a:avLst/>
          </a:prstGeom>
          <a:ln w="25400" cap="flat" cmpd="sng" algn="ctr">
            <a:solidFill>
              <a:schemeClr val="bg2">
                <a:lumMod val="9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lstStyle/>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bg1"/>
                </a:solidFill>
                <a:effectLst/>
                <a:uLnTx/>
                <a:uFillTx/>
                <a:latin typeface="+mn-lt"/>
                <a:ea typeface="+mn-ea"/>
                <a:cs typeface="+mn-cs"/>
              </a:rPr>
              <a:t>Consultants found AIS, Environmental Review and DBE process to be most challenging</a:t>
            </a:r>
          </a:p>
          <a:p>
            <a:pPr marL="1200150" lvl="2" indent="-285750">
              <a:spcBef>
                <a:spcPct val="20000"/>
              </a:spcBef>
              <a:buFont typeface="Arial" pitchFamily="34" charset="0"/>
              <a:buChar char="•"/>
            </a:pPr>
            <a:r>
              <a:rPr lang="en-US" sz="2400" dirty="0" smtClean="0">
                <a:solidFill>
                  <a:schemeClr val="bg1"/>
                </a:solidFill>
              </a:rPr>
              <a:t>Highlight DBE process during pre-bid conference</a:t>
            </a:r>
          </a:p>
          <a:p>
            <a:pPr marL="1200150" lvl="2" indent="-285750">
              <a:spcBef>
                <a:spcPct val="20000"/>
              </a:spcBef>
              <a:buFont typeface="Arial" pitchFamily="34" charset="0"/>
              <a:buChar char="•"/>
            </a:pPr>
            <a:r>
              <a:rPr kumimoji="0" lang="en-US" sz="2400" b="0" i="0" u="none" strike="noStrike" kern="1200" cap="none" spc="0" normalizeH="0" baseline="0" noProof="0" dirty="0" smtClean="0">
                <a:ln>
                  <a:noFill/>
                </a:ln>
                <a:solidFill>
                  <a:schemeClr val="bg1"/>
                </a:solidFill>
                <a:effectLst/>
                <a:uLnTx/>
                <a:uFillTx/>
                <a:latin typeface="+mn-lt"/>
                <a:ea typeface="+mn-ea"/>
                <a:cs typeface="+mn-cs"/>
              </a:rPr>
              <a:t>Conduct</a:t>
            </a:r>
            <a:r>
              <a:rPr kumimoji="0" lang="en-US" sz="2400" b="0" i="0" u="none" strike="noStrike" kern="1200" cap="none" spc="0" normalizeH="0" noProof="0" dirty="0" smtClean="0">
                <a:ln>
                  <a:noFill/>
                </a:ln>
                <a:solidFill>
                  <a:schemeClr val="bg1"/>
                </a:solidFill>
                <a:effectLst/>
                <a:uLnTx/>
                <a:uFillTx/>
                <a:latin typeface="+mn-lt"/>
                <a:ea typeface="+mn-ea"/>
                <a:cs typeface="+mn-cs"/>
              </a:rPr>
              <a:t> Environmental review in house or with outside agency </a:t>
            </a:r>
            <a:endParaRPr kumimoji="0" lang="en-US" sz="2400" b="0" i="0" u="none" strike="noStrike" kern="1200" cap="none" spc="0" normalizeH="0" baseline="0" noProof="0" dirty="0" smtClean="0">
              <a:ln>
                <a:noFill/>
              </a:ln>
              <a:solidFill>
                <a:schemeClr val="bg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tabLst/>
              <a:defRPr/>
            </a:pPr>
            <a:endParaRPr kumimoji="0" lang="en-US" sz="2400" b="0" i="0" u="none" strike="noStrike" kern="1200" cap="none" spc="0" normalizeH="0" baseline="0" noProof="0" dirty="0" smtClean="0">
              <a:ln>
                <a:noFill/>
              </a:ln>
              <a:solidFill>
                <a:schemeClr val="accent1">
                  <a:lumMod val="75000"/>
                </a:schemeClr>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smtClean="0">
              <a:ln>
                <a:noFill/>
              </a:ln>
              <a:solidFill>
                <a:schemeClr val="accent1">
                  <a:lumMod val="75000"/>
                </a:schemeClr>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400" b="0" i="0" u="none" strike="noStrike" kern="1200" cap="none" spc="0" normalizeH="0" baseline="0" noProof="0" dirty="0" smtClean="0">
              <a:ln>
                <a:noFill/>
              </a:ln>
              <a:solidFill>
                <a:schemeClr val="accent1">
                  <a:lumMod val="75000"/>
                </a:schemeClr>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400" b="0" i="0" u="none" strike="noStrike" kern="1200" cap="none" spc="0" normalizeH="0" baseline="0" noProof="0" dirty="0" smtClean="0">
              <a:ln>
                <a:noFill/>
              </a:ln>
              <a:solidFill>
                <a:schemeClr val="accent1">
                  <a:lumMod val="75000"/>
                </a:schemeClr>
              </a:solidFill>
              <a:effectLst/>
              <a:uLnTx/>
              <a:uFillTx/>
              <a:latin typeface="+mn-lt"/>
              <a:ea typeface="+mn-ea"/>
              <a:cs typeface="+mn-cs"/>
            </a:endParaRPr>
          </a:p>
        </p:txBody>
      </p:sp>
      <p:pic>
        <p:nvPicPr>
          <p:cNvPr id="5" name="Picture 2"/>
          <p:cNvPicPr>
            <a:picLocks noChangeAspect="1" noChangeArrowheads="1"/>
          </p:cNvPicPr>
          <p:nvPr/>
        </p:nvPicPr>
        <p:blipFill>
          <a:blip r:embed="rId3" cstate="print"/>
          <a:srcRect/>
          <a:stretch>
            <a:fillRect/>
          </a:stretch>
        </p:blipFill>
        <p:spPr bwMode="auto">
          <a:xfrm>
            <a:off x="5715000" y="3810000"/>
            <a:ext cx="3043286" cy="2257425"/>
          </a:xfrm>
          <a:prstGeom prst="rect">
            <a:avLst/>
          </a:prstGeom>
          <a:noFill/>
          <a:ln w="9525">
            <a:noFill/>
            <a:miter lim="800000"/>
            <a:headEnd/>
            <a:tailEnd/>
          </a:ln>
        </p:spPr>
      </p:pic>
      <p:pic>
        <p:nvPicPr>
          <p:cNvPr id="7" name="Picture 2" descr="http://t3.gstatic.com/images?q=tbn:ANd9GcTui0BZawIvG0IFBQG9-TRfJRNtxZXDy9Yj4T0yvq1GrAdXrPGa"/>
          <p:cNvPicPr>
            <a:picLocks noChangeAspect="1" noChangeArrowheads="1"/>
          </p:cNvPicPr>
          <p:nvPr/>
        </p:nvPicPr>
        <p:blipFill>
          <a:blip r:embed="rId4" cstate="print"/>
          <a:srcRect/>
          <a:stretch>
            <a:fillRect/>
          </a:stretch>
        </p:blipFill>
        <p:spPr bwMode="auto">
          <a:xfrm>
            <a:off x="5867400" y="1676400"/>
            <a:ext cx="2676525" cy="2041240"/>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p:cNvSpPr>
            <a:spLocks noGrp="1"/>
          </p:cNvSpPr>
          <p:nvPr>
            <p:ph idx="1"/>
          </p:nvPr>
        </p:nvSpPr>
        <p:spPr>
          <a:xfrm>
            <a:off x="304800" y="1752600"/>
            <a:ext cx="8458200" cy="4343400"/>
          </a:xfrm>
        </p:spPr>
        <p:txBody>
          <a:bodyPr/>
          <a:lstStyle/>
          <a:p>
            <a:pPr>
              <a:buNone/>
            </a:pPr>
            <a:endParaRPr lang="en-US" dirty="0" smtClean="0"/>
          </a:p>
          <a:p>
            <a:pPr lvl="1">
              <a:buNone/>
            </a:pPr>
            <a:endParaRPr lang="en-US" dirty="0" smtClean="0"/>
          </a:p>
          <a:p>
            <a:pPr lvl="1">
              <a:buNone/>
            </a:pPr>
            <a:endParaRPr lang="en-US" dirty="0" smtClean="0"/>
          </a:p>
        </p:txBody>
      </p:sp>
      <p:sp>
        <p:nvSpPr>
          <p:cNvPr id="4" name="Title 1"/>
          <p:cNvSpPr txBox="1">
            <a:spLocks/>
          </p:cNvSpPr>
          <p:nvPr/>
        </p:nvSpPr>
        <p:spPr>
          <a:xfrm>
            <a:off x="304800" y="533400"/>
            <a:ext cx="8229600" cy="1219200"/>
          </a:xfrm>
          <a:prstGeom prst="rect">
            <a:avLst/>
          </a:prstGeom>
        </p:spPr>
        <p:txBody>
          <a:bodyPr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800" b="0" i="0" u="none" strike="noStrike" kern="1200" cap="none" spc="0" normalizeH="0" baseline="0" noProof="0" dirty="0" smtClean="0">
                <a:ln>
                  <a:noFill/>
                </a:ln>
                <a:solidFill>
                  <a:schemeClr val="accent1">
                    <a:lumMod val="75000"/>
                  </a:schemeClr>
                </a:solidFill>
                <a:effectLst/>
                <a:uLnTx/>
                <a:uFillTx/>
                <a:latin typeface="Impact" pitchFamily="34" charset="0"/>
                <a:ea typeface="+mj-ea"/>
                <a:cs typeface="+mj-cs"/>
              </a:rPr>
              <a:t>Where we can improve/change</a:t>
            </a:r>
            <a:endParaRPr kumimoji="0" lang="en-US" sz="4800" b="0" i="0" u="none" strike="noStrike" kern="1200" cap="none" spc="0" normalizeH="0" baseline="0" noProof="0" dirty="0">
              <a:ln>
                <a:noFill/>
              </a:ln>
              <a:solidFill>
                <a:schemeClr val="accent1">
                  <a:lumMod val="75000"/>
                </a:schemeClr>
              </a:solidFill>
              <a:effectLst/>
              <a:uLnTx/>
              <a:uFillTx/>
              <a:latin typeface="Impact" pitchFamily="34" charset="0"/>
              <a:ea typeface="+mj-ea"/>
              <a:cs typeface="+mj-cs"/>
            </a:endParaRPr>
          </a:p>
        </p:txBody>
      </p:sp>
      <p:sp>
        <p:nvSpPr>
          <p:cNvPr id="6" name="Content Placeholder 14"/>
          <p:cNvSpPr txBox="1">
            <a:spLocks/>
          </p:cNvSpPr>
          <p:nvPr/>
        </p:nvSpPr>
        <p:spPr>
          <a:xfrm>
            <a:off x="304800" y="1752600"/>
            <a:ext cx="8458200" cy="3657600"/>
          </a:xfrm>
          <a:prstGeom prst="roundRect">
            <a:avLst/>
          </a:prstGeom>
          <a:ln w="25400" cap="flat" cmpd="sng" algn="ctr">
            <a:solidFill>
              <a:schemeClr val="bg2">
                <a:lumMod val="9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lstStyle/>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bg1"/>
                </a:solidFill>
                <a:effectLst/>
                <a:uLnTx/>
                <a:uFillTx/>
                <a:latin typeface="+mn-lt"/>
                <a:ea typeface="+mn-ea"/>
                <a:cs typeface="+mn-cs"/>
              </a:rPr>
              <a:t>Application process “moderately challenging”</a:t>
            </a:r>
          </a:p>
          <a:p>
            <a:pPr marL="1200150" lvl="2" indent="-285750">
              <a:spcBef>
                <a:spcPct val="20000"/>
              </a:spcBef>
              <a:buFont typeface="Arial" pitchFamily="34" charset="0"/>
              <a:buChar char="•"/>
            </a:pPr>
            <a:r>
              <a:rPr lang="en-US" sz="2400" dirty="0" smtClean="0">
                <a:solidFill>
                  <a:schemeClr val="bg1"/>
                </a:solidFill>
              </a:rPr>
              <a:t>L1 Pre-Application</a:t>
            </a:r>
          </a:p>
          <a:p>
            <a:pPr marL="1200150" lvl="2" indent="-285750">
              <a:spcBef>
                <a:spcPct val="20000"/>
              </a:spcBef>
              <a:buFont typeface="Arial" pitchFamily="34" charset="0"/>
              <a:buChar char="•"/>
            </a:pPr>
            <a:r>
              <a:rPr lang="en-US" sz="2400" dirty="0" smtClean="0">
                <a:solidFill>
                  <a:schemeClr val="bg1"/>
                </a:solidFill>
              </a:rPr>
              <a:t>PPL Questionnaire</a:t>
            </a:r>
          </a:p>
          <a:p>
            <a:pPr marL="1200150" lvl="2" indent="-285750">
              <a:spcBef>
                <a:spcPct val="20000"/>
              </a:spcBef>
              <a:buFont typeface="Arial" pitchFamily="34" charset="0"/>
              <a:buChar char="•"/>
            </a:pPr>
            <a:r>
              <a:rPr lang="en-US" sz="2400" dirty="0" smtClean="0">
                <a:solidFill>
                  <a:schemeClr val="bg1"/>
                </a:solidFill>
              </a:rPr>
              <a:t>Legal Covenants</a:t>
            </a:r>
          </a:p>
          <a:p>
            <a:pPr marL="1200150" lvl="2" indent="-285750">
              <a:spcBef>
                <a:spcPct val="20000"/>
              </a:spcBef>
              <a:buFont typeface="Arial" pitchFamily="34" charset="0"/>
              <a:buChar char="•"/>
            </a:pPr>
            <a:r>
              <a:rPr lang="en-US" sz="2400" dirty="0" smtClean="0">
                <a:solidFill>
                  <a:schemeClr val="bg1"/>
                </a:solidFill>
              </a:rPr>
              <a:t>Ad Valorem</a:t>
            </a:r>
          </a:p>
          <a:p>
            <a:pPr marL="1200150" lvl="2" indent="-285750">
              <a:spcBef>
                <a:spcPct val="20000"/>
              </a:spcBef>
              <a:buFont typeface="Arial" pitchFamily="34" charset="0"/>
              <a:buChar char="•"/>
            </a:pPr>
            <a:r>
              <a:rPr lang="en-US" sz="2400" dirty="0" smtClean="0">
                <a:solidFill>
                  <a:schemeClr val="bg1"/>
                </a:solidFill>
              </a:rPr>
              <a:t>Building Permits</a:t>
            </a:r>
            <a:r>
              <a:rPr kumimoji="0" lang="en-US" sz="2400" b="0" i="0" u="none" strike="noStrike" kern="1200" cap="none" spc="0" normalizeH="0" noProof="0" dirty="0" smtClean="0">
                <a:ln>
                  <a:noFill/>
                </a:ln>
                <a:solidFill>
                  <a:schemeClr val="bg1"/>
                </a:solidFill>
                <a:effectLst/>
                <a:uLnTx/>
                <a:uFillTx/>
                <a:latin typeface="+mn-lt"/>
                <a:ea typeface="+mn-ea"/>
                <a:cs typeface="+mn-cs"/>
              </a:rPr>
              <a:t> </a:t>
            </a:r>
            <a:endParaRPr kumimoji="0" lang="en-US" sz="2400" b="0" i="0" u="none" strike="noStrike" kern="1200" cap="none" spc="0" normalizeH="0" baseline="0" noProof="0" dirty="0" smtClean="0">
              <a:ln>
                <a:noFill/>
              </a:ln>
              <a:solidFill>
                <a:schemeClr val="bg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tabLst/>
              <a:defRPr/>
            </a:pPr>
            <a:endParaRPr kumimoji="0" lang="en-US" sz="2400" b="0" i="0" u="none" strike="noStrike" kern="1200" cap="none" spc="0" normalizeH="0" baseline="0" noProof="0" dirty="0" smtClean="0">
              <a:ln>
                <a:noFill/>
              </a:ln>
              <a:solidFill>
                <a:schemeClr val="accent1">
                  <a:lumMod val="75000"/>
                </a:schemeClr>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smtClean="0">
              <a:ln>
                <a:noFill/>
              </a:ln>
              <a:solidFill>
                <a:schemeClr val="accent1">
                  <a:lumMod val="75000"/>
                </a:schemeClr>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400" b="0" i="0" u="none" strike="noStrike" kern="1200" cap="none" spc="0" normalizeH="0" baseline="0" noProof="0" dirty="0" smtClean="0">
              <a:ln>
                <a:noFill/>
              </a:ln>
              <a:solidFill>
                <a:schemeClr val="accent1">
                  <a:lumMod val="75000"/>
                </a:schemeClr>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400" b="0" i="0" u="none" strike="noStrike" kern="1200" cap="none" spc="0" normalizeH="0" baseline="0" noProof="0" dirty="0" smtClean="0">
              <a:ln>
                <a:noFill/>
              </a:ln>
              <a:solidFill>
                <a:schemeClr val="accent1">
                  <a:lumMod val="75000"/>
                </a:schemeClr>
              </a:solidFill>
              <a:effectLst/>
              <a:uLnTx/>
              <a:uFillTx/>
              <a:latin typeface="+mn-lt"/>
              <a:ea typeface="+mn-ea"/>
              <a:cs typeface="+mn-cs"/>
            </a:endParaRPr>
          </a:p>
        </p:txBody>
      </p:sp>
      <p:pic>
        <p:nvPicPr>
          <p:cNvPr id="5" name="Picture 2" descr="C:\Users\113692\AppData\Local\Microsoft\Windows\Temporary Internet Files\Content.IE5\VCISQOPZ\large-money-bag-0-10141[1].gif"/>
          <p:cNvPicPr>
            <a:picLocks noChangeAspect="1" noChangeArrowheads="1"/>
          </p:cNvPicPr>
          <p:nvPr/>
        </p:nvPicPr>
        <p:blipFill>
          <a:blip r:embed="rId3" cstate="print"/>
          <a:srcRect/>
          <a:stretch>
            <a:fillRect/>
          </a:stretch>
        </p:blipFill>
        <p:spPr bwMode="auto">
          <a:xfrm>
            <a:off x="6934200" y="3505200"/>
            <a:ext cx="1270498" cy="1488600"/>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p:cNvSpPr>
            <a:spLocks noGrp="1"/>
          </p:cNvSpPr>
          <p:nvPr>
            <p:ph idx="1"/>
          </p:nvPr>
        </p:nvSpPr>
        <p:spPr>
          <a:xfrm>
            <a:off x="304800" y="1752600"/>
            <a:ext cx="8458200" cy="4343400"/>
          </a:xfrm>
        </p:spPr>
        <p:txBody>
          <a:bodyPr/>
          <a:lstStyle/>
          <a:p>
            <a:pPr>
              <a:buNone/>
            </a:pPr>
            <a:endParaRPr lang="en-US" dirty="0" smtClean="0"/>
          </a:p>
          <a:p>
            <a:pPr lvl="1">
              <a:buNone/>
            </a:pPr>
            <a:endParaRPr lang="en-US" dirty="0" smtClean="0"/>
          </a:p>
          <a:p>
            <a:pPr lvl="1">
              <a:buNone/>
            </a:pPr>
            <a:endParaRPr lang="en-US" dirty="0" smtClean="0"/>
          </a:p>
        </p:txBody>
      </p:sp>
      <p:sp>
        <p:nvSpPr>
          <p:cNvPr id="4" name="Title 1"/>
          <p:cNvSpPr txBox="1">
            <a:spLocks/>
          </p:cNvSpPr>
          <p:nvPr/>
        </p:nvSpPr>
        <p:spPr>
          <a:xfrm>
            <a:off x="304800" y="533400"/>
            <a:ext cx="8229600" cy="1219200"/>
          </a:xfrm>
          <a:prstGeom prst="rect">
            <a:avLst/>
          </a:prstGeom>
        </p:spPr>
        <p:txBody>
          <a:bodyPr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800" b="0" i="0" u="none" strike="noStrike" kern="1200" cap="none" spc="0" normalizeH="0" baseline="0" noProof="0" dirty="0" smtClean="0">
                <a:ln>
                  <a:noFill/>
                </a:ln>
                <a:solidFill>
                  <a:schemeClr val="accent1">
                    <a:lumMod val="75000"/>
                  </a:schemeClr>
                </a:solidFill>
                <a:effectLst/>
                <a:uLnTx/>
                <a:uFillTx/>
                <a:latin typeface="Impact" pitchFamily="34" charset="0"/>
                <a:ea typeface="+mj-ea"/>
                <a:cs typeface="+mj-cs"/>
              </a:rPr>
              <a:t>Where we can improve/change</a:t>
            </a:r>
            <a:endParaRPr kumimoji="0" lang="en-US" sz="4800" b="0" i="0" u="none" strike="noStrike" kern="1200" cap="none" spc="0" normalizeH="0" baseline="0" noProof="0" dirty="0">
              <a:ln>
                <a:noFill/>
              </a:ln>
              <a:solidFill>
                <a:schemeClr val="accent1">
                  <a:lumMod val="75000"/>
                </a:schemeClr>
              </a:solidFill>
              <a:effectLst/>
              <a:uLnTx/>
              <a:uFillTx/>
              <a:latin typeface="Impact" pitchFamily="34" charset="0"/>
              <a:ea typeface="+mj-ea"/>
              <a:cs typeface="+mj-cs"/>
            </a:endParaRPr>
          </a:p>
        </p:txBody>
      </p:sp>
      <p:sp>
        <p:nvSpPr>
          <p:cNvPr id="6" name="Content Placeholder 14"/>
          <p:cNvSpPr txBox="1">
            <a:spLocks/>
          </p:cNvSpPr>
          <p:nvPr/>
        </p:nvSpPr>
        <p:spPr>
          <a:xfrm>
            <a:off x="304800" y="1676400"/>
            <a:ext cx="5410200" cy="4419600"/>
          </a:xfrm>
          <a:prstGeom prst="roundRect">
            <a:avLst/>
          </a:prstGeom>
          <a:ln w="25400" cap="flat" cmpd="sng" algn="ctr">
            <a:solidFill>
              <a:schemeClr val="bg2">
                <a:lumMod val="9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lstStyle/>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bg1"/>
                </a:solidFill>
                <a:effectLst/>
                <a:uLnTx/>
                <a:uFillTx/>
                <a:latin typeface="+mn-lt"/>
                <a:ea typeface="+mn-ea"/>
                <a:cs typeface="+mn-cs"/>
              </a:rPr>
              <a:t>Application process “moderately challenging”</a:t>
            </a:r>
          </a:p>
          <a:p>
            <a:pPr marL="1200150" lvl="2" indent="-285750">
              <a:spcBef>
                <a:spcPct val="20000"/>
              </a:spcBef>
              <a:buFont typeface="Arial" pitchFamily="34" charset="0"/>
              <a:buChar char="•"/>
            </a:pPr>
            <a:r>
              <a:rPr lang="en-US" sz="2400" dirty="0" smtClean="0">
                <a:solidFill>
                  <a:schemeClr val="bg1"/>
                </a:solidFill>
              </a:rPr>
              <a:t>Direct portion of subsidy toward entities of 3,300 or less</a:t>
            </a:r>
          </a:p>
          <a:p>
            <a:pPr marL="1200150" lvl="2" indent="-285750">
              <a:spcBef>
                <a:spcPct val="20000"/>
              </a:spcBef>
              <a:buFont typeface="Arial" pitchFamily="34" charset="0"/>
              <a:buChar char="•"/>
            </a:pPr>
            <a:r>
              <a:rPr lang="en-US" sz="2400" dirty="0" smtClean="0">
                <a:solidFill>
                  <a:schemeClr val="bg1"/>
                </a:solidFill>
              </a:rPr>
              <a:t>Environmental Review</a:t>
            </a:r>
          </a:p>
          <a:p>
            <a:pPr marL="1200150" lvl="2" indent="-285750">
              <a:spcBef>
                <a:spcPct val="20000"/>
              </a:spcBef>
              <a:buFont typeface="Arial" pitchFamily="34" charset="0"/>
              <a:buChar char="•"/>
            </a:pPr>
            <a:r>
              <a:rPr lang="en-US" sz="2400" dirty="0" smtClean="0">
                <a:solidFill>
                  <a:schemeClr val="bg1"/>
                </a:solidFill>
              </a:rPr>
              <a:t>Give presentations at City Council meetings</a:t>
            </a:r>
          </a:p>
          <a:p>
            <a:pPr marL="1200150" lvl="2" indent="-285750">
              <a:spcBef>
                <a:spcPct val="20000"/>
              </a:spcBef>
              <a:buFont typeface="Arial" pitchFamily="34" charset="0"/>
              <a:buChar char="•"/>
            </a:pPr>
            <a:r>
              <a:rPr lang="en-US" sz="2400" dirty="0" smtClean="0">
                <a:solidFill>
                  <a:schemeClr val="bg1"/>
                </a:solidFill>
              </a:rPr>
              <a:t>Oklahoma Water News Quarterly Reports</a:t>
            </a:r>
            <a:endParaRPr kumimoji="0" lang="en-US" sz="2400" b="0" i="0" u="none" strike="noStrike" kern="1200" cap="none" spc="0" normalizeH="0" baseline="0" noProof="0" dirty="0" smtClean="0">
              <a:ln>
                <a:noFill/>
              </a:ln>
              <a:solidFill>
                <a:schemeClr val="accent1">
                  <a:lumMod val="75000"/>
                </a:schemeClr>
              </a:solidFill>
              <a:effectLst/>
              <a:uLnTx/>
              <a:uFillTx/>
              <a:latin typeface="+mn-lt"/>
              <a:ea typeface="+mn-ea"/>
              <a:cs typeface="+mn-cs"/>
            </a:endParaRPr>
          </a:p>
        </p:txBody>
      </p:sp>
      <p:pic>
        <p:nvPicPr>
          <p:cNvPr id="5" name="Picture 4" descr="Pages from WaterNews2016-3.jpg"/>
          <p:cNvPicPr>
            <a:picLocks noChangeAspect="1"/>
          </p:cNvPicPr>
          <p:nvPr/>
        </p:nvPicPr>
        <p:blipFill>
          <a:blip r:embed="rId3" cstate="print"/>
          <a:stretch>
            <a:fillRect/>
          </a:stretch>
        </p:blipFill>
        <p:spPr>
          <a:xfrm>
            <a:off x="6096000" y="1981200"/>
            <a:ext cx="2767969" cy="3581400"/>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p:cNvSpPr>
            <a:spLocks noGrp="1"/>
          </p:cNvSpPr>
          <p:nvPr>
            <p:ph idx="1"/>
          </p:nvPr>
        </p:nvSpPr>
        <p:spPr>
          <a:xfrm>
            <a:off x="304800" y="1752600"/>
            <a:ext cx="8458200" cy="4343400"/>
          </a:xfrm>
        </p:spPr>
        <p:txBody>
          <a:bodyPr/>
          <a:lstStyle/>
          <a:p>
            <a:pPr>
              <a:buNone/>
            </a:pPr>
            <a:endParaRPr lang="en-US" dirty="0" smtClean="0"/>
          </a:p>
          <a:p>
            <a:pPr lvl="1">
              <a:buNone/>
            </a:pPr>
            <a:endParaRPr lang="en-US" dirty="0" smtClean="0"/>
          </a:p>
          <a:p>
            <a:pPr lvl="1">
              <a:buNone/>
            </a:pPr>
            <a:endParaRPr lang="en-US" dirty="0" smtClean="0"/>
          </a:p>
        </p:txBody>
      </p:sp>
      <p:sp>
        <p:nvSpPr>
          <p:cNvPr id="4" name="Title 1"/>
          <p:cNvSpPr txBox="1">
            <a:spLocks/>
          </p:cNvSpPr>
          <p:nvPr/>
        </p:nvSpPr>
        <p:spPr>
          <a:xfrm>
            <a:off x="304800" y="533400"/>
            <a:ext cx="8229600" cy="1219200"/>
          </a:xfrm>
          <a:prstGeom prst="rect">
            <a:avLst/>
          </a:prstGeom>
        </p:spPr>
        <p:txBody>
          <a:bodyPr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800" b="0" i="0" u="none" strike="noStrike" kern="1200" cap="none" spc="0" normalizeH="0" baseline="0" noProof="0" dirty="0" smtClean="0">
                <a:ln>
                  <a:noFill/>
                </a:ln>
                <a:solidFill>
                  <a:schemeClr val="accent1">
                    <a:lumMod val="75000"/>
                  </a:schemeClr>
                </a:solidFill>
                <a:effectLst/>
                <a:uLnTx/>
                <a:uFillTx/>
                <a:latin typeface="Impact" pitchFamily="34" charset="0"/>
                <a:ea typeface="+mj-ea"/>
                <a:cs typeface="+mj-cs"/>
              </a:rPr>
              <a:t>Where we go from here…</a:t>
            </a:r>
            <a:endParaRPr kumimoji="0" lang="en-US" sz="4800" b="0" i="0" u="none" strike="noStrike" kern="1200" cap="none" spc="0" normalizeH="0" baseline="0" noProof="0" dirty="0">
              <a:ln>
                <a:noFill/>
              </a:ln>
              <a:solidFill>
                <a:schemeClr val="accent1">
                  <a:lumMod val="75000"/>
                </a:schemeClr>
              </a:solidFill>
              <a:effectLst/>
              <a:uLnTx/>
              <a:uFillTx/>
              <a:latin typeface="Impact" pitchFamily="34" charset="0"/>
              <a:ea typeface="+mj-ea"/>
              <a:cs typeface="+mj-cs"/>
            </a:endParaRPr>
          </a:p>
        </p:txBody>
      </p:sp>
      <p:sp>
        <p:nvSpPr>
          <p:cNvPr id="6" name="Content Placeholder 14"/>
          <p:cNvSpPr txBox="1">
            <a:spLocks/>
          </p:cNvSpPr>
          <p:nvPr/>
        </p:nvSpPr>
        <p:spPr>
          <a:xfrm>
            <a:off x="304800" y="1752600"/>
            <a:ext cx="8458200" cy="4191000"/>
          </a:xfrm>
          <a:prstGeom prst="roundRect">
            <a:avLst/>
          </a:prstGeom>
          <a:ln w="25400" cap="flat" cmpd="sng" algn="ctr">
            <a:solidFill>
              <a:schemeClr val="bg2">
                <a:lumMod val="9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lstStyle/>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bg1"/>
                </a:solidFill>
                <a:effectLst/>
                <a:uLnTx/>
                <a:uFillTx/>
                <a:latin typeface="+mn-lt"/>
                <a:ea typeface="+mn-ea"/>
                <a:cs typeface="+mn-cs"/>
              </a:rPr>
              <a:t>Application process “moderately challenging”</a:t>
            </a:r>
          </a:p>
          <a:p>
            <a:pPr marL="1200150" lvl="2" indent="-285750">
              <a:spcBef>
                <a:spcPct val="20000"/>
              </a:spcBef>
              <a:buFont typeface="Arial" pitchFamily="34" charset="0"/>
              <a:buChar char="•"/>
            </a:pPr>
            <a:r>
              <a:rPr lang="en-US" sz="2400" dirty="0" smtClean="0">
                <a:solidFill>
                  <a:schemeClr val="bg1"/>
                </a:solidFill>
              </a:rPr>
              <a:t>Find another word for “principal forgiveness” &amp; “additional subsidy” without using the “G” word</a:t>
            </a:r>
          </a:p>
          <a:p>
            <a:pPr marL="1200150" lvl="2" indent="-285750">
              <a:spcBef>
                <a:spcPct val="20000"/>
              </a:spcBef>
              <a:buFont typeface="Arial" pitchFamily="34" charset="0"/>
              <a:buChar char="•"/>
            </a:pPr>
            <a:r>
              <a:rPr lang="en-US" sz="2400" dirty="0" smtClean="0">
                <a:solidFill>
                  <a:schemeClr val="bg1"/>
                </a:solidFill>
              </a:rPr>
              <a:t>Identify a focus group to get deeper into the specific issues raised</a:t>
            </a:r>
          </a:p>
          <a:p>
            <a:pPr marL="1200150" lvl="2" indent="-285750">
              <a:spcBef>
                <a:spcPct val="20000"/>
              </a:spcBef>
              <a:buFont typeface="Arial" pitchFamily="34" charset="0"/>
              <a:buChar char="•"/>
            </a:pPr>
            <a:r>
              <a:rPr lang="en-US" sz="2400" dirty="0" smtClean="0">
                <a:solidFill>
                  <a:schemeClr val="bg1"/>
                </a:solidFill>
              </a:rPr>
              <a:t>One-on-one follow up</a:t>
            </a:r>
          </a:p>
          <a:p>
            <a:pPr marL="1200150" lvl="2" indent="-285750">
              <a:spcBef>
                <a:spcPct val="20000"/>
              </a:spcBef>
              <a:buFont typeface="Arial" pitchFamily="34" charset="0"/>
              <a:buChar char="•"/>
            </a:pPr>
            <a:r>
              <a:rPr lang="en-US" sz="2400" dirty="0" smtClean="0">
                <a:solidFill>
                  <a:schemeClr val="bg1"/>
                </a:solidFill>
              </a:rPr>
              <a:t>Develop marketing plan</a:t>
            </a:r>
          </a:p>
          <a:p>
            <a:pPr marL="1200150" lvl="2" indent="-285750">
              <a:spcBef>
                <a:spcPct val="20000"/>
              </a:spcBef>
              <a:buFont typeface="Arial" pitchFamily="34" charset="0"/>
              <a:buChar char="•"/>
            </a:pPr>
            <a:r>
              <a:rPr lang="en-US" sz="2400" dirty="0" smtClean="0">
                <a:solidFill>
                  <a:schemeClr val="bg1"/>
                </a:solidFill>
              </a:rPr>
              <a:t>Streamlining Efforts</a:t>
            </a:r>
          </a:p>
          <a:p>
            <a:pPr marL="1200150" lvl="2" indent="-285750">
              <a:spcBef>
                <a:spcPct val="20000"/>
              </a:spcBef>
              <a:buFont typeface="Arial" pitchFamily="34" charset="0"/>
              <a:buChar char="•"/>
            </a:pPr>
            <a:r>
              <a:rPr lang="en-US" sz="2400" dirty="0" smtClean="0">
                <a:solidFill>
                  <a:schemeClr val="bg1"/>
                </a:solidFill>
              </a:rPr>
              <a:t>Planning and Design Loans</a:t>
            </a:r>
          </a:p>
          <a:p>
            <a:pPr marL="1200150" lvl="2" indent="-285750">
              <a:spcBef>
                <a:spcPct val="20000"/>
              </a:spcBef>
              <a:buFont typeface="Arial" pitchFamily="34" charset="0"/>
              <a:buChar char="•"/>
            </a:pPr>
            <a:endParaRPr lang="en-US" sz="2400" dirty="0" smtClean="0">
              <a:solidFill>
                <a:schemeClr val="bg1"/>
              </a:solidFill>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400" b="0" i="0" u="none" strike="noStrike" kern="1200" cap="none" spc="0" normalizeH="0" baseline="0" noProof="0" dirty="0" smtClean="0">
              <a:ln>
                <a:noFill/>
              </a:ln>
              <a:solidFill>
                <a:schemeClr val="accent1">
                  <a:lumMod val="75000"/>
                </a:schemeClr>
              </a:solidFill>
              <a:effectLst/>
              <a:uLnTx/>
              <a:uFillTx/>
              <a:latin typeface="+mn-lt"/>
              <a:ea typeface="+mn-ea"/>
              <a:cs typeface="+mn-cs"/>
            </a:endParaRPr>
          </a:p>
        </p:txBody>
      </p:sp>
      <p:pic>
        <p:nvPicPr>
          <p:cNvPr id="9" name="Picture 8" descr="images.jpg"/>
          <p:cNvPicPr>
            <a:picLocks noChangeAspect="1"/>
          </p:cNvPicPr>
          <p:nvPr/>
        </p:nvPicPr>
        <p:blipFill>
          <a:blip r:embed="rId3" cstate="print"/>
          <a:stretch>
            <a:fillRect/>
          </a:stretch>
        </p:blipFill>
        <p:spPr>
          <a:xfrm>
            <a:off x="5562600" y="3868410"/>
            <a:ext cx="2819400" cy="1876182"/>
          </a:xfrm>
          <a:prstGeom prst="rect">
            <a:avLst/>
          </a:prstGeom>
          <a:effectLst>
            <a:softEdge rad="127000"/>
          </a:effectLst>
        </p:spPr>
      </p:pic>
      <p:pic>
        <p:nvPicPr>
          <p:cNvPr id="10" name="Content Placeholder 3" descr="Questions.png"/>
          <p:cNvPicPr>
            <a:picLocks noChangeAspect="1"/>
          </p:cNvPicPr>
          <p:nvPr/>
        </p:nvPicPr>
        <p:blipFill>
          <a:blip r:embed="rId4" cstate="print"/>
          <a:stretch>
            <a:fillRect/>
          </a:stretch>
        </p:blipFill>
        <p:spPr>
          <a:xfrm>
            <a:off x="8229600" y="381000"/>
            <a:ext cx="578491" cy="1416978"/>
          </a:xfrm>
          <a:prstGeom prst="rect">
            <a:avLst/>
          </a:prstGeom>
        </p:spPr>
      </p:pic>
      <p:pic>
        <p:nvPicPr>
          <p:cNvPr id="7" name="Picture 2" descr="http://www.vermontguardian.com/images/local/2006/Lightbulb.jpg"/>
          <p:cNvPicPr>
            <a:picLocks noChangeAspect="1" noChangeArrowheads="1"/>
          </p:cNvPicPr>
          <p:nvPr/>
        </p:nvPicPr>
        <p:blipFill>
          <a:blip r:embed="rId5" cstate="print"/>
          <a:srcRect/>
          <a:stretch>
            <a:fillRect/>
          </a:stretch>
        </p:blipFill>
        <p:spPr bwMode="auto">
          <a:xfrm>
            <a:off x="8672799" y="152400"/>
            <a:ext cx="471201" cy="533400"/>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2400" y="3276600"/>
            <a:ext cx="5181600" cy="762000"/>
          </a:xfrm>
        </p:spPr>
        <p:txBody>
          <a:bodyPr/>
          <a:lstStyle/>
          <a:p>
            <a:r>
              <a:rPr lang="en-US" dirty="0" smtClean="0"/>
              <a:t>Kathy Koon</a:t>
            </a:r>
            <a:endParaRPr lang="en-US" dirty="0"/>
          </a:p>
        </p:txBody>
      </p:sp>
      <p:sp>
        <p:nvSpPr>
          <p:cNvPr id="6" name="Text Placeholder 5"/>
          <p:cNvSpPr>
            <a:spLocks noGrp="1"/>
          </p:cNvSpPr>
          <p:nvPr>
            <p:ph type="body" idx="1"/>
          </p:nvPr>
        </p:nvSpPr>
        <p:spPr>
          <a:xfrm>
            <a:off x="152400" y="4800600"/>
            <a:ext cx="5181600" cy="2057400"/>
          </a:xfrm>
        </p:spPr>
        <p:txBody>
          <a:bodyPr/>
          <a:lstStyle/>
          <a:p>
            <a:r>
              <a:rPr lang="en-US" dirty="0" smtClean="0"/>
              <a:t>Oklahoma Water Resources Board</a:t>
            </a:r>
          </a:p>
          <a:p>
            <a:r>
              <a:rPr lang="en-US" dirty="0" smtClean="0"/>
              <a:t>3800 North </a:t>
            </a:r>
            <a:r>
              <a:rPr lang="en-US" dirty="0" err="1" smtClean="0"/>
              <a:t>Classen</a:t>
            </a:r>
            <a:r>
              <a:rPr lang="en-US" dirty="0" smtClean="0"/>
              <a:t> Boulevard</a:t>
            </a:r>
          </a:p>
          <a:p>
            <a:r>
              <a:rPr lang="en-US" dirty="0" smtClean="0"/>
              <a:t>Oklahoma City, OK 73118</a:t>
            </a:r>
          </a:p>
          <a:p>
            <a:r>
              <a:rPr lang="en-US" dirty="0" smtClean="0"/>
              <a:t>Phone: 405.530.8800 </a:t>
            </a:r>
          </a:p>
          <a:p>
            <a:r>
              <a:rPr lang="en-US" dirty="0" smtClean="0"/>
              <a:t>Fax: 405.530.8898</a:t>
            </a:r>
          </a:p>
          <a:p>
            <a:endParaRPr lang="en-US" dirty="0"/>
          </a:p>
        </p:txBody>
      </p:sp>
      <p:sp>
        <p:nvSpPr>
          <p:cNvPr id="9" name="Text Placeholder 8"/>
          <p:cNvSpPr>
            <a:spLocks noGrp="1"/>
          </p:cNvSpPr>
          <p:nvPr>
            <p:ph type="body" idx="10"/>
          </p:nvPr>
        </p:nvSpPr>
        <p:spPr/>
        <p:txBody>
          <a:bodyPr/>
          <a:lstStyle/>
          <a:p>
            <a:r>
              <a:rPr lang="en-US" sz="6000" dirty="0" smtClean="0"/>
              <a:t>Questions?</a:t>
            </a:r>
            <a:endParaRPr lang="en-US" sz="6000" dirty="0"/>
          </a:p>
        </p:txBody>
      </p:sp>
      <p:sp>
        <p:nvSpPr>
          <p:cNvPr id="12" name="Text Placeholder 11"/>
          <p:cNvSpPr>
            <a:spLocks noGrp="1"/>
          </p:cNvSpPr>
          <p:nvPr>
            <p:ph type="body" idx="11"/>
          </p:nvPr>
        </p:nvSpPr>
        <p:spPr>
          <a:xfrm>
            <a:off x="152400" y="3886200"/>
            <a:ext cx="6019800" cy="762000"/>
          </a:xfrm>
        </p:spPr>
        <p:txBody>
          <a:bodyPr/>
          <a:lstStyle/>
          <a:p>
            <a:r>
              <a:rPr lang="en-US" dirty="0" smtClean="0"/>
              <a:t>Project Officer, Financial Assistance Division</a:t>
            </a:r>
          </a:p>
          <a:p>
            <a:r>
              <a:rPr lang="en-US" dirty="0" smtClean="0"/>
              <a:t>Kathy.koon@owrb.ok.gov</a:t>
            </a:r>
            <a:endParaRPr lang="en-US" dirty="0"/>
          </a:p>
        </p:txBody>
      </p:sp>
      <p:pic>
        <p:nvPicPr>
          <p:cNvPr id="7" name="Picture 6"/>
          <p:cNvPicPr>
            <a:picLocks noChangeAspect="1" noChangeArrowheads="1"/>
          </p:cNvPicPr>
          <p:nvPr/>
        </p:nvPicPr>
        <p:blipFill>
          <a:blip r:embed="rId2" cstate="print"/>
          <a:srcRect/>
          <a:stretch>
            <a:fillRect/>
          </a:stretch>
        </p:blipFill>
        <p:spPr bwMode="auto">
          <a:xfrm>
            <a:off x="152400" y="609600"/>
            <a:ext cx="2057400" cy="754977"/>
          </a:xfrm>
          <a:prstGeom prst="rect">
            <a:avLst/>
          </a:prstGeom>
          <a:noFill/>
          <a:ln w="9525">
            <a:noFill/>
            <a:miter lim="800000"/>
            <a:headEnd/>
            <a:tailEnd/>
          </a:ln>
        </p:spPr>
      </p:pic>
      <p:pic>
        <p:nvPicPr>
          <p:cNvPr id="8" name="Picture 7" descr="Water-for-2060-transp-bkgrnd.png"/>
          <p:cNvPicPr>
            <a:picLocks noChangeAspect="1"/>
          </p:cNvPicPr>
          <p:nvPr/>
        </p:nvPicPr>
        <p:blipFill>
          <a:blip r:embed="rId3" cstate="print"/>
          <a:stretch>
            <a:fillRect/>
          </a:stretch>
        </p:blipFill>
        <p:spPr>
          <a:xfrm>
            <a:off x="6172200" y="2286000"/>
            <a:ext cx="2133600" cy="1223358"/>
          </a:xfrm>
          <a:prstGeom prst="rect">
            <a:avLst/>
          </a:prstGeom>
          <a:effectLst>
            <a:outerShdw blurRad="50800" dist="38100" dir="8100000" algn="tr" rotWithShape="0">
              <a:prstClr val="black">
                <a:alpha val="40000"/>
              </a:prstClr>
            </a:outerShdw>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p:cNvSpPr>
            <a:spLocks noGrp="1"/>
          </p:cNvSpPr>
          <p:nvPr>
            <p:ph idx="1"/>
          </p:nvPr>
        </p:nvSpPr>
        <p:spPr>
          <a:xfrm>
            <a:off x="304800" y="1905000"/>
            <a:ext cx="8458200" cy="4038600"/>
          </a:xfrm>
        </p:spPr>
        <p:txBody>
          <a:bodyPr/>
          <a:lstStyle/>
          <a:p>
            <a:pPr lvl="1">
              <a:buNone/>
            </a:pPr>
            <a:endParaRPr lang="en-US" b="1" dirty="0" smtClean="0"/>
          </a:p>
          <a:p>
            <a:pPr lvl="1">
              <a:buNone/>
            </a:pPr>
            <a:endParaRPr lang="en-US" b="1" dirty="0" smtClean="0"/>
          </a:p>
          <a:p>
            <a:pPr lvl="1">
              <a:buNone/>
            </a:pPr>
            <a:endParaRPr lang="en-US" dirty="0" smtClean="0"/>
          </a:p>
          <a:p>
            <a:pPr lvl="1">
              <a:buNone/>
            </a:pPr>
            <a:endParaRPr lang="en-US" dirty="0" smtClean="0"/>
          </a:p>
          <a:p>
            <a:pPr lvl="1">
              <a:buNone/>
            </a:pPr>
            <a:endParaRPr lang="en-US" dirty="0" smtClean="0"/>
          </a:p>
        </p:txBody>
      </p:sp>
      <p:sp>
        <p:nvSpPr>
          <p:cNvPr id="4" name="Title 1"/>
          <p:cNvSpPr txBox="1">
            <a:spLocks/>
          </p:cNvSpPr>
          <p:nvPr/>
        </p:nvSpPr>
        <p:spPr>
          <a:xfrm>
            <a:off x="304800" y="533400"/>
            <a:ext cx="7391400" cy="1219200"/>
          </a:xfrm>
          <a:prstGeom prst="rect">
            <a:avLst/>
          </a:prstGeom>
        </p:spPr>
        <p:txBody>
          <a:bodyPr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800" b="0" i="0" u="none" strike="noStrike" kern="1200" cap="none" spc="0" normalizeH="0" baseline="0" noProof="0" dirty="0" smtClean="0">
                <a:ln>
                  <a:noFill/>
                </a:ln>
                <a:solidFill>
                  <a:schemeClr val="accent1">
                    <a:lumMod val="75000"/>
                  </a:schemeClr>
                </a:solidFill>
                <a:effectLst/>
                <a:uLnTx/>
                <a:uFillTx/>
                <a:latin typeface="Impact" pitchFamily="34" charset="0"/>
                <a:ea typeface="+mj-ea"/>
                <a:cs typeface="+mj-cs"/>
              </a:rPr>
              <a:t>Timeline</a:t>
            </a:r>
            <a:endParaRPr kumimoji="0" lang="en-US" sz="4800" b="0" i="0" u="none" strike="noStrike" kern="1200" cap="none" spc="0" normalizeH="0" baseline="0" noProof="0" dirty="0">
              <a:ln>
                <a:noFill/>
              </a:ln>
              <a:solidFill>
                <a:schemeClr val="accent1">
                  <a:lumMod val="75000"/>
                </a:schemeClr>
              </a:solidFill>
              <a:effectLst/>
              <a:uLnTx/>
              <a:uFillTx/>
              <a:latin typeface="Impact" pitchFamily="34" charset="0"/>
              <a:ea typeface="+mj-ea"/>
              <a:cs typeface="+mj-cs"/>
            </a:endParaRPr>
          </a:p>
        </p:txBody>
      </p:sp>
      <p:sp>
        <p:nvSpPr>
          <p:cNvPr id="6" name="Rounded Rectangle 5"/>
          <p:cNvSpPr/>
          <p:nvPr/>
        </p:nvSpPr>
        <p:spPr>
          <a:xfrm>
            <a:off x="838200" y="1600200"/>
            <a:ext cx="2209800" cy="685800"/>
          </a:xfrm>
          <a:prstGeom prst="roundRect">
            <a:avLst/>
          </a:prstGeom>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May 23, 2016</a:t>
            </a:r>
            <a:endParaRPr lang="en-US" dirty="0"/>
          </a:p>
        </p:txBody>
      </p:sp>
      <p:sp>
        <p:nvSpPr>
          <p:cNvPr id="7" name="Rounded Rectangle 6"/>
          <p:cNvSpPr/>
          <p:nvPr/>
        </p:nvSpPr>
        <p:spPr>
          <a:xfrm>
            <a:off x="3048000" y="1600200"/>
            <a:ext cx="5410200" cy="685800"/>
          </a:xfrm>
          <a:prstGeom prst="roundRect">
            <a:avLst/>
          </a:prstGeom>
          <a:solidFill>
            <a:schemeClr val="accent1">
              <a:lumMod val="20000"/>
              <a:lumOff val="8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buFont typeface="Arial" pitchFamily="34" charset="0"/>
              <a:buChar char="•"/>
            </a:pPr>
            <a:r>
              <a:rPr lang="en-US" dirty="0" smtClean="0">
                <a:solidFill>
                  <a:schemeClr val="tx1"/>
                </a:solidFill>
              </a:rPr>
              <a:t>Initial discussion with Northbridge to discuss State’s priorities</a:t>
            </a:r>
          </a:p>
        </p:txBody>
      </p:sp>
      <p:sp>
        <p:nvSpPr>
          <p:cNvPr id="8" name="Rounded Rectangle 7"/>
          <p:cNvSpPr/>
          <p:nvPr/>
        </p:nvSpPr>
        <p:spPr>
          <a:xfrm>
            <a:off x="838200" y="2362200"/>
            <a:ext cx="2209800" cy="685800"/>
          </a:xfrm>
          <a:prstGeom prst="roundRect">
            <a:avLst/>
          </a:prstGeom>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June 8, 2016</a:t>
            </a:r>
            <a:endParaRPr lang="en-US" dirty="0"/>
          </a:p>
        </p:txBody>
      </p:sp>
      <p:sp>
        <p:nvSpPr>
          <p:cNvPr id="9" name="Rounded Rectangle 8"/>
          <p:cNvSpPr/>
          <p:nvPr/>
        </p:nvSpPr>
        <p:spPr>
          <a:xfrm>
            <a:off x="838200" y="3124200"/>
            <a:ext cx="2209800" cy="685800"/>
          </a:xfrm>
          <a:prstGeom prst="roundRect">
            <a:avLst/>
          </a:prstGeom>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July 6, 2016</a:t>
            </a:r>
            <a:endParaRPr lang="en-US" dirty="0"/>
          </a:p>
        </p:txBody>
      </p:sp>
      <p:sp>
        <p:nvSpPr>
          <p:cNvPr id="10" name="Rounded Rectangle 9"/>
          <p:cNvSpPr/>
          <p:nvPr/>
        </p:nvSpPr>
        <p:spPr>
          <a:xfrm>
            <a:off x="838200" y="3886200"/>
            <a:ext cx="2209800" cy="685800"/>
          </a:xfrm>
          <a:prstGeom prst="roundRect">
            <a:avLst/>
          </a:prstGeom>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September 21, 2016</a:t>
            </a:r>
            <a:endParaRPr lang="en-US" dirty="0"/>
          </a:p>
        </p:txBody>
      </p:sp>
      <p:sp>
        <p:nvSpPr>
          <p:cNvPr id="11" name="Rounded Rectangle 10"/>
          <p:cNvSpPr/>
          <p:nvPr/>
        </p:nvSpPr>
        <p:spPr>
          <a:xfrm>
            <a:off x="838200" y="4648200"/>
            <a:ext cx="2209800" cy="685800"/>
          </a:xfrm>
          <a:prstGeom prst="roundRect">
            <a:avLst/>
          </a:prstGeom>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October 3, 2016</a:t>
            </a:r>
            <a:endParaRPr lang="en-US" dirty="0"/>
          </a:p>
        </p:txBody>
      </p:sp>
      <p:sp>
        <p:nvSpPr>
          <p:cNvPr id="12" name="Rounded Rectangle 11"/>
          <p:cNvSpPr/>
          <p:nvPr/>
        </p:nvSpPr>
        <p:spPr>
          <a:xfrm>
            <a:off x="3048000" y="2362200"/>
            <a:ext cx="5410200" cy="685800"/>
          </a:xfrm>
          <a:prstGeom prst="roundRect">
            <a:avLst/>
          </a:prstGeom>
          <a:solidFill>
            <a:schemeClr val="accent1">
              <a:lumMod val="20000"/>
              <a:lumOff val="8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buFont typeface="Arial" pitchFamily="34" charset="0"/>
              <a:buChar char="•"/>
            </a:pPr>
            <a:r>
              <a:rPr lang="en-US" dirty="0" smtClean="0">
                <a:solidFill>
                  <a:schemeClr val="tx1"/>
                </a:solidFill>
              </a:rPr>
              <a:t>Received G&amp;O with target audiences and topics   to address from Northbridge</a:t>
            </a:r>
          </a:p>
        </p:txBody>
      </p:sp>
      <p:sp>
        <p:nvSpPr>
          <p:cNvPr id="13" name="Rounded Rectangle 12"/>
          <p:cNvSpPr/>
          <p:nvPr/>
        </p:nvSpPr>
        <p:spPr>
          <a:xfrm>
            <a:off x="3048000" y="3124200"/>
            <a:ext cx="5410200" cy="685800"/>
          </a:xfrm>
          <a:prstGeom prst="roundRect">
            <a:avLst/>
          </a:prstGeom>
          <a:solidFill>
            <a:schemeClr val="accent1">
              <a:lumMod val="20000"/>
              <a:lumOff val="8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buFont typeface="Arial" pitchFamily="34" charset="0"/>
              <a:buChar char="•"/>
            </a:pPr>
            <a:r>
              <a:rPr lang="en-US" dirty="0" smtClean="0">
                <a:solidFill>
                  <a:schemeClr val="tx1"/>
                </a:solidFill>
              </a:rPr>
              <a:t>Received first draft of the survey questions</a:t>
            </a:r>
          </a:p>
        </p:txBody>
      </p:sp>
      <p:sp>
        <p:nvSpPr>
          <p:cNvPr id="14" name="Rounded Rectangle 13"/>
          <p:cNvSpPr/>
          <p:nvPr/>
        </p:nvSpPr>
        <p:spPr>
          <a:xfrm>
            <a:off x="3048000" y="3886200"/>
            <a:ext cx="5410200" cy="685800"/>
          </a:xfrm>
          <a:prstGeom prst="roundRect">
            <a:avLst/>
          </a:prstGeom>
          <a:solidFill>
            <a:schemeClr val="accent1">
              <a:lumMod val="20000"/>
              <a:lumOff val="8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buFont typeface="Arial" pitchFamily="34" charset="0"/>
              <a:buChar char="•"/>
            </a:pPr>
            <a:r>
              <a:rPr lang="en-US" dirty="0" smtClean="0">
                <a:solidFill>
                  <a:schemeClr val="tx1"/>
                </a:solidFill>
              </a:rPr>
              <a:t>Received final copy of surveys</a:t>
            </a:r>
          </a:p>
        </p:txBody>
      </p:sp>
      <p:sp>
        <p:nvSpPr>
          <p:cNvPr id="16" name="Rounded Rectangle 15"/>
          <p:cNvSpPr/>
          <p:nvPr/>
        </p:nvSpPr>
        <p:spPr>
          <a:xfrm>
            <a:off x="3048000" y="4648200"/>
            <a:ext cx="5410200" cy="685800"/>
          </a:xfrm>
          <a:prstGeom prst="roundRect">
            <a:avLst/>
          </a:prstGeom>
          <a:solidFill>
            <a:schemeClr val="accent1">
              <a:lumMod val="20000"/>
              <a:lumOff val="8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buFont typeface="Arial" pitchFamily="34" charset="0"/>
              <a:buChar char="•"/>
            </a:pPr>
            <a:r>
              <a:rPr lang="en-US" dirty="0" smtClean="0">
                <a:solidFill>
                  <a:schemeClr val="tx1"/>
                </a:solidFill>
              </a:rPr>
              <a:t>Survey was sent out</a:t>
            </a:r>
          </a:p>
        </p:txBody>
      </p:sp>
      <p:sp>
        <p:nvSpPr>
          <p:cNvPr id="17" name="Rounded Rectangle 16"/>
          <p:cNvSpPr/>
          <p:nvPr/>
        </p:nvSpPr>
        <p:spPr>
          <a:xfrm>
            <a:off x="838200" y="5410200"/>
            <a:ext cx="2209800" cy="685800"/>
          </a:xfrm>
          <a:prstGeom prst="roundRect">
            <a:avLst/>
          </a:prstGeom>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October </a:t>
            </a:r>
            <a:r>
              <a:rPr lang="en-US" dirty="0" smtClean="0">
                <a:solidFill>
                  <a:schemeClr val="bg1"/>
                </a:solidFill>
              </a:rPr>
              <a:t>24</a:t>
            </a:r>
            <a:r>
              <a:rPr lang="en-US" dirty="0" smtClean="0"/>
              <a:t>, 2016</a:t>
            </a:r>
            <a:endParaRPr lang="en-US" dirty="0"/>
          </a:p>
        </p:txBody>
      </p:sp>
      <p:sp>
        <p:nvSpPr>
          <p:cNvPr id="18" name="Rounded Rectangle 17"/>
          <p:cNvSpPr/>
          <p:nvPr/>
        </p:nvSpPr>
        <p:spPr>
          <a:xfrm>
            <a:off x="3048000" y="5410200"/>
            <a:ext cx="5410200" cy="685800"/>
          </a:xfrm>
          <a:prstGeom prst="roundRect">
            <a:avLst/>
          </a:prstGeom>
          <a:solidFill>
            <a:schemeClr val="accent1">
              <a:lumMod val="20000"/>
              <a:lumOff val="8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buFont typeface="Arial" pitchFamily="34" charset="0"/>
              <a:buChar char="•"/>
            </a:pPr>
            <a:r>
              <a:rPr lang="en-US" dirty="0" smtClean="0">
                <a:solidFill>
                  <a:schemeClr val="tx1"/>
                </a:solidFill>
              </a:rPr>
              <a:t>Received results of survey</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p:cNvSpPr>
            <a:spLocks noGrp="1"/>
          </p:cNvSpPr>
          <p:nvPr>
            <p:ph idx="1"/>
          </p:nvPr>
        </p:nvSpPr>
        <p:spPr>
          <a:xfrm>
            <a:off x="304800" y="1828800"/>
            <a:ext cx="5029200" cy="4114800"/>
          </a:xfrm>
          <a:prstGeom prst="roundRect">
            <a:avLst/>
          </a:prstGeom>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lvl="1"/>
            <a:r>
              <a:rPr lang="en-US" dirty="0" smtClean="0">
                <a:solidFill>
                  <a:schemeClr val="bg1"/>
                </a:solidFill>
              </a:rPr>
              <a:t>State’s priorities</a:t>
            </a:r>
          </a:p>
          <a:p>
            <a:pPr lvl="1"/>
            <a:r>
              <a:rPr lang="en-US" dirty="0" smtClean="0">
                <a:solidFill>
                  <a:schemeClr val="bg1"/>
                </a:solidFill>
              </a:rPr>
              <a:t>State’s belief in why business is slow</a:t>
            </a:r>
          </a:p>
          <a:p>
            <a:pPr lvl="1"/>
            <a:r>
              <a:rPr lang="en-US" dirty="0" smtClean="0">
                <a:solidFill>
                  <a:schemeClr val="bg1"/>
                </a:solidFill>
              </a:rPr>
              <a:t>Who to target in survey and what to ask them</a:t>
            </a:r>
          </a:p>
          <a:p>
            <a:pPr lvl="1"/>
            <a:r>
              <a:rPr lang="en-US" dirty="0" smtClean="0">
                <a:solidFill>
                  <a:schemeClr val="bg1"/>
                </a:solidFill>
              </a:rPr>
              <a:t>What contacts we have</a:t>
            </a:r>
          </a:p>
          <a:p>
            <a:pPr lvl="1"/>
            <a:r>
              <a:rPr lang="en-US" dirty="0" smtClean="0">
                <a:solidFill>
                  <a:schemeClr val="bg1"/>
                </a:solidFill>
              </a:rPr>
              <a:t>What are our current marketing efforts &amp; what’s working/what’s not</a:t>
            </a:r>
          </a:p>
          <a:p>
            <a:pPr lvl="1">
              <a:buNone/>
            </a:pPr>
            <a:endParaRPr lang="en-US" dirty="0" smtClean="0"/>
          </a:p>
        </p:txBody>
      </p:sp>
      <p:sp>
        <p:nvSpPr>
          <p:cNvPr id="4" name="Title 1"/>
          <p:cNvSpPr txBox="1">
            <a:spLocks/>
          </p:cNvSpPr>
          <p:nvPr/>
        </p:nvSpPr>
        <p:spPr>
          <a:xfrm>
            <a:off x="304800" y="533400"/>
            <a:ext cx="7391400" cy="1219200"/>
          </a:xfrm>
          <a:prstGeom prst="rect">
            <a:avLst/>
          </a:prstGeom>
        </p:spPr>
        <p:txBody>
          <a:bodyPr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0" i="0" u="none" strike="noStrike" kern="1200" cap="none" spc="0" normalizeH="0" baseline="0" noProof="0" dirty="0">
              <a:ln>
                <a:noFill/>
              </a:ln>
              <a:solidFill>
                <a:schemeClr val="accent1">
                  <a:lumMod val="75000"/>
                </a:schemeClr>
              </a:solidFill>
              <a:effectLst/>
              <a:uLnTx/>
              <a:uFillTx/>
              <a:latin typeface="Impact" pitchFamily="34" charset="0"/>
              <a:ea typeface="+mj-ea"/>
              <a:cs typeface="+mj-cs"/>
            </a:endParaRPr>
          </a:p>
        </p:txBody>
      </p:sp>
      <p:sp>
        <p:nvSpPr>
          <p:cNvPr id="5" name="Title 1"/>
          <p:cNvSpPr txBox="1">
            <a:spLocks/>
          </p:cNvSpPr>
          <p:nvPr/>
        </p:nvSpPr>
        <p:spPr>
          <a:xfrm>
            <a:off x="457200" y="381000"/>
            <a:ext cx="7391400" cy="1219200"/>
          </a:xfrm>
          <a:prstGeom prst="rect">
            <a:avLst/>
          </a:prstGeom>
        </p:spPr>
        <p:txBody>
          <a:bodyPr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800" b="0" i="0" u="none" strike="noStrike" kern="1200" cap="none" spc="0" normalizeH="0" baseline="0" noProof="0" dirty="0" smtClean="0">
                <a:ln>
                  <a:noFill/>
                </a:ln>
                <a:solidFill>
                  <a:schemeClr val="accent1">
                    <a:lumMod val="75000"/>
                  </a:schemeClr>
                </a:solidFill>
                <a:effectLst/>
                <a:uLnTx/>
                <a:uFillTx/>
                <a:latin typeface="Impact" pitchFamily="34" charset="0"/>
                <a:ea typeface="+mj-ea"/>
                <a:cs typeface="+mj-cs"/>
              </a:rPr>
              <a:t>Initial Discussion Topics</a:t>
            </a:r>
            <a:endParaRPr kumimoji="0" lang="en-US" sz="4800" b="0" i="0" u="none" strike="noStrike" kern="1200" cap="none" spc="0" normalizeH="0" baseline="0" noProof="0" dirty="0">
              <a:ln>
                <a:noFill/>
              </a:ln>
              <a:solidFill>
                <a:schemeClr val="accent1">
                  <a:lumMod val="75000"/>
                </a:schemeClr>
              </a:solidFill>
              <a:effectLst/>
              <a:uLnTx/>
              <a:uFillTx/>
              <a:latin typeface="Impact" pitchFamily="34" charset="0"/>
              <a:ea typeface="+mj-ea"/>
              <a:cs typeface="+mj-cs"/>
            </a:endParaRPr>
          </a:p>
        </p:txBody>
      </p:sp>
      <p:pic>
        <p:nvPicPr>
          <p:cNvPr id="6" name="Picture 5" descr="Water-for-2060-transp-bkgrnd.png"/>
          <p:cNvPicPr>
            <a:picLocks noChangeAspect="1"/>
          </p:cNvPicPr>
          <p:nvPr/>
        </p:nvPicPr>
        <p:blipFill>
          <a:blip r:embed="rId3" cstate="print"/>
          <a:stretch>
            <a:fillRect/>
          </a:stretch>
        </p:blipFill>
        <p:spPr>
          <a:xfrm>
            <a:off x="6400800" y="304800"/>
            <a:ext cx="2514600" cy="1441815"/>
          </a:xfrm>
          <a:prstGeom prst="rect">
            <a:avLst/>
          </a:prstGeom>
          <a:effectLst>
            <a:outerShdw blurRad="50800" dist="38100" dir="8100000" algn="tr" rotWithShape="0">
              <a:prstClr val="black">
                <a:alpha val="40000"/>
              </a:prstClr>
            </a:outerShdw>
          </a:effectLst>
        </p:spPr>
      </p:pic>
      <p:pic>
        <p:nvPicPr>
          <p:cNvPr id="7" name="Picture 6" descr="Pages from Financing Green Infrastructure.jpg"/>
          <p:cNvPicPr>
            <a:picLocks noChangeAspect="1"/>
          </p:cNvPicPr>
          <p:nvPr/>
        </p:nvPicPr>
        <p:blipFill>
          <a:blip r:embed="rId4" cstate="print"/>
          <a:stretch>
            <a:fillRect/>
          </a:stretch>
        </p:blipFill>
        <p:spPr>
          <a:xfrm>
            <a:off x="5562600" y="2164976"/>
            <a:ext cx="2743200" cy="3550024"/>
          </a:xfrm>
          <a:prstGeom prst="rect">
            <a:avLst/>
          </a:prstGeom>
          <a:effectLst>
            <a:outerShdw blurRad="50800" dist="152400" dir="18900000" algn="bl" rotWithShape="0">
              <a:prstClr val="black">
                <a:alpha val="40000"/>
              </a:prstClr>
            </a:outerShdw>
          </a:effectLst>
        </p:spPr>
        <p:style>
          <a:lnRef idx="1">
            <a:schemeClr val="dk1"/>
          </a:lnRef>
          <a:fillRef idx="2">
            <a:schemeClr val="dk1"/>
          </a:fillRef>
          <a:effectRef idx="1">
            <a:schemeClr val="dk1"/>
          </a:effectRef>
          <a:fontRef idx="minor">
            <a:schemeClr val="dk1"/>
          </a:fontRef>
        </p:style>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p:cNvSpPr>
            <a:spLocks noGrp="1"/>
          </p:cNvSpPr>
          <p:nvPr>
            <p:ph idx="1"/>
          </p:nvPr>
        </p:nvSpPr>
        <p:spPr>
          <a:xfrm>
            <a:off x="228600" y="1524000"/>
            <a:ext cx="8686800" cy="4572000"/>
          </a:xfrm>
          <a:prstGeom prst="roundRect">
            <a:avLst/>
          </a:prstGeom>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lvl="1"/>
            <a:r>
              <a:rPr lang="en-US" dirty="0" smtClean="0">
                <a:solidFill>
                  <a:schemeClr val="bg1"/>
                </a:solidFill>
              </a:rPr>
              <a:t>Strong presence at conferences with booth/presentations</a:t>
            </a:r>
          </a:p>
          <a:p>
            <a:pPr lvl="1"/>
            <a:r>
              <a:rPr lang="en-US" dirty="0" smtClean="0">
                <a:solidFill>
                  <a:schemeClr val="bg1"/>
                </a:solidFill>
              </a:rPr>
              <a:t>Twitter/website updates</a:t>
            </a:r>
          </a:p>
          <a:p>
            <a:pPr lvl="1"/>
            <a:r>
              <a:rPr lang="en-US" dirty="0" smtClean="0">
                <a:solidFill>
                  <a:schemeClr val="bg1"/>
                </a:solidFill>
              </a:rPr>
              <a:t>Email blasts </a:t>
            </a:r>
          </a:p>
          <a:p>
            <a:pPr lvl="1"/>
            <a:r>
              <a:rPr lang="en-US" dirty="0" smtClean="0">
                <a:solidFill>
                  <a:schemeClr val="bg1"/>
                </a:solidFill>
              </a:rPr>
              <a:t>Printed handouts</a:t>
            </a:r>
          </a:p>
          <a:p>
            <a:pPr lvl="1"/>
            <a:r>
              <a:rPr lang="en-US" dirty="0" smtClean="0">
                <a:solidFill>
                  <a:schemeClr val="bg1"/>
                </a:solidFill>
              </a:rPr>
              <a:t>FACT meetings</a:t>
            </a:r>
          </a:p>
          <a:p>
            <a:pPr lvl="1"/>
            <a:r>
              <a:rPr lang="en-US" dirty="0" smtClean="0">
                <a:solidFill>
                  <a:schemeClr val="bg1"/>
                </a:solidFill>
              </a:rPr>
              <a:t>Press Releases </a:t>
            </a:r>
          </a:p>
          <a:p>
            <a:pPr lvl="1"/>
            <a:r>
              <a:rPr lang="en-US" dirty="0" smtClean="0">
                <a:solidFill>
                  <a:schemeClr val="bg1"/>
                </a:solidFill>
              </a:rPr>
              <a:t>Technical Assistance</a:t>
            </a:r>
          </a:p>
          <a:p>
            <a:pPr lvl="1"/>
            <a:r>
              <a:rPr lang="en-US" dirty="0" smtClean="0">
                <a:solidFill>
                  <a:schemeClr val="bg1"/>
                </a:solidFill>
              </a:rPr>
              <a:t>Regularly visiting our customers</a:t>
            </a:r>
          </a:p>
          <a:p>
            <a:pPr lvl="1"/>
            <a:r>
              <a:rPr lang="en-US" dirty="0" smtClean="0">
                <a:solidFill>
                  <a:schemeClr val="bg1"/>
                </a:solidFill>
              </a:rPr>
              <a:t>Trainings on Tools</a:t>
            </a:r>
          </a:p>
          <a:p>
            <a:pPr lvl="1"/>
            <a:r>
              <a:rPr lang="en-US" dirty="0" smtClean="0">
                <a:solidFill>
                  <a:schemeClr val="bg1"/>
                </a:solidFill>
              </a:rPr>
              <a:t>Publications</a:t>
            </a:r>
          </a:p>
          <a:p>
            <a:pPr lvl="1"/>
            <a:endParaRPr lang="en-US" dirty="0" smtClean="0"/>
          </a:p>
          <a:p>
            <a:pPr lvl="1">
              <a:buNone/>
            </a:pPr>
            <a:endParaRPr lang="en-US" dirty="0" smtClean="0"/>
          </a:p>
          <a:p>
            <a:pPr lvl="1">
              <a:buNone/>
            </a:pPr>
            <a:endParaRPr lang="en-US" dirty="0" smtClean="0"/>
          </a:p>
        </p:txBody>
      </p:sp>
      <p:sp>
        <p:nvSpPr>
          <p:cNvPr id="4" name="Title 1"/>
          <p:cNvSpPr txBox="1">
            <a:spLocks/>
          </p:cNvSpPr>
          <p:nvPr/>
        </p:nvSpPr>
        <p:spPr>
          <a:xfrm>
            <a:off x="304800" y="533400"/>
            <a:ext cx="7391400" cy="1219200"/>
          </a:xfrm>
          <a:prstGeom prst="rect">
            <a:avLst/>
          </a:prstGeom>
        </p:spPr>
        <p:txBody>
          <a:bodyPr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800" b="0" i="0" u="none" strike="noStrike" kern="1200" cap="none" spc="0" normalizeH="0" baseline="0" noProof="0" dirty="0" smtClean="0">
                <a:ln>
                  <a:noFill/>
                </a:ln>
                <a:solidFill>
                  <a:schemeClr val="accent1">
                    <a:lumMod val="75000"/>
                  </a:schemeClr>
                </a:solidFill>
                <a:effectLst/>
                <a:uLnTx/>
                <a:uFillTx/>
                <a:latin typeface="Impact" pitchFamily="34" charset="0"/>
                <a:ea typeface="+mj-ea"/>
                <a:cs typeface="+mj-cs"/>
              </a:rPr>
              <a:t>Current</a:t>
            </a:r>
            <a:r>
              <a:rPr kumimoji="0" lang="en-US" sz="4800" b="0" i="0" u="none" strike="noStrike" kern="1200" cap="none" spc="0" normalizeH="0" noProof="0" dirty="0" smtClean="0">
                <a:ln>
                  <a:noFill/>
                </a:ln>
                <a:solidFill>
                  <a:schemeClr val="accent1">
                    <a:lumMod val="75000"/>
                  </a:schemeClr>
                </a:solidFill>
                <a:effectLst/>
                <a:uLnTx/>
                <a:uFillTx/>
                <a:latin typeface="Impact" pitchFamily="34" charset="0"/>
                <a:ea typeface="+mj-ea"/>
                <a:cs typeface="+mj-cs"/>
              </a:rPr>
              <a:t> Marketing Efforts</a:t>
            </a:r>
            <a:endParaRPr kumimoji="0" lang="en-US" sz="4800" b="0" i="0" u="none" strike="noStrike" kern="1200" cap="none" spc="0" normalizeH="0" baseline="0" noProof="0" dirty="0">
              <a:ln>
                <a:noFill/>
              </a:ln>
              <a:solidFill>
                <a:schemeClr val="accent1">
                  <a:lumMod val="75000"/>
                </a:schemeClr>
              </a:solidFill>
              <a:effectLst/>
              <a:uLnTx/>
              <a:uFillTx/>
              <a:latin typeface="Impact" pitchFamily="34" charset="0"/>
              <a:ea typeface="+mj-ea"/>
              <a:cs typeface="+mj-cs"/>
            </a:endParaRPr>
          </a:p>
        </p:txBody>
      </p:sp>
      <p:pic>
        <p:nvPicPr>
          <p:cNvPr id="1029" name="Picture 5"/>
          <p:cNvPicPr>
            <a:picLocks noChangeAspect="1" noChangeArrowheads="1"/>
          </p:cNvPicPr>
          <p:nvPr/>
        </p:nvPicPr>
        <p:blipFill>
          <a:blip r:embed="rId3" cstate="print"/>
          <a:srcRect/>
          <a:stretch>
            <a:fillRect/>
          </a:stretch>
        </p:blipFill>
        <p:spPr bwMode="auto">
          <a:xfrm>
            <a:off x="4495800" y="2209800"/>
            <a:ext cx="4177629" cy="969433"/>
          </a:xfrm>
          <a:prstGeom prst="rect">
            <a:avLst/>
          </a:prstGeom>
          <a:noFill/>
          <a:ln w="9525">
            <a:solidFill>
              <a:srgbClr val="22315B"/>
            </a:solidFill>
            <a:miter lim="800000"/>
            <a:headEnd/>
            <a:tailEnd/>
          </a:ln>
        </p:spPr>
      </p:pic>
      <p:pic>
        <p:nvPicPr>
          <p:cNvPr id="1031" name="Picture 7"/>
          <p:cNvPicPr>
            <a:picLocks noChangeAspect="1" noChangeArrowheads="1"/>
          </p:cNvPicPr>
          <p:nvPr/>
        </p:nvPicPr>
        <p:blipFill>
          <a:blip r:embed="rId4" cstate="print"/>
          <a:srcRect/>
          <a:stretch>
            <a:fillRect/>
          </a:stretch>
        </p:blipFill>
        <p:spPr bwMode="auto">
          <a:xfrm>
            <a:off x="5257800" y="3352800"/>
            <a:ext cx="1095375" cy="2438400"/>
          </a:xfrm>
          <a:prstGeom prst="rect">
            <a:avLst/>
          </a:prstGeom>
          <a:noFill/>
          <a:ln w="9525">
            <a:noFill/>
            <a:miter lim="800000"/>
            <a:headEnd/>
            <a:tailEnd/>
          </a:ln>
        </p:spPr>
      </p:pic>
      <p:pic>
        <p:nvPicPr>
          <p:cNvPr id="6" name="Picture 3"/>
          <p:cNvPicPr>
            <a:picLocks noChangeAspect="1" noChangeArrowheads="1"/>
          </p:cNvPicPr>
          <p:nvPr/>
        </p:nvPicPr>
        <p:blipFill>
          <a:blip r:embed="rId5" cstate="print"/>
          <a:srcRect/>
          <a:stretch>
            <a:fillRect/>
          </a:stretch>
        </p:blipFill>
        <p:spPr bwMode="auto">
          <a:xfrm>
            <a:off x="6629400" y="3352800"/>
            <a:ext cx="1905000" cy="2438400"/>
          </a:xfrm>
          <a:prstGeom prst="rect">
            <a:avLst/>
          </a:prstGeom>
          <a:noFill/>
          <a:ln w="9525">
            <a:solidFill>
              <a:srgbClr val="305184"/>
            </a:solid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p:cNvSpPr>
            <a:spLocks noGrp="1"/>
          </p:cNvSpPr>
          <p:nvPr>
            <p:ph idx="1"/>
          </p:nvPr>
        </p:nvSpPr>
        <p:spPr>
          <a:xfrm>
            <a:off x="304800" y="1752600"/>
            <a:ext cx="5638800" cy="4038600"/>
          </a:xfrm>
          <a:prstGeom prst="roundRect">
            <a:avLst/>
          </a:prstGeom>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lvl="1"/>
            <a:r>
              <a:rPr lang="en-US" dirty="0" smtClean="0">
                <a:solidFill>
                  <a:schemeClr val="bg1"/>
                </a:solidFill>
              </a:rPr>
              <a:t>Current and past borrowers</a:t>
            </a:r>
          </a:p>
          <a:p>
            <a:pPr lvl="1"/>
            <a:r>
              <a:rPr lang="en-US" dirty="0" smtClean="0">
                <a:solidFill>
                  <a:schemeClr val="bg1"/>
                </a:solidFill>
              </a:rPr>
              <a:t>Non-traditional borrowers</a:t>
            </a:r>
          </a:p>
          <a:p>
            <a:pPr lvl="1"/>
            <a:r>
              <a:rPr lang="en-US" dirty="0" smtClean="0">
                <a:solidFill>
                  <a:schemeClr val="bg1"/>
                </a:solidFill>
              </a:rPr>
              <a:t>Potential borrowers that have not used the program before</a:t>
            </a:r>
          </a:p>
          <a:p>
            <a:pPr lvl="1"/>
            <a:r>
              <a:rPr lang="en-US" dirty="0" smtClean="0">
                <a:solidFill>
                  <a:schemeClr val="bg1"/>
                </a:solidFill>
              </a:rPr>
              <a:t>Service Providers</a:t>
            </a:r>
          </a:p>
          <a:p>
            <a:pPr lvl="2"/>
            <a:r>
              <a:rPr lang="en-US" dirty="0" smtClean="0">
                <a:solidFill>
                  <a:schemeClr val="bg1"/>
                </a:solidFill>
              </a:rPr>
              <a:t>Consulting engineers</a:t>
            </a:r>
          </a:p>
          <a:p>
            <a:pPr lvl="2"/>
            <a:r>
              <a:rPr lang="en-US" dirty="0" smtClean="0">
                <a:solidFill>
                  <a:schemeClr val="bg1"/>
                </a:solidFill>
              </a:rPr>
              <a:t>Financial Advisors</a:t>
            </a:r>
          </a:p>
          <a:p>
            <a:pPr lvl="2"/>
            <a:r>
              <a:rPr lang="en-US" dirty="0" smtClean="0">
                <a:solidFill>
                  <a:schemeClr val="bg1"/>
                </a:solidFill>
              </a:rPr>
              <a:t>Bond Counsel</a:t>
            </a:r>
          </a:p>
          <a:p>
            <a:pPr lvl="1">
              <a:buNone/>
            </a:pPr>
            <a:endParaRPr lang="en-US" dirty="0" smtClean="0"/>
          </a:p>
        </p:txBody>
      </p:sp>
      <p:sp>
        <p:nvSpPr>
          <p:cNvPr id="4" name="Title 1"/>
          <p:cNvSpPr txBox="1">
            <a:spLocks/>
          </p:cNvSpPr>
          <p:nvPr/>
        </p:nvSpPr>
        <p:spPr>
          <a:xfrm>
            <a:off x="304800" y="533400"/>
            <a:ext cx="7391400" cy="1219200"/>
          </a:xfrm>
          <a:prstGeom prst="rect">
            <a:avLst/>
          </a:prstGeom>
        </p:spPr>
        <p:txBody>
          <a:bodyPr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0" i="0" u="none" strike="noStrike" kern="1200" cap="none" spc="0" normalizeH="0" baseline="0" noProof="0" dirty="0">
              <a:ln>
                <a:noFill/>
              </a:ln>
              <a:solidFill>
                <a:schemeClr val="accent1">
                  <a:lumMod val="75000"/>
                </a:schemeClr>
              </a:solidFill>
              <a:effectLst/>
              <a:uLnTx/>
              <a:uFillTx/>
              <a:latin typeface="Impact" pitchFamily="34" charset="0"/>
              <a:ea typeface="+mj-ea"/>
              <a:cs typeface="+mj-cs"/>
            </a:endParaRPr>
          </a:p>
        </p:txBody>
      </p:sp>
      <p:sp>
        <p:nvSpPr>
          <p:cNvPr id="5" name="Title 1"/>
          <p:cNvSpPr txBox="1">
            <a:spLocks/>
          </p:cNvSpPr>
          <p:nvPr/>
        </p:nvSpPr>
        <p:spPr>
          <a:xfrm>
            <a:off x="457200" y="381000"/>
            <a:ext cx="7391400" cy="1219200"/>
          </a:xfrm>
          <a:prstGeom prst="rect">
            <a:avLst/>
          </a:prstGeom>
        </p:spPr>
        <p:txBody>
          <a:bodyPr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4800" dirty="0" smtClean="0">
                <a:solidFill>
                  <a:schemeClr val="accent1">
                    <a:lumMod val="75000"/>
                  </a:schemeClr>
                </a:solidFill>
                <a:latin typeface="Impact" pitchFamily="34" charset="0"/>
                <a:ea typeface="+mj-ea"/>
                <a:cs typeface="+mj-cs"/>
              </a:rPr>
              <a:t>Target Audience</a:t>
            </a:r>
            <a:endParaRPr kumimoji="0" lang="en-US" sz="4800" b="0" i="0" u="none" strike="noStrike" kern="1200" cap="none" spc="0" normalizeH="0" baseline="0" noProof="0" dirty="0">
              <a:ln>
                <a:noFill/>
              </a:ln>
              <a:solidFill>
                <a:schemeClr val="accent1">
                  <a:lumMod val="75000"/>
                </a:schemeClr>
              </a:solidFill>
              <a:effectLst/>
              <a:uLnTx/>
              <a:uFillTx/>
              <a:latin typeface="Impact" pitchFamily="34" charset="0"/>
              <a:ea typeface="+mj-ea"/>
              <a:cs typeface="+mj-cs"/>
            </a:endParaRPr>
          </a:p>
        </p:txBody>
      </p:sp>
      <p:pic>
        <p:nvPicPr>
          <p:cNvPr id="6" name="Picture 2" descr="K:\Tulsa libary 9 2010\May 2012.JPG"/>
          <p:cNvPicPr>
            <a:picLocks noChangeAspect="1" noChangeArrowheads="1"/>
          </p:cNvPicPr>
          <p:nvPr/>
        </p:nvPicPr>
        <p:blipFill>
          <a:blip r:embed="rId3" cstate="print"/>
          <a:srcRect/>
          <a:stretch>
            <a:fillRect/>
          </a:stretch>
        </p:blipFill>
        <p:spPr bwMode="auto">
          <a:xfrm>
            <a:off x="6019800" y="3733800"/>
            <a:ext cx="2949575" cy="2212050"/>
          </a:xfrm>
          <a:prstGeom prst="rect">
            <a:avLst/>
          </a:prstGeom>
          <a:noFill/>
          <a:effectLst>
            <a:softEdge rad="127000"/>
          </a:effectLst>
        </p:spPr>
      </p:pic>
      <p:pic>
        <p:nvPicPr>
          <p:cNvPr id="11" name="Picture 10" descr="Bethany.jpg"/>
          <p:cNvPicPr>
            <a:picLocks noChangeAspect="1"/>
          </p:cNvPicPr>
          <p:nvPr/>
        </p:nvPicPr>
        <p:blipFill>
          <a:blip r:embed="rId4" cstate="print"/>
          <a:stretch>
            <a:fillRect/>
          </a:stretch>
        </p:blipFill>
        <p:spPr>
          <a:xfrm>
            <a:off x="6019800" y="1752600"/>
            <a:ext cx="2895600" cy="18288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p:cNvSpPr>
            <a:spLocks noGrp="1"/>
          </p:cNvSpPr>
          <p:nvPr>
            <p:ph idx="1"/>
          </p:nvPr>
        </p:nvSpPr>
        <p:spPr>
          <a:xfrm>
            <a:off x="228600" y="1447800"/>
            <a:ext cx="8686800" cy="4495800"/>
          </a:xfrm>
          <a:prstGeom prst="roundRect">
            <a:avLst/>
          </a:prstGeom>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lvl="1"/>
            <a:r>
              <a:rPr lang="en-US" dirty="0" smtClean="0">
                <a:solidFill>
                  <a:schemeClr val="bg1"/>
                </a:solidFill>
              </a:rPr>
              <a:t>Overall experience with OK CWSRF</a:t>
            </a:r>
          </a:p>
          <a:p>
            <a:pPr lvl="1"/>
            <a:r>
              <a:rPr lang="en-US" dirty="0" smtClean="0">
                <a:solidFill>
                  <a:schemeClr val="bg1"/>
                </a:solidFill>
              </a:rPr>
              <a:t>Where subsidy should be targeted</a:t>
            </a:r>
          </a:p>
          <a:p>
            <a:pPr lvl="1"/>
            <a:r>
              <a:rPr lang="en-US" dirty="0" smtClean="0">
                <a:solidFill>
                  <a:schemeClr val="bg1"/>
                </a:solidFill>
              </a:rPr>
              <a:t>Primary reason for selecting/suggesting a funding source</a:t>
            </a:r>
          </a:p>
          <a:p>
            <a:pPr lvl="1"/>
            <a:r>
              <a:rPr lang="en-US" dirty="0" smtClean="0">
                <a:solidFill>
                  <a:schemeClr val="bg1"/>
                </a:solidFill>
              </a:rPr>
              <a:t>Requirements of the program and how they affect your decision to use the program</a:t>
            </a:r>
          </a:p>
          <a:p>
            <a:pPr lvl="1"/>
            <a:r>
              <a:rPr lang="en-US" dirty="0" smtClean="0">
                <a:solidFill>
                  <a:schemeClr val="bg1"/>
                </a:solidFill>
              </a:rPr>
              <a:t>Process of the program</a:t>
            </a:r>
          </a:p>
          <a:p>
            <a:pPr lvl="1"/>
            <a:r>
              <a:rPr lang="en-US" dirty="0" smtClean="0">
                <a:solidFill>
                  <a:schemeClr val="bg1"/>
                </a:solidFill>
              </a:rPr>
              <a:t>Reasons for/against using the CWSRF </a:t>
            </a:r>
          </a:p>
          <a:p>
            <a:pPr lvl="1"/>
            <a:r>
              <a:rPr lang="en-US" dirty="0" smtClean="0">
                <a:solidFill>
                  <a:schemeClr val="bg1"/>
                </a:solidFill>
              </a:rPr>
              <a:t>Awareness of CWSRF eligibility for non-traditional projects</a:t>
            </a:r>
          </a:p>
          <a:p>
            <a:pPr lvl="1"/>
            <a:r>
              <a:rPr lang="en-US" dirty="0" smtClean="0">
                <a:solidFill>
                  <a:schemeClr val="bg1"/>
                </a:solidFill>
              </a:rPr>
              <a:t>How they prefer to receive information about the program</a:t>
            </a:r>
          </a:p>
          <a:p>
            <a:pPr lvl="1">
              <a:buNone/>
            </a:pPr>
            <a:endParaRPr lang="en-US" dirty="0" smtClean="0"/>
          </a:p>
          <a:p>
            <a:pPr lvl="1">
              <a:buNone/>
            </a:pPr>
            <a:endParaRPr lang="en-US" dirty="0" smtClean="0"/>
          </a:p>
        </p:txBody>
      </p:sp>
      <p:sp>
        <p:nvSpPr>
          <p:cNvPr id="4" name="Title 1"/>
          <p:cNvSpPr txBox="1">
            <a:spLocks/>
          </p:cNvSpPr>
          <p:nvPr/>
        </p:nvSpPr>
        <p:spPr>
          <a:xfrm>
            <a:off x="304800" y="533400"/>
            <a:ext cx="7391400" cy="1219200"/>
          </a:xfrm>
          <a:prstGeom prst="rect">
            <a:avLst/>
          </a:prstGeom>
        </p:spPr>
        <p:txBody>
          <a:bodyPr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0" i="0" u="none" strike="noStrike" kern="1200" cap="none" spc="0" normalizeH="0" baseline="0" noProof="0" dirty="0">
              <a:ln>
                <a:noFill/>
              </a:ln>
              <a:solidFill>
                <a:schemeClr val="accent1">
                  <a:lumMod val="75000"/>
                </a:schemeClr>
              </a:solidFill>
              <a:effectLst/>
              <a:uLnTx/>
              <a:uFillTx/>
              <a:latin typeface="Impact" pitchFamily="34" charset="0"/>
              <a:ea typeface="+mj-ea"/>
              <a:cs typeface="+mj-cs"/>
            </a:endParaRPr>
          </a:p>
        </p:txBody>
      </p:sp>
      <p:sp>
        <p:nvSpPr>
          <p:cNvPr id="5" name="Title 1"/>
          <p:cNvSpPr txBox="1">
            <a:spLocks/>
          </p:cNvSpPr>
          <p:nvPr/>
        </p:nvSpPr>
        <p:spPr>
          <a:xfrm>
            <a:off x="457200" y="381000"/>
            <a:ext cx="7391400" cy="1219200"/>
          </a:xfrm>
          <a:prstGeom prst="rect">
            <a:avLst/>
          </a:prstGeom>
        </p:spPr>
        <p:txBody>
          <a:bodyPr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4800" dirty="0" smtClean="0">
                <a:solidFill>
                  <a:schemeClr val="accent1">
                    <a:lumMod val="75000"/>
                  </a:schemeClr>
                </a:solidFill>
                <a:latin typeface="Impact" pitchFamily="34" charset="0"/>
                <a:ea typeface="+mj-ea"/>
                <a:cs typeface="+mj-cs"/>
              </a:rPr>
              <a:t>Topics Covered</a:t>
            </a:r>
            <a:endParaRPr kumimoji="0" lang="en-US" sz="4800" b="0" i="0" u="none" strike="noStrike" kern="1200" cap="none" spc="0" normalizeH="0" baseline="0" noProof="0" dirty="0">
              <a:ln>
                <a:noFill/>
              </a:ln>
              <a:solidFill>
                <a:schemeClr val="accent1">
                  <a:lumMod val="75000"/>
                </a:schemeClr>
              </a:solidFill>
              <a:effectLst/>
              <a:uLnTx/>
              <a:uFillTx/>
              <a:latin typeface="Impact" pitchFamily="34" charset="0"/>
              <a:ea typeface="+mj-ea"/>
              <a:cs typeface="+mj-c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p:cNvSpPr>
            <a:spLocks noGrp="1"/>
          </p:cNvSpPr>
          <p:nvPr>
            <p:ph idx="1"/>
          </p:nvPr>
        </p:nvSpPr>
        <p:spPr>
          <a:xfrm>
            <a:off x="304800" y="1676400"/>
            <a:ext cx="8458200" cy="4343400"/>
          </a:xfrm>
          <a:prstGeom prst="roundRect">
            <a:avLst/>
          </a:prstGeom>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lvl="1"/>
            <a:r>
              <a:rPr lang="en-US" dirty="0" smtClean="0">
                <a:solidFill>
                  <a:schemeClr val="bg1"/>
                </a:solidFill>
              </a:rPr>
              <a:t>Other groups unable to share their contacts with us</a:t>
            </a:r>
          </a:p>
          <a:p>
            <a:pPr lvl="2"/>
            <a:r>
              <a:rPr lang="en-US" dirty="0" smtClean="0">
                <a:solidFill>
                  <a:schemeClr val="bg1"/>
                </a:solidFill>
              </a:rPr>
              <a:t>Solution-Send them survey for them to send out to their contacts</a:t>
            </a:r>
          </a:p>
          <a:p>
            <a:pPr lvl="1"/>
            <a:r>
              <a:rPr lang="en-US" dirty="0" smtClean="0">
                <a:solidFill>
                  <a:schemeClr val="bg1"/>
                </a:solidFill>
              </a:rPr>
              <a:t>Link was not compatible to all users</a:t>
            </a:r>
          </a:p>
          <a:p>
            <a:pPr lvl="2"/>
            <a:r>
              <a:rPr lang="en-US" dirty="0" smtClean="0">
                <a:solidFill>
                  <a:schemeClr val="bg1"/>
                </a:solidFill>
              </a:rPr>
              <a:t>Solution-Northbridge sent the word format for them to fill out and NB entered the data for them </a:t>
            </a:r>
          </a:p>
          <a:p>
            <a:pPr lvl="3"/>
            <a:r>
              <a:rPr lang="en-US" dirty="0" smtClean="0">
                <a:solidFill>
                  <a:schemeClr val="bg1"/>
                </a:solidFill>
              </a:rPr>
              <a:t>This only worked for those that brought the problem to our attention</a:t>
            </a:r>
          </a:p>
          <a:p>
            <a:pPr lvl="1"/>
            <a:r>
              <a:rPr lang="en-US" dirty="0" smtClean="0">
                <a:solidFill>
                  <a:schemeClr val="bg1"/>
                </a:solidFill>
              </a:rPr>
              <a:t>Change in NB staff and our schedules</a:t>
            </a:r>
          </a:p>
          <a:p>
            <a:pPr lvl="1"/>
            <a:r>
              <a:rPr lang="en-US" dirty="0" smtClean="0">
                <a:solidFill>
                  <a:schemeClr val="bg1"/>
                </a:solidFill>
              </a:rPr>
              <a:t>Timing of Survey</a:t>
            </a:r>
          </a:p>
          <a:p>
            <a:pPr>
              <a:buNone/>
            </a:pPr>
            <a:endParaRPr lang="en-US" dirty="0" smtClean="0"/>
          </a:p>
          <a:p>
            <a:pPr lvl="1">
              <a:buNone/>
            </a:pPr>
            <a:endParaRPr lang="en-US" dirty="0" smtClean="0"/>
          </a:p>
          <a:p>
            <a:pPr lvl="1">
              <a:buNone/>
            </a:pPr>
            <a:endParaRPr lang="en-US" dirty="0" smtClean="0"/>
          </a:p>
        </p:txBody>
      </p:sp>
      <p:sp>
        <p:nvSpPr>
          <p:cNvPr id="4" name="Title 1"/>
          <p:cNvSpPr txBox="1">
            <a:spLocks/>
          </p:cNvSpPr>
          <p:nvPr/>
        </p:nvSpPr>
        <p:spPr>
          <a:xfrm>
            <a:off x="304800" y="533400"/>
            <a:ext cx="7391400" cy="1219200"/>
          </a:xfrm>
          <a:prstGeom prst="rect">
            <a:avLst/>
          </a:prstGeom>
        </p:spPr>
        <p:txBody>
          <a:bodyPr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800" b="0" i="0" u="none" strike="noStrike" kern="1200" cap="none" spc="0" normalizeH="0" baseline="0" noProof="0" dirty="0" smtClean="0">
                <a:ln>
                  <a:noFill/>
                </a:ln>
                <a:solidFill>
                  <a:schemeClr val="accent1">
                    <a:lumMod val="75000"/>
                  </a:schemeClr>
                </a:solidFill>
                <a:effectLst/>
                <a:uLnTx/>
                <a:uFillTx/>
                <a:latin typeface="Impact" pitchFamily="34" charset="0"/>
                <a:ea typeface="+mj-ea"/>
                <a:cs typeface="+mj-cs"/>
              </a:rPr>
              <a:t>Problems</a:t>
            </a:r>
            <a:r>
              <a:rPr kumimoji="0" lang="en-US" sz="4800" b="0" i="0" u="none" strike="noStrike" kern="1200" cap="none" spc="0" normalizeH="0" noProof="0" dirty="0" smtClean="0">
                <a:ln>
                  <a:noFill/>
                </a:ln>
                <a:solidFill>
                  <a:schemeClr val="accent1">
                    <a:lumMod val="75000"/>
                  </a:schemeClr>
                </a:solidFill>
                <a:effectLst/>
                <a:uLnTx/>
                <a:uFillTx/>
                <a:latin typeface="Impact" pitchFamily="34" charset="0"/>
                <a:ea typeface="+mj-ea"/>
                <a:cs typeface="+mj-cs"/>
              </a:rPr>
              <a:t> Encountered</a:t>
            </a:r>
            <a:endParaRPr kumimoji="0" lang="en-US" sz="4800" b="0" i="0" u="none" strike="noStrike" kern="1200" cap="none" spc="0" normalizeH="0" baseline="0" noProof="0" dirty="0">
              <a:ln>
                <a:noFill/>
              </a:ln>
              <a:solidFill>
                <a:schemeClr val="accent1">
                  <a:lumMod val="75000"/>
                </a:schemeClr>
              </a:solidFill>
              <a:effectLst/>
              <a:uLnTx/>
              <a:uFillTx/>
              <a:latin typeface="Impact" pitchFamily="34" charset="0"/>
              <a:ea typeface="+mj-ea"/>
              <a:cs typeface="+mj-cs"/>
            </a:endParaRPr>
          </a:p>
        </p:txBody>
      </p:sp>
      <p:pic>
        <p:nvPicPr>
          <p:cNvPr id="15362" name="Picture 2" descr="Image result for problems encountered images"/>
          <p:cNvPicPr>
            <a:picLocks noChangeAspect="1" noChangeArrowheads="1"/>
          </p:cNvPicPr>
          <p:nvPr/>
        </p:nvPicPr>
        <p:blipFill>
          <a:blip r:embed="rId3" cstate="print"/>
          <a:srcRect/>
          <a:stretch>
            <a:fillRect/>
          </a:stretch>
        </p:blipFill>
        <p:spPr bwMode="auto">
          <a:xfrm>
            <a:off x="6477000" y="304800"/>
            <a:ext cx="2133600" cy="1363203"/>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p:cNvSpPr>
            <a:spLocks noGrp="1"/>
          </p:cNvSpPr>
          <p:nvPr>
            <p:ph idx="1"/>
          </p:nvPr>
        </p:nvSpPr>
        <p:spPr>
          <a:xfrm>
            <a:off x="304800" y="1752600"/>
            <a:ext cx="8458200" cy="3352800"/>
          </a:xfrm>
          <a:prstGeom prst="roundRect">
            <a:avLst/>
          </a:prstGeom>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lvl="1"/>
            <a:r>
              <a:rPr lang="en-US" dirty="0" smtClean="0">
                <a:solidFill>
                  <a:schemeClr val="bg1"/>
                </a:solidFill>
              </a:rPr>
              <a:t>NB was a </a:t>
            </a:r>
            <a:r>
              <a:rPr lang="en-US" u="sng" dirty="0" smtClean="0">
                <a:solidFill>
                  <a:schemeClr val="bg1"/>
                </a:solidFill>
              </a:rPr>
              <a:t>partner</a:t>
            </a:r>
            <a:r>
              <a:rPr lang="en-US" dirty="0" smtClean="0">
                <a:solidFill>
                  <a:schemeClr val="bg1"/>
                </a:solidFill>
              </a:rPr>
              <a:t>, we had to be willing to put in the time to get out of this what we wanted</a:t>
            </a:r>
          </a:p>
          <a:p>
            <a:pPr lvl="1"/>
            <a:r>
              <a:rPr lang="en-US" dirty="0" smtClean="0">
                <a:solidFill>
                  <a:schemeClr val="bg1"/>
                </a:solidFill>
              </a:rPr>
              <a:t>Prompt and reliable</a:t>
            </a:r>
          </a:p>
          <a:p>
            <a:pPr lvl="1"/>
            <a:r>
              <a:rPr lang="en-US" dirty="0" smtClean="0">
                <a:solidFill>
                  <a:schemeClr val="bg1"/>
                </a:solidFill>
              </a:rPr>
              <a:t>Asked the right questions </a:t>
            </a:r>
          </a:p>
          <a:p>
            <a:pPr lvl="1"/>
            <a:r>
              <a:rPr lang="en-US" dirty="0" smtClean="0">
                <a:solidFill>
                  <a:schemeClr val="bg1"/>
                </a:solidFill>
              </a:rPr>
              <a:t>Most delays were due to our staff schedules in order to review information sent to us</a:t>
            </a:r>
          </a:p>
          <a:p>
            <a:pPr lvl="1"/>
            <a:endParaRPr lang="en-US" dirty="0" smtClean="0"/>
          </a:p>
          <a:p>
            <a:pPr>
              <a:buNone/>
            </a:pPr>
            <a:endParaRPr lang="en-US" dirty="0" smtClean="0"/>
          </a:p>
          <a:p>
            <a:pPr lvl="1">
              <a:buNone/>
            </a:pPr>
            <a:endParaRPr lang="en-US" dirty="0" smtClean="0"/>
          </a:p>
          <a:p>
            <a:pPr lvl="1">
              <a:buNone/>
            </a:pPr>
            <a:endParaRPr lang="en-US" dirty="0" smtClean="0"/>
          </a:p>
        </p:txBody>
      </p:sp>
      <p:sp>
        <p:nvSpPr>
          <p:cNvPr id="4" name="Title 1"/>
          <p:cNvSpPr txBox="1">
            <a:spLocks/>
          </p:cNvSpPr>
          <p:nvPr/>
        </p:nvSpPr>
        <p:spPr>
          <a:xfrm>
            <a:off x="304800" y="533400"/>
            <a:ext cx="7391400" cy="1219200"/>
          </a:xfrm>
          <a:prstGeom prst="rect">
            <a:avLst/>
          </a:prstGeom>
        </p:spPr>
        <p:txBody>
          <a:bodyPr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4800" dirty="0" smtClean="0">
                <a:solidFill>
                  <a:schemeClr val="accent1">
                    <a:lumMod val="75000"/>
                  </a:schemeClr>
                </a:solidFill>
                <a:latin typeface="Impact" pitchFamily="34" charset="0"/>
                <a:ea typeface="+mj-ea"/>
                <a:cs typeface="+mj-cs"/>
              </a:rPr>
              <a:t>Experience with Northbridge</a:t>
            </a:r>
            <a:endParaRPr kumimoji="0" lang="en-US" sz="4800" b="0" i="0" u="none" strike="noStrike" kern="1200" cap="none" spc="0" normalizeH="0" baseline="0" noProof="0" dirty="0">
              <a:ln>
                <a:noFill/>
              </a:ln>
              <a:solidFill>
                <a:schemeClr val="accent1">
                  <a:lumMod val="75000"/>
                </a:schemeClr>
              </a:solidFill>
              <a:effectLst/>
              <a:uLnTx/>
              <a:uFillTx/>
              <a:latin typeface="Impact" pitchFamily="34" charset="0"/>
              <a:ea typeface="+mj-ea"/>
              <a:cs typeface="+mj-cs"/>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F9B571E4-191E-4B44-B22A-FAACB4A4A6B4}">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
  <TotalTime>3931</TotalTime>
  <Words>1866</Words>
  <Application>Microsoft Office PowerPoint</Application>
  <PresentationFormat>On-screen Show (4:3)</PresentationFormat>
  <Paragraphs>277</Paragraphs>
  <Slides>28</Slides>
  <Notes>27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Calibri</vt:lpstr>
      <vt:lpstr>Impact</vt:lpstr>
      <vt:lpstr>Times New Roman</vt:lpstr>
      <vt:lpstr>Tw Cen MT</vt:lpstr>
      <vt:lpstr>Tw Cen MT Condensed Extra Bold</vt:lpstr>
      <vt:lpstr>Office Theme</vt:lpstr>
      <vt:lpstr>Oklahoma CWSRF Marketing Survey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Kathy Koon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255568</dc:creator>
  <cp:lastModifiedBy>King, Matt</cp:lastModifiedBy>
  <cp:revision>384</cp:revision>
  <dcterms:created xsi:type="dcterms:W3CDTF">2015-06-01T15:32:17Z</dcterms:created>
  <dcterms:modified xsi:type="dcterms:W3CDTF">2016-10-28T12:52:36Z</dcterms:modified>
</cp:coreProperties>
</file>