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271" r:id="rId4"/>
    <p:sldId id="263" r:id="rId5"/>
    <p:sldId id="264" r:id="rId6"/>
    <p:sldId id="265" r:id="rId7"/>
    <p:sldId id="268" r:id="rId8"/>
    <p:sldId id="282" r:id="rId9"/>
    <p:sldId id="288" r:id="rId10"/>
    <p:sldId id="270" r:id="rId11"/>
    <p:sldId id="275" r:id="rId12"/>
    <p:sldId id="273" r:id="rId13"/>
    <p:sldId id="290" r:id="rId14"/>
    <p:sldId id="294" r:id="rId15"/>
    <p:sldId id="293" r:id="rId16"/>
    <p:sldId id="291" r:id="rId17"/>
    <p:sldId id="292" r:id="rId18"/>
    <p:sldId id="285" r:id="rId19"/>
    <p:sldId id="286" r:id="rId20"/>
    <p:sldId id="287" r:id="rId21"/>
    <p:sldId id="28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D6F"/>
    <a:srgbClr val="439777"/>
    <a:srgbClr val="57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737" autoAdjust="0"/>
  </p:normalViewPr>
  <p:slideViewPr>
    <p:cSldViewPr>
      <p:cViewPr varScale="1">
        <p:scale>
          <a:sx n="102" d="100"/>
          <a:sy n="102" d="100"/>
        </p:scale>
        <p:origin x="19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C1410-0053-4270-9050-79413E5D1CD7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5A7CC-0493-43C9-841D-F12DEB1C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40DCEB-E0DC-4ADD-9BF3-326A5B6F645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3981EC-B6E6-4B85-93C1-B50A6F43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6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after my first six months on the job, this is how I felt!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</a:t>
            </a:r>
            <a:r>
              <a:rPr lang="en-US" baseline="0" dirty="0"/>
              <a:t> thing, start marketing,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6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start planning</a:t>
            </a:r>
          </a:p>
          <a:p>
            <a:pPr marL="228600" indent="-228600">
              <a:buAutoNum type="arabicPeriod"/>
            </a:pPr>
            <a:r>
              <a:rPr lang="en-US" dirty="0"/>
              <a:t>Internal program review.</a:t>
            </a:r>
            <a:r>
              <a:rPr lang="en-US" baseline="0" dirty="0"/>
              <a:t> Conducted by a senior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Marketing plan developed by program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Strategic plan, three years to bring issues to table and build trust</a:t>
            </a:r>
          </a:p>
          <a:p>
            <a:pPr marL="228600" indent="-228600">
              <a:buAutoNum type="arabicPeriod"/>
            </a:pPr>
            <a:r>
              <a:rPr lang="en-US" baseline="0" dirty="0"/>
              <a:t>Northbridge Management study to strategically focus and resource</a:t>
            </a:r>
          </a:p>
          <a:p>
            <a:pPr marL="228600" indent="-228600">
              <a:buAutoNum type="arabicPeriod"/>
            </a:pPr>
            <a:r>
              <a:rPr lang="en-US" baseline="0" dirty="0"/>
              <a:t>Loan software procurement, state agency procurement rules: stage gate</a:t>
            </a:r>
          </a:p>
          <a:p>
            <a:pPr marL="228600" indent="-228600">
              <a:buAutoNum type="arabicPeriod"/>
            </a:pPr>
            <a:r>
              <a:rPr lang="en-US" baseline="0" dirty="0"/>
              <a:t>Current implementation actions and future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0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start planning</a:t>
            </a:r>
          </a:p>
          <a:p>
            <a:pPr marL="228600" indent="-228600">
              <a:buAutoNum type="arabicPeriod"/>
            </a:pPr>
            <a:r>
              <a:rPr lang="en-US" dirty="0"/>
              <a:t>Internal program review.</a:t>
            </a:r>
            <a:r>
              <a:rPr lang="en-US" baseline="0" dirty="0"/>
              <a:t> Conducted by a senior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Marketing plan developed by program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Strategic plan, three years to bring issues to table and build trust</a:t>
            </a:r>
          </a:p>
          <a:p>
            <a:pPr marL="228600" indent="-228600">
              <a:buAutoNum type="arabicPeriod"/>
            </a:pPr>
            <a:r>
              <a:rPr lang="en-US" baseline="0" dirty="0"/>
              <a:t>Northbridge Management study to strategically focus and resource</a:t>
            </a:r>
          </a:p>
          <a:p>
            <a:pPr marL="228600" indent="-228600">
              <a:buAutoNum type="arabicPeriod"/>
            </a:pPr>
            <a:r>
              <a:rPr lang="en-US" baseline="0" dirty="0"/>
              <a:t>Loan software procurement, state agency procurement rules: stage gate</a:t>
            </a:r>
          </a:p>
          <a:p>
            <a:pPr marL="228600" indent="-228600">
              <a:buAutoNum type="arabicPeriod"/>
            </a:pPr>
            <a:r>
              <a:rPr lang="en-US" baseline="0" dirty="0"/>
              <a:t>Current implementation actions and future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29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start planning</a:t>
            </a:r>
          </a:p>
          <a:p>
            <a:pPr marL="228600" indent="-228600">
              <a:buAutoNum type="arabicPeriod"/>
            </a:pPr>
            <a:r>
              <a:rPr lang="en-US" dirty="0"/>
              <a:t>Internal program review.</a:t>
            </a:r>
            <a:r>
              <a:rPr lang="en-US" baseline="0" dirty="0"/>
              <a:t> Conducted by a senior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Marketing plan developed by program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Strategic plan, three years to bring issues to table and build trust</a:t>
            </a:r>
          </a:p>
          <a:p>
            <a:pPr marL="228600" indent="-228600">
              <a:buAutoNum type="arabicPeriod"/>
            </a:pPr>
            <a:r>
              <a:rPr lang="en-US" baseline="0" dirty="0"/>
              <a:t>Northbridge Management study to strategically focus and resource</a:t>
            </a:r>
          </a:p>
          <a:p>
            <a:pPr marL="228600" indent="-228600">
              <a:buAutoNum type="arabicPeriod"/>
            </a:pPr>
            <a:r>
              <a:rPr lang="en-US" baseline="0" dirty="0"/>
              <a:t>Loan software procurement, state agency procurement rules: stage gate</a:t>
            </a:r>
          </a:p>
          <a:p>
            <a:pPr marL="228600" indent="-228600">
              <a:buAutoNum type="arabicPeriod"/>
            </a:pPr>
            <a:r>
              <a:rPr lang="en-US" baseline="0" dirty="0"/>
              <a:t>Current implementation actions and future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7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start planning</a:t>
            </a:r>
          </a:p>
          <a:p>
            <a:pPr marL="228600" indent="-228600">
              <a:buAutoNum type="arabicPeriod"/>
            </a:pPr>
            <a:r>
              <a:rPr lang="en-US" dirty="0"/>
              <a:t>Internal program review.</a:t>
            </a:r>
            <a:r>
              <a:rPr lang="en-US" baseline="0" dirty="0"/>
              <a:t> Conducted by a senior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Marketing plan developed by program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Strategic plan, three years to bring issues to table and build trust</a:t>
            </a:r>
          </a:p>
          <a:p>
            <a:pPr marL="228600" indent="-228600">
              <a:buAutoNum type="arabicPeriod"/>
            </a:pPr>
            <a:r>
              <a:rPr lang="en-US" baseline="0" dirty="0"/>
              <a:t>Northbridge Management study to strategically focus and resource</a:t>
            </a:r>
          </a:p>
          <a:p>
            <a:pPr marL="228600" indent="-228600">
              <a:buAutoNum type="arabicPeriod"/>
            </a:pPr>
            <a:r>
              <a:rPr lang="en-US" baseline="0" dirty="0"/>
              <a:t>Loan software procurement, state agency procurement rules: stage gate</a:t>
            </a:r>
          </a:p>
          <a:p>
            <a:pPr marL="228600" indent="-228600">
              <a:buAutoNum type="arabicPeriod"/>
            </a:pPr>
            <a:r>
              <a:rPr lang="en-US" baseline="0" dirty="0"/>
              <a:t>Current implementation actions and future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start planning</a:t>
            </a:r>
          </a:p>
          <a:p>
            <a:pPr marL="228600" indent="-228600">
              <a:buAutoNum type="arabicPeriod"/>
            </a:pPr>
            <a:r>
              <a:rPr lang="en-US" dirty="0"/>
              <a:t>Internal program review.</a:t>
            </a:r>
            <a:r>
              <a:rPr lang="en-US" baseline="0" dirty="0"/>
              <a:t> Conducted by a senior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Marketing plan developed by program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Strategic plan, three years to bring issues to table and build trust</a:t>
            </a:r>
          </a:p>
          <a:p>
            <a:pPr marL="228600" indent="-228600">
              <a:buAutoNum type="arabicPeriod"/>
            </a:pPr>
            <a:r>
              <a:rPr lang="en-US" baseline="0" dirty="0"/>
              <a:t>Northbridge Management study to strategically focus and resource</a:t>
            </a:r>
          </a:p>
          <a:p>
            <a:pPr marL="228600" indent="-228600">
              <a:buAutoNum type="arabicPeriod"/>
            </a:pPr>
            <a:r>
              <a:rPr lang="en-US" baseline="0" dirty="0"/>
              <a:t>Loan software procurement, state agency procurement rules: stage gate</a:t>
            </a:r>
          </a:p>
          <a:p>
            <a:pPr marL="228600" indent="-228600">
              <a:buAutoNum type="arabicPeriod"/>
            </a:pPr>
            <a:r>
              <a:rPr lang="en-US" baseline="0" dirty="0"/>
              <a:t>Current implementation actions and future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start planning</a:t>
            </a:r>
          </a:p>
          <a:p>
            <a:pPr marL="228600" indent="-228600">
              <a:buAutoNum type="arabicPeriod"/>
            </a:pPr>
            <a:r>
              <a:rPr lang="en-US" dirty="0"/>
              <a:t>Internal program review.</a:t>
            </a:r>
            <a:r>
              <a:rPr lang="en-US" baseline="0" dirty="0"/>
              <a:t> Conducted by a senior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Marketing plan developed by program staff</a:t>
            </a:r>
          </a:p>
          <a:p>
            <a:pPr marL="228600" indent="-228600">
              <a:buAutoNum type="arabicPeriod"/>
            </a:pPr>
            <a:r>
              <a:rPr lang="en-US" baseline="0" dirty="0"/>
              <a:t>Strategic plan, three years to bring issues to table and build trust</a:t>
            </a:r>
          </a:p>
          <a:p>
            <a:pPr marL="228600" indent="-228600">
              <a:buAutoNum type="arabicPeriod"/>
            </a:pPr>
            <a:r>
              <a:rPr lang="en-US" baseline="0" dirty="0"/>
              <a:t>Northbridge Management study to strategically focus and resource</a:t>
            </a:r>
          </a:p>
          <a:p>
            <a:pPr marL="228600" indent="-228600">
              <a:buAutoNum type="arabicPeriod"/>
            </a:pPr>
            <a:r>
              <a:rPr lang="en-US" baseline="0" dirty="0"/>
              <a:t>Loan software procurement, state agency procurement rules: stage gate</a:t>
            </a:r>
          </a:p>
          <a:p>
            <a:pPr marL="228600" indent="-228600">
              <a:buAutoNum type="arabicPeriod"/>
            </a:pPr>
            <a:r>
              <a:rPr lang="en-US" baseline="0" dirty="0"/>
              <a:t>Current implementation actions and future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1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want</a:t>
            </a:r>
            <a:r>
              <a:rPr lang="en-US" baseline="0" dirty="0"/>
              <a:t> to give you a brief background about our program and our state:</a:t>
            </a:r>
          </a:p>
          <a:p>
            <a:endParaRPr lang="en-US" dirty="0"/>
          </a:p>
          <a:p>
            <a:r>
              <a:rPr lang="en-US" dirty="0"/>
              <a:t>Oregon’s CWSRF program is</a:t>
            </a:r>
            <a:r>
              <a:rPr lang="en-US" baseline="0" dirty="0"/>
              <a:t> administered through Oregon DEQ. We have approximately 15 full time staff</a:t>
            </a:r>
          </a:p>
          <a:p>
            <a:r>
              <a:rPr lang="en-US" baseline="0" dirty="0"/>
              <a:t>Five HQ program</a:t>
            </a:r>
          </a:p>
          <a:p>
            <a:r>
              <a:rPr lang="en-US" baseline="0" dirty="0"/>
              <a:t>Four project officers in three regions</a:t>
            </a:r>
          </a:p>
          <a:p>
            <a:r>
              <a:rPr lang="en-US" baseline="0" dirty="0"/>
              <a:t>Two circuit riders in regions</a:t>
            </a:r>
          </a:p>
          <a:p>
            <a:r>
              <a:rPr lang="en-US" baseline="0" dirty="0"/>
              <a:t>2 wastewater engineers</a:t>
            </a:r>
          </a:p>
          <a:p>
            <a:r>
              <a:rPr lang="en-US" baseline="0" dirty="0"/>
              <a:t>3 PT managers in each region.</a:t>
            </a:r>
          </a:p>
          <a:p>
            <a:r>
              <a:rPr lang="en-US" baseline="0" dirty="0"/>
              <a:t>Oregon’s population is approximately 4.1 million. Portland 644,000</a:t>
            </a:r>
          </a:p>
          <a:p>
            <a:r>
              <a:rPr lang="en-US" baseline="0" dirty="0"/>
              <a:t>Portland metro region 2.2 million 26 cities 3 counties</a:t>
            </a:r>
          </a:p>
          <a:p>
            <a:r>
              <a:rPr lang="en-US" baseline="0" dirty="0"/>
              <a:t>CWSRF program since 1990 loaned $1.4 billion to 145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1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7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8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5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4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4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</a:t>
            </a:r>
            <a:r>
              <a:rPr lang="en-US" baseline="0" dirty="0"/>
              <a:t> our agency, we’ve had quite a few significant changes, including:</a:t>
            </a:r>
          </a:p>
          <a:p>
            <a:r>
              <a:rPr lang="en-US" baseline="0" dirty="0"/>
              <a:t>3 directors in 3 years</a:t>
            </a:r>
          </a:p>
          <a:p>
            <a:r>
              <a:rPr lang="en-US" baseline="0" dirty="0"/>
              <a:t>5 out of 8 new leadership changes</a:t>
            </a:r>
          </a:p>
          <a:p>
            <a:r>
              <a:rPr lang="en-US" baseline="0" dirty="0"/>
              <a:t>EQC five new members</a:t>
            </a:r>
          </a:p>
          <a:p>
            <a:r>
              <a:rPr lang="en-US" baseline="0" dirty="0"/>
              <a:t>New Governor</a:t>
            </a:r>
          </a:p>
          <a:p>
            <a:r>
              <a:rPr lang="en-US" baseline="0" dirty="0"/>
              <a:t>In addition to many statewide environmental crisis, including wildfires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E00A2F-C6C0-4720-9AAD-F9E9EBE45563}" type="datetime1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DA6EE2-1B87-4129-A225-85A2E8BFC79A}" type="datetime1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7D7-CB6D-43EA-9DAF-F50D36E22C3F}" type="datetime1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7C-F53D-4486-874F-0692E2618169}" type="datetime1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B58971-CD5E-4363-A30C-0087A8E825F4}" type="datetime1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1D9C2E-955A-43F2-ABD5-37D3325FD2D2}" type="datetime1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055B69-E98A-4308-BFFA-BD51775E8838}" type="datetime1">
              <a:rPr lang="en-US" smtClean="0"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4CA69C-14CC-45A6-8B75-0BA9E75B51F4}" type="datetime1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CE97DB-2FB5-45DD-8389-6E6ADAB9349F}" type="datetime1">
              <a:rPr lang="en-US" smtClean="0"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F68448-F09D-4A0D-A042-6F8AD8F3509C}" type="datetime1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3C2223-3A7F-4B3A-985A-B9B0DDE10113}" type="datetime1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81702D-D0A5-44AA-B738-92012349B3A6}" type="datetime1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yap.anita@deq.state.or.us" TargetMode="External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yap.anita@deq.state.or.us" TargetMode="External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yap.anita@deq.state.or.u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77200" cy="838199"/>
          </a:xfrm>
          <a:solidFill>
            <a:srgbClr val="439777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Oregon Clean Water State Revolving Fund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162800" cy="34290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SRF Streamlining</a:t>
            </a:r>
          </a:p>
          <a:p>
            <a:pPr algn="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October 30, 2017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Council of Infrastructure Finance Authorities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Indianapolis IN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45"/>
            <a:ext cx="9220200" cy="61101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01109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0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7" y="-10153"/>
            <a:ext cx="7938166" cy="60299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19800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7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Program Planning &amp; Implementation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74371" y="1676400"/>
            <a:ext cx="6400800" cy="3276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Internal Program Review 2015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Marketing Plan 2016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Strategic Plan 2016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Management Study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Loan Software Procurement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Implementation Actions 2015 +</a:t>
            </a:r>
          </a:p>
          <a:p>
            <a:pPr algn="l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07065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Program Planning &amp; Implementation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74371" y="1676400"/>
            <a:ext cx="6400800" cy="3657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Internal Program Review 2015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Develop program wide goals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Maximize staff resources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Encourage innovative &amp; non-traditional projects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Be responsive to small communities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Improve application process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Increase funding 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07065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Program Planning &amp; Implementation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52600" y="1995805"/>
            <a:ext cx="6400800" cy="381000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r>
              <a:rPr lang="en-US" sz="4500" dirty="0">
                <a:solidFill>
                  <a:schemeClr val="tx1"/>
                </a:solidFill>
              </a:rPr>
              <a:t>     Marketing Plan 2016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Marketing strategy</a:t>
            </a: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Existing markets</a:t>
            </a: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Developing markets</a:t>
            </a: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Emerging markets</a:t>
            </a: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Speculative markets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Tasks, Tactics and Tools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Priorities by markets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EPA Work Group: Surveys &amp; Focus Group 2017</a:t>
            </a:r>
          </a:p>
          <a:p>
            <a:pPr algn="l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07065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Program Planning &amp; Implementation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47900" y="1600200"/>
            <a:ext cx="5067300" cy="35814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Strategic Plan 2016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Goals, Objectives &amp; Action items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Projects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Program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Technical Assistance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Coordination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07065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Program Planning &amp; Implementation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05000" y="2156460"/>
            <a:ext cx="6400800" cy="3276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r>
              <a:rPr lang="en-US" sz="3300" dirty="0">
                <a:solidFill>
                  <a:schemeClr val="tx1"/>
                </a:solidFill>
              </a:rPr>
              <a:t>Management Study 2017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25 Recommendations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Strategic Program Management Options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Organizational and Staffing Options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Streamlining Internal Processes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Strategic Infrastructure Financing Options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Marketing &amp; Outreach</a:t>
            </a:r>
          </a:p>
          <a:p>
            <a:pPr algn="l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07065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Program Planning &amp; Implementation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09800" y="1752600"/>
            <a:ext cx="5159829" cy="4343400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r>
              <a:rPr lang="en-US" sz="5100" dirty="0">
                <a:solidFill>
                  <a:schemeClr val="tx1"/>
                </a:solidFill>
              </a:rPr>
              <a:t>Implementation Actions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Loan Software Procurement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Procedures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Disbursement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Useful life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Environmental Review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Project Status Reports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Website redesign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Internal Controls Checklist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Guides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Applicant Guide to the SERP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Construction Manual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Design Bid Build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Stormwater Manual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Playbooks. Irrigation Districts/Sponsorship options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Succession Planning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07065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23808"/>
            <a:ext cx="9296400" cy="69436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9800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5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Anita Yap</a:t>
            </a:r>
          </a:p>
          <a:p>
            <a:r>
              <a:rPr lang="en-US" dirty="0">
                <a:solidFill>
                  <a:schemeClr val="tx1"/>
                </a:solidFill>
              </a:rPr>
              <a:t>Oregon DEQ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yap.anita@deq.state.or.us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503-229-6896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952501"/>
            <a:ext cx="9296400" cy="69723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9800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7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91833"/>
            <a:ext cx="9296400" cy="68380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89608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2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Anita Yap</a:t>
            </a:r>
          </a:p>
          <a:p>
            <a:r>
              <a:rPr lang="en-US" dirty="0">
                <a:solidFill>
                  <a:schemeClr val="tx1"/>
                </a:solidFill>
              </a:rPr>
              <a:t>Oregon DEQ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yap.anita@deq.state.or.us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503-229-6896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60" y="-1066800"/>
            <a:ext cx="9448800" cy="7086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9800" y="6259962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Anita Yap</a:t>
            </a:r>
          </a:p>
          <a:p>
            <a:r>
              <a:rPr lang="en-US" dirty="0">
                <a:solidFill>
                  <a:schemeClr val="tx1"/>
                </a:solidFill>
              </a:rPr>
              <a:t>Oregon DEQ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yap.anita@deq.state.or.us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503-229-6896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19800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9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755541" cy="60499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9800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6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261888"/>
            <a:ext cx="5867400" cy="62898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9800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9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5772"/>
            <a:ext cx="7315200" cy="5700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26989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3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27" y="546732"/>
            <a:ext cx="9320253" cy="52444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03985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4" y="457200"/>
            <a:ext cx="7863840" cy="52294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9800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8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Anita Yap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i2.wp.com/todiscoverrussia.com/wp-content/uploads/2014/06/Russian-Fist-Figh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6252"/>
            <a:ext cx="9296400" cy="61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19800" y="6269738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7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Anita Yap  |   Oregon Department of Environmental Quality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722732" cy="60356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19800" y="6264275"/>
            <a:ext cx="2133600" cy="365125"/>
          </a:xfrm>
        </p:spPr>
        <p:txBody>
          <a:bodyPr/>
          <a:lstStyle/>
          <a:p>
            <a:fld id="{1939E361-6CC3-4B93-8D02-0CA414705067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5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FA_AYap_17.potx" id="{B300C0E0-003B-47EC-AD0F-661A39A00868}" vid="{28E43E96-F08B-4842-AB29-358D7E1C4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CIFA_AYap_17</Template>
  <TotalTime>262</TotalTime>
  <Words>944</Words>
  <Application>Microsoft Macintosh PowerPoint</Application>
  <PresentationFormat>On-screen Show (4:3)</PresentationFormat>
  <Paragraphs>216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Wingdings</vt:lpstr>
      <vt:lpstr>Arial</vt:lpstr>
      <vt:lpstr>Office Theme</vt:lpstr>
      <vt:lpstr>Oregon Clean Water State Revolving Fund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Planning &amp; Implementation</vt:lpstr>
      <vt:lpstr>Program Planning &amp; Implementation</vt:lpstr>
      <vt:lpstr>Program Planning &amp; Implementation</vt:lpstr>
      <vt:lpstr>Program Planning &amp; Implementation</vt:lpstr>
      <vt:lpstr>Program Planning &amp; Implementation</vt:lpstr>
      <vt:lpstr>Program Planning &amp; Implementation</vt:lpstr>
      <vt:lpstr>PowerPoint Presentation</vt:lpstr>
      <vt:lpstr>Questions?</vt:lpstr>
      <vt:lpstr>Questions?</vt:lpstr>
      <vt:lpstr>Questions?</vt:lpstr>
    </vt:vector>
  </TitlesOfParts>
  <Company>State of Oregon DEQ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 Clean Water State Revolving Fund</dc:title>
  <dc:creator>YAP Anita</dc:creator>
  <cp:lastModifiedBy>Brian Carlstrom</cp:lastModifiedBy>
  <cp:revision>30</cp:revision>
  <cp:lastPrinted>2017-10-05T18:45:24Z</cp:lastPrinted>
  <dcterms:created xsi:type="dcterms:W3CDTF">2017-09-21T15:27:17Z</dcterms:created>
  <dcterms:modified xsi:type="dcterms:W3CDTF">2017-11-08T20:40:09Z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