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9" r:id="rId1"/>
  </p:sldMasterIdLst>
  <p:notesMasterIdLst>
    <p:notesMasterId r:id="rId17"/>
  </p:notesMasterIdLst>
  <p:handoutMasterIdLst>
    <p:handoutMasterId r:id="rId18"/>
  </p:handoutMasterIdLst>
  <p:sldIdLst>
    <p:sldId id="460" r:id="rId2"/>
    <p:sldId id="539" r:id="rId3"/>
    <p:sldId id="541" r:id="rId4"/>
    <p:sldId id="558" r:id="rId5"/>
    <p:sldId id="542" r:id="rId6"/>
    <p:sldId id="544" r:id="rId7"/>
    <p:sldId id="545" r:id="rId8"/>
    <p:sldId id="546" r:id="rId9"/>
    <p:sldId id="547" r:id="rId10"/>
    <p:sldId id="548" r:id="rId11"/>
    <p:sldId id="552" r:id="rId12"/>
    <p:sldId id="554" r:id="rId13"/>
    <p:sldId id="553" r:id="rId14"/>
    <p:sldId id="555" r:id="rId15"/>
    <p:sldId id="556" r:id="rId16"/>
  </p:sldIdLst>
  <p:sldSz cx="9144000" cy="6858000" type="screen4x3"/>
  <p:notesSz cx="6858000" cy="90836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61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67" autoAdjust="0"/>
    <p:restoredTop sz="76140" autoAdjust="0"/>
  </p:normalViewPr>
  <p:slideViewPr>
    <p:cSldViewPr>
      <p:cViewPr>
        <p:scale>
          <a:sx n="99" d="100"/>
          <a:sy n="99" d="100"/>
        </p:scale>
        <p:origin x="1904" y="-4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956" y="-90"/>
      </p:cViewPr>
      <p:guideLst>
        <p:guide orient="horz" pos="2861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63A891-72E8-4A52-9DD1-D0D8497D7B38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02021DB2-DD14-4BE4-B9BC-81FB4AE0A1E2}">
      <dgm:prSet phldrT="[Text]"/>
      <dgm:spPr/>
      <dgm:t>
        <a:bodyPr/>
        <a:lstStyle/>
        <a:p>
          <a:r>
            <a:rPr lang="en-US" dirty="0" smtClean="0"/>
            <a:t>2013 SRF Loan</a:t>
          </a:r>
          <a:br>
            <a:rPr lang="en-US" dirty="0" smtClean="0"/>
          </a:br>
          <a:r>
            <a:rPr lang="en-US" dirty="0" smtClean="0"/>
            <a:t>$60,984,748</a:t>
          </a:r>
          <a:endParaRPr lang="en-US" dirty="0"/>
        </a:p>
      </dgm:t>
    </dgm:pt>
    <dgm:pt modelId="{ED35D970-A6DF-437C-A8A5-099F062A1BFB}" type="parTrans" cxnId="{D5C87B1D-7438-40DE-8306-ADF9B871A6F4}">
      <dgm:prSet/>
      <dgm:spPr/>
      <dgm:t>
        <a:bodyPr/>
        <a:lstStyle/>
        <a:p>
          <a:endParaRPr lang="en-US"/>
        </a:p>
      </dgm:t>
    </dgm:pt>
    <dgm:pt modelId="{066D0678-7ECE-452F-8796-07B129834C32}" type="sibTrans" cxnId="{D5C87B1D-7438-40DE-8306-ADF9B871A6F4}">
      <dgm:prSet/>
      <dgm:spPr/>
      <dgm:t>
        <a:bodyPr/>
        <a:lstStyle/>
        <a:p>
          <a:endParaRPr lang="en-US"/>
        </a:p>
      </dgm:t>
    </dgm:pt>
    <dgm:pt modelId="{4C24BC02-A3F6-4DA2-8556-8109497626BB}">
      <dgm:prSet phldrT="[Text]"/>
      <dgm:spPr/>
      <dgm:t>
        <a:bodyPr/>
        <a:lstStyle/>
        <a:p>
          <a:r>
            <a:rPr lang="en-US" dirty="0" smtClean="0"/>
            <a:t>2014 SRF Loan</a:t>
          </a:r>
          <a:br>
            <a:rPr lang="en-US" dirty="0" smtClean="0"/>
          </a:br>
          <a:r>
            <a:rPr lang="en-US" dirty="0" smtClean="0"/>
            <a:t>$60,000,000		</a:t>
          </a:r>
          <a:endParaRPr lang="en-US" dirty="0"/>
        </a:p>
      </dgm:t>
    </dgm:pt>
    <dgm:pt modelId="{4F95EA88-BFA7-410A-9867-BD8C34604A17}" type="parTrans" cxnId="{BCB401C8-C9AC-4FE9-A465-0A547482BA81}">
      <dgm:prSet/>
      <dgm:spPr/>
      <dgm:t>
        <a:bodyPr/>
        <a:lstStyle/>
        <a:p>
          <a:endParaRPr lang="en-US"/>
        </a:p>
      </dgm:t>
    </dgm:pt>
    <dgm:pt modelId="{42BA9214-F914-4A8A-8720-9D01EA38EEE6}" type="sibTrans" cxnId="{BCB401C8-C9AC-4FE9-A465-0A547482BA81}">
      <dgm:prSet/>
      <dgm:spPr/>
      <dgm:t>
        <a:bodyPr/>
        <a:lstStyle/>
        <a:p>
          <a:endParaRPr lang="en-US"/>
        </a:p>
      </dgm:t>
    </dgm:pt>
    <dgm:pt modelId="{0F960B48-2B57-4B8A-9C22-25BD897F138F}">
      <dgm:prSet phldrT="[Text]"/>
      <dgm:spPr/>
      <dgm:t>
        <a:bodyPr/>
        <a:lstStyle/>
        <a:p>
          <a:r>
            <a:rPr lang="en-US" dirty="0" smtClean="0"/>
            <a:t>2015 SRF Loan</a:t>
          </a:r>
          <a:br>
            <a:rPr lang="en-US" dirty="0" smtClean="0"/>
          </a:br>
          <a:r>
            <a:rPr lang="en-US" dirty="0" smtClean="0"/>
            <a:t>$70,000,000	</a:t>
          </a:r>
          <a:endParaRPr lang="en-US" dirty="0"/>
        </a:p>
      </dgm:t>
    </dgm:pt>
    <dgm:pt modelId="{2DD98531-7BB5-46F1-AD02-D68CA5305DE9}" type="parTrans" cxnId="{3DC16AEA-7BAB-40CA-A024-4EACD24C25F9}">
      <dgm:prSet/>
      <dgm:spPr/>
      <dgm:t>
        <a:bodyPr/>
        <a:lstStyle/>
        <a:p>
          <a:endParaRPr lang="en-US"/>
        </a:p>
      </dgm:t>
    </dgm:pt>
    <dgm:pt modelId="{18E6FF91-B0DA-4F7A-AAFB-466F3BEB2A97}" type="sibTrans" cxnId="{3DC16AEA-7BAB-40CA-A024-4EACD24C25F9}">
      <dgm:prSet/>
      <dgm:spPr/>
      <dgm:t>
        <a:bodyPr/>
        <a:lstStyle/>
        <a:p>
          <a:endParaRPr lang="en-US"/>
        </a:p>
      </dgm:t>
    </dgm:pt>
    <dgm:pt modelId="{819F88EB-4518-418E-BD77-A77097614AB9}">
      <dgm:prSet/>
      <dgm:spPr/>
      <dgm:t>
        <a:bodyPr/>
        <a:lstStyle/>
        <a:p>
          <a:r>
            <a:rPr lang="en-US" dirty="0" smtClean="0"/>
            <a:t>Terms:  20-years at 1.16%</a:t>
          </a:r>
          <a:endParaRPr lang="en-US" dirty="0"/>
        </a:p>
      </dgm:t>
    </dgm:pt>
    <dgm:pt modelId="{7ADF4C46-2634-409D-A496-2F257AF7B79A}" type="parTrans" cxnId="{BD26A8D9-E093-477C-A250-930DD79BF4D9}">
      <dgm:prSet/>
      <dgm:spPr/>
      <dgm:t>
        <a:bodyPr/>
        <a:lstStyle/>
        <a:p>
          <a:endParaRPr lang="en-US"/>
        </a:p>
      </dgm:t>
    </dgm:pt>
    <dgm:pt modelId="{F198E096-734A-4CDF-B1F2-9FF012BE66B5}" type="sibTrans" cxnId="{BD26A8D9-E093-477C-A250-930DD79BF4D9}">
      <dgm:prSet/>
      <dgm:spPr/>
      <dgm:t>
        <a:bodyPr/>
        <a:lstStyle/>
        <a:p>
          <a:endParaRPr lang="en-US"/>
        </a:p>
      </dgm:t>
    </dgm:pt>
    <dgm:pt modelId="{2FBEA726-8568-4BF6-ADEE-FBE15C3DAF33}">
      <dgm:prSet/>
      <dgm:spPr/>
      <dgm:t>
        <a:bodyPr/>
        <a:lstStyle/>
        <a:p>
          <a:r>
            <a:rPr lang="en-US" dirty="0" smtClean="0"/>
            <a:t>2011 SRF Loan</a:t>
          </a:r>
          <a:br>
            <a:rPr lang="en-US" dirty="0" smtClean="0"/>
          </a:br>
          <a:r>
            <a:rPr lang="en-US" dirty="0" smtClean="0"/>
            <a:t>$70,975,000</a:t>
          </a:r>
          <a:endParaRPr lang="en-US" dirty="0"/>
        </a:p>
      </dgm:t>
    </dgm:pt>
    <dgm:pt modelId="{CF834688-1E52-4658-8C2F-16A253363916}" type="parTrans" cxnId="{E15206BB-CCC4-428B-8562-E2F51D10D669}">
      <dgm:prSet/>
      <dgm:spPr/>
      <dgm:t>
        <a:bodyPr/>
        <a:lstStyle/>
        <a:p>
          <a:endParaRPr lang="en-US"/>
        </a:p>
      </dgm:t>
    </dgm:pt>
    <dgm:pt modelId="{CC6BC418-930E-4A8D-9775-50F099B3863D}" type="sibTrans" cxnId="{E15206BB-CCC4-428B-8562-E2F51D10D669}">
      <dgm:prSet/>
      <dgm:spPr/>
      <dgm:t>
        <a:bodyPr/>
        <a:lstStyle/>
        <a:p>
          <a:endParaRPr lang="en-US"/>
        </a:p>
      </dgm:t>
    </dgm:pt>
    <dgm:pt modelId="{3426DF8F-103C-415B-AEFA-15C5A6BBD80E}" type="pres">
      <dgm:prSet presAssocID="{EC63A891-72E8-4A52-9DD1-D0D8497D7B3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F96B5D5-A91F-4A25-BBFC-E85E4DDF02C9}" type="pres">
      <dgm:prSet presAssocID="{2FBEA726-8568-4BF6-ADEE-FBE15C3DAF33}" presName="parentLin" presStyleCnt="0"/>
      <dgm:spPr/>
    </dgm:pt>
    <dgm:pt modelId="{483F09C4-FF05-4BAD-BA3A-FA1F461A36A6}" type="pres">
      <dgm:prSet presAssocID="{2FBEA726-8568-4BF6-ADEE-FBE15C3DAF33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55CDF87A-FEB7-466A-985F-3F6DF4A7B2F3}" type="pres">
      <dgm:prSet presAssocID="{2FBEA726-8568-4BF6-ADEE-FBE15C3DAF33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A0D797-BE73-43AE-AA56-E3B786B16F5A}" type="pres">
      <dgm:prSet presAssocID="{2FBEA726-8568-4BF6-ADEE-FBE15C3DAF33}" presName="negativeSpace" presStyleCnt="0"/>
      <dgm:spPr/>
    </dgm:pt>
    <dgm:pt modelId="{151D3CEA-BE6C-4E45-8398-F0BE96254725}" type="pres">
      <dgm:prSet presAssocID="{2FBEA726-8568-4BF6-ADEE-FBE15C3DAF33}" presName="childText" presStyleLbl="conFgAcc1" presStyleIdx="0" presStyleCnt="5">
        <dgm:presLayoutVars>
          <dgm:bulletEnabled val="1"/>
        </dgm:presLayoutVars>
      </dgm:prSet>
      <dgm:spPr/>
    </dgm:pt>
    <dgm:pt modelId="{3334133F-BB12-4194-9ADE-0F28E4F0B962}" type="pres">
      <dgm:prSet presAssocID="{CC6BC418-930E-4A8D-9775-50F099B3863D}" presName="spaceBetweenRectangles" presStyleCnt="0"/>
      <dgm:spPr/>
    </dgm:pt>
    <dgm:pt modelId="{253F43D8-06A3-41C4-9ACE-D0E5C32B5697}" type="pres">
      <dgm:prSet presAssocID="{02021DB2-DD14-4BE4-B9BC-81FB4AE0A1E2}" presName="parentLin" presStyleCnt="0"/>
      <dgm:spPr/>
    </dgm:pt>
    <dgm:pt modelId="{1A69CD84-D5D0-4DE4-9E39-9D0BA111E730}" type="pres">
      <dgm:prSet presAssocID="{02021DB2-DD14-4BE4-B9BC-81FB4AE0A1E2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79AB86D9-66F1-44E7-BE45-395D4C0F31CE}" type="pres">
      <dgm:prSet presAssocID="{02021DB2-DD14-4BE4-B9BC-81FB4AE0A1E2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14B08A-D91A-407A-9552-26AAECAF44EF}" type="pres">
      <dgm:prSet presAssocID="{02021DB2-DD14-4BE4-B9BC-81FB4AE0A1E2}" presName="negativeSpace" presStyleCnt="0"/>
      <dgm:spPr/>
    </dgm:pt>
    <dgm:pt modelId="{AB7F6988-9748-4CB7-A939-B9B902E85B8C}" type="pres">
      <dgm:prSet presAssocID="{02021DB2-DD14-4BE4-B9BC-81FB4AE0A1E2}" presName="childText" presStyleLbl="conFgAcc1" presStyleIdx="1" presStyleCnt="5">
        <dgm:presLayoutVars>
          <dgm:bulletEnabled val="1"/>
        </dgm:presLayoutVars>
      </dgm:prSet>
      <dgm:spPr/>
    </dgm:pt>
    <dgm:pt modelId="{E636C47E-F7A7-4F4C-9E48-A9A189B85355}" type="pres">
      <dgm:prSet presAssocID="{066D0678-7ECE-452F-8796-07B129834C32}" presName="spaceBetweenRectangles" presStyleCnt="0"/>
      <dgm:spPr/>
    </dgm:pt>
    <dgm:pt modelId="{F9E62213-362E-4BDC-8DCE-53EAD5D6D5CD}" type="pres">
      <dgm:prSet presAssocID="{4C24BC02-A3F6-4DA2-8556-8109497626BB}" presName="parentLin" presStyleCnt="0"/>
      <dgm:spPr/>
    </dgm:pt>
    <dgm:pt modelId="{444A08FB-19DD-4778-A36E-BD77E7F14BFF}" type="pres">
      <dgm:prSet presAssocID="{4C24BC02-A3F6-4DA2-8556-8109497626BB}" presName="parentLeftMargin" presStyleLbl="node1" presStyleIdx="1" presStyleCnt="5"/>
      <dgm:spPr/>
      <dgm:t>
        <a:bodyPr/>
        <a:lstStyle/>
        <a:p>
          <a:endParaRPr lang="en-US"/>
        </a:p>
      </dgm:t>
    </dgm:pt>
    <dgm:pt modelId="{BE0B4F1C-84B3-48F5-8D22-91577E9C8957}" type="pres">
      <dgm:prSet presAssocID="{4C24BC02-A3F6-4DA2-8556-8109497626BB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EA5F37-952E-4E5D-A30B-1FFC307D0B82}" type="pres">
      <dgm:prSet presAssocID="{4C24BC02-A3F6-4DA2-8556-8109497626BB}" presName="negativeSpace" presStyleCnt="0"/>
      <dgm:spPr/>
    </dgm:pt>
    <dgm:pt modelId="{E85A003A-B184-4367-BD2B-A793FFE3DA7A}" type="pres">
      <dgm:prSet presAssocID="{4C24BC02-A3F6-4DA2-8556-8109497626BB}" presName="childText" presStyleLbl="conFgAcc1" presStyleIdx="2" presStyleCnt="5">
        <dgm:presLayoutVars>
          <dgm:bulletEnabled val="1"/>
        </dgm:presLayoutVars>
      </dgm:prSet>
      <dgm:spPr/>
    </dgm:pt>
    <dgm:pt modelId="{F1048011-6ED8-49A2-9E0B-EEB1A5471BA9}" type="pres">
      <dgm:prSet presAssocID="{42BA9214-F914-4A8A-8720-9D01EA38EEE6}" presName="spaceBetweenRectangles" presStyleCnt="0"/>
      <dgm:spPr/>
    </dgm:pt>
    <dgm:pt modelId="{59A9A53A-D657-4ACE-AC25-C2CCB098DD5D}" type="pres">
      <dgm:prSet presAssocID="{0F960B48-2B57-4B8A-9C22-25BD897F138F}" presName="parentLin" presStyleCnt="0"/>
      <dgm:spPr/>
    </dgm:pt>
    <dgm:pt modelId="{65F1C422-4A0B-40FD-B105-B4805D71471B}" type="pres">
      <dgm:prSet presAssocID="{0F960B48-2B57-4B8A-9C22-25BD897F138F}" presName="parentLeftMargin" presStyleLbl="node1" presStyleIdx="2" presStyleCnt="5"/>
      <dgm:spPr/>
      <dgm:t>
        <a:bodyPr/>
        <a:lstStyle/>
        <a:p>
          <a:endParaRPr lang="en-US"/>
        </a:p>
      </dgm:t>
    </dgm:pt>
    <dgm:pt modelId="{5955AFFD-EDC0-4BD7-8B97-09CB7B0334A2}" type="pres">
      <dgm:prSet presAssocID="{0F960B48-2B57-4B8A-9C22-25BD897F138F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1257DA-1DB4-4EBA-975C-7ED5C6B65CFD}" type="pres">
      <dgm:prSet presAssocID="{0F960B48-2B57-4B8A-9C22-25BD897F138F}" presName="negativeSpace" presStyleCnt="0"/>
      <dgm:spPr/>
    </dgm:pt>
    <dgm:pt modelId="{29D83D83-94AB-4A76-B51E-A4A55AA58544}" type="pres">
      <dgm:prSet presAssocID="{0F960B48-2B57-4B8A-9C22-25BD897F138F}" presName="childText" presStyleLbl="conFgAcc1" presStyleIdx="3" presStyleCnt="5">
        <dgm:presLayoutVars>
          <dgm:bulletEnabled val="1"/>
        </dgm:presLayoutVars>
      </dgm:prSet>
      <dgm:spPr/>
    </dgm:pt>
    <dgm:pt modelId="{C0A91502-B5A1-41D5-84D1-2336410DBB21}" type="pres">
      <dgm:prSet presAssocID="{18E6FF91-B0DA-4F7A-AAFB-466F3BEB2A97}" presName="spaceBetweenRectangles" presStyleCnt="0"/>
      <dgm:spPr/>
    </dgm:pt>
    <dgm:pt modelId="{221779E7-DAA2-4EC5-80BA-CB3D93BB04AC}" type="pres">
      <dgm:prSet presAssocID="{819F88EB-4518-418E-BD77-A77097614AB9}" presName="parentLin" presStyleCnt="0"/>
      <dgm:spPr/>
    </dgm:pt>
    <dgm:pt modelId="{7F754550-7619-4A4C-91DC-FFD090846E93}" type="pres">
      <dgm:prSet presAssocID="{819F88EB-4518-418E-BD77-A77097614AB9}" presName="parentLeftMargin" presStyleLbl="node1" presStyleIdx="3" presStyleCnt="5"/>
      <dgm:spPr/>
      <dgm:t>
        <a:bodyPr/>
        <a:lstStyle/>
        <a:p>
          <a:endParaRPr lang="en-US"/>
        </a:p>
      </dgm:t>
    </dgm:pt>
    <dgm:pt modelId="{4874F961-0F31-4CD9-9A37-162F99F2F526}" type="pres">
      <dgm:prSet presAssocID="{819F88EB-4518-418E-BD77-A77097614AB9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E2B7EC-AD7E-461D-8726-6C4F0064DE27}" type="pres">
      <dgm:prSet presAssocID="{819F88EB-4518-418E-BD77-A77097614AB9}" presName="negativeSpace" presStyleCnt="0"/>
      <dgm:spPr/>
    </dgm:pt>
    <dgm:pt modelId="{EDC7914E-CF6D-4895-A4E7-6B7BFDC4D6BF}" type="pres">
      <dgm:prSet presAssocID="{819F88EB-4518-418E-BD77-A77097614AB9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9581E7D5-C82B-CC46-9E90-6B0370FF17A3}" type="presOf" srcId="{0F960B48-2B57-4B8A-9C22-25BD897F138F}" destId="{65F1C422-4A0B-40FD-B105-B4805D71471B}" srcOrd="0" destOrd="0" presId="urn:microsoft.com/office/officeart/2005/8/layout/list1"/>
    <dgm:cxn modelId="{A475CBE6-EDD5-6940-9C53-11E6169ECB8C}" type="presOf" srcId="{02021DB2-DD14-4BE4-B9BC-81FB4AE0A1E2}" destId="{79AB86D9-66F1-44E7-BE45-395D4C0F31CE}" srcOrd="1" destOrd="0" presId="urn:microsoft.com/office/officeart/2005/8/layout/list1"/>
    <dgm:cxn modelId="{D1838BC3-4FDC-B04A-9828-CE6393693CE4}" type="presOf" srcId="{819F88EB-4518-418E-BD77-A77097614AB9}" destId="{7F754550-7619-4A4C-91DC-FFD090846E93}" srcOrd="0" destOrd="0" presId="urn:microsoft.com/office/officeart/2005/8/layout/list1"/>
    <dgm:cxn modelId="{D5C87B1D-7438-40DE-8306-ADF9B871A6F4}" srcId="{EC63A891-72E8-4A52-9DD1-D0D8497D7B38}" destId="{02021DB2-DD14-4BE4-B9BC-81FB4AE0A1E2}" srcOrd="1" destOrd="0" parTransId="{ED35D970-A6DF-437C-A8A5-099F062A1BFB}" sibTransId="{066D0678-7ECE-452F-8796-07B129834C32}"/>
    <dgm:cxn modelId="{0A93743B-A11C-4D4B-B606-9F9F724437DB}" type="presOf" srcId="{4C24BC02-A3F6-4DA2-8556-8109497626BB}" destId="{444A08FB-19DD-4778-A36E-BD77E7F14BFF}" srcOrd="0" destOrd="0" presId="urn:microsoft.com/office/officeart/2005/8/layout/list1"/>
    <dgm:cxn modelId="{3DC16AEA-7BAB-40CA-A024-4EACD24C25F9}" srcId="{EC63A891-72E8-4A52-9DD1-D0D8497D7B38}" destId="{0F960B48-2B57-4B8A-9C22-25BD897F138F}" srcOrd="3" destOrd="0" parTransId="{2DD98531-7BB5-46F1-AD02-D68CA5305DE9}" sibTransId="{18E6FF91-B0DA-4F7A-AAFB-466F3BEB2A97}"/>
    <dgm:cxn modelId="{10F4DA05-03BB-434F-AA05-DEF791CB96CD}" type="presOf" srcId="{2FBEA726-8568-4BF6-ADEE-FBE15C3DAF33}" destId="{55CDF87A-FEB7-466A-985F-3F6DF4A7B2F3}" srcOrd="1" destOrd="0" presId="urn:microsoft.com/office/officeart/2005/8/layout/list1"/>
    <dgm:cxn modelId="{E15206BB-CCC4-428B-8562-E2F51D10D669}" srcId="{EC63A891-72E8-4A52-9DD1-D0D8497D7B38}" destId="{2FBEA726-8568-4BF6-ADEE-FBE15C3DAF33}" srcOrd="0" destOrd="0" parTransId="{CF834688-1E52-4658-8C2F-16A253363916}" sibTransId="{CC6BC418-930E-4A8D-9775-50F099B3863D}"/>
    <dgm:cxn modelId="{7B6149C4-3551-C44F-A4D9-07DAFC3B3D69}" type="presOf" srcId="{EC63A891-72E8-4A52-9DD1-D0D8497D7B38}" destId="{3426DF8F-103C-415B-AEFA-15C5A6BBD80E}" srcOrd="0" destOrd="0" presId="urn:microsoft.com/office/officeart/2005/8/layout/list1"/>
    <dgm:cxn modelId="{BCB401C8-C9AC-4FE9-A465-0A547482BA81}" srcId="{EC63A891-72E8-4A52-9DD1-D0D8497D7B38}" destId="{4C24BC02-A3F6-4DA2-8556-8109497626BB}" srcOrd="2" destOrd="0" parTransId="{4F95EA88-BFA7-410A-9867-BD8C34604A17}" sibTransId="{42BA9214-F914-4A8A-8720-9D01EA38EEE6}"/>
    <dgm:cxn modelId="{E7CB4836-2C54-DD49-B672-35C357DF80DC}" type="presOf" srcId="{0F960B48-2B57-4B8A-9C22-25BD897F138F}" destId="{5955AFFD-EDC0-4BD7-8B97-09CB7B0334A2}" srcOrd="1" destOrd="0" presId="urn:microsoft.com/office/officeart/2005/8/layout/list1"/>
    <dgm:cxn modelId="{47D06653-04A2-9F40-9914-A92D06F304DF}" type="presOf" srcId="{4C24BC02-A3F6-4DA2-8556-8109497626BB}" destId="{BE0B4F1C-84B3-48F5-8D22-91577E9C8957}" srcOrd="1" destOrd="0" presId="urn:microsoft.com/office/officeart/2005/8/layout/list1"/>
    <dgm:cxn modelId="{BD26A8D9-E093-477C-A250-930DD79BF4D9}" srcId="{EC63A891-72E8-4A52-9DD1-D0D8497D7B38}" destId="{819F88EB-4518-418E-BD77-A77097614AB9}" srcOrd="4" destOrd="0" parTransId="{7ADF4C46-2634-409D-A496-2F257AF7B79A}" sibTransId="{F198E096-734A-4CDF-B1F2-9FF012BE66B5}"/>
    <dgm:cxn modelId="{9D199C91-7421-D044-9953-DD34F6E06555}" type="presOf" srcId="{02021DB2-DD14-4BE4-B9BC-81FB4AE0A1E2}" destId="{1A69CD84-D5D0-4DE4-9E39-9D0BA111E730}" srcOrd="0" destOrd="0" presId="urn:microsoft.com/office/officeart/2005/8/layout/list1"/>
    <dgm:cxn modelId="{F7573D6A-317F-064B-A93C-D2F90829CCB0}" type="presOf" srcId="{819F88EB-4518-418E-BD77-A77097614AB9}" destId="{4874F961-0F31-4CD9-9A37-162F99F2F526}" srcOrd="1" destOrd="0" presId="urn:microsoft.com/office/officeart/2005/8/layout/list1"/>
    <dgm:cxn modelId="{6B42236B-7CB9-224E-BE0C-5527BC25F17D}" type="presOf" srcId="{2FBEA726-8568-4BF6-ADEE-FBE15C3DAF33}" destId="{483F09C4-FF05-4BAD-BA3A-FA1F461A36A6}" srcOrd="0" destOrd="0" presId="urn:microsoft.com/office/officeart/2005/8/layout/list1"/>
    <dgm:cxn modelId="{7CE13F03-4D9E-1A4F-B084-23C3B423F050}" type="presParOf" srcId="{3426DF8F-103C-415B-AEFA-15C5A6BBD80E}" destId="{8F96B5D5-A91F-4A25-BBFC-E85E4DDF02C9}" srcOrd="0" destOrd="0" presId="urn:microsoft.com/office/officeart/2005/8/layout/list1"/>
    <dgm:cxn modelId="{206217B5-CA29-0A42-8A03-4E749A9B8AE4}" type="presParOf" srcId="{8F96B5D5-A91F-4A25-BBFC-E85E4DDF02C9}" destId="{483F09C4-FF05-4BAD-BA3A-FA1F461A36A6}" srcOrd="0" destOrd="0" presId="urn:microsoft.com/office/officeart/2005/8/layout/list1"/>
    <dgm:cxn modelId="{E533C449-1228-894F-89D7-CD96F513AF19}" type="presParOf" srcId="{8F96B5D5-A91F-4A25-BBFC-E85E4DDF02C9}" destId="{55CDF87A-FEB7-466A-985F-3F6DF4A7B2F3}" srcOrd="1" destOrd="0" presId="urn:microsoft.com/office/officeart/2005/8/layout/list1"/>
    <dgm:cxn modelId="{E00979C6-1B56-7541-A2AC-8BA49E714430}" type="presParOf" srcId="{3426DF8F-103C-415B-AEFA-15C5A6BBD80E}" destId="{4EA0D797-BE73-43AE-AA56-E3B786B16F5A}" srcOrd="1" destOrd="0" presId="urn:microsoft.com/office/officeart/2005/8/layout/list1"/>
    <dgm:cxn modelId="{0BD29975-7853-1B48-B879-73FDA8F498BA}" type="presParOf" srcId="{3426DF8F-103C-415B-AEFA-15C5A6BBD80E}" destId="{151D3CEA-BE6C-4E45-8398-F0BE96254725}" srcOrd="2" destOrd="0" presId="urn:microsoft.com/office/officeart/2005/8/layout/list1"/>
    <dgm:cxn modelId="{1E60A527-3F98-3640-A2EB-4FA36D11A961}" type="presParOf" srcId="{3426DF8F-103C-415B-AEFA-15C5A6BBD80E}" destId="{3334133F-BB12-4194-9ADE-0F28E4F0B962}" srcOrd="3" destOrd="0" presId="urn:microsoft.com/office/officeart/2005/8/layout/list1"/>
    <dgm:cxn modelId="{8CAAE0EC-E077-AE41-9B05-7CBF395D396C}" type="presParOf" srcId="{3426DF8F-103C-415B-AEFA-15C5A6BBD80E}" destId="{253F43D8-06A3-41C4-9ACE-D0E5C32B5697}" srcOrd="4" destOrd="0" presId="urn:microsoft.com/office/officeart/2005/8/layout/list1"/>
    <dgm:cxn modelId="{2D3E795F-C307-244A-864E-470F7F2DFEB5}" type="presParOf" srcId="{253F43D8-06A3-41C4-9ACE-D0E5C32B5697}" destId="{1A69CD84-D5D0-4DE4-9E39-9D0BA111E730}" srcOrd="0" destOrd="0" presId="urn:microsoft.com/office/officeart/2005/8/layout/list1"/>
    <dgm:cxn modelId="{EEF24F97-14BA-3843-A2B4-26D8CD1C5F4E}" type="presParOf" srcId="{253F43D8-06A3-41C4-9ACE-D0E5C32B5697}" destId="{79AB86D9-66F1-44E7-BE45-395D4C0F31CE}" srcOrd="1" destOrd="0" presId="urn:microsoft.com/office/officeart/2005/8/layout/list1"/>
    <dgm:cxn modelId="{66F5D2EC-6E83-8448-BB99-9725B7909B3F}" type="presParOf" srcId="{3426DF8F-103C-415B-AEFA-15C5A6BBD80E}" destId="{1C14B08A-D91A-407A-9552-26AAECAF44EF}" srcOrd="5" destOrd="0" presId="urn:microsoft.com/office/officeart/2005/8/layout/list1"/>
    <dgm:cxn modelId="{6CA8C183-44C3-B843-B473-D35A8B40B32C}" type="presParOf" srcId="{3426DF8F-103C-415B-AEFA-15C5A6BBD80E}" destId="{AB7F6988-9748-4CB7-A939-B9B902E85B8C}" srcOrd="6" destOrd="0" presId="urn:microsoft.com/office/officeart/2005/8/layout/list1"/>
    <dgm:cxn modelId="{2FA49E52-CDC3-8A47-876A-6AEED9596559}" type="presParOf" srcId="{3426DF8F-103C-415B-AEFA-15C5A6BBD80E}" destId="{E636C47E-F7A7-4F4C-9E48-A9A189B85355}" srcOrd="7" destOrd="0" presId="urn:microsoft.com/office/officeart/2005/8/layout/list1"/>
    <dgm:cxn modelId="{DBD093BC-3F8D-3D4C-BFC9-DEE07C0EF93F}" type="presParOf" srcId="{3426DF8F-103C-415B-AEFA-15C5A6BBD80E}" destId="{F9E62213-362E-4BDC-8DCE-53EAD5D6D5CD}" srcOrd="8" destOrd="0" presId="urn:microsoft.com/office/officeart/2005/8/layout/list1"/>
    <dgm:cxn modelId="{C4DBEB8B-38D0-FC44-996E-104E356792F5}" type="presParOf" srcId="{F9E62213-362E-4BDC-8DCE-53EAD5D6D5CD}" destId="{444A08FB-19DD-4778-A36E-BD77E7F14BFF}" srcOrd="0" destOrd="0" presId="urn:microsoft.com/office/officeart/2005/8/layout/list1"/>
    <dgm:cxn modelId="{7831572A-1394-9E46-8A2C-773F8400323C}" type="presParOf" srcId="{F9E62213-362E-4BDC-8DCE-53EAD5D6D5CD}" destId="{BE0B4F1C-84B3-48F5-8D22-91577E9C8957}" srcOrd="1" destOrd="0" presId="urn:microsoft.com/office/officeart/2005/8/layout/list1"/>
    <dgm:cxn modelId="{D9C7B649-24B3-DD46-B05F-635F6901D411}" type="presParOf" srcId="{3426DF8F-103C-415B-AEFA-15C5A6BBD80E}" destId="{5FEA5F37-952E-4E5D-A30B-1FFC307D0B82}" srcOrd="9" destOrd="0" presId="urn:microsoft.com/office/officeart/2005/8/layout/list1"/>
    <dgm:cxn modelId="{41681880-854D-DA49-BBA2-292FB767209C}" type="presParOf" srcId="{3426DF8F-103C-415B-AEFA-15C5A6BBD80E}" destId="{E85A003A-B184-4367-BD2B-A793FFE3DA7A}" srcOrd="10" destOrd="0" presId="urn:microsoft.com/office/officeart/2005/8/layout/list1"/>
    <dgm:cxn modelId="{3A1EE05C-8479-E54B-94CE-4D8A6CE34CE2}" type="presParOf" srcId="{3426DF8F-103C-415B-AEFA-15C5A6BBD80E}" destId="{F1048011-6ED8-49A2-9E0B-EEB1A5471BA9}" srcOrd="11" destOrd="0" presId="urn:microsoft.com/office/officeart/2005/8/layout/list1"/>
    <dgm:cxn modelId="{567C441F-90D3-584E-843B-A577702C2D2B}" type="presParOf" srcId="{3426DF8F-103C-415B-AEFA-15C5A6BBD80E}" destId="{59A9A53A-D657-4ACE-AC25-C2CCB098DD5D}" srcOrd="12" destOrd="0" presId="urn:microsoft.com/office/officeart/2005/8/layout/list1"/>
    <dgm:cxn modelId="{A1E8B906-67CD-794A-97D2-D177D592E051}" type="presParOf" srcId="{59A9A53A-D657-4ACE-AC25-C2CCB098DD5D}" destId="{65F1C422-4A0B-40FD-B105-B4805D71471B}" srcOrd="0" destOrd="0" presId="urn:microsoft.com/office/officeart/2005/8/layout/list1"/>
    <dgm:cxn modelId="{6B78324E-492B-7D4A-97E0-BC5DE35BC321}" type="presParOf" srcId="{59A9A53A-D657-4ACE-AC25-C2CCB098DD5D}" destId="{5955AFFD-EDC0-4BD7-8B97-09CB7B0334A2}" srcOrd="1" destOrd="0" presId="urn:microsoft.com/office/officeart/2005/8/layout/list1"/>
    <dgm:cxn modelId="{284344ED-9DDE-DF40-87AE-F6CB3F456D41}" type="presParOf" srcId="{3426DF8F-103C-415B-AEFA-15C5A6BBD80E}" destId="{C31257DA-1DB4-4EBA-975C-7ED5C6B65CFD}" srcOrd="13" destOrd="0" presId="urn:microsoft.com/office/officeart/2005/8/layout/list1"/>
    <dgm:cxn modelId="{C20A8642-B2BD-3345-85DA-C5A6EDB16623}" type="presParOf" srcId="{3426DF8F-103C-415B-AEFA-15C5A6BBD80E}" destId="{29D83D83-94AB-4A76-B51E-A4A55AA58544}" srcOrd="14" destOrd="0" presId="urn:microsoft.com/office/officeart/2005/8/layout/list1"/>
    <dgm:cxn modelId="{A9313878-0CEC-324B-A282-BA896820CB3C}" type="presParOf" srcId="{3426DF8F-103C-415B-AEFA-15C5A6BBD80E}" destId="{C0A91502-B5A1-41D5-84D1-2336410DBB21}" srcOrd="15" destOrd="0" presId="urn:microsoft.com/office/officeart/2005/8/layout/list1"/>
    <dgm:cxn modelId="{360C410E-D79F-E84D-9DEB-DE26B47AB4A9}" type="presParOf" srcId="{3426DF8F-103C-415B-AEFA-15C5A6BBD80E}" destId="{221779E7-DAA2-4EC5-80BA-CB3D93BB04AC}" srcOrd="16" destOrd="0" presId="urn:microsoft.com/office/officeart/2005/8/layout/list1"/>
    <dgm:cxn modelId="{FE61B5AB-E71D-CE48-930C-DDC3319086F1}" type="presParOf" srcId="{221779E7-DAA2-4EC5-80BA-CB3D93BB04AC}" destId="{7F754550-7619-4A4C-91DC-FFD090846E93}" srcOrd="0" destOrd="0" presId="urn:microsoft.com/office/officeart/2005/8/layout/list1"/>
    <dgm:cxn modelId="{8478C909-4686-E84A-9E37-A90BBD82E1DE}" type="presParOf" srcId="{221779E7-DAA2-4EC5-80BA-CB3D93BB04AC}" destId="{4874F961-0F31-4CD9-9A37-162F99F2F526}" srcOrd="1" destOrd="0" presId="urn:microsoft.com/office/officeart/2005/8/layout/list1"/>
    <dgm:cxn modelId="{243BA1CB-3015-DB44-9116-6851CB45F89A}" type="presParOf" srcId="{3426DF8F-103C-415B-AEFA-15C5A6BBD80E}" destId="{23E2B7EC-AD7E-461D-8726-6C4F0064DE27}" srcOrd="17" destOrd="0" presId="urn:microsoft.com/office/officeart/2005/8/layout/list1"/>
    <dgm:cxn modelId="{FACF5253-6532-D44D-8771-664B31ADDC9F}" type="presParOf" srcId="{3426DF8F-103C-415B-AEFA-15C5A6BBD80E}" destId="{EDC7914E-CF6D-4895-A4E7-6B7BFDC4D6BF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1D3CEA-BE6C-4E45-8398-F0BE96254725}">
      <dsp:nvSpPr>
        <dsp:cNvPr id="0" name=""/>
        <dsp:cNvSpPr/>
      </dsp:nvSpPr>
      <dsp:spPr>
        <a:xfrm>
          <a:off x="0" y="250544"/>
          <a:ext cx="3367669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CDF87A-FEB7-466A-985F-3F6DF4A7B2F3}">
      <dsp:nvSpPr>
        <dsp:cNvPr id="0" name=""/>
        <dsp:cNvSpPr/>
      </dsp:nvSpPr>
      <dsp:spPr>
        <a:xfrm>
          <a:off x="168383" y="43904"/>
          <a:ext cx="2357368" cy="41328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9103" tIns="0" rIns="89103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2011 SRF Loan</a:t>
          </a:r>
          <a:br>
            <a:rPr lang="en-US" sz="1400" kern="1200" dirty="0" smtClean="0"/>
          </a:br>
          <a:r>
            <a:rPr lang="en-US" sz="1400" kern="1200" dirty="0" smtClean="0"/>
            <a:t>$70,975,000</a:t>
          </a:r>
          <a:endParaRPr lang="en-US" sz="1400" kern="1200" dirty="0"/>
        </a:p>
      </dsp:txBody>
      <dsp:txXfrm>
        <a:off x="188558" y="64079"/>
        <a:ext cx="2317018" cy="372930"/>
      </dsp:txXfrm>
    </dsp:sp>
    <dsp:sp modelId="{AB7F6988-9748-4CB7-A939-B9B902E85B8C}">
      <dsp:nvSpPr>
        <dsp:cNvPr id="0" name=""/>
        <dsp:cNvSpPr/>
      </dsp:nvSpPr>
      <dsp:spPr>
        <a:xfrm>
          <a:off x="0" y="885584"/>
          <a:ext cx="3367669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3">
              <a:hueOff val="-573271"/>
              <a:satOff val="5553"/>
              <a:lumOff val="161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AB86D9-66F1-44E7-BE45-395D4C0F31CE}">
      <dsp:nvSpPr>
        <dsp:cNvPr id="0" name=""/>
        <dsp:cNvSpPr/>
      </dsp:nvSpPr>
      <dsp:spPr>
        <a:xfrm>
          <a:off x="168383" y="678944"/>
          <a:ext cx="2357368" cy="413280"/>
        </a:xfrm>
        <a:prstGeom prst="roundRect">
          <a:avLst/>
        </a:prstGeom>
        <a:solidFill>
          <a:schemeClr val="accent3">
            <a:hueOff val="-573271"/>
            <a:satOff val="5553"/>
            <a:lumOff val="1618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9103" tIns="0" rIns="89103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2013 SRF Loan</a:t>
          </a:r>
          <a:br>
            <a:rPr lang="en-US" sz="1400" kern="1200" dirty="0" smtClean="0"/>
          </a:br>
          <a:r>
            <a:rPr lang="en-US" sz="1400" kern="1200" dirty="0" smtClean="0"/>
            <a:t>$60,984,748</a:t>
          </a:r>
          <a:endParaRPr lang="en-US" sz="1400" kern="1200" dirty="0"/>
        </a:p>
      </dsp:txBody>
      <dsp:txXfrm>
        <a:off x="188558" y="699119"/>
        <a:ext cx="2317018" cy="372930"/>
      </dsp:txXfrm>
    </dsp:sp>
    <dsp:sp modelId="{E85A003A-B184-4367-BD2B-A793FFE3DA7A}">
      <dsp:nvSpPr>
        <dsp:cNvPr id="0" name=""/>
        <dsp:cNvSpPr/>
      </dsp:nvSpPr>
      <dsp:spPr>
        <a:xfrm>
          <a:off x="0" y="1520624"/>
          <a:ext cx="3367669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3">
              <a:hueOff val="-1146542"/>
              <a:satOff val="11106"/>
              <a:lumOff val="323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0B4F1C-84B3-48F5-8D22-91577E9C8957}">
      <dsp:nvSpPr>
        <dsp:cNvPr id="0" name=""/>
        <dsp:cNvSpPr/>
      </dsp:nvSpPr>
      <dsp:spPr>
        <a:xfrm>
          <a:off x="168383" y="1313984"/>
          <a:ext cx="2357368" cy="413280"/>
        </a:xfrm>
        <a:prstGeom prst="roundRect">
          <a:avLst/>
        </a:prstGeom>
        <a:solidFill>
          <a:schemeClr val="accent3">
            <a:hueOff val="-1146542"/>
            <a:satOff val="11106"/>
            <a:lumOff val="3235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9103" tIns="0" rIns="89103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2014 SRF Loan</a:t>
          </a:r>
          <a:br>
            <a:rPr lang="en-US" sz="1400" kern="1200" dirty="0" smtClean="0"/>
          </a:br>
          <a:r>
            <a:rPr lang="en-US" sz="1400" kern="1200" dirty="0" smtClean="0"/>
            <a:t>$60,000,000		</a:t>
          </a:r>
          <a:endParaRPr lang="en-US" sz="1400" kern="1200" dirty="0"/>
        </a:p>
      </dsp:txBody>
      <dsp:txXfrm>
        <a:off x="188558" y="1334159"/>
        <a:ext cx="2317018" cy="372930"/>
      </dsp:txXfrm>
    </dsp:sp>
    <dsp:sp modelId="{29D83D83-94AB-4A76-B51E-A4A55AA58544}">
      <dsp:nvSpPr>
        <dsp:cNvPr id="0" name=""/>
        <dsp:cNvSpPr/>
      </dsp:nvSpPr>
      <dsp:spPr>
        <a:xfrm>
          <a:off x="0" y="2155664"/>
          <a:ext cx="3367669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3">
              <a:hueOff val="-1719814"/>
              <a:satOff val="16659"/>
              <a:lumOff val="485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55AFFD-EDC0-4BD7-8B97-09CB7B0334A2}">
      <dsp:nvSpPr>
        <dsp:cNvPr id="0" name=""/>
        <dsp:cNvSpPr/>
      </dsp:nvSpPr>
      <dsp:spPr>
        <a:xfrm>
          <a:off x="168383" y="1949024"/>
          <a:ext cx="2357368" cy="413280"/>
        </a:xfrm>
        <a:prstGeom prst="roundRect">
          <a:avLst/>
        </a:prstGeom>
        <a:solidFill>
          <a:schemeClr val="accent3">
            <a:hueOff val="-1719814"/>
            <a:satOff val="16659"/>
            <a:lumOff val="4853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9103" tIns="0" rIns="89103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2015 SRF Loan</a:t>
          </a:r>
          <a:br>
            <a:rPr lang="en-US" sz="1400" kern="1200" dirty="0" smtClean="0"/>
          </a:br>
          <a:r>
            <a:rPr lang="en-US" sz="1400" kern="1200" dirty="0" smtClean="0"/>
            <a:t>$70,000,000	</a:t>
          </a:r>
          <a:endParaRPr lang="en-US" sz="1400" kern="1200" dirty="0"/>
        </a:p>
      </dsp:txBody>
      <dsp:txXfrm>
        <a:off x="188558" y="1969199"/>
        <a:ext cx="2317018" cy="372930"/>
      </dsp:txXfrm>
    </dsp:sp>
    <dsp:sp modelId="{EDC7914E-CF6D-4895-A4E7-6B7BFDC4D6BF}">
      <dsp:nvSpPr>
        <dsp:cNvPr id="0" name=""/>
        <dsp:cNvSpPr/>
      </dsp:nvSpPr>
      <dsp:spPr>
        <a:xfrm>
          <a:off x="0" y="2790704"/>
          <a:ext cx="3367669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3">
              <a:hueOff val="-2293085"/>
              <a:satOff val="22212"/>
              <a:lumOff val="647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74F961-0F31-4CD9-9A37-162F99F2F526}">
      <dsp:nvSpPr>
        <dsp:cNvPr id="0" name=""/>
        <dsp:cNvSpPr/>
      </dsp:nvSpPr>
      <dsp:spPr>
        <a:xfrm>
          <a:off x="168383" y="2584064"/>
          <a:ext cx="2357368" cy="413280"/>
        </a:xfrm>
        <a:prstGeom prst="roundRect">
          <a:avLst/>
        </a:prstGeom>
        <a:solidFill>
          <a:schemeClr val="accent3">
            <a:hueOff val="-2293085"/>
            <a:satOff val="22212"/>
            <a:lumOff val="6471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9103" tIns="0" rIns="89103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Terms:  20-years at 1.16%</a:t>
          </a:r>
          <a:endParaRPr lang="en-US" sz="1400" kern="1200" dirty="0"/>
        </a:p>
      </dsp:txBody>
      <dsp:txXfrm>
        <a:off x="188558" y="2604239"/>
        <a:ext cx="2317018" cy="3729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41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27915"/>
            <a:ext cx="2971800" cy="4541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27915"/>
            <a:ext cx="2971800" cy="4541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4F6AEF-C2C8-4626-B34D-9CBBBE8C10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9990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41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41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F3ADCB-D3F3-4679-B61A-046BE49E87FF}" type="datetimeFigureOut">
              <a:rPr lang="en-US" smtClean="0"/>
              <a:pPr/>
              <a:t>10/28/17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7288" y="681038"/>
            <a:ext cx="4543425" cy="34067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14746"/>
            <a:ext cx="5486400" cy="40876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27915"/>
            <a:ext cx="2971800" cy="4541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27915"/>
            <a:ext cx="2971800" cy="4541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F9C171-9307-4C80-8F75-687CE0B76B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651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029198-1B4D-4017-9030-F8593F3542D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2153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 smtClean="0"/>
              <a:t>Serving 7 counties and 182 communities within the Minneapolis-St. Paul metro area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Have been using an “Authorized Capital Approach” to financing, which is the same as </a:t>
            </a:r>
            <a:r>
              <a:rPr lang="en-US" dirty="0" err="1" smtClean="0"/>
              <a:t>ProFi</a:t>
            </a:r>
            <a:r>
              <a:rPr lang="en-US" dirty="0" smtClean="0"/>
              <a:t>.  ACP provides multi-year</a:t>
            </a:r>
            <a:r>
              <a:rPr lang="en-US" baseline="0" dirty="0" smtClean="0"/>
              <a:t> authorization to spend on project costs where funding has been secured and the Council has given final approval to proceed. 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MET Council has been using funds provided by the MN SRF program as part of the ACP portfolio successfully for 25 years.  Like </a:t>
            </a:r>
            <a:r>
              <a:rPr lang="en-US" baseline="0" dirty="0" err="1" smtClean="0"/>
              <a:t>ProFi</a:t>
            </a:r>
            <a:r>
              <a:rPr lang="en-US" baseline="0" dirty="0" smtClean="0"/>
              <a:t>, this approach is extremely complimentary when paired with GO bond financing which is the preferred mechanism employed by MET Council. 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Interest rate shown is the average interest rate charged over 5 years per CBR data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EC25F9-A44E-6B44-81F7-856651106B09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8026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Here is an example from City/County</a:t>
            </a:r>
            <a:r>
              <a:rPr lang="en-US" baseline="0" dirty="0" smtClean="0"/>
              <a:t> of Honolulu’s budget.  All “borrowed money” is captured by the SR category (Sewer Revenue Improvement Bond Fund).  $100M was encumbered from the Sewer Revenue Improvement Bond Fund, and $40M was ultimately funded by the SRF.  The SRF was not called out separately as a fund source in Honolulu’s budget.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EC25F9-A44E-6B44-81F7-856651106B09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5250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</a:t>
            </a:r>
            <a:r>
              <a:rPr lang="en-US" baseline="0" dirty="0" smtClean="0"/>
              <a:t> resolution from NBC lists 20-30 projects that may receive SRF funding, and adds in “an other projects of the commission” at the end to allow for maximum flexibility.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EC25F9-A44E-6B44-81F7-856651106B09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1319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>
                <a:solidFill>
                  <a:schemeClr val="accent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57150" cmpd="sng">
            <a:gradFill flip="none" rotWithShape="1">
              <a:gsLst>
                <a:gs pos="0">
                  <a:schemeClr val="accent1"/>
                </a:gs>
                <a:gs pos="100000">
                  <a:prstClr val="white"/>
                </a:gs>
                <a:gs pos="50000">
                  <a:schemeClr val="accent2"/>
                </a:gs>
              </a:gsLst>
              <a:path path="circle">
                <a:fillToRect l="50000" t="50000" r="50000" b="5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/>
          <a:lstStyle>
            <a:lvl1pPr>
              <a:defRPr>
                <a:solidFill>
                  <a:srgbClr val="5D993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>
            <a:lvl1pPr>
              <a:defRPr>
                <a:solidFill>
                  <a:srgbClr val="E2751D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-76200"/>
            <a:ext cx="9144000" cy="69342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Puffy white clouds in deep blue sky" title="Slide Design Picture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57400"/>
            <a:ext cx="1490472" cy="388620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1600200" y="0"/>
            <a:ext cx="5029200" cy="5943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3" name="Picture 12" descr="Closeup of plant shoot" title="Slide Design Picture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39128" y="2057400"/>
            <a:ext cx="2060767" cy="3886200"/>
          </a:xfrm>
          <a:prstGeom prst="rect">
            <a:avLst/>
          </a:prstGeom>
        </p:spPr>
      </p:pic>
      <p:pic>
        <p:nvPicPr>
          <p:cNvPr id="14" name="Picture 13" descr="Waves" title="Slide Design Picture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623" y="2057400"/>
            <a:ext cx="3282696" cy="38862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1751777" y="3019706"/>
            <a:ext cx="4846320" cy="23876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09140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D993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D993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/>
          <a:lstStyle>
            <a:lvl1pPr>
              <a:defRPr>
                <a:solidFill>
                  <a:srgbClr val="5D993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>
                <a:solidFill>
                  <a:srgbClr val="5D993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5D993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-1" y="-18288"/>
            <a:ext cx="9144001" cy="36576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rgbClr val="FFFFFF"/>
              </a:gs>
              <a:gs pos="50000">
                <a:schemeClr val="accent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6783310"/>
            <a:ext cx="9144001" cy="86836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rgbClr val="FFFFFF"/>
              </a:gs>
              <a:gs pos="50000">
                <a:schemeClr val="accent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2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accent3">
              <a:lumMod val="75000"/>
            </a:schemeClr>
          </a:solidFill>
          <a:latin typeface="Garamond"/>
          <a:ea typeface="+mj-ea"/>
          <a:cs typeface="Garamond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3200" kern="1200">
          <a:solidFill>
            <a:schemeClr val="tx1"/>
          </a:solidFill>
          <a:latin typeface="Garamond"/>
          <a:ea typeface="+mn-ea"/>
          <a:cs typeface="Garamond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800" kern="1200">
          <a:solidFill>
            <a:schemeClr val="tx1"/>
          </a:solidFill>
          <a:latin typeface="Garamond"/>
          <a:ea typeface="+mn-ea"/>
          <a:cs typeface="Garamond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2400" kern="1200">
          <a:solidFill>
            <a:schemeClr val="tx1"/>
          </a:solidFill>
          <a:latin typeface="Garamond"/>
          <a:ea typeface="+mn-ea"/>
          <a:cs typeface="Garamond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Garamond"/>
          <a:ea typeface="+mn-ea"/>
          <a:cs typeface="Garamond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800" kern="1200" baseline="0">
          <a:solidFill>
            <a:schemeClr val="tx1"/>
          </a:solidFill>
          <a:latin typeface="Garamond"/>
          <a:ea typeface="+mn-ea"/>
          <a:cs typeface="Garamond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tif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diagramData" Target="../diagrams/data1.xml"/><Relationship Id="rId6" Type="http://schemas.openxmlformats.org/officeDocument/2006/relationships/diagramLayout" Target="../diagrams/layout1.xml"/><Relationship Id="rId7" Type="http://schemas.openxmlformats.org/officeDocument/2006/relationships/diagramQuickStyle" Target="../diagrams/quickStyle1.xml"/><Relationship Id="rId8" Type="http://schemas.openxmlformats.org/officeDocument/2006/relationships/diagramColors" Target="../diagrams/colors1.xml"/><Relationship Id="rId9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777" y="381000"/>
            <a:ext cx="4846320" cy="5026306"/>
          </a:xfrm>
        </p:spPr>
        <p:txBody>
          <a:bodyPr>
            <a:normAutofit/>
          </a:bodyPr>
          <a:lstStyle/>
          <a:p>
            <a:r>
              <a:rPr lang="en-US" dirty="0"/>
              <a:t>Programmatic </a:t>
            </a:r>
            <a:r>
              <a:rPr lang="en-US" dirty="0" smtClean="0"/>
              <a:t>Financing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3100" dirty="0" smtClean="0"/>
              <a:t>2017 CIFA Conference</a:t>
            </a:r>
            <a:br>
              <a:rPr lang="en-US" sz="3100" dirty="0" smtClean="0"/>
            </a:br>
            <a:r>
              <a:rPr lang="en-US" sz="3100" dirty="0" smtClean="0"/>
              <a:t>Indianapolis, IN</a:t>
            </a:r>
            <a:br>
              <a:rPr lang="en-US" sz="3100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800" dirty="0" smtClean="0"/>
              <a:t>Mark Kellett,</a:t>
            </a:r>
            <a:br>
              <a:rPr lang="en-US" sz="2800" dirty="0" smtClean="0"/>
            </a:br>
            <a:r>
              <a:rPr lang="en-US" sz="2800" dirty="0" smtClean="0"/>
              <a:t>Northbridge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97534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4600" y="0"/>
            <a:ext cx="66357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6524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Strategic Management of SRF Programs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Use techniques like those being employed by Hawaii, Rhode Island and Minnesota help ensure that funds are going to be used more effectively</a:t>
            </a:r>
          </a:p>
          <a:p>
            <a:r>
              <a:rPr lang="en-US" dirty="0" smtClean="0"/>
              <a:t>But how do states know what they can forward commit?</a:t>
            </a:r>
          </a:p>
          <a:p>
            <a:r>
              <a:rPr lang="en-US" dirty="0" smtClean="0"/>
              <a:t>Financial modeling is required for full strategic cash flow management of SRF programs.</a:t>
            </a:r>
          </a:p>
          <a:p>
            <a:r>
              <a:rPr lang="en-US" dirty="0" smtClean="0"/>
              <a:t>Hawaii is using it’s FOCUS cash flow forecast model to determine how much to commit to ProFi loans with borrowers over the long-term</a:t>
            </a:r>
          </a:p>
        </p:txBody>
      </p:sp>
    </p:spTree>
    <p:extLst>
      <p:ext uri="{BB962C8B-B14F-4D97-AF65-F5344CB8AC3E}">
        <p14:creationId xmlns:p14="http://schemas.microsoft.com/office/powerpoint/2010/main" val="8254365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289" y="468459"/>
            <a:ext cx="8815111" cy="6008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6299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6-04-29 at 2.20.1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08" y="0"/>
            <a:ext cx="6125892" cy="4370185"/>
          </a:xfrm>
          <a:prstGeom prst="rect">
            <a:avLst/>
          </a:prstGeom>
        </p:spPr>
      </p:pic>
      <p:pic>
        <p:nvPicPr>
          <p:cNvPr id="7" name="Picture 6" descr="Screen Shot 2016-04-29 at 2.20.16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38" b="2485"/>
          <a:stretch/>
        </p:blipFill>
        <p:spPr>
          <a:xfrm>
            <a:off x="2425700" y="3048000"/>
            <a:ext cx="6629400" cy="3810000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5422900" y="203200"/>
            <a:ext cx="914400" cy="393700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629400" y="203200"/>
            <a:ext cx="2247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Bradley Hand Bold"/>
                <a:cs typeface="Bradley Hand Bold"/>
              </a:rPr>
              <a:t>High capacity in early years because state is working through high ULOs</a:t>
            </a:r>
            <a:endParaRPr lang="en-US" dirty="0">
              <a:solidFill>
                <a:srgbClr val="FF0000"/>
              </a:solidFill>
              <a:latin typeface="Bradley Hand Bold"/>
              <a:cs typeface="Bradley Hand Bold"/>
            </a:endParaRPr>
          </a:p>
        </p:txBody>
      </p:sp>
      <p:cxnSp>
        <p:nvCxnSpPr>
          <p:cNvPr id="11" name="Straight Arrow Connector 10"/>
          <p:cNvCxnSpPr>
            <a:stCxn id="8" idx="6"/>
          </p:cNvCxnSpPr>
          <p:nvPr/>
        </p:nvCxnSpPr>
        <p:spPr>
          <a:xfrm>
            <a:off x="6337300" y="400050"/>
            <a:ext cx="292100" cy="31750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6203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Considerations	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Best for large</a:t>
            </a:r>
            <a:r>
              <a:rPr lang="en-US" dirty="0"/>
              <a:t>, reliable borrower that has continuous CIP construction, a flexible </a:t>
            </a:r>
            <a:r>
              <a:rPr lang="en-US" dirty="0" smtClean="0"/>
              <a:t>budget process</a:t>
            </a:r>
            <a:r>
              <a:rPr lang="en-US" dirty="0"/>
              <a:t>, and is responsive to the CWSRF process (</a:t>
            </a:r>
            <a:r>
              <a:rPr lang="en-US" dirty="0" err="1"/>
              <a:t>i.e</a:t>
            </a:r>
            <a:r>
              <a:rPr lang="en-US" dirty="0"/>
              <a:t>, submits </a:t>
            </a:r>
            <a:r>
              <a:rPr lang="en-US" dirty="0" smtClean="0"/>
              <a:t>disbursement requests </a:t>
            </a:r>
            <a:r>
              <a:rPr lang="en-US" dirty="0"/>
              <a:t>and invoices in a timely manner)</a:t>
            </a:r>
          </a:p>
          <a:p>
            <a:r>
              <a:rPr lang="en-US" dirty="0" smtClean="0"/>
              <a:t>Strong </a:t>
            </a:r>
            <a:r>
              <a:rPr lang="en-US" dirty="0"/>
              <a:t>financial modeling capabilities</a:t>
            </a:r>
          </a:p>
          <a:p>
            <a:r>
              <a:rPr lang="en-US" dirty="0" smtClean="0"/>
              <a:t>Ability </a:t>
            </a:r>
            <a:r>
              <a:rPr lang="en-US" dirty="0"/>
              <a:t>to allow a more flexible application process (i.e., bundling </a:t>
            </a:r>
            <a:r>
              <a:rPr lang="en-US" dirty="0" smtClean="0"/>
              <a:t>certain requirements</a:t>
            </a:r>
            <a:r>
              <a:rPr lang="en-US" dirty="0"/>
              <a:t>, reports, and certifications)</a:t>
            </a:r>
          </a:p>
          <a:p>
            <a:r>
              <a:rPr lang="en-US" dirty="0" smtClean="0"/>
              <a:t>Ability </a:t>
            </a:r>
            <a:r>
              <a:rPr lang="en-US" dirty="0"/>
              <a:t>to execute a loan agreement on a set </a:t>
            </a:r>
            <a:r>
              <a:rPr lang="en-US" dirty="0" smtClean="0"/>
              <a:t>schedule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60960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Coming out soon</a:t>
            </a:r>
            <a:r>
              <a:rPr lang="mr-IN" dirty="0" smtClean="0"/>
              <a:t>…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3400" y="609600"/>
            <a:ext cx="4003850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9711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Many SRF programs have experienced borrower project delays, rescheduling and cancelations </a:t>
            </a:r>
          </a:p>
          <a:p>
            <a:r>
              <a:rPr lang="en-US" dirty="0" smtClean="0"/>
              <a:t>SRF funding pace and ULO issues can develop:</a:t>
            </a:r>
          </a:p>
          <a:p>
            <a:pPr lvl="1"/>
            <a:r>
              <a:rPr lang="en-US" dirty="0" smtClean="0"/>
              <a:t>Where projects are a large part of the year’s funding</a:t>
            </a:r>
          </a:p>
          <a:p>
            <a:pPr lvl="1"/>
            <a:r>
              <a:rPr lang="en-US" dirty="0" smtClean="0"/>
              <a:t>When it happens repeatedly </a:t>
            </a:r>
          </a:p>
          <a:p>
            <a:r>
              <a:rPr lang="en-US" dirty="0" smtClean="0"/>
              <a:t>States have taken steps to avoid this problem</a:t>
            </a:r>
          </a:p>
          <a:p>
            <a:pPr lvl="1"/>
            <a:r>
              <a:rPr lang="en-US" dirty="0" smtClean="0"/>
              <a:t>Not adding projects to a fundable list until all planning and design is complete</a:t>
            </a:r>
          </a:p>
          <a:p>
            <a:pPr lvl="1"/>
            <a:r>
              <a:rPr lang="en-US" dirty="0" smtClean="0"/>
              <a:t>Adding projects to a fundable list after construction has begun</a:t>
            </a:r>
          </a:p>
          <a:p>
            <a:pPr lvl="1"/>
            <a:r>
              <a:rPr lang="en-US" dirty="0" smtClean="0"/>
              <a:t>Not signing loan agreements until bids are in</a:t>
            </a:r>
          </a:p>
          <a:p>
            <a:pPr lvl="1"/>
            <a:r>
              <a:rPr lang="en-US" dirty="0" smtClean="0"/>
              <a:t>Entering into multi-project funding agreements/commitments</a:t>
            </a:r>
          </a:p>
        </p:txBody>
      </p:sp>
    </p:spTree>
    <p:extLst>
      <p:ext uri="{BB962C8B-B14F-4D97-AF65-F5344CB8AC3E}">
        <p14:creationId xmlns:p14="http://schemas.microsoft.com/office/powerpoint/2010/main" val="6048033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Programmatic Financing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Similar to the way large utilities fund programs through bond issues </a:t>
            </a:r>
          </a:p>
          <a:p>
            <a:pPr lvl="1"/>
            <a:r>
              <a:rPr lang="en-US" dirty="0" smtClean="0"/>
              <a:t>Bonds are issued for CIP implementation and not tied to specific projects</a:t>
            </a:r>
            <a:endParaRPr lang="en-US" dirty="0"/>
          </a:p>
          <a:p>
            <a:r>
              <a:rPr lang="en-US" dirty="0" smtClean="0"/>
              <a:t>With a ProFi loan, funding </a:t>
            </a:r>
            <a:r>
              <a:rPr lang="en-US" dirty="0"/>
              <a:t>can go to </a:t>
            </a:r>
            <a:r>
              <a:rPr lang="en-US" u="sng" dirty="0"/>
              <a:t>any</a:t>
            </a:r>
            <a:r>
              <a:rPr lang="en-US" dirty="0"/>
              <a:t> eligible project cost from the CIP or a bundle of projects </a:t>
            </a:r>
            <a:endParaRPr lang="en-US" dirty="0" smtClean="0"/>
          </a:p>
          <a:p>
            <a:pPr lvl="1"/>
            <a:r>
              <a:rPr lang="en-US" dirty="0" smtClean="0"/>
              <a:t>SRF funds a “program”, not projects</a:t>
            </a:r>
          </a:p>
          <a:p>
            <a:r>
              <a:rPr lang="en-US" dirty="0" smtClean="0"/>
              <a:t>Funding </a:t>
            </a:r>
            <a:r>
              <a:rPr lang="en-US" dirty="0"/>
              <a:t>commitment can be for every year or on a schedule (e.g., </a:t>
            </a:r>
            <a:r>
              <a:rPr lang="en-US" dirty="0" smtClean="0"/>
              <a:t>every other </a:t>
            </a:r>
            <a:r>
              <a:rPr lang="en-US" dirty="0"/>
              <a:t>year</a:t>
            </a:r>
            <a:r>
              <a:rPr lang="en-US" dirty="0" smtClean="0"/>
              <a:t>)</a:t>
            </a:r>
          </a:p>
          <a:p>
            <a:r>
              <a:rPr lang="en-US" dirty="0" smtClean="0"/>
              <a:t>Repayment </a:t>
            </a:r>
            <a:r>
              <a:rPr lang="en-US" dirty="0"/>
              <a:t>on each year’s loan begins </a:t>
            </a:r>
            <a:r>
              <a:rPr lang="en-US" dirty="0" smtClean="0"/>
              <a:t>1-</a:t>
            </a:r>
            <a:r>
              <a:rPr lang="en-US" dirty="0"/>
              <a:t>3 years </a:t>
            </a:r>
            <a:r>
              <a:rPr lang="en-US" dirty="0" smtClean="0"/>
              <a:t>after </a:t>
            </a:r>
            <a:r>
              <a:rPr lang="en-US" dirty="0"/>
              <a:t>the loan (negotiated</a:t>
            </a:r>
            <a:r>
              <a:rPr lang="en-US" dirty="0" smtClean="0"/>
              <a:t>)</a:t>
            </a:r>
          </a:p>
          <a:p>
            <a:r>
              <a:rPr lang="en-US" dirty="0" smtClean="0"/>
              <a:t>The approach works well for large repeat borrowers</a:t>
            </a:r>
          </a:p>
          <a:p>
            <a:pPr lvl="1"/>
            <a:r>
              <a:rPr lang="en-US" dirty="0" smtClean="0"/>
              <a:t>Set an annual loan amount through financial planning and coordination</a:t>
            </a:r>
          </a:p>
          <a:p>
            <a:pPr lvl="1"/>
            <a:r>
              <a:rPr lang="en-US" dirty="0" smtClean="0"/>
              <a:t>Large borrowers are more likely to have the resources to prepare a set of projects as SRF programs to include in loan agreement</a:t>
            </a:r>
          </a:p>
          <a:p>
            <a:pPr lvl="1"/>
            <a:r>
              <a:rPr lang="en-US" dirty="0" smtClean="0"/>
              <a:t>Approach blends well with muni bond financing used by larger borrowers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75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ProFi Illustration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752600"/>
            <a:ext cx="7023100" cy="448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9152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Metropolitan Council of Minnesota</a:t>
            </a:r>
            <a:br>
              <a:rPr lang="en-US" dirty="0" smtClean="0"/>
            </a:br>
            <a:r>
              <a:rPr lang="en-US" dirty="0" smtClean="0"/>
              <a:t>(MET Council)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834606"/>
            <a:ext cx="4795024" cy="4843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7275" y="1834606"/>
            <a:ext cx="3552825" cy="135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Diagram 5"/>
          <p:cNvGraphicFramePr/>
          <p:nvPr/>
        </p:nvGraphicFramePr>
        <p:xfrm>
          <a:off x="5612431" y="3490332"/>
          <a:ext cx="3367669" cy="31874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4062487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2467"/>
            <a:ext cx="9144000" cy="527057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52133" y="5563826"/>
            <a:ext cx="66717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Projects listed in Exhibit B are collectively considered the SRF “Project”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7574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3847" y="0"/>
            <a:ext cx="5930153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274638"/>
            <a:ext cx="3061447" cy="2011362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/>
              <a:t>Exhibit B</a:t>
            </a:r>
            <a:br>
              <a:rPr lang="en-US" sz="3600" dirty="0" smtClean="0"/>
            </a:br>
            <a:r>
              <a:rPr lang="en-US" sz="2800" dirty="0" smtClean="0"/>
              <a:t>Includes 66 projects from the Met Council CIP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969732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1266" y="0"/>
            <a:ext cx="5514843" cy="685800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199" y="3907896"/>
            <a:ext cx="6079068" cy="2316163"/>
          </a:xfrm>
        </p:spPr>
        <p:txBody>
          <a:bodyPr>
            <a:normAutofit/>
          </a:bodyPr>
          <a:lstStyle/>
          <a:p>
            <a:r>
              <a:rPr lang="en-US" dirty="0" smtClean="0"/>
              <a:t>Programmatic Financing requires flexibility in the budget process, to allow any CIP project to receive SRF funds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4377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9882"/>
            <a:ext cx="8396941" cy="5318817"/>
          </a:xfrm>
          <a:prstGeom prst="rect">
            <a:avLst/>
          </a:prstGeom>
        </p:spPr>
      </p:pic>
      <p:sp>
        <p:nvSpPr>
          <p:cNvPr id="7" name="Donut 6"/>
          <p:cNvSpPr/>
          <p:nvPr/>
        </p:nvSpPr>
        <p:spPr>
          <a:xfrm>
            <a:off x="7003367" y="4545219"/>
            <a:ext cx="362866" cy="371520"/>
          </a:xfrm>
          <a:prstGeom prst="donut">
            <a:avLst>
              <a:gd name="adj" fmla="val 10714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Bent Arrow 10"/>
          <p:cNvSpPr/>
          <p:nvPr/>
        </p:nvSpPr>
        <p:spPr>
          <a:xfrm>
            <a:off x="561172" y="4704534"/>
            <a:ext cx="373530" cy="793575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3975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7057" y="5373790"/>
            <a:ext cx="8059884" cy="1477328"/>
          </a:xfrm>
          <a:prstGeom prst="rect">
            <a:avLst/>
          </a:prstGeom>
          <a:solidFill>
            <a:srgbClr val="FFFFFF"/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The source of funds is listed as the “SR” Fund Source (Sewer Revenue Improvement Bond Fund, </a:t>
            </a:r>
            <a:r>
              <a:rPr lang="en-US" dirty="0" err="1" smtClean="0">
                <a:solidFill>
                  <a:schemeClr val="accent2"/>
                </a:solidFill>
              </a:rPr>
              <a:t>ie</a:t>
            </a:r>
            <a:r>
              <a:rPr lang="en-US" dirty="0" smtClean="0">
                <a:solidFill>
                  <a:schemeClr val="accent2"/>
                </a:solidFill>
              </a:rPr>
              <a:t>., “borrowed money”). </a:t>
            </a:r>
          </a:p>
          <a:p>
            <a:endParaRPr lang="en-US" dirty="0">
              <a:solidFill>
                <a:schemeClr val="accent2"/>
              </a:solidFill>
            </a:endParaRPr>
          </a:p>
          <a:p>
            <a:r>
              <a:rPr lang="en-US" dirty="0" smtClean="0">
                <a:solidFill>
                  <a:schemeClr val="accent2"/>
                </a:solidFill>
              </a:rPr>
              <a:t>The CWSRF has loaned $40M for the </a:t>
            </a:r>
            <a:r>
              <a:rPr lang="en-US" dirty="0" err="1" smtClean="0">
                <a:solidFill>
                  <a:schemeClr val="accent2"/>
                </a:solidFill>
              </a:rPr>
              <a:t>Ala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 err="1" smtClean="0">
                <a:solidFill>
                  <a:schemeClr val="accent2"/>
                </a:solidFill>
              </a:rPr>
              <a:t>Moana</a:t>
            </a:r>
            <a:r>
              <a:rPr lang="en-US" dirty="0" smtClean="0">
                <a:solidFill>
                  <a:schemeClr val="accent2"/>
                </a:solidFill>
              </a:rPr>
              <a:t> project, but is not identified separately as a fund source in Honolulu’s budget.</a:t>
            </a:r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66530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R10 Workshop 2013">
  <a:themeElements>
    <a:clrScheme name="Summer">
      <a:dk1>
        <a:sysClr val="windowText" lastClr="000000"/>
      </a:dk1>
      <a:lt1>
        <a:sysClr val="window" lastClr="FFFFFF"/>
      </a:lt1>
      <a:dk2>
        <a:srgbClr val="D16207"/>
      </a:dk2>
      <a:lt2>
        <a:srgbClr val="F0B31E"/>
      </a:lt2>
      <a:accent1>
        <a:srgbClr val="51A6C2"/>
      </a:accent1>
      <a:accent2>
        <a:srgbClr val="51C2A9"/>
      </a:accent2>
      <a:accent3>
        <a:srgbClr val="7EC251"/>
      </a:accent3>
      <a:accent4>
        <a:srgbClr val="E1DC53"/>
      </a:accent4>
      <a:accent5>
        <a:srgbClr val="B54721"/>
      </a:accent5>
      <a:accent6>
        <a:srgbClr val="A16BB1"/>
      </a:accent6>
      <a:hlink>
        <a:srgbClr val="A40A06"/>
      </a:hlink>
      <a:folHlink>
        <a:srgbClr val="837F16"/>
      </a:folHlink>
    </a:clrScheme>
    <a:fontScheme name="Adj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R10 Workshop 2013.thmx</Template>
  <TotalTime>9054</TotalTime>
  <Words>715</Words>
  <Application>Microsoft Macintosh PowerPoint</Application>
  <PresentationFormat>On-screen Show (4:3)</PresentationFormat>
  <Paragraphs>57</Paragraphs>
  <Slides>15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Bradley Hand Bold</vt:lpstr>
      <vt:lpstr>Calibri</vt:lpstr>
      <vt:lpstr>Garamond</vt:lpstr>
      <vt:lpstr>Arial</vt:lpstr>
      <vt:lpstr>R10 Workshop 2013</vt:lpstr>
      <vt:lpstr>Programmatic Financing  2017 CIFA Conference Indianapolis, IN   Mark Kellett, Northbridge</vt:lpstr>
      <vt:lpstr>Background</vt:lpstr>
      <vt:lpstr>Programmatic Financing</vt:lpstr>
      <vt:lpstr>ProFi Illustration</vt:lpstr>
      <vt:lpstr>Metropolitan Council of Minnesota (MET Council)</vt:lpstr>
      <vt:lpstr>PowerPoint Presentation</vt:lpstr>
      <vt:lpstr>Exhibit B Includes 66 projects from the Met Council CIP</vt:lpstr>
      <vt:lpstr>PowerPoint Presentation</vt:lpstr>
      <vt:lpstr>PowerPoint Presentation</vt:lpstr>
      <vt:lpstr>PowerPoint Presentation</vt:lpstr>
      <vt:lpstr>Strategic Management of SRF Programs</vt:lpstr>
      <vt:lpstr>PowerPoint Presentation</vt:lpstr>
      <vt:lpstr>PowerPoint Presentation</vt:lpstr>
      <vt:lpstr>Key Considerations 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Pam</dc:creator>
  <cp:lastModifiedBy>Brian Carlstrom</cp:lastModifiedBy>
  <cp:revision>265</cp:revision>
  <cp:lastPrinted>2017-06-22T15:59:15Z</cp:lastPrinted>
  <dcterms:created xsi:type="dcterms:W3CDTF">2012-06-26T19:42:49Z</dcterms:created>
  <dcterms:modified xsi:type="dcterms:W3CDTF">2017-10-28T15:03:36Z</dcterms:modified>
</cp:coreProperties>
</file>