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handoutMasterIdLst>
    <p:handoutMasterId r:id="rId38"/>
  </p:handoutMasterIdLst>
  <p:sldIdLst>
    <p:sldId id="256" r:id="rId2"/>
    <p:sldId id="293" r:id="rId3"/>
    <p:sldId id="282" r:id="rId4"/>
    <p:sldId id="296" r:id="rId5"/>
    <p:sldId id="300" r:id="rId6"/>
    <p:sldId id="318" r:id="rId7"/>
    <p:sldId id="316" r:id="rId8"/>
    <p:sldId id="317" r:id="rId9"/>
    <p:sldId id="302" r:id="rId10"/>
    <p:sldId id="303" r:id="rId11"/>
    <p:sldId id="315" r:id="rId12"/>
    <p:sldId id="304" r:id="rId13"/>
    <p:sldId id="308" r:id="rId14"/>
    <p:sldId id="309" r:id="rId15"/>
    <p:sldId id="330" r:id="rId16"/>
    <p:sldId id="311" r:id="rId17"/>
    <p:sldId id="312" r:id="rId18"/>
    <p:sldId id="319" r:id="rId19"/>
    <p:sldId id="320" r:id="rId20"/>
    <p:sldId id="321" r:id="rId21"/>
    <p:sldId id="322" r:id="rId22"/>
    <p:sldId id="323" r:id="rId23"/>
    <p:sldId id="324" r:id="rId24"/>
    <p:sldId id="325" r:id="rId25"/>
    <p:sldId id="326" r:id="rId26"/>
    <p:sldId id="327" r:id="rId27"/>
    <p:sldId id="328" r:id="rId28"/>
    <p:sldId id="329" r:id="rId29"/>
    <p:sldId id="331" r:id="rId30"/>
    <p:sldId id="332" r:id="rId31"/>
    <p:sldId id="333" r:id="rId32"/>
    <p:sldId id="334" r:id="rId33"/>
    <p:sldId id="335" r:id="rId34"/>
    <p:sldId id="266" r:id="rId35"/>
    <p:sldId id="267" r:id="rId36"/>
  </p:sldIdLst>
  <p:sldSz cx="9144000" cy="6858000" type="screen4x3"/>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horzBarState="maximized">
    <p:restoredLeft sz="12017" autoAdjust="0"/>
    <p:restoredTop sz="94718" autoAdjust="0"/>
  </p:normalViewPr>
  <p:slideViewPr>
    <p:cSldViewPr>
      <p:cViewPr>
        <p:scale>
          <a:sx n="120" d="100"/>
          <a:sy n="120" d="100"/>
        </p:scale>
        <p:origin x="-654" y="-48"/>
      </p:cViewPr>
      <p:guideLst>
        <p:guide orient="horz" pos="2160"/>
        <p:guide pos="2880"/>
      </p:guideLst>
    </p:cSldViewPr>
  </p:slideViewPr>
  <p:outlineViewPr>
    <p:cViewPr>
      <p:scale>
        <a:sx n="33" d="100"/>
        <a:sy n="33" d="100"/>
      </p:scale>
      <p:origin x="0" y="4398"/>
    </p:cViewPr>
  </p:outlineViewPr>
  <p:notesTextViewPr>
    <p:cViewPr>
      <p:scale>
        <a:sx n="1" d="1"/>
        <a:sy n="1" d="1"/>
      </p:scale>
      <p:origin x="0" y="0"/>
    </p:cViewPr>
  </p:notesTextViewPr>
  <p:notesViewPr>
    <p:cSldViewPr>
      <p:cViewPr varScale="1">
        <p:scale>
          <a:sx n="87" d="100"/>
          <a:sy n="87" d="100"/>
        </p:scale>
        <p:origin x="-3780" y="-78"/>
      </p:cViewPr>
      <p:guideLst>
        <p:guide orient="horz" pos="2909"/>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a:lstStyle/>
          <a:p>
            <a:pPr>
              <a:defRPr sz="1200"/>
            </a:pPr>
            <a:r>
              <a:rPr lang="en-US" sz="1200" dirty="0"/>
              <a:t>Distribution of Drinking</a:t>
            </a:r>
            <a:r>
              <a:rPr lang="en-US" sz="1200" baseline="0" dirty="0"/>
              <a:t> </a:t>
            </a:r>
            <a:r>
              <a:rPr lang="en-US" sz="1200" baseline="0" dirty="0" smtClean="0"/>
              <a:t>Water Projects Executed</a:t>
            </a:r>
            <a:endParaRPr lang="en-US" sz="1200" dirty="0"/>
          </a:p>
        </c:rich>
      </c:tx>
      <c:layout>
        <c:manualLayout>
          <c:xMode val="edge"/>
          <c:yMode val="edge"/>
          <c:x val="0.18939872775667038"/>
          <c:y val="3.5407323511412743E-2"/>
        </c:manualLayout>
      </c:layout>
      <c:overlay val="1"/>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0.11166694767226204"/>
          <c:y val="0.26495955420413564"/>
          <c:w val="0.74444444444444446"/>
          <c:h val="0.70833333333333337"/>
        </c:manualLayout>
      </c:layout>
      <c:pie3DChart>
        <c:varyColors val="1"/>
        <c:ser>
          <c:idx val="0"/>
          <c:order val="0"/>
          <c:spPr>
            <a:solidFill>
              <a:schemeClr val="accent5">
                <a:lumMod val="60000"/>
                <a:lumOff val="40000"/>
              </a:schemeClr>
            </a:solidFill>
          </c:spPr>
          <c:dPt>
            <c:idx val="0"/>
            <c:bubble3D val="0"/>
            <c:explosion val="2"/>
            <c:spPr>
              <a:solidFill>
                <a:schemeClr val="accent5">
                  <a:lumMod val="75000"/>
                </a:schemeClr>
              </a:solidFill>
            </c:spPr>
          </c:dPt>
          <c:dLbls>
            <c:dLbl>
              <c:idx val="0"/>
              <c:layout>
                <c:manualLayout>
                  <c:x val="-0.24547222222222223"/>
                  <c:y val="-0.15604039078448528"/>
                </c:manualLayout>
              </c:layout>
              <c:spPr/>
              <c:txPr>
                <a:bodyPr/>
                <a:lstStyle/>
                <a:p>
                  <a:pPr>
                    <a:defRPr sz="900" b="1"/>
                  </a:pPr>
                  <a:endParaRPr lang="en-US"/>
                </a:p>
              </c:txPr>
              <c:showLegendKey val="0"/>
              <c:showVal val="0"/>
              <c:showCatName val="1"/>
              <c:showSerName val="0"/>
              <c:showPercent val="0"/>
              <c:showBubbleSize val="0"/>
              <c:extLst>
                <c:ext xmlns:c15="http://schemas.microsoft.com/office/drawing/2012/chart" uri="{CE6537A1-D6FC-4f65-9D91-7224C49458BB}">
                  <c15:layout/>
                </c:ext>
              </c:extLst>
            </c:dLbl>
            <c:dLbl>
              <c:idx val="1"/>
              <c:layout>
                <c:manualLayout>
                  <c:x val="0.20511111111111111"/>
                  <c:y val="0.12114792942548848"/>
                </c:manualLayout>
              </c:layout>
              <c:spPr/>
              <c:txPr>
                <a:bodyPr/>
                <a:lstStyle/>
                <a:p>
                  <a:pPr>
                    <a:defRPr sz="900" b="1"/>
                  </a:pPr>
                  <a:endParaRPr lang="en-US"/>
                </a:p>
              </c:txPr>
              <c:showLegendKey val="0"/>
              <c:showVal val="0"/>
              <c:showCatName val="1"/>
              <c:showSerName val="0"/>
              <c:showPercent val="0"/>
              <c:showBubbleSize val="0"/>
              <c:extLst>
                <c:ext xmlns:c15="http://schemas.microsoft.com/office/drawing/2012/chart" uri="{CE6537A1-D6FC-4f65-9D91-7224C49458BB}">
                  <c15:layout/>
                </c:ext>
              </c:extLst>
            </c:dLbl>
            <c:spPr>
              <a:noFill/>
              <a:ln>
                <a:noFill/>
              </a:ln>
              <a:effectLst/>
            </c:spPr>
            <c:txPr>
              <a:bodyPr/>
              <a:lstStyle/>
              <a:p>
                <a:pPr>
                  <a:defRPr sz="900"/>
                </a:pPr>
                <a:endParaRPr lang="en-US"/>
              </a:p>
            </c:txPr>
            <c:showLegendKey val="0"/>
            <c:showVal val="0"/>
            <c:showCatName val="1"/>
            <c:showSerName val="0"/>
            <c:showPercent val="0"/>
            <c:showBubbleSize val="0"/>
            <c:showLeaderLines val="1"/>
            <c:extLst>
              <c:ext xmlns:c15="http://schemas.microsoft.com/office/drawing/2012/chart" uri="{CE6537A1-D6FC-4f65-9D91-7224C49458BB}"/>
            </c:extLst>
          </c:dLbls>
          <c:cat>
            <c:strRef>
              <c:f>Sheet1!$E$8:$E$9</c:f>
              <c:strCache>
                <c:ptCount val="2"/>
                <c:pt idx="0">
                  <c:v>Small Public Water Systems</c:v>
                </c:pt>
                <c:pt idx="1">
                  <c:v>Medium and Large Water Systems</c:v>
                </c:pt>
              </c:strCache>
            </c:strRef>
          </c:cat>
          <c:val>
            <c:numRef>
              <c:f>Sheet1!$F$8:$F$9</c:f>
              <c:numCache>
                <c:formatCode>General</c:formatCode>
                <c:ptCount val="2"/>
                <c:pt idx="0">
                  <c:v>706280</c:v>
                </c:pt>
                <c:pt idx="1">
                  <c:v>500000</c:v>
                </c:pt>
              </c:numCache>
            </c:numRef>
          </c:val>
        </c:ser>
        <c:dLbls>
          <c:showLegendKey val="0"/>
          <c:showVal val="0"/>
          <c:showCatName val="0"/>
          <c:showSerName val="0"/>
          <c:showPercent val="0"/>
          <c:showBubbleSize val="0"/>
          <c:showLeaderLines val="1"/>
        </c:dLbls>
      </c:pie3DChart>
    </c:plotArea>
    <c:plotVisOnly val="1"/>
    <c:dispBlanksAs val="gap"/>
    <c:showDLblsOverMax val="0"/>
  </c:chart>
  <c:spPr>
    <a:pattFill prst="pct5">
      <a:fgClr>
        <a:schemeClr val="lt1">
          <a:hueOff val="0"/>
          <a:satOff val="0"/>
          <a:lumOff val="0"/>
        </a:schemeClr>
      </a:fgClr>
      <a:bgClr>
        <a:schemeClr val="bg1"/>
      </a:bgClr>
    </a:pattFill>
  </c:sp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8145" cy="461193"/>
          </a:xfrm>
          <a:prstGeom prst="rect">
            <a:avLst/>
          </a:prstGeom>
        </p:spPr>
        <p:txBody>
          <a:bodyPr vert="horz" lIns="88139" tIns="44070" rIns="88139" bIns="44070" rtlCol="0"/>
          <a:lstStyle>
            <a:lvl1pPr algn="l">
              <a:defRPr sz="1200"/>
            </a:lvl1pPr>
          </a:lstStyle>
          <a:p>
            <a:endParaRPr lang="en-US"/>
          </a:p>
        </p:txBody>
      </p:sp>
      <p:sp>
        <p:nvSpPr>
          <p:cNvPr id="3" name="Date Placeholder 2"/>
          <p:cNvSpPr>
            <a:spLocks noGrp="1"/>
          </p:cNvSpPr>
          <p:nvPr>
            <p:ph type="dt" sz="quarter" idx="1"/>
          </p:nvPr>
        </p:nvSpPr>
        <p:spPr>
          <a:xfrm>
            <a:off x="3970735" y="1"/>
            <a:ext cx="3038145" cy="461193"/>
          </a:xfrm>
          <a:prstGeom prst="rect">
            <a:avLst/>
          </a:prstGeom>
        </p:spPr>
        <p:txBody>
          <a:bodyPr vert="horz" lIns="88139" tIns="44070" rIns="88139" bIns="44070" rtlCol="0"/>
          <a:lstStyle>
            <a:lvl1pPr algn="r">
              <a:defRPr sz="1200"/>
            </a:lvl1pPr>
          </a:lstStyle>
          <a:p>
            <a:fld id="{0EFD759A-2CE4-435F-8C79-EE7C7BA937A0}" type="datetimeFigureOut">
              <a:rPr lang="en-US" smtClean="0"/>
              <a:t>10/28/2016</a:t>
            </a:fld>
            <a:endParaRPr lang="en-US"/>
          </a:p>
        </p:txBody>
      </p:sp>
      <p:sp>
        <p:nvSpPr>
          <p:cNvPr id="4" name="Footer Placeholder 3"/>
          <p:cNvSpPr>
            <a:spLocks noGrp="1"/>
          </p:cNvSpPr>
          <p:nvPr>
            <p:ph type="ftr" sz="quarter" idx="2"/>
          </p:nvPr>
        </p:nvSpPr>
        <p:spPr>
          <a:xfrm>
            <a:off x="0" y="8773357"/>
            <a:ext cx="3038145" cy="461193"/>
          </a:xfrm>
          <a:prstGeom prst="rect">
            <a:avLst/>
          </a:prstGeom>
        </p:spPr>
        <p:txBody>
          <a:bodyPr vert="horz" lIns="88139" tIns="44070" rIns="88139" bIns="44070" rtlCol="0" anchor="b"/>
          <a:lstStyle>
            <a:lvl1pPr algn="l">
              <a:defRPr sz="1200"/>
            </a:lvl1pPr>
          </a:lstStyle>
          <a:p>
            <a:endParaRPr lang="en-US"/>
          </a:p>
        </p:txBody>
      </p:sp>
      <p:sp>
        <p:nvSpPr>
          <p:cNvPr id="5" name="Slide Number Placeholder 4"/>
          <p:cNvSpPr>
            <a:spLocks noGrp="1"/>
          </p:cNvSpPr>
          <p:nvPr>
            <p:ph type="sldNum" sz="quarter" idx="3"/>
          </p:nvPr>
        </p:nvSpPr>
        <p:spPr>
          <a:xfrm>
            <a:off x="3970735" y="8773357"/>
            <a:ext cx="3038145" cy="461193"/>
          </a:xfrm>
          <a:prstGeom prst="rect">
            <a:avLst/>
          </a:prstGeom>
        </p:spPr>
        <p:txBody>
          <a:bodyPr vert="horz" lIns="88139" tIns="44070" rIns="88139" bIns="44070" rtlCol="0" anchor="b"/>
          <a:lstStyle>
            <a:lvl1pPr algn="r">
              <a:defRPr sz="1200"/>
            </a:lvl1pPr>
          </a:lstStyle>
          <a:p>
            <a:fld id="{E10333DA-3CBA-49AE-843F-314124D82AEB}" type="slidenum">
              <a:rPr lang="en-US" smtClean="0"/>
              <a:t>‹#›</a:t>
            </a:fld>
            <a:endParaRPr lang="en-US"/>
          </a:p>
        </p:txBody>
      </p:sp>
    </p:spTree>
    <p:extLst>
      <p:ext uri="{BB962C8B-B14F-4D97-AF65-F5344CB8AC3E}">
        <p14:creationId xmlns:p14="http://schemas.microsoft.com/office/powerpoint/2010/main" val="21061682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8145" cy="461193"/>
          </a:xfrm>
          <a:prstGeom prst="rect">
            <a:avLst/>
          </a:prstGeom>
        </p:spPr>
        <p:txBody>
          <a:bodyPr vert="horz" lIns="88139" tIns="44070" rIns="88139" bIns="44070" rtlCol="0"/>
          <a:lstStyle>
            <a:lvl1pPr algn="l">
              <a:defRPr sz="1200"/>
            </a:lvl1pPr>
          </a:lstStyle>
          <a:p>
            <a:endParaRPr lang="en-US" dirty="0"/>
          </a:p>
        </p:txBody>
      </p:sp>
      <p:sp>
        <p:nvSpPr>
          <p:cNvPr id="3" name="Date Placeholder 2"/>
          <p:cNvSpPr>
            <a:spLocks noGrp="1"/>
          </p:cNvSpPr>
          <p:nvPr>
            <p:ph type="dt" idx="1"/>
          </p:nvPr>
        </p:nvSpPr>
        <p:spPr>
          <a:xfrm>
            <a:off x="3970735" y="1"/>
            <a:ext cx="3038145" cy="461193"/>
          </a:xfrm>
          <a:prstGeom prst="rect">
            <a:avLst/>
          </a:prstGeom>
        </p:spPr>
        <p:txBody>
          <a:bodyPr vert="horz" lIns="88139" tIns="44070" rIns="88139" bIns="44070" rtlCol="0"/>
          <a:lstStyle>
            <a:lvl1pPr algn="r">
              <a:defRPr sz="1200"/>
            </a:lvl1pPr>
          </a:lstStyle>
          <a:p>
            <a:fld id="{8A5A0942-E0F4-4707-B0A9-9C0B35F7CCE3}" type="datetimeFigureOut">
              <a:rPr lang="en-US" smtClean="0"/>
              <a:t>10/28/2016</a:t>
            </a:fld>
            <a:endParaRPr lang="en-US" dirty="0"/>
          </a:p>
        </p:txBody>
      </p:sp>
      <p:sp>
        <p:nvSpPr>
          <p:cNvPr id="4" name="Slide Image Placeholder 3"/>
          <p:cNvSpPr>
            <a:spLocks noGrp="1" noRot="1" noChangeAspect="1"/>
          </p:cNvSpPr>
          <p:nvPr>
            <p:ph type="sldImg" idx="2"/>
          </p:nvPr>
        </p:nvSpPr>
        <p:spPr>
          <a:xfrm>
            <a:off x="1195388" y="693738"/>
            <a:ext cx="4619625" cy="3463925"/>
          </a:xfrm>
          <a:prstGeom prst="rect">
            <a:avLst/>
          </a:prstGeom>
          <a:noFill/>
          <a:ln w="12700">
            <a:solidFill>
              <a:prstClr val="black"/>
            </a:solidFill>
          </a:ln>
        </p:spPr>
        <p:txBody>
          <a:bodyPr vert="horz" lIns="88139" tIns="44070" rIns="88139" bIns="44070" rtlCol="0" anchor="ctr"/>
          <a:lstStyle/>
          <a:p>
            <a:endParaRPr lang="en-US" dirty="0"/>
          </a:p>
        </p:txBody>
      </p:sp>
      <p:sp>
        <p:nvSpPr>
          <p:cNvPr id="5" name="Notes Placeholder 4"/>
          <p:cNvSpPr>
            <a:spLocks noGrp="1"/>
          </p:cNvSpPr>
          <p:nvPr>
            <p:ph type="body" sz="quarter" idx="3"/>
          </p:nvPr>
        </p:nvSpPr>
        <p:spPr>
          <a:xfrm>
            <a:off x="701346" y="4387443"/>
            <a:ext cx="5607711" cy="4155317"/>
          </a:xfrm>
          <a:prstGeom prst="rect">
            <a:avLst/>
          </a:prstGeom>
        </p:spPr>
        <p:txBody>
          <a:bodyPr vert="horz" lIns="88139" tIns="44070" rIns="88139" bIns="4407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3357"/>
            <a:ext cx="3038145" cy="461193"/>
          </a:xfrm>
          <a:prstGeom prst="rect">
            <a:avLst/>
          </a:prstGeom>
        </p:spPr>
        <p:txBody>
          <a:bodyPr vert="horz" lIns="88139" tIns="44070" rIns="88139" bIns="4407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735" y="8773357"/>
            <a:ext cx="3038145" cy="461193"/>
          </a:xfrm>
          <a:prstGeom prst="rect">
            <a:avLst/>
          </a:prstGeom>
        </p:spPr>
        <p:txBody>
          <a:bodyPr vert="horz" lIns="88139" tIns="44070" rIns="88139" bIns="44070" rtlCol="0" anchor="b"/>
          <a:lstStyle>
            <a:lvl1pPr algn="r">
              <a:defRPr sz="1200"/>
            </a:lvl1pPr>
          </a:lstStyle>
          <a:p>
            <a:fld id="{342D9986-F669-4774-BC98-C7D78172049C}" type="slidenum">
              <a:rPr lang="en-US" smtClean="0"/>
              <a:t>‹#›</a:t>
            </a:fld>
            <a:endParaRPr lang="en-US" dirty="0"/>
          </a:p>
        </p:txBody>
      </p:sp>
    </p:spTree>
    <p:extLst>
      <p:ext uri="{BB962C8B-B14F-4D97-AF65-F5344CB8AC3E}">
        <p14:creationId xmlns:p14="http://schemas.microsoft.com/office/powerpoint/2010/main" val="2551351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strike="noStrike" dirty="0" smtClean="0">
                <a:effectLst/>
              </a:rPr>
              <a:t>The Office of Sustainable Water Solutions was created by Assembly Bill 92 on March 27, 2015.  OSWS is focused on addressing drinking water and wastewater financial and technical assistance for underserved and vulnerable communities.  We now have 23 staff in OSWS.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strike="noStrike" dirty="0" smtClean="0">
                <a:effectLst/>
              </a:rPr>
              <a:t>Staff in OSWS wear many hats, but the activities fall into 3 categories: Project Funding, Fostering</a:t>
            </a:r>
            <a:r>
              <a:rPr lang="en-US" sz="1200" u="none" strike="noStrike" baseline="0" dirty="0" smtClean="0">
                <a:effectLst/>
              </a:rPr>
              <a:t> Partnerships and Technical Assistance</a:t>
            </a:r>
            <a:endParaRPr lang="en-US" sz="1200" u="none" strike="noStrike"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u="none" strike="noStrike" dirty="0" smtClean="0">
              <a:effectLst/>
            </a:endParaRPr>
          </a:p>
        </p:txBody>
      </p:sp>
      <p:sp>
        <p:nvSpPr>
          <p:cNvPr id="4" name="Slide Number Placeholder 3"/>
          <p:cNvSpPr>
            <a:spLocks noGrp="1"/>
          </p:cNvSpPr>
          <p:nvPr>
            <p:ph type="sldNum" sz="quarter" idx="10"/>
          </p:nvPr>
        </p:nvSpPr>
        <p:spPr/>
        <p:txBody>
          <a:bodyPr/>
          <a:lstStyle/>
          <a:p>
            <a:fld id="{342D9986-F669-4774-BC98-C7D78172049C}" type="slidenum">
              <a:rPr lang="en-US" smtClean="0"/>
              <a:t>6</a:t>
            </a:fld>
            <a:endParaRPr lang="en-US" dirty="0"/>
          </a:p>
        </p:txBody>
      </p:sp>
    </p:spTree>
    <p:extLst>
      <p:ext uri="{BB962C8B-B14F-4D97-AF65-F5344CB8AC3E}">
        <p14:creationId xmlns:p14="http://schemas.microsoft.com/office/powerpoint/2010/main" val="17075728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p>
          <a:p>
            <a:r>
              <a:rPr lang="en-US" dirty="0"/>
              <a:t>In June of 2013, a DWSRF Planning funding agreement for $454,280 in principal forgiveness was executed.  The projects includes among other things, a test well, plans and specifications, and environmental for the proposed long-term project to construct a new well, storage tank, distribution system and either consolidation or interconnection with the City of Exeter, with consolidation the preferred option.  The planning project also included Point of Use as an interim solution while the long-term solution was developed and constructed; however, POU didn’t turn out to be feasible for the community as it was going to be too difficult for the water system to carry out.  Currently residential customers of the water system are receiving bottled water in one gallon containers utilizing CAA funding provided starting in March of 2014. </a:t>
            </a:r>
          </a:p>
          <a:p>
            <a:endParaRPr lang="en-US" dirty="0"/>
          </a:p>
          <a:p>
            <a:endParaRPr lang="en-US" dirty="0"/>
          </a:p>
          <a:p>
            <a:r>
              <a:rPr lang="en-US" dirty="0"/>
              <a:t>The planning project has been delayed many times due to the difficulty in obtaining a well site for the test well and subsequent production well.  Current negotiations with a property owner have been unsuccessful due to the selling price exceeding the appraised amount.  DWSRF and Prop. 1 can only reimburse up to the appraised amount.  Anything amount over the appraised amount would have to be covered by </a:t>
            </a:r>
            <a:r>
              <a:rPr lang="en-US" dirty="0" err="1"/>
              <a:t>Tooleville</a:t>
            </a:r>
            <a:r>
              <a:rPr lang="en-US" dirty="0"/>
              <a:t>, funding that they don’t have.  Currently the project is delayed until the property issue is resolved. </a:t>
            </a:r>
            <a:r>
              <a:rPr lang="en-US" dirty="0" err="1"/>
              <a:t>Tooleville</a:t>
            </a:r>
            <a:r>
              <a:rPr lang="en-US" dirty="0"/>
              <a:t> is pursuing another property. </a:t>
            </a:r>
          </a:p>
          <a:p>
            <a:endParaRPr lang="en-US" dirty="0"/>
          </a:p>
        </p:txBody>
      </p:sp>
      <p:sp>
        <p:nvSpPr>
          <p:cNvPr id="4" name="Slide Number Placeholder 3"/>
          <p:cNvSpPr>
            <a:spLocks noGrp="1"/>
          </p:cNvSpPr>
          <p:nvPr>
            <p:ph type="sldNum" sz="quarter" idx="10"/>
          </p:nvPr>
        </p:nvSpPr>
        <p:spPr/>
        <p:txBody>
          <a:bodyPr/>
          <a:lstStyle/>
          <a:p>
            <a:fld id="{F5CD7ADD-D82A-4C74-8782-10B5B863B792}" type="slidenum">
              <a:rPr lang="en-US" smtClean="0"/>
              <a:t>21</a:t>
            </a:fld>
            <a:endParaRPr lang="en-US"/>
          </a:p>
        </p:txBody>
      </p:sp>
    </p:spTree>
    <p:extLst>
      <p:ext uri="{BB962C8B-B14F-4D97-AF65-F5344CB8AC3E}">
        <p14:creationId xmlns:p14="http://schemas.microsoft.com/office/powerpoint/2010/main" val="14449188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Pratt MWC and Matheny Tract exceed the arsenic MCL, many residents purchase bottled water for drinking and cooking.  In August 2013 Prop 84 awarded $4.9 million to consolidate to City of Tulare.  Project includes installation of approximately 2 miles of pipeline from City of Tulare to Pratt MWC, install water meters and replace Pratt MWC distribution system.  Before installation of pipeline City of Tulare agreed to deliver clean water from City Wells and add Matheny Tract residents as metered customers.  Then the City of Tulare reneged on their water service agreement over concerns of unexpected system capacity issues and jurisdictional concerns over service connections outside City limits. </a:t>
            </a:r>
          </a:p>
          <a:p>
            <a:pPr>
              <a:defRPr/>
            </a:pPr>
            <a:endParaRPr lang="en-US" dirty="0"/>
          </a:p>
          <a:p>
            <a:pPr>
              <a:defRPr/>
            </a:pPr>
            <a:r>
              <a:rPr lang="en-US" dirty="0"/>
              <a:t>City of Tulare entered into Litigation with Pratt MWC and Tulare County - City suggested to change terms of water service agreement recommending to supply water via wholesale having Pratt MWC handle the billing and maintenance, also asked to require the County to form a joint powers agreement so City employees can gain access to the water system in areas of County jurisdiction.   County disagreed with City of Tulare’s claims since on Nov. 2010 Tulare County Local Agency Formation Commission approved an Extra Territorial Service Agreement for the City of Tulare to serve Matheny Tract.  Matheny Tract is a disadvantage community within Pratt MWC and they opposed wholesaling because of the caveat that the City of Tulare can withhold water service from Matheny Tract particularly in the summer when demand for City water is high.  Pratt MWC also preferred for the City to operate and maintain its facilities as originally agreed. </a:t>
            </a:r>
          </a:p>
          <a:p>
            <a:pPr>
              <a:defRPr/>
            </a:pPr>
            <a:endParaRPr lang="en-US" dirty="0"/>
          </a:p>
        </p:txBody>
      </p:sp>
      <p:sp>
        <p:nvSpPr>
          <p:cNvPr id="4" name="Slide Number Placeholder 3"/>
          <p:cNvSpPr>
            <a:spLocks noGrp="1"/>
          </p:cNvSpPr>
          <p:nvPr>
            <p:ph type="sldNum" sz="quarter" idx="10"/>
          </p:nvPr>
        </p:nvSpPr>
        <p:spPr/>
        <p:txBody>
          <a:bodyPr/>
          <a:lstStyle/>
          <a:p>
            <a:fld id="{F5CD7ADD-D82A-4C74-8782-10B5B863B792}" type="slidenum">
              <a:rPr lang="en-US" smtClean="0"/>
              <a:t>22</a:t>
            </a:fld>
            <a:endParaRPr lang="en-US"/>
          </a:p>
        </p:txBody>
      </p:sp>
    </p:spTree>
    <p:extLst>
      <p:ext uri="{BB962C8B-B14F-4D97-AF65-F5344CB8AC3E}">
        <p14:creationId xmlns:p14="http://schemas.microsoft.com/office/powerpoint/2010/main" val="26168238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spcBef>
                <a:spcPts val="0"/>
              </a:spcBef>
              <a:spcAft>
                <a:spcPts val="0"/>
              </a:spcAft>
              <a:defRPr/>
            </a:pPr>
            <a:r>
              <a:rPr lang="en-US" dirty="0"/>
              <a:t>A no voluntary agreement was reached between City of Tulare and Pratt MWC so the SWRCB issued an order for mandatory consolidation under new SB88 law.  As part of SB88 two Public Meetings were held for Pratt MWC residents.  City of Tulare is now directed to respond by April 15 indicating agreement to comply with the directives of the Order and submit a consolidation plan.</a:t>
            </a:r>
          </a:p>
          <a:p>
            <a:pPr fontAlgn="auto">
              <a:spcBef>
                <a:spcPts val="0"/>
              </a:spcBef>
              <a:spcAft>
                <a:spcPts val="0"/>
              </a:spcAft>
              <a:defRPr/>
            </a:pPr>
            <a:endParaRPr lang="en-US" sz="1200" b="0" u="sng" dirty="0" smtClean="0"/>
          </a:p>
          <a:p>
            <a:pPr fontAlgn="auto">
              <a:spcBef>
                <a:spcPts val="0"/>
              </a:spcBef>
              <a:spcAft>
                <a:spcPts val="0"/>
              </a:spcAft>
              <a:defRPr/>
            </a:pPr>
            <a:r>
              <a:rPr lang="en-US" sz="1200" b="0" u="sng" dirty="0" smtClean="0"/>
              <a:t>Difficulties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project has</a:t>
            </a:r>
            <a:r>
              <a:rPr lang="en-US" baseline="0" dirty="0" smtClean="0"/>
              <a:t> been a local controversy for about 2 years.  Since SB88 passed on June 24, 2015 and since both parties (City of Tulare and Pratt MWC) received the mandatory consolidation letters, not only are residents of Pratt MWC relieved that they are closer to receiving clean drinking water but environmental justice groups and surrounding communities, in particular severely disadvantage communities facing similar challenges are watching the progress of this unprecedented action unfold. </a:t>
            </a:r>
            <a:endParaRPr lang="en-US" dirty="0" smtClean="0"/>
          </a:p>
          <a:p>
            <a:pPr fontAlgn="auto">
              <a:spcBef>
                <a:spcPts val="0"/>
              </a:spcBef>
              <a:spcAft>
                <a:spcPts val="0"/>
              </a:spcAft>
              <a:defRPr/>
            </a:pPr>
            <a:endParaRPr lang="en-US" sz="1200" b="0" u="sng" dirty="0" smtClean="0"/>
          </a:p>
          <a:p>
            <a:pPr fontAlgn="auto">
              <a:spcBef>
                <a:spcPts val="0"/>
              </a:spcBef>
              <a:spcAft>
                <a:spcPts val="0"/>
              </a:spcAft>
              <a:defRPr/>
            </a:pPr>
            <a:r>
              <a:rPr lang="en-US" sz="1200" b="0" u="sng" dirty="0" smtClean="0"/>
              <a:t>Successes</a:t>
            </a:r>
          </a:p>
          <a:p>
            <a:pPr fontAlgn="auto">
              <a:spcBef>
                <a:spcPts val="0"/>
              </a:spcBef>
              <a:spcAft>
                <a:spcPts val="0"/>
              </a:spcAft>
              <a:defRPr/>
            </a:pPr>
            <a:r>
              <a:rPr lang="en-US" sz="1200" b="0" dirty="0" smtClean="0"/>
              <a:t>Project construction is mostly complete</a:t>
            </a:r>
          </a:p>
          <a:p>
            <a:endParaRPr lang="en-US" b="0" dirty="0" smtClean="0"/>
          </a:p>
          <a:p>
            <a:pPr fontAlgn="auto">
              <a:spcBef>
                <a:spcPts val="0"/>
              </a:spcBef>
              <a:spcAft>
                <a:spcPts val="0"/>
              </a:spcAft>
              <a:defRPr/>
            </a:pPr>
            <a:r>
              <a:rPr lang="en-US" sz="1200" b="0" u="sng" dirty="0" smtClean="0"/>
              <a:t>Project Status </a:t>
            </a:r>
          </a:p>
          <a:p>
            <a:pPr>
              <a:defRPr/>
            </a:pPr>
            <a:r>
              <a:rPr lang="en-US" sz="1200" b="0" dirty="0" smtClean="0"/>
              <a:t>Installation of pipeline is complete, pending final water meter installations, with estimated project completion in August 2016.  SWRCB issued an order for mandatory consolidation under new SB88 law (deadline was</a:t>
            </a:r>
            <a:r>
              <a:rPr lang="en-US" sz="1200" b="0" baseline="0" dirty="0" smtClean="0"/>
              <a:t> April 15, 2016)</a:t>
            </a:r>
            <a:endParaRPr lang="en-US" sz="1200" b="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F5CD7ADD-D82A-4C74-8782-10B5B863B792}" type="slidenum">
              <a:rPr lang="en-US" smtClean="0"/>
              <a:t>23</a:t>
            </a:fld>
            <a:endParaRPr lang="en-US"/>
          </a:p>
        </p:txBody>
      </p:sp>
    </p:spTree>
    <p:extLst>
      <p:ext uri="{BB962C8B-B14F-4D97-AF65-F5344CB8AC3E}">
        <p14:creationId xmlns:p14="http://schemas.microsoft.com/office/powerpoint/2010/main" val="4864723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baseline="0" dirty="0" smtClean="0"/>
              <a:t>Beverly-Grand Mutual Water Company and Akin Water Company are two water systems in the County of Tulare that are planning to consolidate to the City of Porterville.  The groundwater wells for both water systems produce water with nitrate in excess of the nitrate maximum contaminant level (MCL).  Since 2011, over $1 million in grant funding has been awarded to both systems to assist them in conducting feasibility studies to meet safe drinking water standards.</a:t>
            </a:r>
          </a:p>
        </p:txBody>
      </p:sp>
      <p:sp>
        <p:nvSpPr>
          <p:cNvPr id="4" name="Slide Number Placeholder 3"/>
          <p:cNvSpPr>
            <a:spLocks noGrp="1"/>
          </p:cNvSpPr>
          <p:nvPr>
            <p:ph type="sldNum" sz="quarter" idx="10"/>
          </p:nvPr>
        </p:nvSpPr>
        <p:spPr/>
        <p:txBody>
          <a:bodyPr/>
          <a:lstStyle/>
          <a:p>
            <a:fld id="{F5CD7ADD-D82A-4C74-8782-10B5B863B792}" type="slidenum">
              <a:rPr lang="en-US" smtClean="0"/>
              <a:t>24</a:t>
            </a:fld>
            <a:endParaRPr lang="en-US"/>
          </a:p>
        </p:txBody>
      </p:sp>
    </p:spTree>
    <p:extLst>
      <p:ext uri="{BB962C8B-B14F-4D97-AF65-F5344CB8AC3E}">
        <p14:creationId xmlns:p14="http://schemas.microsoft.com/office/powerpoint/2010/main" val="12515718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a:t>
            </a:r>
            <a:r>
              <a:rPr lang="en-US" baseline="0" dirty="0" smtClean="0"/>
              <a:t> January 2012, grant funding in the amount of $113,000 was awarded to Beverly-Grand MWC to conduct a feasibility study to evaluate the consolidation with the City of Porterville.  The water system is located next to the north-western side of the City of Porterville’s service area.  The water system consists of one active groundwater well, storage tanks, and a distribution system that serves approximately 108 persons through 28 service connections.  The feasibility study included developing a preliminary engineering report, consolidation agreement, construction plans and specifications, and environmental documentation.  Unfortunately, due to project delays, the funding agreement term expired in July 2013 prior to the completion of the scope of work.  The main project delay was attributed to the longer than expected process of Beverly-Grand MWC being annexed to the City of Porterville through the Local Agency Formation Commission (LAFCo).  Other delays were also related to the Drinking Water Program being in transition to the SWRCB.  The total grant fund was reduced to the actual total expended amount of $25,539.</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 April 2016, a second grant in the amount of $473,511 was awarded to Beverly-Grand MWC to conduct a second feasibility study to complete the unfinished scope of work.  In addition to the original scope of work, drilling of a test well was included with the intention of finding a site for a new production well to augment the City of Porterville’s ability to serve Beverly-Grand MWC (</a:t>
            </a:r>
            <a:r>
              <a:rPr lang="en-US" i="1" baseline="0" dirty="0" smtClean="0"/>
              <a:t>the location of the test well site is currently unknown</a:t>
            </a:r>
            <a:r>
              <a:rPr lang="en-US" baseline="0" dirty="0" smtClean="0"/>
              <a:t>).  This project is now underway and is expected to complete by October 2017.</a:t>
            </a:r>
          </a:p>
        </p:txBody>
      </p:sp>
      <p:sp>
        <p:nvSpPr>
          <p:cNvPr id="4" name="Slide Number Placeholder 3"/>
          <p:cNvSpPr>
            <a:spLocks noGrp="1"/>
          </p:cNvSpPr>
          <p:nvPr>
            <p:ph type="sldNum" sz="quarter" idx="10"/>
          </p:nvPr>
        </p:nvSpPr>
        <p:spPr/>
        <p:txBody>
          <a:bodyPr/>
          <a:lstStyle/>
          <a:p>
            <a:fld id="{F5CD7ADD-D82A-4C74-8782-10B5B863B792}" type="slidenum">
              <a:rPr lang="en-US" smtClean="0"/>
              <a:t>25</a:t>
            </a:fld>
            <a:endParaRPr lang="en-US"/>
          </a:p>
        </p:txBody>
      </p:sp>
    </p:spTree>
    <p:extLst>
      <p:ext uri="{BB962C8B-B14F-4D97-AF65-F5344CB8AC3E}">
        <p14:creationId xmlns:p14="http://schemas.microsoft.com/office/powerpoint/2010/main" val="41517106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100" dirty="0"/>
              <a:t>In June 2011, grant funding in the amount of $91,000 was awarded to Akin Water Company to conduct a feasibility study to evaluate the consolidation with the City of Porterville.  The water system is located approximately 1,000-feet south of the City of Porterville’s service area.  The water system consists of two active groundwater wells, pressure tanks, and a distribution system that serves approximately 50 persons through 22 service connections.  The feasibility study included developing a preliminary engineering report, consolidation agreement, construction plans and specifications, and environmental documentation.  Unfortunately, due to project delays, the funding agreement term expired in December 2012 prior to the completion of the scope of work. The main project delay was attributed to the longer than expected process of Akin Water Company being annexed to the City of Porterville through LAFCO.  The funding agreement was amended to reflect the actual costs incurred of $19,365.</a:t>
            </a:r>
          </a:p>
          <a:p>
            <a:pPr>
              <a:defRPr/>
            </a:pPr>
            <a:r>
              <a:rPr lang="en-US" sz="1100" dirty="0"/>
              <a:t>In January 2014, a second grant in the amount of $470,000 was awarded to Akin Water Company to conduct a second feasibility study to complete the unfinished scope of work.  In addition to the original scope of work, drilling of a test well was included with the intention of finding a site for a new production well to augment the City of Porterville’s ability to serve Akin Water Company (the location of the proposed well is within the City’s north-western service area near W Henderson Ave and N Westwood St).  This project is near completion and is expected to complete by June 2016.</a:t>
            </a:r>
          </a:p>
          <a:p>
            <a:pPr>
              <a:defRPr/>
            </a:pPr>
            <a:endParaRPr lang="en-US" sz="1100" dirty="0"/>
          </a:p>
          <a:p>
            <a:pPr>
              <a:defRPr/>
            </a:pPr>
            <a:r>
              <a:rPr lang="en-US" sz="1100" dirty="0"/>
              <a:t>In August 2015, an emergency oral agreement was approved, awarding Akin Water Company $10,000 in grant funding to address bacteriological contamination problems in their wells.  The work was completed by the end of August 2015; unfortunately, the water system continued to experience bacteriological contamination problems. In February 2016, emergency grant funding in the amount of $30,000 was awarded to the City of Porterville to construct an emergency interconnection to the Akin Water Company’s water distribution system.  This project is near completion and is expected to complete by June 2016.  In March of 2016, grant funding in the amount of $5,112 was awarded to Akin Water Company to cover costs incurred beyond the statutory $10,000 limit in the previous oral agreement.</a:t>
            </a:r>
          </a:p>
        </p:txBody>
      </p:sp>
      <p:sp>
        <p:nvSpPr>
          <p:cNvPr id="4" name="Slide Number Placeholder 3"/>
          <p:cNvSpPr>
            <a:spLocks noGrp="1"/>
          </p:cNvSpPr>
          <p:nvPr>
            <p:ph type="sldNum" sz="quarter" idx="10"/>
          </p:nvPr>
        </p:nvSpPr>
        <p:spPr/>
        <p:txBody>
          <a:bodyPr/>
          <a:lstStyle/>
          <a:p>
            <a:fld id="{F5CD7ADD-D82A-4C74-8782-10B5B863B792}" type="slidenum">
              <a:rPr lang="en-US" smtClean="0"/>
              <a:t>26</a:t>
            </a:fld>
            <a:endParaRPr lang="en-US"/>
          </a:p>
        </p:txBody>
      </p:sp>
    </p:spTree>
    <p:extLst>
      <p:ext uri="{BB962C8B-B14F-4D97-AF65-F5344CB8AC3E}">
        <p14:creationId xmlns:p14="http://schemas.microsoft.com/office/powerpoint/2010/main" val="41517106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West</a:t>
            </a:r>
            <a:r>
              <a:rPr lang="en-US" baseline="0" dirty="0" smtClean="0"/>
              <a:t> Goshen Mutual Water Company is a small severely disadvantaged community water system that serves approximately 350 residents via 86 service connections.  The water system consists of one primary well and one backup well, a 5,000 </a:t>
            </a:r>
            <a:r>
              <a:rPr lang="en-US" baseline="0" dirty="0" err="1" smtClean="0"/>
              <a:t>hydropneumatic</a:t>
            </a:r>
            <a:r>
              <a:rPr lang="en-US" baseline="0" dirty="0" smtClean="0"/>
              <a:t> tank, and distribution system.  Primary well had nitrate over the maximum contaminant level.  Both wells, aged over 40 years, collapsed and caused severe sand intrusion which had destroyed the primary well pump and two secondary well pumps.  The water system experienced several water outages and the longest one lasted for 48 hours.</a:t>
            </a:r>
            <a:endParaRPr lang="en-US" dirty="0"/>
          </a:p>
        </p:txBody>
      </p:sp>
      <p:sp>
        <p:nvSpPr>
          <p:cNvPr id="4" name="Slide Number Placeholder 3"/>
          <p:cNvSpPr>
            <a:spLocks noGrp="1"/>
          </p:cNvSpPr>
          <p:nvPr>
            <p:ph type="sldNum" sz="quarter" idx="10"/>
          </p:nvPr>
        </p:nvSpPr>
        <p:spPr/>
        <p:txBody>
          <a:bodyPr/>
          <a:lstStyle/>
          <a:p>
            <a:fld id="{F5CD7ADD-D82A-4C74-8782-10B5B863B792}" type="slidenum">
              <a:rPr lang="en-US" smtClean="0"/>
              <a:t>27</a:t>
            </a:fld>
            <a:endParaRPr lang="en-US"/>
          </a:p>
        </p:txBody>
      </p:sp>
    </p:spTree>
    <p:extLst>
      <p:ext uri="{BB962C8B-B14F-4D97-AF65-F5344CB8AC3E}">
        <p14:creationId xmlns:p14="http://schemas.microsoft.com/office/powerpoint/2010/main" val="3864859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Grant funding</a:t>
            </a:r>
            <a:r>
              <a:rPr lang="en-US" baseline="0" dirty="0" smtClean="0"/>
              <a:t> from Proposition 84 in the amount of $250,000 to intertie with California Water Service Company – Visalia (Cal Water) for an immediate solution.  Approximately 1 mile of pipe running from Road 64 to Road 52 on Avenue 308 and a master meter </a:t>
            </a:r>
            <a:r>
              <a:rPr lang="en-US" baseline="0" smtClean="0"/>
              <a:t>were installed.</a:t>
            </a:r>
            <a:endParaRPr lang="en-US" baseline="0" dirty="0" smtClean="0"/>
          </a:p>
          <a:p>
            <a:r>
              <a:rPr lang="en-US" baseline="0" dirty="0" smtClean="0"/>
              <a:t>Grant funding from Drinking Water State Revolving Fund in the amount of $3,000,000 to construct new distribution system that meets Cal Water’s standards, then consolidate with Cal Water.</a:t>
            </a:r>
          </a:p>
          <a:p>
            <a:r>
              <a:rPr lang="en-US" baseline="0" dirty="0" smtClean="0"/>
              <a:t>It is anticipated that all customers will be switched to the new distribution by the end of Summer 2016.</a:t>
            </a:r>
            <a:endParaRPr lang="en-US" dirty="0"/>
          </a:p>
        </p:txBody>
      </p:sp>
      <p:sp>
        <p:nvSpPr>
          <p:cNvPr id="4" name="Slide Number Placeholder 3"/>
          <p:cNvSpPr>
            <a:spLocks noGrp="1"/>
          </p:cNvSpPr>
          <p:nvPr>
            <p:ph type="sldNum" sz="quarter" idx="10"/>
          </p:nvPr>
        </p:nvSpPr>
        <p:spPr/>
        <p:txBody>
          <a:bodyPr/>
          <a:lstStyle/>
          <a:p>
            <a:fld id="{F5CD7ADD-D82A-4C74-8782-10B5B863B792}" type="slidenum">
              <a:rPr lang="en-US" smtClean="0"/>
              <a:t>28</a:t>
            </a:fld>
            <a:endParaRPr lang="en-US"/>
          </a:p>
        </p:txBody>
      </p:sp>
    </p:spTree>
    <p:extLst>
      <p:ext uri="{BB962C8B-B14F-4D97-AF65-F5344CB8AC3E}">
        <p14:creationId xmlns:p14="http://schemas.microsoft.com/office/powerpoint/2010/main" val="1503014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CA27C5-C659-4AF6-AEEC-1E2C8A31D8FE}" type="slidenum">
              <a:rPr lang="en-US" smtClean="0"/>
              <a:t>30</a:t>
            </a:fld>
            <a:endParaRPr lang="en-US" dirty="0"/>
          </a:p>
        </p:txBody>
      </p:sp>
    </p:spTree>
    <p:extLst>
      <p:ext uri="{BB962C8B-B14F-4D97-AF65-F5344CB8AC3E}">
        <p14:creationId xmlns:p14="http://schemas.microsoft.com/office/powerpoint/2010/main" val="33204989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CA27C5-C659-4AF6-AEEC-1E2C8A31D8FE}" type="slidenum">
              <a:rPr lang="en-US" smtClean="0"/>
              <a:t>32</a:t>
            </a:fld>
            <a:endParaRPr lang="en-US" dirty="0"/>
          </a:p>
        </p:txBody>
      </p:sp>
    </p:spTree>
    <p:extLst>
      <p:ext uri="{BB962C8B-B14F-4D97-AF65-F5344CB8AC3E}">
        <p14:creationId xmlns:p14="http://schemas.microsoft.com/office/powerpoint/2010/main" val="2516976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96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8C02BD-617F-443A-9DC6-BE620467D6B3}" type="slidenum">
              <a:rPr lang="en-US" smtClean="0"/>
              <a:pPr/>
              <a:t>7</a:t>
            </a:fld>
            <a:endParaRPr lang="en-US"/>
          </a:p>
        </p:txBody>
      </p:sp>
    </p:spTree>
    <p:extLst>
      <p:ext uri="{BB962C8B-B14F-4D97-AF65-F5344CB8AC3E}">
        <p14:creationId xmlns:p14="http://schemas.microsoft.com/office/powerpoint/2010/main" val="2193822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2D9986-F669-4774-BC98-C7D78172049C}" type="slidenum">
              <a:rPr lang="en-US" smtClean="0"/>
              <a:t>8</a:t>
            </a:fld>
            <a:endParaRPr lang="en-US" dirty="0"/>
          </a:p>
        </p:txBody>
      </p:sp>
    </p:spTree>
    <p:extLst>
      <p:ext uri="{BB962C8B-B14F-4D97-AF65-F5344CB8AC3E}">
        <p14:creationId xmlns:p14="http://schemas.microsoft.com/office/powerpoint/2010/main" val="15408389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a:t>
            </a:r>
            <a:r>
              <a:rPr lang="en-US" baseline="0" dirty="0" smtClean="0"/>
              <a:t>communities lack the technical, managerial and financial capacity to apply for funding, construct and operate their systems.  So what’s the solution to fill those gaps?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types of services available vary, but here are the basic categories of help available.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342D9986-F669-4774-BC98-C7D78172049C}" type="slidenum">
              <a:rPr lang="en-US" smtClean="0"/>
              <a:t>11</a:t>
            </a:fld>
            <a:endParaRPr lang="en-US" dirty="0"/>
          </a:p>
        </p:txBody>
      </p:sp>
    </p:spTree>
    <p:extLst>
      <p:ext uri="{BB962C8B-B14F-4D97-AF65-F5344CB8AC3E}">
        <p14:creationId xmlns:p14="http://schemas.microsoft.com/office/powerpoint/2010/main" val="1707572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342D9986-F669-4774-BC98-C7D78172049C}" type="slidenum">
              <a:rPr lang="en-US" smtClean="0"/>
              <a:t>16</a:t>
            </a:fld>
            <a:endParaRPr lang="en-US" dirty="0"/>
          </a:p>
        </p:txBody>
      </p:sp>
    </p:spTree>
    <p:extLst>
      <p:ext uri="{BB962C8B-B14F-4D97-AF65-F5344CB8AC3E}">
        <p14:creationId xmlns:p14="http://schemas.microsoft.com/office/powerpoint/2010/main" val="10796859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342D9986-F669-4774-BC98-C7D78172049C}" type="slidenum">
              <a:rPr lang="en-US" smtClean="0"/>
              <a:t>17</a:t>
            </a:fld>
            <a:endParaRPr lang="en-US" dirty="0"/>
          </a:p>
        </p:txBody>
      </p:sp>
    </p:spTree>
    <p:extLst>
      <p:ext uri="{BB962C8B-B14F-4D97-AF65-F5344CB8AC3E}">
        <p14:creationId xmlns:p14="http://schemas.microsoft.com/office/powerpoint/2010/main" val="10796859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Monson is an unincorporated community located approximately four miles south of the Sultana Community Services District (Sultana CSD).  The community is severely disadvantaged with a MHI of $15,000 and is comprised of approximately 41 homes and 164 people.  Domestic water is supplied from private wells, many of which have nitrate concentrations (46-130 ppm) above the maximum contaminant level (MCL) (45 ppm).  Additionally, many wells have gone dry due to the drought. </a:t>
            </a:r>
            <a:endParaRPr lang="en-US" dirty="0" smtClean="0"/>
          </a:p>
          <a:p>
            <a:r>
              <a:rPr lang="en-US" dirty="0" smtClean="0"/>
              <a:t>  </a:t>
            </a:r>
            <a:endParaRPr lang="en-US" dirty="0"/>
          </a:p>
          <a:p>
            <a:r>
              <a:rPr lang="en-US" dirty="0"/>
              <a:t>To address the immediate and long term domestic water needs, various sources of funding has been provided.  In October of 2013, a DWSRF planning funding agreement in the amount of $180,000 grant with Tulare County.  The planning funding was for evaluating possible alternatives for water service and potential governing entities for the Monson community as there is not currently a public water system.  A pre-design engineering report containing a summary of alternatives evaluated, proposed layout of a distribution system and projected water rates was prepared.  The planning project was completed in April of 2015.</a:t>
            </a:r>
          </a:p>
          <a:p>
            <a:endParaRPr lang="en-US" dirty="0"/>
          </a:p>
        </p:txBody>
      </p:sp>
      <p:sp>
        <p:nvSpPr>
          <p:cNvPr id="4" name="Slide Number Placeholder 3"/>
          <p:cNvSpPr>
            <a:spLocks noGrp="1"/>
          </p:cNvSpPr>
          <p:nvPr>
            <p:ph type="sldNum" sz="quarter" idx="10"/>
          </p:nvPr>
        </p:nvSpPr>
        <p:spPr/>
        <p:txBody>
          <a:bodyPr/>
          <a:lstStyle/>
          <a:p>
            <a:fld id="{F5CD7ADD-D82A-4C74-8782-10B5B863B792}" type="slidenum">
              <a:rPr lang="en-US" smtClean="0"/>
              <a:t>18</a:t>
            </a:fld>
            <a:endParaRPr lang="en-US"/>
          </a:p>
        </p:txBody>
      </p:sp>
    </p:spTree>
    <p:extLst>
      <p:ext uri="{BB962C8B-B14F-4D97-AF65-F5344CB8AC3E}">
        <p14:creationId xmlns:p14="http://schemas.microsoft.com/office/powerpoint/2010/main" val="3196949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November of 2015, another grant agreement was given with Tulare County for $132,027 to assist the community in obtaining domestic water service from Sultana approximately 4 miles north of Monson.  Public outreach and meetings are currently on-going.  The community decided they want to have an Extraterritorial Service Agreement (ESA) with Sultana CSD for water service and move towards full annexation into Sultana CSD’s service area.  Tulare County under the LEFA project, is responsible for facilitating the ESA and annexation.  Self-Help Enterprises is assisting the County and both are working with Sultana CSD to facilitate the ESA and annexation. Once Sultana CSD has the appropriate legal authorities to provide water service to the Monson community, Sultana CSD is eligible for funding to extend service to the Monson area. The LEFA project is expected to be completed by December 2016.</a:t>
            </a:r>
          </a:p>
          <a:p>
            <a:endParaRPr lang="en-US" dirty="0"/>
          </a:p>
          <a:p>
            <a:r>
              <a:rPr lang="en-US" dirty="0"/>
              <a:t>Under our Technical Assistance set-aside program, we are providing technical assistance via Self-Help, to Sultana CSD for the preparation of a construction funding application for the project to extend service to the community of Monson and for necessary improvements to Sultana’s system to enable provision of water service. </a:t>
            </a:r>
          </a:p>
          <a:p>
            <a:endParaRPr lang="en-US" dirty="0"/>
          </a:p>
          <a:p>
            <a:r>
              <a:rPr lang="en-US" dirty="0"/>
              <a:t>To address the dry wells, DWR, USDA and SWRCB have co-funded an emergency project for the community with Tulare County as the party responsible for the emergency project</a:t>
            </a:r>
          </a:p>
          <a:p>
            <a:endParaRPr lang="en-US" dirty="0"/>
          </a:p>
        </p:txBody>
      </p:sp>
      <p:sp>
        <p:nvSpPr>
          <p:cNvPr id="4" name="Slide Number Placeholder 3"/>
          <p:cNvSpPr>
            <a:spLocks noGrp="1"/>
          </p:cNvSpPr>
          <p:nvPr>
            <p:ph type="sldNum" sz="quarter" idx="10"/>
          </p:nvPr>
        </p:nvSpPr>
        <p:spPr/>
        <p:txBody>
          <a:bodyPr/>
          <a:lstStyle/>
          <a:p>
            <a:fld id="{F5CD7ADD-D82A-4C74-8782-10B5B863B792}" type="slidenum">
              <a:rPr lang="en-US" smtClean="0"/>
              <a:t>19</a:t>
            </a:fld>
            <a:endParaRPr lang="en-US"/>
          </a:p>
        </p:txBody>
      </p:sp>
    </p:spTree>
    <p:extLst>
      <p:ext uri="{BB962C8B-B14F-4D97-AF65-F5344CB8AC3E}">
        <p14:creationId xmlns:p14="http://schemas.microsoft.com/office/powerpoint/2010/main" val="605465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The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Tooleville</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Mutual Nonprofit Water Association operates a community water system which serves a severely disadvantaged community located approximately one mile east of the City of Exeter.  The system’s water supply comes from wells which produce water which exceeds the level for Nitrate.  The wells have also experienced repeated bacteriological violations.  </a:t>
            </a:r>
          </a:p>
          <a:p>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r>
              <a:rPr kumimoji="0" lang="en-US" sz="1200" b="0" i="0" u="none" strike="noStrike" kern="1200" cap="none" spc="0" normalizeH="0" baseline="0" noProof="0" dirty="0" smtClean="0">
                <a:ln>
                  <a:noFill/>
                </a:ln>
                <a:solidFill>
                  <a:prstClr val="black"/>
                </a:solidFill>
                <a:effectLst/>
                <a:uLnTx/>
                <a:uFillTx/>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F5CD7ADD-D82A-4C74-8782-10B5B863B792}" type="slidenum">
              <a:rPr lang="en-US" smtClean="0"/>
              <a:t>20</a:t>
            </a:fld>
            <a:endParaRPr lang="en-US"/>
          </a:p>
        </p:txBody>
      </p:sp>
    </p:spTree>
    <p:extLst>
      <p:ext uri="{BB962C8B-B14F-4D97-AF65-F5344CB8AC3E}">
        <p14:creationId xmlns:p14="http://schemas.microsoft.com/office/powerpoint/2010/main" val="1033015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r>
              <a:rPr lang="en-US" dirty="0" smtClean="0"/>
              <a:t>9/4/2015</a:t>
            </a:r>
            <a:endParaRPr lang="en-US" dirty="0"/>
          </a:p>
        </p:txBody>
      </p:sp>
      <p:sp>
        <p:nvSpPr>
          <p:cNvPr id="19" name="Footer Placeholder 18"/>
          <p:cNvSpPr>
            <a:spLocks noGrp="1"/>
          </p:cNvSpPr>
          <p:nvPr>
            <p:ph type="ftr" sz="quarter" idx="11"/>
          </p:nvPr>
        </p:nvSpPr>
        <p:spPr/>
        <p:txBody>
          <a:bodyPr/>
          <a:lstStyle/>
          <a:p>
            <a:endParaRPr lang="en-US" dirty="0"/>
          </a:p>
        </p:txBody>
      </p:sp>
      <p:sp>
        <p:nvSpPr>
          <p:cNvPr id="27" name="Slide Number Placeholder 26"/>
          <p:cNvSpPr>
            <a:spLocks noGrp="1"/>
          </p:cNvSpPr>
          <p:nvPr>
            <p:ph type="sldNum" sz="quarter" idx="12"/>
          </p:nvPr>
        </p:nvSpPr>
        <p:spPr/>
        <p:txBody>
          <a:bodyPr/>
          <a:lstStyle/>
          <a:p>
            <a:fld id="{2CFA9B75-854A-42A5-8DC6-DB5AEE1E9E7C}" type="slidenum">
              <a:rPr lang="en-US" smtClean="0"/>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dirty="0" smtClean="0"/>
              <a:t>9/4/2015</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FA9B75-854A-42A5-8DC6-DB5AEE1E9E7C}"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dirty="0" smtClean="0"/>
              <a:t>9/4/2015</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FA9B75-854A-42A5-8DC6-DB5AEE1E9E7C}"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dirty="0" smtClean="0"/>
              <a:t>9/4/2015</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FA9B75-854A-42A5-8DC6-DB5AEE1E9E7C}"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r>
              <a:rPr lang="en-US" dirty="0" smtClean="0"/>
              <a:t>9/4/2015</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FA9B75-854A-42A5-8DC6-DB5AEE1E9E7C}" type="slidenum">
              <a:rPr lang="en-US" smtClean="0"/>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r>
              <a:rPr lang="en-US" dirty="0" smtClean="0"/>
              <a:t>9/4/2015</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FA9B75-854A-42A5-8DC6-DB5AEE1E9E7C}"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r>
              <a:rPr lang="en-US" dirty="0" smtClean="0"/>
              <a:t>9/4/2015</a:t>
            </a:r>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CFA9B75-854A-42A5-8DC6-DB5AEE1E9E7C}"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r>
              <a:rPr lang="en-US" dirty="0" smtClean="0"/>
              <a:t>9/4/2015</a:t>
            </a: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CFA9B75-854A-42A5-8DC6-DB5AEE1E9E7C}"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smtClean="0"/>
              <a:t>9/4/2015</a:t>
            </a:r>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CFA9B75-854A-42A5-8DC6-DB5AEE1E9E7C}"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r>
              <a:rPr lang="en-US" dirty="0" smtClean="0"/>
              <a:t>9/4/2015</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FA9B75-854A-42A5-8DC6-DB5AEE1E9E7C}"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r>
              <a:rPr lang="en-US" dirty="0" smtClean="0"/>
              <a:t>9/4/2015</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8077200" y="6356350"/>
            <a:ext cx="609600" cy="365125"/>
          </a:xfrm>
        </p:spPr>
        <p:txBody>
          <a:bodyPr/>
          <a:lstStyle/>
          <a:p>
            <a:fld id="{2CFA9B75-854A-42A5-8DC6-DB5AEE1E9E7C}" type="slidenum">
              <a:rPr lang="en-US" smtClean="0"/>
              <a:t>‹#›</a:t>
            </a:fld>
            <a:endParaRPr lang="en-US" dirty="0"/>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dirty="0"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en-US" dirty="0" smtClean="0"/>
              <a:t>9/4/2015</a:t>
            </a:r>
            <a:endParaRPr lang="en-US" dirty="0"/>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dirty="0"/>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2CFA9B75-854A-42A5-8DC6-DB5AEE1E9E7C}" type="slidenum">
              <a:rPr lang="en-US" smtClean="0"/>
              <a:t>‹#›</a:t>
            </a:fld>
            <a:endParaRPr lang="en-US" dirty="0"/>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www.waterboards.ca.gov/water_issues/programs/grants_loans/proposition1/tech_asst_funding.shtml"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9.jpeg"/></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3.jpeg"/><Relationship Id="rId4" Type="http://schemas.openxmlformats.org/officeDocument/2006/relationships/image" Target="../media/image1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eg"/><Relationship Id="rId4" Type="http://schemas.openxmlformats.org/officeDocument/2006/relationships/image" Target="../media/image20.jp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www.waterboards.ca.gov/water_issues/programs/grants_loans/sustainable_water_solutions/index.shtml" TargetMode="External"/><Relationship Id="rId2" Type="http://schemas.openxmlformats.org/officeDocument/2006/relationships/hyperlink" Target="http://www.waterboards.ca.gov/drinking_water/certlic/drinkingwater/TMF.shtml" TargetMode="External"/><Relationship Id="rId1" Type="http://schemas.openxmlformats.org/officeDocument/2006/relationships/slideLayout" Target="../slideLayouts/slideLayout2.xml"/><Relationship Id="rId5" Type="http://schemas.openxmlformats.org/officeDocument/2006/relationships/hyperlink" Target="http://www.waterboards.ca.gov/" TargetMode="External"/><Relationship Id="rId4" Type="http://schemas.openxmlformats.org/officeDocument/2006/relationships/hyperlink" Target="http://www.waterboards.ca.gov/drinking_water/services/funding/SRF.shtml"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hyperlink" Target="http://www.swrcb.ca.gov/drinking_water/services/funding/SRF.shtm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2895600"/>
            <a:ext cx="7315200" cy="3505200"/>
          </a:xfrm>
        </p:spPr>
        <p:txBody>
          <a:bodyPr>
            <a:normAutofit fontScale="92500"/>
          </a:bodyPr>
          <a:lstStyle/>
          <a:p>
            <a:pPr algn="ctr"/>
            <a:r>
              <a:rPr lang="en-US" sz="3000" b="1" dirty="0" smtClean="0">
                <a:latin typeface="Arial" panose="020B0604020202020204" pitchFamily="34" charset="0"/>
                <a:cs typeface="Arial" panose="020B0604020202020204" pitchFamily="34" charset="0"/>
              </a:rPr>
              <a:t>James </a:t>
            </a:r>
            <a:r>
              <a:rPr lang="en-US" sz="3000" b="1" dirty="0" err="1" smtClean="0">
                <a:latin typeface="Arial" panose="020B0604020202020204" pitchFamily="34" charset="0"/>
                <a:cs typeface="Arial" panose="020B0604020202020204" pitchFamily="34" charset="0"/>
              </a:rPr>
              <a:t>Maughan</a:t>
            </a:r>
            <a:endParaRPr lang="en-US" sz="3000" b="1" dirty="0" smtClean="0">
              <a:latin typeface="Arial" panose="020B0604020202020204" pitchFamily="34" charset="0"/>
              <a:cs typeface="Arial" panose="020B0604020202020204" pitchFamily="34" charset="0"/>
            </a:endParaRPr>
          </a:p>
          <a:p>
            <a:pPr algn="ctr"/>
            <a:r>
              <a:rPr lang="en-US" sz="3000" b="1" dirty="0" smtClean="0">
                <a:latin typeface="Arial" panose="020B0604020202020204" pitchFamily="34" charset="0"/>
                <a:cs typeface="Arial" panose="020B0604020202020204" pitchFamily="34" charset="0"/>
              </a:rPr>
              <a:t>CA-State Water Resources Control Board</a:t>
            </a:r>
            <a:endParaRPr lang="en-US" sz="3000" b="1" dirty="0" smtClean="0">
              <a:solidFill>
                <a:schemeClr val="tx1"/>
              </a:solidFill>
              <a:latin typeface="Arial" panose="020B0604020202020204" pitchFamily="34" charset="0"/>
              <a:cs typeface="Arial" panose="020B0604020202020204" pitchFamily="34" charset="0"/>
            </a:endParaRPr>
          </a:p>
          <a:p>
            <a:pPr algn="ctr"/>
            <a:endParaRPr lang="en-US" sz="2800" dirty="0" smtClean="0">
              <a:latin typeface="Arial" panose="020B0604020202020204" pitchFamily="34" charset="0"/>
              <a:cs typeface="Arial" panose="020B0604020202020204" pitchFamily="34" charset="0"/>
            </a:endParaRPr>
          </a:p>
          <a:p>
            <a:pPr algn="ctr"/>
            <a:endParaRPr lang="en-US" sz="2800" dirty="0">
              <a:latin typeface="Arial" panose="020B0604020202020204" pitchFamily="34" charset="0"/>
              <a:cs typeface="Arial" panose="020B0604020202020204" pitchFamily="34" charset="0"/>
            </a:endParaRPr>
          </a:p>
          <a:p>
            <a:pPr algn="ctr"/>
            <a:r>
              <a:rPr lang="en-US" sz="2400" b="1" dirty="0" smtClean="0">
                <a:solidFill>
                  <a:schemeClr val="bg1"/>
                </a:solidFill>
                <a:latin typeface="Arial" panose="020B0604020202020204" pitchFamily="34" charset="0"/>
                <a:cs typeface="Arial" panose="020B0604020202020204" pitchFamily="34" charset="0"/>
              </a:rPr>
              <a:t>November 1, 2016</a:t>
            </a:r>
          </a:p>
          <a:p>
            <a:pPr algn="ctr"/>
            <a:r>
              <a:rPr lang="en-US" sz="2400" b="1" dirty="0" smtClean="0">
                <a:solidFill>
                  <a:schemeClr val="bg1"/>
                </a:solidFill>
                <a:latin typeface="Arial" panose="020B0604020202020204" pitchFamily="34" charset="0"/>
                <a:cs typeface="Arial" panose="020B0604020202020204" pitchFamily="34" charset="0"/>
              </a:rPr>
              <a:t>2016 National SRF Workshop</a:t>
            </a:r>
          </a:p>
          <a:p>
            <a:pPr algn="ctr"/>
            <a:r>
              <a:rPr lang="en-US" sz="2400" b="1" dirty="0" smtClean="0">
                <a:solidFill>
                  <a:schemeClr val="bg1"/>
                </a:solidFill>
                <a:latin typeface="Arial" panose="020B0604020202020204" pitchFamily="34" charset="0"/>
                <a:cs typeface="Arial" panose="020B0604020202020204" pitchFamily="34" charset="0"/>
              </a:rPr>
              <a:t>Austin, Texas</a:t>
            </a:r>
          </a:p>
        </p:txBody>
      </p:sp>
      <p:sp>
        <p:nvSpPr>
          <p:cNvPr id="4" name="Title 1"/>
          <p:cNvSpPr txBox="1">
            <a:spLocks/>
          </p:cNvSpPr>
          <p:nvPr/>
        </p:nvSpPr>
        <p:spPr>
          <a:xfrm>
            <a:off x="304800" y="762000"/>
            <a:ext cx="8534400" cy="14700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latin typeface="Arial" panose="020B0604020202020204" pitchFamily="34" charset="0"/>
                <a:cs typeface="Arial" panose="020B0604020202020204" pitchFamily="34" charset="0"/>
              </a:rPr>
              <a:t>Small Communities: Co-funding </a:t>
            </a:r>
            <a:r>
              <a:rPr lang="en-US" sz="3600" b="1" dirty="0">
                <a:latin typeface="Arial" panose="020B0604020202020204" pitchFamily="34" charset="0"/>
                <a:cs typeface="Arial" panose="020B0604020202020204" pitchFamily="34" charset="0"/>
              </a:rPr>
              <a:t>in Conjunction with </a:t>
            </a:r>
            <a:r>
              <a:rPr lang="en-US" sz="3600" b="1" dirty="0" smtClean="0">
                <a:latin typeface="Arial" panose="020B0604020202020204" pitchFamily="34" charset="0"/>
                <a:cs typeface="Arial" panose="020B0604020202020204" pitchFamily="34" charset="0"/>
              </a:rPr>
              <a:t>Regionalization</a:t>
            </a:r>
          </a:p>
          <a:p>
            <a:r>
              <a:rPr lang="en-US" sz="2800" b="1" dirty="0" smtClean="0">
                <a:latin typeface="Arial" panose="020B0604020202020204" pitchFamily="34" charset="0"/>
                <a:cs typeface="Arial" panose="020B0604020202020204" pitchFamily="34" charset="0"/>
              </a:rPr>
              <a:t>in California</a:t>
            </a:r>
            <a:endParaRPr lang="en-US" sz="2800" b="1"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fld id="{2CFA9B75-854A-42A5-8DC6-DB5AEE1E9E7C}" type="slidenum">
              <a:rPr lang="en-US" smtClean="0">
                <a:latin typeface="Arial" panose="020B0604020202020204" pitchFamily="34" charset="0"/>
                <a:cs typeface="Arial" panose="020B0604020202020204" pitchFamily="34" charset="0"/>
              </a:rPr>
              <a:t>1</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28115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89788"/>
            <a:ext cx="8229600" cy="553212"/>
          </a:xfrm>
        </p:spPr>
        <p:txBody>
          <a:bodyPr>
            <a:normAutofit fontScale="90000"/>
          </a:bodyPr>
          <a:lstStyle/>
          <a:p>
            <a:pPr algn="ctr"/>
            <a:r>
              <a:rPr lang="en-US" sz="4400" dirty="0" smtClean="0">
                <a:solidFill>
                  <a:schemeClr val="tx1"/>
                </a:solidFill>
              </a:rPr>
              <a:t>Technical Assistance Providers</a:t>
            </a:r>
            <a:endParaRPr lang="en-US" sz="4400" dirty="0">
              <a:solidFill>
                <a:schemeClr val="tx1"/>
              </a:solidFill>
            </a:endParaRPr>
          </a:p>
        </p:txBody>
      </p:sp>
      <p:sp>
        <p:nvSpPr>
          <p:cNvPr id="3" name="Content Placeholder 2"/>
          <p:cNvSpPr>
            <a:spLocks noGrp="1"/>
          </p:cNvSpPr>
          <p:nvPr>
            <p:ph idx="1"/>
          </p:nvPr>
        </p:nvSpPr>
        <p:spPr>
          <a:xfrm>
            <a:off x="457200" y="1219200"/>
            <a:ext cx="8229600" cy="5257800"/>
          </a:xfrm>
        </p:spPr>
        <p:txBody>
          <a:bodyPr>
            <a:normAutofit fontScale="32500" lnSpcReduction="20000"/>
          </a:bodyPr>
          <a:lstStyle/>
          <a:p>
            <a:r>
              <a:rPr lang="en-US" sz="6200" dirty="0"/>
              <a:t>California Rural Legal Assistance, Inc</a:t>
            </a:r>
            <a:r>
              <a:rPr lang="en-US" sz="6200" dirty="0" smtClean="0"/>
              <a:t>.</a:t>
            </a:r>
          </a:p>
          <a:p>
            <a:r>
              <a:rPr lang="en-US" sz="6200" dirty="0" smtClean="0"/>
              <a:t>California </a:t>
            </a:r>
            <a:r>
              <a:rPr lang="en-US" sz="6200" dirty="0"/>
              <a:t>Rural Water </a:t>
            </a:r>
            <a:r>
              <a:rPr lang="en-US" sz="6200" dirty="0" smtClean="0"/>
              <a:t>Association</a:t>
            </a:r>
          </a:p>
          <a:p>
            <a:r>
              <a:rPr lang="en-US" sz="6200" dirty="0" smtClean="0"/>
              <a:t>Community </a:t>
            </a:r>
            <a:r>
              <a:rPr lang="en-US" sz="6200" dirty="0"/>
              <a:t>Water </a:t>
            </a:r>
            <a:r>
              <a:rPr lang="en-US" sz="6200" dirty="0" smtClean="0"/>
              <a:t>Center</a:t>
            </a:r>
          </a:p>
          <a:p>
            <a:r>
              <a:rPr lang="en-US" sz="6200" dirty="0" smtClean="0"/>
              <a:t>Environmental </a:t>
            </a:r>
            <a:r>
              <a:rPr lang="en-US" sz="6200" dirty="0"/>
              <a:t>Justice Coalition for </a:t>
            </a:r>
            <a:r>
              <a:rPr lang="en-US" sz="6200" dirty="0" smtClean="0"/>
              <a:t>Water</a:t>
            </a:r>
          </a:p>
          <a:p>
            <a:r>
              <a:rPr lang="en-US" sz="6200" dirty="0" smtClean="0"/>
              <a:t>Pueblo </a:t>
            </a:r>
            <a:r>
              <a:rPr lang="en-US" sz="6200" dirty="0" err="1"/>
              <a:t>Unido</a:t>
            </a:r>
            <a:r>
              <a:rPr lang="en-US" sz="6200" dirty="0"/>
              <a:t> Community Development </a:t>
            </a:r>
            <a:r>
              <a:rPr lang="en-US" sz="6200" dirty="0" smtClean="0"/>
              <a:t>Corporation</a:t>
            </a:r>
          </a:p>
          <a:p>
            <a:r>
              <a:rPr lang="en-US" sz="6200" dirty="0" smtClean="0"/>
              <a:t>Rural </a:t>
            </a:r>
            <a:r>
              <a:rPr lang="en-US" sz="6200" dirty="0"/>
              <a:t>Community Assistance </a:t>
            </a:r>
            <a:r>
              <a:rPr lang="en-US" sz="6200" dirty="0" smtClean="0"/>
              <a:t>Corporation</a:t>
            </a:r>
          </a:p>
          <a:p>
            <a:r>
              <a:rPr lang="en-US" sz="6200" dirty="0" smtClean="0"/>
              <a:t>Self-Help Enterprises</a:t>
            </a:r>
          </a:p>
          <a:p>
            <a:r>
              <a:rPr lang="en-US" sz="6200" dirty="0" smtClean="0"/>
              <a:t>Tides </a:t>
            </a:r>
            <a:r>
              <a:rPr lang="en-US" sz="6200" dirty="0"/>
              <a:t>Center (for Leadership Counsel for Justice and Accountability</a:t>
            </a:r>
            <a:r>
              <a:rPr lang="en-US" sz="6200" dirty="0" smtClean="0"/>
              <a:t>)</a:t>
            </a:r>
          </a:p>
          <a:p>
            <a:r>
              <a:rPr lang="en-US" sz="6200" dirty="0" smtClean="0"/>
              <a:t>University </a:t>
            </a:r>
            <a:r>
              <a:rPr lang="en-US" sz="6200" dirty="0"/>
              <a:t>of California at </a:t>
            </a:r>
            <a:r>
              <a:rPr lang="en-US" sz="6200" dirty="0" smtClean="0"/>
              <a:t>Davis</a:t>
            </a:r>
          </a:p>
          <a:p>
            <a:r>
              <a:rPr lang="en-US" sz="6200" dirty="0" smtClean="0"/>
              <a:t>University </a:t>
            </a:r>
            <a:r>
              <a:rPr lang="en-US" sz="6200" dirty="0"/>
              <a:t>Enterprises Corporation (at California State University, San Bernardino</a:t>
            </a:r>
            <a:r>
              <a:rPr lang="en-US" sz="6200" dirty="0" smtClean="0"/>
              <a:t>)</a:t>
            </a:r>
          </a:p>
          <a:p>
            <a:r>
              <a:rPr lang="en-US" sz="6200" dirty="0" smtClean="0"/>
              <a:t>University </a:t>
            </a:r>
            <a:r>
              <a:rPr lang="en-US" sz="6200" dirty="0"/>
              <a:t>Enterprises Inc. (at California State University, Sacramento</a:t>
            </a:r>
            <a:r>
              <a:rPr lang="en-US" sz="6200" dirty="0" smtClean="0"/>
              <a:t>)</a:t>
            </a:r>
          </a:p>
          <a:p>
            <a:endParaRPr lang="en-US" sz="5500" dirty="0"/>
          </a:p>
          <a:p>
            <a:r>
              <a:rPr lang="en-US" sz="5500" dirty="0" smtClean="0">
                <a:latin typeface="Arial" panose="020B0604020202020204" pitchFamily="34" charset="0"/>
                <a:cs typeface="Arial" panose="020B0604020202020204" pitchFamily="34" charset="0"/>
              </a:rPr>
              <a:t>Recently received 150 TA request</a:t>
            </a:r>
          </a:p>
          <a:p>
            <a:endParaRPr lang="en-US" sz="4900" dirty="0" smtClean="0">
              <a:latin typeface="Arial" panose="020B0604020202020204" pitchFamily="34" charset="0"/>
              <a:cs typeface="Arial" panose="020B0604020202020204" pitchFamily="34" charset="0"/>
            </a:endParaRPr>
          </a:p>
          <a:p>
            <a:r>
              <a:rPr lang="en-US" sz="4900" dirty="0">
                <a:latin typeface="Arial" panose="020B0604020202020204" pitchFamily="34" charset="0"/>
                <a:cs typeface="Arial" panose="020B0604020202020204" pitchFamily="34" charset="0"/>
              </a:rPr>
              <a:t>Website: </a:t>
            </a:r>
            <a:r>
              <a:rPr lang="en-US" sz="4900" dirty="0">
                <a:latin typeface="Arial" panose="020B0604020202020204" pitchFamily="34" charset="0"/>
                <a:cs typeface="Arial" panose="020B0604020202020204" pitchFamily="34" charset="0"/>
                <a:hlinkClick r:id="rId2"/>
              </a:rPr>
              <a:t>http://</a:t>
            </a:r>
            <a:r>
              <a:rPr lang="en-US" sz="4900" dirty="0" smtClean="0">
                <a:latin typeface="Arial" panose="020B0604020202020204" pitchFamily="34" charset="0"/>
                <a:cs typeface="Arial" panose="020B0604020202020204" pitchFamily="34" charset="0"/>
                <a:hlinkClick r:id="rId2"/>
              </a:rPr>
              <a:t>www.waterboards.ca.gov/water_issues/programs/grants_loans/proposition1/tech_asst_funding.shtml</a:t>
            </a:r>
            <a:endParaRPr lang="en-US" sz="4900" dirty="0" smtClean="0">
              <a:latin typeface="Arial" panose="020B0604020202020204" pitchFamily="34" charset="0"/>
              <a:cs typeface="Arial" panose="020B0604020202020204" pitchFamily="34" charset="0"/>
            </a:endParaRPr>
          </a:p>
          <a:p>
            <a:endParaRPr lang="en-US" sz="3200" dirty="0" smtClean="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fld id="{2CFA9B75-854A-42A5-8DC6-DB5AEE1E9E7C}" type="slidenum">
              <a:rPr lang="en-US" smtClean="0">
                <a:solidFill>
                  <a:schemeClr val="tx1"/>
                </a:solidFill>
                <a:latin typeface="Arial" panose="020B0604020202020204" pitchFamily="34" charset="0"/>
                <a:cs typeface="Arial" panose="020B0604020202020204" pitchFamily="34" charset="0"/>
              </a:rPr>
              <a:t>10</a:t>
            </a:fld>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63080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533400"/>
            <a:ext cx="8991600" cy="685800"/>
          </a:xfrm>
        </p:spPr>
        <p:txBody>
          <a:bodyPr>
            <a:normAutofit/>
          </a:bodyPr>
          <a:lstStyle/>
          <a:p>
            <a:pPr algn="ctr"/>
            <a:r>
              <a:rPr lang="en-US" sz="4000" b="1" dirty="0" smtClean="0"/>
              <a:t>Types of Technical Assistance Available</a:t>
            </a:r>
            <a:endParaRPr lang="en-US" sz="4000" b="1" dirty="0"/>
          </a:p>
        </p:txBody>
      </p:sp>
      <p:sp>
        <p:nvSpPr>
          <p:cNvPr id="3" name="Content Placeholder 2"/>
          <p:cNvSpPr>
            <a:spLocks noGrp="1"/>
          </p:cNvSpPr>
          <p:nvPr>
            <p:ph idx="1"/>
          </p:nvPr>
        </p:nvSpPr>
        <p:spPr>
          <a:xfrm>
            <a:off x="304800" y="1752600"/>
            <a:ext cx="8382000" cy="4572000"/>
          </a:xfrm>
        </p:spPr>
        <p:txBody>
          <a:bodyPr>
            <a:normAutofit/>
          </a:bodyPr>
          <a:lstStyle/>
          <a:p>
            <a:pPr lvl="2"/>
            <a:endParaRPr lang="en-US" dirty="0" smtClean="0"/>
          </a:p>
          <a:p>
            <a:pPr lvl="1"/>
            <a:endParaRPr lang="en-US" dirty="0" smtClean="0"/>
          </a:p>
        </p:txBody>
      </p:sp>
      <p:pic>
        <p:nvPicPr>
          <p:cNvPr id="4" name="chart"/>
          <p:cNvPicPr>
            <a:picLocks noChangeAspect="1"/>
          </p:cNvPicPr>
          <p:nvPr/>
        </p:nvPicPr>
        <p:blipFill rotWithShape="1">
          <a:blip r:embed="rId3"/>
          <a:srcRect t="12051"/>
          <a:stretch/>
        </p:blipFill>
        <p:spPr>
          <a:xfrm>
            <a:off x="381000" y="1500648"/>
            <a:ext cx="5088405" cy="3551903"/>
          </a:xfrm>
          <a:prstGeom prst="rect">
            <a:avLst/>
          </a:prstGeom>
        </p:spPr>
      </p:pic>
      <p:sp>
        <p:nvSpPr>
          <p:cNvPr id="5" name="Hexagon 4" descr="iStock_000006568526XSmall.jpg"/>
          <p:cNvSpPr/>
          <p:nvPr/>
        </p:nvSpPr>
        <p:spPr>
          <a:xfrm>
            <a:off x="5766112" y="4495800"/>
            <a:ext cx="2675698" cy="2198900"/>
          </a:xfrm>
          <a:prstGeom prst="hexagon">
            <a:avLst>
              <a:gd name="adj" fmla="val 28890"/>
              <a:gd name="vf" fmla="val 115470"/>
            </a:avLst>
          </a:prstGeom>
          <a:blipFill dpi="0" rotWithShape="0">
            <a:blip r:embed="rId4"/>
            <a:srcRect/>
            <a:stretch>
              <a:fillRect t="-5000" b="-5000"/>
            </a:stretch>
          </a:blipFill>
        </p:spPr>
        <p:style>
          <a:lnRef idx="0">
            <a:schemeClr val="accent1">
              <a:hueOff val="0"/>
              <a:satOff val="0"/>
              <a:lumOff val="0"/>
              <a:alphaOff val="0"/>
            </a:schemeClr>
          </a:lnRef>
          <a:fillRef idx="1">
            <a:scrgbClr r="0" g="0" b="0"/>
          </a:fillRef>
          <a:effectRef idx="1">
            <a:schemeClr val="accent1">
              <a:shade val="80000"/>
              <a:hueOff val="0"/>
              <a:satOff val="0"/>
              <a:lumOff val="0"/>
              <a:alphaOff val="0"/>
            </a:schemeClr>
          </a:effectRef>
          <a:fontRef idx="minor">
            <a:schemeClr val="lt1">
              <a:hueOff val="0"/>
              <a:satOff val="0"/>
              <a:lumOff val="0"/>
              <a:alphaOff val="0"/>
            </a:schemeClr>
          </a:fontRef>
        </p:style>
      </p:sp>
      <p:pic>
        <p:nvPicPr>
          <p:cNvPr id="6" name="Picture 2" descr="http://www.sfdpw.org/modules/showimage.aspx?imageid=241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21527" y="1676400"/>
            <a:ext cx="3764868" cy="2286000"/>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4"/>
          <p:cNvSpPr>
            <a:spLocks noGrp="1"/>
          </p:cNvSpPr>
          <p:nvPr>
            <p:ph type="sldNum" sz="quarter" idx="12"/>
          </p:nvPr>
        </p:nvSpPr>
        <p:spPr>
          <a:xfrm>
            <a:off x="7924800" y="6356350"/>
            <a:ext cx="762000" cy="365125"/>
          </a:xfrm>
        </p:spPr>
        <p:txBody>
          <a:bodyPr/>
          <a:lstStyle/>
          <a:p>
            <a:fld id="{2CFA9B75-854A-42A5-8DC6-DB5AEE1E9E7C}" type="slidenum">
              <a:rPr lang="en-US" smtClean="0">
                <a:solidFill>
                  <a:schemeClr val="tx1"/>
                </a:solidFill>
                <a:latin typeface="Arial" panose="020B0604020202020204" pitchFamily="34" charset="0"/>
                <a:cs typeface="Arial" panose="020B0604020202020204" pitchFamily="34" charset="0"/>
              </a:rPr>
              <a:t>11</a:t>
            </a:fld>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39283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89788"/>
            <a:ext cx="8229600" cy="1143000"/>
          </a:xfrm>
        </p:spPr>
        <p:txBody>
          <a:bodyPr>
            <a:normAutofit fontScale="90000"/>
          </a:bodyPr>
          <a:lstStyle/>
          <a:p>
            <a:pPr algn="ctr"/>
            <a:r>
              <a:rPr lang="en-US" dirty="0" smtClean="0">
                <a:solidFill>
                  <a:schemeClr val="tx1"/>
                </a:solidFill>
              </a:rPr>
              <a:t>Engaging Non-Governmental Organizations (NGO)</a:t>
            </a:r>
            <a:endParaRPr lang="en-US" dirty="0">
              <a:solidFill>
                <a:schemeClr val="tx1"/>
              </a:solidFill>
            </a:endParaRPr>
          </a:p>
        </p:txBody>
      </p:sp>
      <p:sp>
        <p:nvSpPr>
          <p:cNvPr id="3" name="Content Placeholder 2"/>
          <p:cNvSpPr>
            <a:spLocks noGrp="1"/>
          </p:cNvSpPr>
          <p:nvPr>
            <p:ph idx="1"/>
          </p:nvPr>
        </p:nvSpPr>
        <p:spPr>
          <a:xfrm>
            <a:off x="457200" y="2133600"/>
            <a:ext cx="8229600" cy="3733800"/>
          </a:xfrm>
        </p:spPr>
        <p:txBody>
          <a:bodyPr>
            <a:normAutofit fontScale="92500"/>
          </a:bodyPr>
          <a:lstStyle/>
          <a:p>
            <a:r>
              <a:rPr lang="en-US" sz="3200" dirty="0" smtClean="0">
                <a:latin typeface="Arial" panose="020B0604020202020204" pitchFamily="34" charset="0"/>
                <a:cs typeface="Arial" panose="020B0604020202020204" pitchFamily="34" charset="0"/>
              </a:rPr>
              <a:t>Many NGO focused on water, community development, and environmental justice</a:t>
            </a:r>
          </a:p>
          <a:p>
            <a:endParaRPr lang="en-US" sz="3200" dirty="0" smtClean="0">
              <a:latin typeface="Arial" panose="020B0604020202020204" pitchFamily="34" charset="0"/>
              <a:cs typeface="Arial" panose="020B0604020202020204" pitchFamily="34" charset="0"/>
            </a:endParaRPr>
          </a:p>
          <a:p>
            <a:r>
              <a:rPr lang="en-US" sz="3200" dirty="0" smtClean="0">
                <a:latin typeface="Arial" panose="020B0604020202020204" pitchFamily="34" charset="0"/>
                <a:cs typeface="Arial" panose="020B0604020202020204" pitchFamily="34" charset="0"/>
              </a:rPr>
              <a:t>Meet periodically to listen to their concerns and provide education/update on programs</a:t>
            </a:r>
          </a:p>
          <a:p>
            <a:endParaRPr lang="en-US" sz="3200" dirty="0" smtClean="0">
              <a:latin typeface="Arial" panose="020B0604020202020204" pitchFamily="34" charset="0"/>
              <a:cs typeface="Arial" panose="020B0604020202020204" pitchFamily="34" charset="0"/>
            </a:endParaRPr>
          </a:p>
          <a:p>
            <a:r>
              <a:rPr lang="en-US" sz="3200" dirty="0" smtClean="0">
                <a:latin typeface="Arial" panose="020B0604020202020204" pitchFamily="34" charset="0"/>
                <a:cs typeface="Arial" panose="020B0604020202020204" pitchFamily="34" charset="0"/>
              </a:rPr>
              <a:t>Symbiotic relationship to assist communities</a:t>
            </a:r>
          </a:p>
          <a:p>
            <a:endParaRPr lang="en-US" sz="3200"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fld id="{2CFA9B75-854A-42A5-8DC6-DB5AEE1E9E7C}" type="slidenum">
              <a:rPr lang="en-US" smtClean="0">
                <a:solidFill>
                  <a:schemeClr val="tx1"/>
                </a:solidFill>
                <a:latin typeface="Arial" panose="020B0604020202020204" pitchFamily="34" charset="0"/>
                <a:cs typeface="Arial" panose="020B0604020202020204" pitchFamily="34" charset="0"/>
              </a:rPr>
              <a:t>12</a:t>
            </a:fld>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82125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96112"/>
          </a:xfrm>
        </p:spPr>
        <p:txBody>
          <a:bodyPr/>
          <a:lstStyle/>
          <a:p>
            <a:pPr algn="ctr"/>
            <a:r>
              <a:rPr lang="en-US" dirty="0" smtClean="0"/>
              <a:t>Consolidation Bill – SB 88</a:t>
            </a:r>
            <a:endParaRPr lang="en-US" dirty="0"/>
          </a:p>
        </p:txBody>
      </p:sp>
      <p:sp>
        <p:nvSpPr>
          <p:cNvPr id="3" name="Content Placeholder 2"/>
          <p:cNvSpPr>
            <a:spLocks noGrp="1"/>
          </p:cNvSpPr>
          <p:nvPr>
            <p:ph idx="1"/>
          </p:nvPr>
        </p:nvSpPr>
        <p:spPr>
          <a:xfrm>
            <a:off x="457200" y="1676400"/>
            <a:ext cx="8229600" cy="4648200"/>
          </a:xfrm>
        </p:spPr>
        <p:txBody>
          <a:bodyPr>
            <a:normAutofit lnSpcReduction="10000"/>
          </a:bodyPr>
          <a:lstStyle/>
          <a:p>
            <a:r>
              <a:rPr lang="en-US" dirty="0" smtClean="0"/>
              <a:t>Gives us the authority to order water system to consolidate:</a:t>
            </a:r>
          </a:p>
          <a:p>
            <a:pPr lvl="1"/>
            <a:r>
              <a:rPr lang="en-US" dirty="0" smtClean="0"/>
              <a:t>when PWS consistently fails to provide adequate supply of safe drinking water.</a:t>
            </a:r>
          </a:p>
          <a:p>
            <a:r>
              <a:rPr lang="en-US" dirty="0" smtClean="0"/>
              <a:t>Consolidation </a:t>
            </a:r>
            <a:r>
              <a:rPr lang="en-US" dirty="0"/>
              <a:t>can be physical or </a:t>
            </a:r>
            <a:r>
              <a:rPr lang="en-US" dirty="0" smtClean="0"/>
              <a:t>managerial</a:t>
            </a:r>
          </a:p>
          <a:p>
            <a:r>
              <a:rPr lang="en-US" dirty="0" smtClean="0"/>
              <a:t>Letters are issued to water systems to consolidate with failing system.</a:t>
            </a:r>
          </a:p>
          <a:p>
            <a:r>
              <a:rPr lang="en-US" dirty="0" smtClean="0"/>
              <a:t>Have up to six months from the date of the letter to:</a:t>
            </a:r>
          </a:p>
          <a:p>
            <a:pPr lvl="1"/>
            <a:r>
              <a:rPr lang="en-US" dirty="0" smtClean="0"/>
              <a:t>Voluntarily consolidate or supply extension of service</a:t>
            </a:r>
          </a:p>
          <a:p>
            <a:r>
              <a:rPr lang="en-US" dirty="0" smtClean="0"/>
              <a:t>As </a:t>
            </a:r>
            <a:r>
              <a:rPr lang="en-US" dirty="0"/>
              <a:t>letters to public water systems are issued, they are made publicly available on </a:t>
            </a:r>
            <a:r>
              <a:rPr lang="en-US" dirty="0" smtClean="0"/>
              <a:t>our webpage</a:t>
            </a:r>
          </a:p>
          <a:p>
            <a:endParaRPr lang="en-US" dirty="0"/>
          </a:p>
        </p:txBody>
      </p:sp>
      <p:sp>
        <p:nvSpPr>
          <p:cNvPr id="5" name="Slide Number Placeholder 4"/>
          <p:cNvSpPr>
            <a:spLocks noGrp="1"/>
          </p:cNvSpPr>
          <p:nvPr>
            <p:ph type="sldNum" sz="quarter" idx="12"/>
          </p:nvPr>
        </p:nvSpPr>
        <p:spPr/>
        <p:txBody>
          <a:bodyPr/>
          <a:lstStyle/>
          <a:p>
            <a:fld id="{2CFA9B75-854A-42A5-8DC6-DB5AEE1E9E7C}" type="slidenum">
              <a:rPr lang="en-US" smtClean="0"/>
              <a:t>13</a:t>
            </a:fld>
            <a:endParaRPr lang="en-US" dirty="0"/>
          </a:p>
        </p:txBody>
      </p:sp>
    </p:spTree>
    <p:extLst>
      <p:ext uri="{BB962C8B-B14F-4D97-AF65-F5344CB8AC3E}">
        <p14:creationId xmlns:p14="http://schemas.microsoft.com/office/powerpoint/2010/main" val="22936936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Consolidation Bill – SB </a:t>
            </a:r>
            <a:r>
              <a:rPr lang="en-US" dirty="0" smtClean="0"/>
              <a:t>88</a:t>
            </a:r>
            <a:br>
              <a:rPr lang="en-US" dirty="0" smtClean="0"/>
            </a:br>
            <a:r>
              <a:rPr lang="en-US" dirty="0" smtClean="0"/>
              <a:t>FAQs on website</a:t>
            </a:r>
            <a:endParaRPr lang="en-US" dirty="0"/>
          </a:p>
        </p:txBody>
      </p:sp>
      <p:sp>
        <p:nvSpPr>
          <p:cNvPr id="3" name="Content Placeholder 2"/>
          <p:cNvSpPr>
            <a:spLocks noGrp="1"/>
          </p:cNvSpPr>
          <p:nvPr>
            <p:ph idx="1"/>
          </p:nvPr>
        </p:nvSpPr>
        <p:spPr/>
        <p:txBody>
          <a:bodyPr>
            <a:normAutofit fontScale="92500"/>
          </a:bodyPr>
          <a:lstStyle/>
          <a:p>
            <a:r>
              <a:rPr lang="en-US" dirty="0"/>
              <a:t>Why are water systems encouraged to consolidate?</a:t>
            </a:r>
          </a:p>
          <a:p>
            <a:r>
              <a:rPr lang="en-US" dirty="0"/>
              <a:t>Why is mandatory consolidation being implemented now?</a:t>
            </a:r>
          </a:p>
          <a:p>
            <a:r>
              <a:rPr lang="en-US" dirty="0"/>
              <a:t>How does the State Water Board approach consolidations?</a:t>
            </a:r>
          </a:p>
          <a:p>
            <a:r>
              <a:rPr lang="en-US" dirty="0"/>
              <a:t>What liability relief is provided by Senate Bill 88?</a:t>
            </a:r>
          </a:p>
          <a:p>
            <a:r>
              <a:rPr lang="en-US" dirty="0"/>
              <a:t>What happens if systems do not consolidate after six months?</a:t>
            </a:r>
          </a:p>
          <a:p>
            <a:r>
              <a:rPr lang="en-US" dirty="0"/>
              <a:t>What is the process for mandatory consolidation?</a:t>
            </a:r>
          </a:p>
          <a:p>
            <a:r>
              <a:rPr lang="en-US" dirty="0"/>
              <a:t>How will mandatory consolidations be paid for?</a:t>
            </a:r>
          </a:p>
          <a:p>
            <a:r>
              <a:rPr lang="en-US" dirty="0"/>
              <a:t>How does the State Water Board enforce an order for mandatory consolidation?</a:t>
            </a:r>
          </a:p>
          <a:p>
            <a:endParaRPr lang="en-US" dirty="0"/>
          </a:p>
        </p:txBody>
      </p:sp>
      <p:sp>
        <p:nvSpPr>
          <p:cNvPr id="5" name="Slide Number Placeholder 4"/>
          <p:cNvSpPr>
            <a:spLocks noGrp="1"/>
          </p:cNvSpPr>
          <p:nvPr>
            <p:ph type="sldNum" sz="quarter" idx="12"/>
          </p:nvPr>
        </p:nvSpPr>
        <p:spPr/>
        <p:txBody>
          <a:bodyPr/>
          <a:lstStyle/>
          <a:p>
            <a:fld id="{2CFA9B75-854A-42A5-8DC6-DB5AEE1E9E7C}" type="slidenum">
              <a:rPr lang="en-US" smtClean="0"/>
              <a:t>14</a:t>
            </a:fld>
            <a:endParaRPr lang="en-US" dirty="0"/>
          </a:p>
        </p:txBody>
      </p:sp>
    </p:spTree>
    <p:extLst>
      <p:ext uri="{BB962C8B-B14F-4D97-AF65-F5344CB8AC3E}">
        <p14:creationId xmlns:p14="http://schemas.microsoft.com/office/powerpoint/2010/main" val="592130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0"/>
            <a:ext cx="8305800" cy="2590800"/>
          </a:xfrm>
        </p:spPr>
        <p:txBody>
          <a:bodyPr>
            <a:noAutofit/>
          </a:bodyPr>
          <a:lstStyle/>
          <a:p>
            <a:pPr algn="ctr"/>
            <a:r>
              <a:rPr lang="en-US" sz="5400" dirty="0" smtClean="0"/>
              <a:t>Example of</a:t>
            </a:r>
            <a:br>
              <a:rPr lang="en-US" sz="5400" dirty="0" smtClean="0"/>
            </a:br>
            <a:r>
              <a:rPr lang="en-US" sz="5400" dirty="0" smtClean="0"/>
              <a:t> Voluntary Consolidation &amp; Non-Voluntary</a:t>
            </a:r>
            <a:endParaRPr lang="en-US" sz="5400" dirty="0"/>
          </a:p>
        </p:txBody>
      </p:sp>
      <p:sp>
        <p:nvSpPr>
          <p:cNvPr id="5" name="Slide Number Placeholder 4"/>
          <p:cNvSpPr>
            <a:spLocks noGrp="1"/>
          </p:cNvSpPr>
          <p:nvPr>
            <p:ph type="sldNum" sz="quarter" idx="12"/>
          </p:nvPr>
        </p:nvSpPr>
        <p:spPr/>
        <p:txBody>
          <a:bodyPr/>
          <a:lstStyle/>
          <a:p>
            <a:fld id="{2CFA9B75-854A-42A5-8DC6-DB5AEE1E9E7C}" type="slidenum">
              <a:rPr lang="en-US" smtClean="0"/>
              <a:t>15</a:t>
            </a:fld>
            <a:endParaRPr lang="en-US" dirty="0"/>
          </a:p>
        </p:txBody>
      </p:sp>
    </p:spTree>
    <p:extLst>
      <p:ext uri="{BB962C8B-B14F-4D97-AF65-F5344CB8AC3E}">
        <p14:creationId xmlns:p14="http://schemas.microsoft.com/office/powerpoint/2010/main" val="7382469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7467600" cy="1066800"/>
          </a:xfrm>
        </p:spPr>
        <p:txBody>
          <a:bodyPr>
            <a:normAutofit fontScale="90000"/>
          </a:bodyPr>
          <a:lstStyle/>
          <a:p>
            <a:pPr algn="ctr"/>
            <a:r>
              <a:rPr lang="en-US" sz="4000" b="1" dirty="0" err="1" smtClean="0"/>
              <a:t>Semitropic</a:t>
            </a:r>
            <a:r>
              <a:rPr lang="en-US" sz="4000" b="1" dirty="0" smtClean="0"/>
              <a:t> School Consolidation Project</a:t>
            </a:r>
            <a:endParaRPr lang="en-US" sz="4000" b="1" dirty="0"/>
          </a:p>
        </p:txBody>
      </p:sp>
      <p:sp>
        <p:nvSpPr>
          <p:cNvPr id="3" name="Rectangle 2"/>
          <p:cNvSpPr/>
          <p:nvPr/>
        </p:nvSpPr>
        <p:spPr>
          <a:xfrm>
            <a:off x="533400" y="1676400"/>
            <a:ext cx="7924800" cy="5047536"/>
          </a:xfrm>
          <a:prstGeom prst="rect">
            <a:avLst/>
          </a:prstGeom>
        </p:spPr>
        <p:txBody>
          <a:bodyPr wrap="square">
            <a:spAutoFit/>
          </a:bodyPr>
          <a:lstStyle/>
          <a:p>
            <a:pPr marL="285750" indent="-285750">
              <a:buFont typeface="Arial" charset="0"/>
              <a:buChar char="•"/>
            </a:pPr>
            <a:endParaRPr lang="en-US" b="1" dirty="0" smtClean="0"/>
          </a:p>
          <a:p>
            <a:pPr marL="285750" indent="-285750">
              <a:buFont typeface="Arial" charset="0"/>
              <a:buChar char="•"/>
            </a:pPr>
            <a:r>
              <a:rPr lang="en-US" sz="2400" b="1" dirty="0" smtClean="0"/>
              <a:t>Drinking Water State Revolving Fund, : $631,939</a:t>
            </a:r>
          </a:p>
          <a:p>
            <a:pPr marL="285750" indent="-285750">
              <a:buFont typeface="Arial" charset="0"/>
              <a:buChar char="•"/>
            </a:pPr>
            <a:endParaRPr lang="en-US" sz="2400" dirty="0"/>
          </a:p>
          <a:p>
            <a:pPr marL="285750" indent="-285750">
              <a:buFont typeface="Arial" charset="0"/>
              <a:buChar char="•"/>
            </a:pPr>
            <a:r>
              <a:rPr lang="en-US" sz="2400" dirty="0" smtClean="0"/>
              <a:t>Well exceeds Arsenic, Iron and Antimony Maximum Contaminant Level </a:t>
            </a:r>
          </a:p>
          <a:p>
            <a:pPr marL="285750" indent="-285750">
              <a:buFont typeface="Arial" charset="0"/>
              <a:buChar char="•"/>
            </a:pPr>
            <a:endParaRPr lang="en-US" sz="2400" dirty="0" smtClean="0"/>
          </a:p>
          <a:p>
            <a:pPr marL="285750" indent="-285750">
              <a:buFont typeface="Arial" charset="0"/>
              <a:buChar char="•"/>
            </a:pPr>
            <a:r>
              <a:rPr lang="en-US" sz="2400" dirty="0" smtClean="0"/>
              <a:t>Constructed 5,000 feet of pipeline to connect school to Lost Hills Utility District </a:t>
            </a:r>
          </a:p>
          <a:p>
            <a:endParaRPr lang="en-US" sz="2400" dirty="0" smtClean="0"/>
          </a:p>
          <a:p>
            <a:pPr marL="285750" indent="-285750">
              <a:buFont typeface="Arial" charset="0"/>
              <a:buChar char="•"/>
            </a:pPr>
            <a:r>
              <a:rPr lang="en-US" sz="2400" dirty="0" smtClean="0"/>
              <a:t>Installation of backflow preventer and fire hydrants</a:t>
            </a:r>
          </a:p>
          <a:p>
            <a:pPr marL="285750" indent="-285750">
              <a:buFont typeface="Arial" charset="0"/>
              <a:buChar char="•"/>
            </a:pPr>
            <a:endParaRPr lang="en-US" sz="2400" dirty="0"/>
          </a:p>
          <a:p>
            <a:pPr marL="285750" indent="-285750">
              <a:buFont typeface="Arial" charset="0"/>
              <a:buChar char="•"/>
            </a:pPr>
            <a:r>
              <a:rPr lang="en-US" sz="2400" dirty="0" smtClean="0"/>
              <a:t>Cost savings due to reduced operation and maintenance</a:t>
            </a:r>
          </a:p>
          <a:p>
            <a:pPr marL="285750" indent="-285750">
              <a:buFont typeface="Arial" charset="0"/>
              <a:buChar char="•"/>
            </a:pPr>
            <a:endParaRPr lang="en-US" sz="2000" dirty="0" smtClean="0"/>
          </a:p>
          <a:p>
            <a:pPr marL="285750" indent="-285750">
              <a:buFont typeface="Arial" charset="0"/>
              <a:buChar char="•"/>
            </a:pPr>
            <a:endParaRPr lang="en-US" sz="2000" dirty="0" smtClean="0"/>
          </a:p>
        </p:txBody>
      </p:sp>
      <p:sp>
        <p:nvSpPr>
          <p:cNvPr id="4" name="Slide Number Placeholder 4"/>
          <p:cNvSpPr>
            <a:spLocks noGrp="1"/>
          </p:cNvSpPr>
          <p:nvPr>
            <p:ph type="sldNum" sz="quarter" idx="12"/>
          </p:nvPr>
        </p:nvSpPr>
        <p:spPr>
          <a:xfrm>
            <a:off x="7924800" y="6356350"/>
            <a:ext cx="762000" cy="365125"/>
          </a:xfrm>
        </p:spPr>
        <p:txBody>
          <a:bodyPr/>
          <a:lstStyle/>
          <a:p>
            <a:fld id="{2CFA9B75-854A-42A5-8DC6-DB5AEE1E9E7C}" type="slidenum">
              <a:rPr lang="en-US" smtClean="0">
                <a:solidFill>
                  <a:schemeClr val="tx1"/>
                </a:solidFill>
                <a:latin typeface="Arial" panose="020B0604020202020204" pitchFamily="34" charset="0"/>
                <a:cs typeface="Arial" panose="020B0604020202020204" pitchFamily="34" charset="0"/>
              </a:rPr>
              <a:t>16</a:t>
            </a:fld>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97621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7061" y="762000"/>
            <a:ext cx="7467600" cy="1066800"/>
          </a:xfrm>
        </p:spPr>
        <p:txBody>
          <a:bodyPr>
            <a:normAutofit fontScale="90000"/>
          </a:bodyPr>
          <a:lstStyle/>
          <a:p>
            <a:pPr algn="ctr"/>
            <a:r>
              <a:rPr lang="en-US" sz="4000" b="1" dirty="0" err="1" smtClean="0"/>
              <a:t>Semitropic</a:t>
            </a:r>
            <a:r>
              <a:rPr lang="en-US" sz="4000" b="1" dirty="0" smtClean="0"/>
              <a:t> School Consolidation Project</a:t>
            </a:r>
            <a:endParaRPr lang="en-US" sz="4000" b="1" dirty="0"/>
          </a:p>
        </p:txBody>
      </p:sp>
      <p:pic>
        <p:nvPicPr>
          <p:cNvPr id="5" name="Picture 4"/>
          <p:cNvPicPr/>
          <p:nvPr/>
        </p:nvPicPr>
        <p:blipFill rotWithShape="1">
          <a:blip r:embed="rId3"/>
          <a:srcRect l="13568" t="32763" r="16025" b="10256"/>
          <a:stretch/>
        </p:blipFill>
        <p:spPr bwMode="auto">
          <a:xfrm>
            <a:off x="685799" y="1981200"/>
            <a:ext cx="7350125" cy="3429000"/>
          </a:xfrm>
          <a:prstGeom prst="rect">
            <a:avLst/>
          </a:prstGeom>
          <a:ln>
            <a:noFill/>
          </a:ln>
          <a:extLst>
            <a:ext uri="{53640926-AAD7-44D8-BBD7-CCE9431645EC}">
              <a14:shadowObscured xmlns:a14="http://schemas.microsoft.com/office/drawing/2010/main"/>
            </a:ext>
          </a:extLst>
        </p:spPr>
      </p:pic>
      <p:sp>
        <p:nvSpPr>
          <p:cNvPr id="4" name="Slide Number Placeholder 4"/>
          <p:cNvSpPr>
            <a:spLocks noGrp="1"/>
          </p:cNvSpPr>
          <p:nvPr>
            <p:ph type="sldNum" sz="quarter" idx="12"/>
          </p:nvPr>
        </p:nvSpPr>
        <p:spPr>
          <a:xfrm>
            <a:off x="7924800" y="6356350"/>
            <a:ext cx="762000" cy="365125"/>
          </a:xfrm>
        </p:spPr>
        <p:txBody>
          <a:bodyPr/>
          <a:lstStyle/>
          <a:p>
            <a:fld id="{2CFA9B75-854A-42A5-8DC6-DB5AEE1E9E7C}" type="slidenum">
              <a:rPr lang="en-US" smtClean="0">
                <a:solidFill>
                  <a:schemeClr val="tx1"/>
                </a:solidFill>
                <a:latin typeface="Arial" panose="020B0604020202020204" pitchFamily="34" charset="0"/>
                <a:cs typeface="Arial" panose="020B0604020202020204" pitchFamily="34" charset="0"/>
              </a:rPr>
              <a:t>17</a:t>
            </a:fld>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03369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228600"/>
            <a:ext cx="6855468" cy="1143000"/>
          </a:xfrm>
        </p:spPr>
        <p:txBody>
          <a:bodyPr>
            <a:normAutofit/>
          </a:bodyPr>
          <a:lstStyle/>
          <a:p>
            <a:r>
              <a:rPr lang="en-US" sz="3000" dirty="0" smtClean="0"/>
              <a:t>Monson - Ongoing</a:t>
            </a:r>
            <a:br>
              <a:rPr lang="en-US" sz="3000" dirty="0" smtClean="0"/>
            </a:br>
            <a:endParaRPr lang="en-US" sz="3000" dirty="0"/>
          </a:p>
        </p:txBody>
      </p:sp>
      <p:sp>
        <p:nvSpPr>
          <p:cNvPr id="3" name="Content Placeholder 2"/>
          <p:cNvSpPr>
            <a:spLocks noGrp="1"/>
          </p:cNvSpPr>
          <p:nvPr>
            <p:ph sz="half" idx="1"/>
          </p:nvPr>
        </p:nvSpPr>
        <p:spPr>
          <a:xfrm>
            <a:off x="457200" y="1047750"/>
            <a:ext cx="3429000" cy="3886200"/>
          </a:xfrm>
        </p:spPr>
        <p:txBody>
          <a:bodyPr>
            <a:normAutofit/>
          </a:bodyPr>
          <a:lstStyle/>
          <a:p>
            <a:r>
              <a:rPr lang="en-US" sz="2400" dirty="0" smtClean="0"/>
              <a:t>Unincorporated area ~4 miles south of Sultana CSD</a:t>
            </a:r>
          </a:p>
          <a:p>
            <a:r>
              <a:rPr lang="en-US" sz="2400" dirty="0" smtClean="0"/>
              <a:t>MHI = $15,000</a:t>
            </a:r>
          </a:p>
          <a:p>
            <a:r>
              <a:rPr lang="en-US" sz="2400" dirty="0" smtClean="0"/>
              <a:t>41 homes, 164 people</a:t>
            </a:r>
          </a:p>
          <a:p>
            <a:r>
              <a:rPr lang="en-US" sz="2400" dirty="0" smtClean="0"/>
              <a:t>Private wells with nitrate concentrations above the MCL</a:t>
            </a:r>
          </a:p>
          <a:p>
            <a:r>
              <a:rPr lang="en-US" sz="2400" dirty="0" smtClean="0"/>
              <a:t>Dry wells</a:t>
            </a:r>
          </a:p>
          <a:p>
            <a:pPr marL="0" indent="0">
              <a:buNone/>
            </a:pPr>
            <a:endParaRPr lang="en-US" sz="24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0" y="3962400"/>
            <a:ext cx="3962400" cy="23622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98068" y="1066800"/>
            <a:ext cx="3964932" cy="2514600"/>
          </a:xfrm>
          <a:prstGeom prst="rect">
            <a:avLst/>
          </a:prstGeom>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4953000"/>
            <a:ext cx="3657600" cy="1523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49160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p:cNvSpPr>
            <a:spLocks noGrp="1"/>
          </p:cNvSpPr>
          <p:nvPr>
            <p:ph sz="half" idx="1"/>
          </p:nvPr>
        </p:nvSpPr>
        <p:spPr>
          <a:xfrm>
            <a:off x="457200" y="533400"/>
            <a:ext cx="4038600" cy="5592763"/>
          </a:xfrm>
        </p:spPr>
        <p:txBody>
          <a:bodyPr>
            <a:normAutofit/>
          </a:bodyPr>
          <a:lstStyle/>
          <a:p>
            <a:r>
              <a:rPr lang="en-US" sz="2400" dirty="0" smtClean="0"/>
              <a:t>Funding provided:</a:t>
            </a:r>
          </a:p>
          <a:p>
            <a:pPr marL="548640" lvl="1" indent="0">
              <a:spcBef>
                <a:spcPts val="100"/>
              </a:spcBef>
              <a:buNone/>
            </a:pPr>
            <a:r>
              <a:rPr lang="en-US" sz="2000" dirty="0" smtClean="0"/>
              <a:t>DWSRF Planning ($180,000)</a:t>
            </a:r>
          </a:p>
          <a:p>
            <a:pPr marL="548640" lvl="1" indent="0">
              <a:spcBef>
                <a:spcPts val="100"/>
              </a:spcBef>
              <a:buNone/>
            </a:pPr>
            <a:r>
              <a:rPr lang="en-US" sz="2000" dirty="0" smtClean="0"/>
              <a:t>LEFA ($132,027)</a:t>
            </a:r>
          </a:p>
          <a:p>
            <a:pPr marL="548640" lvl="1" indent="0">
              <a:spcBef>
                <a:spcPts val="100"/>
              </a:spcBef>
              <a:buNone/>
            </a:pPr>
            <a:r>
              <a:rPr lang="en-US" sz="2000" dirty="0" smtClean="0"/>
              <a:t>CAA – emergency ($500,000)</a:t>
            </a:r>
          </a:p>
          <a:p>
            <a:pPr marL="347472" lvl="1" indent="-283464">
              <a:spcBef>
                <a:spcPts val="100"/>
              </a:spcBef>
              <a:buFont typeface="Arial" panose="020B0604020202020204" pitchFamily="34" charset="0"/>
              <a:buChar char="•"/>
            </a:pPr>
            <a:r>
              <a:rPr lang="en-US" sz="2000" dirty="0" smtClean="0"/>
              <a:t>Technical Assistance</a:t>
            </a:r>
          </a:p>
          <a:p>
            <a:pPr marL="347472" lvl="1">
              <a:spcBef>
                <a:spcPts val="100"/>
              </a:spcBef>
              <a:buFont typeface="Arial" panose="020B0604020202020204" pitchFamily="34" charset="0"/>
              <a:buChar char="•"/>
            </a:pPr>
            <a:r>
              <a:rPr lang="en-US" sz="2000" dirty="0" smtClean="0"/>
              <a:t>Long-term solution is extension of service from Sultana CSD and annexation</a:t>
            </a:r>
          </a:p>
          <a:p>
            <a:pPr marL="342900" lvl="1" indent="-342900">
              <a:spcBef>
                <a:spcPts val="100"/>
              </a:spcBef>
              <a:buFont typeface="Arial" panose="020B0604020202020204" pitchFamily="34" charset="0"/>
              <a:buChar char="•"/>
            </a:pPr>
            <a:endParaRPr lang="en-US" sz="20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0" y="533400"/>
            <a:ext cx="3835400" cy="2669381"/>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 y="3505200"/>
            <a:ext cx="3124200" cy="28194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0" y="3505200"/>
            <a:ext cx="4195553" cy="2743200"/>
          </a:xfrm>
          <a:prstGeom prst="rect">
            <a:avLst/>
          </a:prstGeom>
        </p:spPr>
      </p:pic>
    </p:spTree>
    <p:extLst>
      <p:ext uri="{BB962C8B-B14F-4D97-AF65-F5344CB8AC3E}">
        <p14:creationId xmlns:p14="http://schemas.microsoft.com/office/powerpoint/2010/main" val="39312042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1188"/>
            <a:ext cx="8229600" cy="1143000"/>
          </a:xfrm>
        </p:spPr>
        <p:txBody>
          <a:bodyPr>
            <a:normAutofit fontScale="90000"/>
          </a:bodyPr>
          <a:lstStyle/>
          <a:p>
            <a:pPr algn="ctr"/>
            <a:r>
              <a:rPr lang="en-US" dirty="0" smtClean="0">
                <a:solidFill>
                  <a:schemeClr val="tx1"/>
                </a:solidFill>
              </a:rPr>
              <a:t>Recent Changes to State Program</a:t>
            </a:r>
            <a:endParaRPr lang="en-US" dirty="0">
              <a:solidFill>
                <a:schemeClr val="tx1"/>
              </a:solidFill>
            </a:endParaRPr>
          </a:p>
        </p:txBody>
      </p:sp>
      <p:sp>
        <p:nvSpPr>
          <p:cNvPr id="3" name="Content Placeholder 2"/>
          <p:cNvSpPr>
            <a:spLocks noGrp="1"/>
          </p:cNvSpPr>
          <p:nvPr>
            <p:ph idx="1"/>
          </p:nvPr>
        </p:nvSpPr>
        <p:spPr>
          <a:xfrm>
            <a:off x="457200" y="1752600"/>
            <a:ext cx="8229600" cy="4572000"/>
          </a:xfrm>
        </p:spPr>
        <p:txBody>
          <a:bodyPr>
            <a:normAutofit/>
          </a:bodyPr>
          <a:lstStyle/>
          <a:p>
            <a:r>
              <a:rPr lang="en-US" sz="2800" dirty="0" smtClean="0">
                <a:latin typeface="Arial" panose="020B0604020202020204" pitchFamily="34" charset="0"/>
                <a:cs typeface="Arial" panose="020B0604020202020204" pitchFamily="34" charset="0"/>
              </a:rPr>
              <a:t>Clean Water/Drinking Water, primacy, financing, capacity development, are in one department</a:t>
            </a:r>
          </a:p>
          <a:p>
            <a:endParaRPr lang="en-US" sz="2800" dirty="0" smtClean="0">
              <a:latin typeface="Arial" panose="020B0604020202020204" pitchFamily="34" charset="0"/>
              <a:cs typeface="Arial" panose="020B0604020202020204" pitchFamily="34" charset="0"/>
            </a:endParaRPr>
          </a:p>
          <a:p>
            <a:r>
              <a:rPr lang="en-US" sz="2800" dirty="0" smtClean="0">
                <a:latin typeface="Arial" panose="020B0604020202020204" pitchFamily="34" charset="0"/>
                <a:cs typeface="Arial" panose="020B0604020202020204" pitchFamily="34" charset="0"/>
              </a:rPr>
              <a:t>Streamlining of Drinking Water Application Process</a:t>
            </a:r>
          </a:p>
          <a:p>
            <a:endParaRPr lang="en-US" sz="2800" dirty="0" smtClean="0">
              <a:latin typeface="Arial" panose="020B0604020202020204" pitchFamily="34" charset="0"/>
              <a:cs typeface="Arial" panose="020B0604020202020204" pitchFamily="34" charset="0"/>
            </a:endParaRPr>
          </a:p>
          <a:p>
            <a:r>
              <a:rPr lang="en-US" sz="2800" dirty="0" smtClean="0">
                <a:latin typeface="Arial" panose="020B0604020202020204" pitchFamily="34" charset="0"/>
                <a:cs typeface="Arial" panose="020B0604020202020204" pitchFamily="34" charset="0"/>
              </a:rPr>
              <a:t>Creation of Office of Sustainable Solutions</a:t>
            </a:r>
          </a:p>
          <a:p>
            <a:endParaRPr lang="en-US" sz="2800" dirty="0" smtClean="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Consolidation Bill – SB 88</a:t>
            </a:r>
            <a:endParaRPr lang="en-US" sz="2800" dirty="0" smtClean="0">
              <a:latin typeface="Arial" panose="020B0604020202020204" pitchFamily="34" charset="0"/>
              <a:cs typeface="Arial" panose="020B0604020202020204" pitchFamily="34" charset="0"/>
            </a:endParaRPr>
          </a:p>
          <a:p>
            <a:endParaRPr lang="en-US" sz="2800" dirty="0" smtClean="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fld id="{2CFA9B75-854A-42A5-8DC6-DB5AEE1E9E7C}" type="slidenum">
              <a:rPr lang="en-US" smtClean="0">
                <a:solidFill>
                  <a:schemeClr val="tx1"/>
                </a:solidFill>
                <a:latin typeface="Arial" panose="020B0604020202020204" pitchFamily="34" charset="0"/>
                <a:cs typeface="Arial" panose="020B0604020202020204" pitchFamily="34" charset="0"/>
              </a:rPr>
              <a:t>2</a:t>
            </a:fld>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64247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994" y="228600"/>
            <a:ext cx="8229600" cy="1143000"/>
          </a:xfrm>
        </p:spPr>
        <p:txBody>
          <a:bodyPr>
            <a:normAutofit/>
          </a:bodyPr>
          <a:lstStyle/>
          <a:p>
            <a:r>
              <a:rPr lang="en-US" sz="3000" dirty="0" err="1" smtClean="0"/>
              <a:t>Tooleville</a:t>
            </a:r>
            <a:r>
              <a:rPr lang="en-US" sz="3000" dirty="0" smtClean="0"/>
              <a:t> Mutual Nonprofit Water Association</a:t>
            </a:r>
            <a:endParaRPr lang="en-US" sz="3000" dirty="0"/>
          </a:p>
        </p:txBody>
      </p:sp>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4648200" y="1371600"/>
            <a:ext cx="4267200" cy="4191000"/>
          </a:xfrm>
        </p:spPr>
      </p:pic>
      <p:sp>
        <p:nvSpPr>
          <p:cNvPr id="7" name="Rectangle 6"/>
          <p:cNvSpPr/>
          <p:nvPr/>
        </p:nvSpPr>
        <p:spPr>
          <a:xfrm>
            <a:off x="7924800" y="4238625"/>
            <a:ext cx="7620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err="1" smtClean="0"/>
              <a:t>Tooleville</a:t>
            </a:r>
            <a:endParaRPr lang="en-US" sz="900" b="1" dirty="0"/>
          </a:p>
        </p:txBody>
      </p:sp>
      <p:sp>
        <p:nvSpPr>
          <p:cNvPr id="14" name="TextBox 13"/>
          <p:cNvSpPr txBox="1"/>
          <p:nvPr/>
        </p:nvSpPr>
        <p:spPr>
          <a:xfrm>
            <a:off x="381000" y="1447800"/>
            <a:ext cx="3962400" cy="3493264"/>
          </a:xfrm>
          <a:prstGeom prst="rect">
            <a:avLst/>
          </a:prstGeom>
          <a:noFill/>
        </p:spPr>
        <p:txBody>
          <a:bodyPr wrap="square" rtlCol="0">
            <a:spAutoFit/>
          </a:bodyPr>
          <a:lstStyle/>
          <a:p>
            <a:pPr marL="347472" indent="-347472">
              <a:spcBef>
                <a:spcPts val="100"/>
              </a:spcBef>
              <a:buFont typeface="Arial" panose="020B0604020202020204" pitchFamily="34" charset="0"/>
              <a:buChar char="•"/>
            </a:pPr>
            <a:r>
              <a:rPr lang="en-US" sz="2400" dirty="0" smtClean="0"/>
              <a:t>Community located about 1 mile east of City of Exeter</a:t>
            </a:r>
          </a:p>
          <a:p>
            <a:pPr marL="347472" indent="-347472">
              <a:spcBef>
                <a:spcPts val="100"/>
              </a:spcBef>
              <a:buFont typeface="Arial" panose="020B0604020202020204" pitchFamily="34" charset="0"/>
              <a:buChar char="•"/>
            </a:pPr>
            <a:r>
              <a:rPr lang="en-US" sz="2400" dirty="0" smtClean="0"/>
              <a:t>275 people, 78 service connections</a:t>
            </a:r>
          </a:p>
          <a:p>
            <a:pPr marL="347472" indent="-347472">
              <a:spcBef>
                <a:spcPts val="100"/>
              </a:spcBef>
              <a:buFont typeface="Arial" panose="020B0604020202020204" pitchFamily="34" charset="0"/>
              <a:buChar char="•"/>
            </a:pPr>
            <a:r>
              <a:rPr lang="en-US" sz="2400" dirty="0" smtClean="0"/>
              <a:t>MHI =$34,560</a:t>
            </a:r>
          </a:p>
          <a:p>
            <a:pPr marL="347472" indent="-347472">
              <a:spcBef>
                <a:spcPts val="100"/>
              </a:spcBef>
              <a:buFont typeface="Arial" panose="020B0604020202020204" pitchFamily="34" charset="0"/>
              <a:buChar char="•"/>
            </a:pPr>
            <a:r>
              <a:rPr lang="en-US" sz="2400" dirty="0" smtClean="0"/>
              <a:t>Two nitrate contaminated wells and repeated bacteriological violations in distribution system</a:t>
            </a:r>
          </a:p>
        </p:txBody>
      </p:sp>
      <p:cxnSp>
        <p:nvCxnSpPr>
          <p:cNvPr id="10" name="Straight Arrow Connector 9"/>
          <p:cNvCxnSpPr/>
          <p:nvPr/>
        </p:nvCxnSpPr>
        <p:spPr>
          <a:xfrm flipH="1" flipV="1">
            <a:off x="8077200" y="3962400"/>
            <a:ext cx="76200" cy="276227"/>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0454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533400"/>
            <a:ext cx="3733800" cy="5416868"/>
          </a:xfrm>
          <a:prstGeom prst="rect">
            <a:avLst/>
          </a:prstGeom>
          <a:noFill/>
        </p:spPr>
        <p:txBody>
          <a:bodyPr wrap="square" rtlCol="0">
            <a:spAutoFit/>
          </a:bodyPr>
          <a:lstStyle/>
          <a:p>
            <a:pPr marL="342900" indent="-342900">
              <a:buFont typeface="Arial" panose="020B0604020202020204" pitchFamily="34" charset="0"/>
              <a:buChar char="•"/>
            </a:pPr>
            <a:r>
              <a:rPr lang="en-US" sz="2400" dirty="0"/>
              <a:t>Funding </a:t>
            </a:r>
            <a:r>
              <a:rPr lang="en-US" sz="2400" dirty="0" smtClean="0"/>
              <a:t>provided</a:t>
            </a:r>
            <a:r>
              <a:rPr lang="en-US" sz="2400" dirty="0"/>
              <a:t>:</a:t>
            </a:r>
          </a:p>
          <a:p>
            <a:pPr marL="548640" lvl="1">
              <a:spcBef>
                <a:spcPts val="100"/>
              </a:spcBef>
              <a:spcAft>
                <a:spcPts val="180"/>
              </a:spcAft>
            </a:pPr>
            <a:r>
              <a:rPr lang="en-US" sz="2400" dirty="0" smtClean="0"/>
              <a:t>DWSRF Planning funding ($454,280) </a:t>
            </a:r>
          </a:p>
          <a:p>
            <a:pPr marL="548640" lvl="1">
              <a:spcBef>
                <a:spcPts val="350"/>
              </a:spcBef>
              <a:spcAft>
                <a:spcPts val="100"/>
              </a:spcAft>
            </a:pPr>
            <a:r>
              <a:rPr lang="en-US" sz="2400" dirty="0" smtClean="0">
                <a:solidFill>
                  <a:prstClr val="black"/>
                </a:solidFill>
              </a:rPr>
              <a:t>CAA emergency funds ($133,538)for </a:t>
            </a:r>
            <a:r>
              <a:rPr lang="en-US" sz="2400" dirty="0">
                <a:solidFill>
                  <a:prstClr val="black"/>
                </a:solidFill>
              </a:rPr>
              <a:t>bottled water</a:t>
            </a:r>
            <a:endParaRPr lang="en-US" sz="2400" dirty="0" smtClean="0"/>
          </a:p>
          <a:p>
            <a:pPr marL="347472" lvl="1" indent="-342900">
              <a:buFont typeface="Arial" panose="020B0604020202020204" pitchFamily="34" charset="0"/>
              <a:buChar char="•"/>
            </a:pPr>
            <a:r>
              <a:rPr lang="en-US" sz="2400" dirty="0" smtClean="0"/>
              <a:t>Long </a:t>
            </a:r>
            <a:r>
              <a:rPr lang="en-US" sz="2400" dirty="0"/>
              <a:t>term </a:t>
            </a:r>
            <a:r>
              <a:rPr lang="en-US" sz="2400" dirty="0" smtClean="0"/>
              <a:t>solution - </a:t>
            </a:r>
            <a:r>
              <a:rPr lang="en-US" sz="2400" dirty="0"/>
              <a:t>new well, </a:t>
            </a:r>
            <a:r>
              <a:rPr lang="en-US" sz="2400" dirty="0" smtClean="0"/>
              <a:t>storage tank, distribution </a:t>
            </a:r>
            <a:r>
              <a:rPr lang="en-US" sz="2400" dirty="0"/>
              <a:t>system </a:t>
            </a:r>
            <a:r>
              <a:rPr lang="en-US" sz="2400"/>
              <a:t>and </a:t>
            </a:r>
            <a:r>
              <a:rPr lang="en-US" sz="2400" smtClean="0"/>
              <a:t>interconnection/ consolidation </a:t>
            </a:r>
            <a:r>
              <a:rPr lang="en-US" sz="2400" dirty="0"/>
              <a:t>with City of Exeter </a:t>
            </a:r>
            <a:endParaRPr lang="en-US" sz="2400" dirty="0" smtClean="0"/>
          </a:p>
          <a:p>
            <a:pPr marL="347472" lvl="1" indent="-342900">
              <a:spcBef>
                <a:spcPts val="350"/>
              </a:spcBef>
              <a:buFont typeface="Arial" panose="020B0604020202020204" pitchFamily="34" charset="0"/>
              <a:buChar char="•"/>
            </a:pPr>
            <a:r>
              <a:rPr lang="en-US" sz="2400" dirty="0" smtClean="0"/>
              <a:t>Land/easement acquisition issue</a:t>
            </a:r>
            <a:endParaRPr lang="en-US" sz="24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77989" y="533400"/>
            <a:ext cx="4332612" cy="28956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77989" y="3733800"/>
            <a:ext cx="4332612" cy="2667000"/>
          </a:xfrm>
          <a:prstGeom prst="rect">
            <a:avLst/>
          </a:prstGeom>
        </p:spPr>
      </p:pic>
      <p:sp>
        <p:nvSpPr>
          <p:cNvPr id="5" name="Rectangle 4"/>
          <p:cNvSpPr/>
          <p:nvPr/>
        </p:nvSpPr>
        <p:spPr>
          <a:xfrm>
            <a:off x="5105400" y="6248400"/>
            <a:ext cx="8382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t> Alfred well </a:t>
            </a:r>
            <a:endParaRPr lang="en-US" sz="1000" dirty="0"/>
          </a:p>
        </p:txBody>
      </p:sp>
    </p:spTree>
    <p:extLst>
      <p:ext uri="{BB962C8B-B14F-4D97-AF65-F5344CB8AC3E}">
        <p14:creationId xmlns:p14="http://schemas.microsoft.com/office/powerpoint/2010/main" val="33190428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534400" cy="792162"/>
          </a:xfrm>
        </p:spPr>
        <p:txBody>
          <a:bodyPr>
            <a:noAutofit/>
          </a:bodyPr>
          <a:lstStyle/>
          <a:p>
            <a:r>
              <a:rPr lang="en-US" sz="3200" dirty="0" smtClean="0">
                <a:effectLst>
                  <a:outerShdw blurRad="38100" dist="38100" dir="2700000" algn="tl">
                    <a:srgbClr val="000000">
                      <a:alpha val="43137"/>
                    </a:srgbClr>
                  </a:outerShdw>
                </a:effectLst>
              </a:rPr>
              <a:t>Pratt Mutual Water Company</a:t>
            </a:r>
            <a:br>
              <a:rPr lang="en-US" sz="3200" dirty="0" smtClean="0">
                <a:effectLst>
                  <a:outerShdw blurRad="38100" dist="38100" dir="2700000" algn="tl">
                    <a:srgbClr val="000000">
                      <a:alpha val="43137"/>
                    </a:srgbClr>
                  </a:outerShdw>
                </a:effectLst>
              </a:rPr>
            </a:br>
            <a:r>
              <a:rPr lang="en-US" sz="3200" dirty="0" smtClean="0">
                <a:effectLst>
                  <a:outerShdw blurRad="38100" dist="38100" dir="2700000" algn="tl">
                    <a:srgbClr val="000000">
                      <a:alpha val="43137"/>
                    </a:srgbClr>
                  </a:outerShdw>
                </a:effectLst>
              </a:rPr>
              <a:t>Matheny Tract Safe Drinking Water Project</a:t>
            </a:r>
            <a:endParaRPr lang="en-US" sz="3200" dirty="0">
              <a:effectLst>
                <a:outerShdw blurRad="38100" dist="38100" dir="2700000" algn="tl">
                  <a:srgbClr val="000000">
                    <a:alpha val="43137"/>
                  </a:srgbClr>
                </a:outerShdw>
              </a:effectLst>
            </a:endParaRPr>
          </a:p>
        </p:txBody>
      </p:sp>
      <p:sp>
        <p:nvSpPr>
          <p:cNvPr id="11" name="TextBox 169"/>
          <p:cNvSpPr txBox="1">
            <a:spLocks noChangeArrowheads="1"/>
          </p:cNvSpPr>
          <p:nvPr/>
        </p:nvSpPr>
        <p:spPr bwMode="auto">
          <a:xfrm>
            <a:off x="152399" y="1371600"/>
            <a:ext cx="2755023" cy="5029201"/>
          </a:xfrm>
          <a:prstGeom prst="rect">
            <a:avLst/>
          </a:prstGeom>
          <a:noFill/>
          <a:ln w="9525">
            <a:noFill/>
            <a:miter lim="800000"/>
            <a:headEnd/>
            <a:tailEnd/>
          </a:ln>
        </p:spPr>
        <p:txBody>
          <a:bodyPr/>
          <a:lstStyle/>
          <a:p>
            <a:pPr fontAlgn="auto">
              <a:spcBef>
                <a:spcPts val="0"/>
              </a:spcBef>
              <a:spcAft>
                <a:spcPts val="0"/>
              </a:spcAft>
              <a:defRPr/>
            </a:pPr>
            <a:r>
              <a:rPr lang="en-US" sz="2400" b="1" u="sng" dirty="0" smtClean="0"/>
              <a:t>System Information</a:t>
            </a:r>
          </a:p>
          <a:p>
            <a:pPr fontAlgn="auto">
              <a:spcBef>
                <a:spcPts val="0"/>
              </a:spcBef>
              <a:spcAft>
                <a:spcPts val="0"/>
              </a:spcAft>
              <a:defRPr/>
            </a:pPr>
            <a:r>
              <a:rPr lang="en-US" sz="2400" b="1" dirty="0" smtClean="0"/>
              <a:t>Connections: 280</a:t>
            </a:r>
          </a:p>
          <a:p>
            <a:pPr fontAlgn="auto">
              <a:spcBef>
                <a:spcPts val="0"/>
              </a:spcBef>
              <a:spcAft>
                <a:spcPts val="0"/>
              </a:spcAft>
              <a:defRPr/>
            </a:pPr>
            <a:r>
              <a:rPr lang="en-US" sz="2400" b="1" dirty="0" smtClean="0"/>
              <a:t>Population: 1,500</a:t>
            </a:r>
          </a:p>
          <a:p>
            <a:pPr fontAlgn="auto">
              <a:spcBef>
                <a:spcPts val="0"/>
              </a:spcBef>
              <a:spcAft>
                <a:spcPts val="0"/>
              </a:spcAft>
              <a:defRPr/>
            </a:pPr>
            <a:endParaRPr lang="en-US" sz="2400" b="1" u="sng" dirty="0" smtClean="0"/>
          </a:p>
          <a:p>
            <a:pPr fontAlgn="auto">
              <a:spcBef>
                <a:spcPts val="0"/>
              </a:spcBef>
              <a:spcAft>
                <a:spcPts val="0"/>
              </a:spcAft>
              <a:defRPr/>
            </a:pPr>
            <a:r>
              <a:rPr lang="en-US" sz="2400" b="1" u="sng" dirty="0" smtClean="0"/>
              <a:t>Problem</a:t>
            </a:r>
            <a:endParaRPr lang="en-US" sz="2400" b="1" dirty="0"/>
          </a:p>
          <a:p>
            <a:pPr fontAlgn="auto">
              <a:spcBef>
                <a:spcPts val="0"/>
              </a:spcBef>
              <a:spcAft>
                <a:spcPts val="0"/>
              </a:spcAft>
              <a:defRPr/>
            </a:pPr>
            <a:r>
              <a:rPr lang="en-US" sz="2400" b="1" dirty="0" smtClean="0"/>
              <a:t>Arsenic contaminated wells</a:t>
            </a:r>
            <a:endParaRPr lang="en-US" sz="2400" b="1" dirty="0"/>
          </a:p>
          <a:p>
            <a:pPr fontAlgn="auto">
              <a:spcBef>
                <a:spcPts val="0"/>
              </a:spcBef>
              <a:spcAft>
                <a:spcPts val="0"/>
              </a:spcAft>
              <a:defRPr/>
            </a:pPr>
            <a:endParaRPr lang="en-US" sz="2400" b="1" u="sng" dirty="0" smtClean="0"/>
          </a:p>
          <a:p>
            <a:pPr fontAlgn="auto">
              <a:spcBef>
                <a:spcPts val="0"/>
              </a:spcBef>
              <a:spcAft>
                <a:spcPts val="0"/>
              </a:spcAft>
              <a:defRPr/>
            </a:pPr>
            <a:r>
              <a:rPr lang="en-US" sz="2400" b="1" u="sng" dirty="0" smtClean="0"/>
              <a:t>Funding</a:t>
            </a:r>
            <a:endParaRPr lang="en-US" sz="2400" b="1" u="sng" dirty="0"/>
          </a:p>
          <a:p>
            <a:pPr>
              <a:defRPr/>
            </a:pPr>
            <a:r>
              <a:rPr lang="en-US" sz="2400" b="1" dirty="0"/>
              <a:t>$</a:t>
            </a:r>
            <a:r>
              <a:rPr lang="en-US" sz="2400" b="1" dirty="0" smtClean="0"/>
              <a:t>486,500 planning</a:t>
            </a:r>
            <a:endParaRPr lang="en-US" sz="2400" b="1" dirty="0"/>
          </a:p>
          <a:p>
            <a:pPr>
              <a:defRPr/>
            </a:pPr>
            <a:r>
              <a:rPr lang="en-US" sz="2400" b="1" dirty="0"/>
              <a:t>$4.9M construction</a:t>
            </a:r>
          </a:p>
        </p:txBody>
      </p:sp>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7423" y="1371600"/>
            <a:ext cx="6038713" cy="4152900"/>
          </a:xfrm>
          <a:prstGeom prst="rect">
            <a:avLst/>
          </a:prstGeom>
          <a:ln>
            <a:solidFill>
              <a:schemeClr val="accent1"/>
            </a:solidFill>
          </a:ln>
        </p:spPr>
      </p:pic>
      <p:sp>
        <p:nvSpPr>
          <p:cNvPr id="14" name="TextBox 13"/>
          <p:cNvSpPr txBox="1"/>
          <p:nvPr/>
        </p:nvSpPr>
        <p:spPr>
          <a:xfrm>
            <a:off x="4843182" y="2514600"/>
            <a:ext cx="1506631" cy="369332"/>
          </a:xfrm>
          <a:prstGeom prst="rect">
            <a:avLst/>
          </a:prstGeom>
          <a:solidFill>
            <a:schemeClr val="bg1">
              <a:alpha val="73000"/>
            </a:schemeClr>
          </a:solidFill>
        </p:spPr>
        <p:txBody>
          <a:bodyPr wrap="none" rtlCol="0">
            <a:spAutoFit/>
          </a:bodyPr>
          <a:lstStyle/>
          <a:p>
            <a:r>
              <a:rPr lang="en-US" b="1" dirty="0" smtClean="0"/>
              <a:t>Tulare County</a:t>
            </a:r>
            <a:endParaRPr lang="en-US" b="1"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0834" y="3886200"/>
            <a:ext cx="3535908" cy="2330484"/>
          </a:xfrm>
          <a:prstGeom prst="rect">
            <a:avLst/>
          </a:prstGeom>
          <a:ln w="19050">
            <a:solidFill>
              <a:srgbClr val="FFFF00"/>
            </a:solidFill>
          </a:ln>
        </p:spPr>
      </p:pic>
      <p:sp>
        <p:nvSpPr>
          <p:cNvPr id="20" name="TextBox 19"/>
          <p:cNvSpPr txBox="1"/>
          <p:nvPr/>
        </p:nvSpPr>
        <p:spPr>
          <a:xfrm>
            <a:off x="5350140" y="3886200"/>
            <a:ext cx="3818888" cy="400110"/>
          </a:xfrm>
          <a:prstGeom prst="rect">
            <a:avLst/>
          </a:prstGeom>
          <a:noFill/>
        </p:spPr>
        <p:txBody>
          <a:bodyPr wrap="square" rtlCol="0">
            <a:spAutoFit/>
          </a:bodyPr>
          <a:lstStyle/>
          <a:p>
            <a:r>
              <a:rPr lang="en-US" sz="2000" b="1" dirty="0" smtClean="0">
                <a:solidFill>
                  <a:srgbClr val="FFFF00"/>
                </a:solidFill>
              </a:rPr>
              <a:t>Pratt MWC and Matheny Tract</a:t>
            </a:r>
            <a:endParaRPr lang="en-US" sz="2000" b="1" dirty="0">
              <a:solidFill>
                <a:srgbClr val="FFFF00"/>
              </a:solidFill>
            </a:endParaRPr>
          </a:p>
        </p:txBody>
      </p:sp>
    </p:spTree>
    <p:extLst>
      <p:ext uri="{BB962C8B-B14F-4D97-AF65-F5344CB8AC3E}">
        <p14:creationId xmlns:p14="http://schemas.microsoft.com/office/powerpoint/2010/main" val="25107775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534400" cy="914400"/>
          </a:xfrm>
        </p:spPr>
        <p:txBody>
          <a:bodyPr>
            <a:noAutofit/>
          </a:bodyPr>
          <a:lstStyle/>
          <a:p>
            <a:r>
              <a:rPr lang="en-US" sz="3200" dirty="0">
                <a:effectLst>
                  <a:outerShdw blurRad="38100" dist="38100" dir="2700000" algn="tl">
                    <a:srgbClr val="000000">
                      <a:alpha val="43137"/>
                    </a:srgbClr>
                  </a:outerShdw>
                </a:effectLst>
              </a:rPr>
              <a:t>Pratt Mutual Water Company</a:t>
            </a:r>
            <a:br>
              <a:rPr lang="en-US" sz="3200" dirty="0">
                <a:effectLst>
                  <a:outerShdw blurRad="38100" dist="38100" dir="2700000" algn="tl">
                    <a:srgbClr val="000000">
                      <a:alpha val="43137"/>
                    </a:srgbClr>
                  </a:outerShdw>
                </a:effectLst>
              </a:rPr>
            </a:br>
            <a:r>
              <a:rPr lang="en-US" sz="3200" dirty="0">
                <a:effectLst>
                  <a:outerShdw blurRad="38100" dist="38100" dir="2700000" algn="tl">
                    <a:srgbClr val="000000">
                      <a:alpha val="43137"/>
                    </a:srgbClr>
                  </a:outerShdw>
                </a:effectLst>
              </a:rPr>
              <a:t>Matheny Tract Safe Drinking Water Project</a:t>
            </a:r>
            <a:endParaRPr lang="en-US" sz="3200" b="1"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039" y="1219200"/>
            <a:ext cx="4906749" cy="4343400"/>
          </a:xfrm>
          <a:prstGeom prst="rect">
            <a:avLst/>
          </a:prstGeom>
          <a:ln>
            <a:solidFill>
              <a:schemeClr val="accent1"/>
            </a:solidFill>
          </a:ln>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1490" y="2103119"/>
            <a:ext cx="5309625" cy="4285947"/>
          </a:xfrm>
          <a:prstGeom prst="rect">
            <a:avLst/>
          </a:prstGeom>
          <a:ln>
            <a:solidFill>
              <a:schemeClr val="accent1"/>
            </a:solidFill>
          </a:ln>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35966" y="1963192"/>
            <a:ext cx="5008475" cy="3741239"/>
          </a:xfrm>
          <a:prstGeom prst="rect">
            <a:avLst/>
          </a:prstGeom>
          <a:ln>
            <a:solidFill>
              <a:schemeClr val="accent1"/>
            </a:solidFill>
          </a:ln>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01115" y="1400173"/>
            <a:ext cx="2978258" cy="4867277"/>
          </a:xfrm>
          <a:prstGeom prst="rect">
            <a:avLst/>
          </a:prstGeom>
          <a:ln>
            <a:solidFill>
              <a:schemeClr val="accent1"/>
            </a:solidFill>
          </a:ln>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46303" y="1066800"/>
            <a:ext cx="3960486" cy="5534025"/>
          </a:xfrm>
          <a:prstGeom prst="rect">
            <a:avLst/>
          </a:prstGeom>
          <a:ln>
            <a:solidFill>
              <a:schemeClr val="accent1"/>
            </a:solidFill>
          </a:ln>
        </p:spPr>
      </p:pic>
    </p:spTree>
    <p:extLst>
      <p:ext uri="{BB962C8B-B14F-4D97-AF65-F5344CB8AC3E}">
        <p14:creationId xmlns:p14="http://schemas.microsoft.com/office/powerpoint/2010/main" val="3739715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effectLst>
                  <a:outerShdw blurRad="38100" dist="38100" dir="2700000" algn="tl">
                    <a:srgbClr val="000000">
                      <a:alpha val="43137"/>
                    </a:srgbClr>
                  </a:outerShdw>
                </a:effectLst>
              </a:rPr>
              <a:t>CONSOLIDATIONS WITH </a:t>
            </a:r>
            <a:r>
              <a:rPr lang="en-US" sz="3200" dirty="0" smtClean="0">
                <a:effectLst>
                  <a:outerShdw blurRad="38100" dist="38100" dir="2700000" algn="tl">
                    <a:srgbClr val="000000">
                      <a:alpha val="43137"/>
                    </a:srgbClr>
                  </a:outerShdw>
                </a:effectLst>
              </a:rPr>
              <a:t>THE CITY OF PORTERVILLE</a:t>
            </a:r>
            <a:endParaRPr lang="en-US" sz="3200" dirty="0">
              <a:effectLst>
                <a:outerShdw blurRad="38100" dist="38100" dir="2700000" algn="tl">
                  <a:srgbClr val="000000">
                    <a:alpha val="43137"/>
                  </a:srgbClr>
                </a:outerShdw>
              </a:effectLst>
            </a:endParaRPr>
          </a:p>
        </p:txBody>
      </p:sp>
      <p:sp>
        <p:nvSpPr>
          <p:cNvPr id="3" name="TextBox 2"/>
          <p:cNvSpPr txBox="1"/>
          <p:nvPr/>
        </p:nvSpPr>
        <p:spPr>
          <a:xfrm>
            <a:off x="113088" y="2036730"/>
            <a:ext cx="2956646" cy="3785652"/>
          </a:xfrm>
          <a:prstGeom prst="rect">
            <a:avLst/>
          </a:prstGeom>
          <a:noFill/>
        </p:spPr>
        <p:txBody>
          <a:bodyPr wrap="square" rtlCol="0">
            <a:spAutoFit/>
          </a:bodyPr>
          <a:lstStyle/>
          <a:p>
            <a:r>
              <a:rPr lang="en-US" sz="2400" b="1" u="sng" dirty="0" smtClean="0"/>
              <a:t>Planning Projects</a:t>
            </a:r>
            <a:r>
              <a:rPr lang="en-US" sz="2400" b="1" dirty="0" smtClean="0"/>
              <a:t>:</a:t>
            </a:r>
          </a:p>
          <a:p>
            <a:endParaRPr lang="en-US" sz="2400" b="1" dirty="0"/>
          </a:p>
          <a:p>
            <a:r>
              <a:rPr lang="en-US" sz="2400" b="1" dirty="0" smtClean="0"/>
              <a:t>Beverly-Grand MWC</a:t>
            </a:r>
          </a:p>
          <a:p>
            <a:endParaRPr lang="en-US" sz="2400" b="1" dirty="0" smtClean="0"/>
          </a:p>
          <a:p>
            <a:r>
              <a:rPr lang="en-US" sz="2400" b="1" dirty="0" smtClean="0"/>
              <a:t>Akin Water Company</a:t>
            </a:r>
          </a:p>
          <a:p>
            <a:endParaRPr lang="en-US" sz="2400" b="1" dirty="0" smtClean="0"/>
          </a:p>
          <a:p>
            <a:endParaRPr lang="en-US" sz="2400" b="1" dirty="0"/>
          </a:p>
          <a:p>
            <a:r>
              <a:rPr lang="en-US" sz="2400" b="1" u="sng" dirty="0" smtClean="0"/>
              <a:t>Funds </a:t>
            </a:r>
            <a:r>
              <a:rPr lang="en-US" sz="2400" b="1" u="sng" dirty="0"/>
              <a:t>Committed</a:t>
            </a:r>
            <a:r>
              <a:rPr lang="en-US" sz="2400" b="1" dirty="0"/>
              <a:t>:</a:t>
            </a:r>
          </a:p>
          <a:p>
            <a:r>
              <a:rPr lang="en-US" sz="2400" b="1" dirty="0"/>
              <a:t>$1,033,527</a:t>
            </a:r>
          </a:p>
          <a:p>
            <a:endParaRPr lang="en-US" sz="2400"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750" t="3531" b="2170"/>
          <a:stretch/>
        </p:blipFill>
        <p:spPr bwMode="auto">
          <a:xfrm>
            <a:off x="3315528" y="2084010"/>
            <a:ext cx="5613953" cy="413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4940576" y="4808268"/>
            <a:ext cx="6096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5528" y="2042374"/>
            <a:ext cx="5334000" cy="4175486"/>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21" name="Straight Arrow Connector 20"/>
          <p:cNvCxnSpPr/>
          <p:nvPr/>
        </p:nvCxnSpPr>
        <p:spPr>
          <a:xfrm flipV="1">
            <a:off x="2819400" y="2552620"/>
            <a:ext cx="1511576" cy="453606"/>
          </a:xfrm>
          <a:prstGeom prst="straightConnector1">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4332547" y="2478651"/>
            <a:ext cx="152400" cy="147935"/>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Arrow Connector 26"/>
          <p:cNvCxnSpPr>
            <a:endCxn id="28" idx="1"/>
          </p:cNvCxnSpPr>
          <p:nvPr/>
        </p:nvCxnSpPr>
        <p:spPr>
          <a:xfrm>
            <a:off x="2895600" y="3810000"/>
            <a:ext cx="3249222" cy="2086733"/>
          </a:xfrm>
          <a:prstGeom prst="straightConnector1">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6122504" y="5875068"/>
            <a:ext cx="152400" cy="147935"/>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35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mph" presetSubtype="0" fill="hold" grpId="2" nodeType="clickEffect">
                                  <p:stCondLst>
                                    <p:cond delay="0"/>
                                  </p:stCondLst>
                                  <p:childTnLst>
                                    <p:animEffect transition="out" filter="fade">
                                      <p:cBhvr>
                                        <p:cTn id="13" dur="1000" tmFilter="0, 0; .2, .5; .8, .5; 1, 0"/>
                                        <p:tgtEl>
                                          <p:spTgt spid="8"/>
                                        </p:tgtEl>
                                      </p:cBhvr>
                                    </p:animEffect>
                                    <p:animScale>
                                      <p:cBhvr>
                                        <p:cTn id="14" dur="500" autoRev="1" fill="hold"/>
                                        <p:tgtEl>
                                          <p:spTgt spid="8"/>
                                        </p:tgtEl>
                                      </p:cBhvr>
                                      <p:by x="105000" y="105000"/>
                                    </p:animScale>
                                  </p:childTnLst>
                                </p:cTn>
                              </p:par>
                            </p:childTnLst>
                          </p:cTn>
                        </p:par>
                        <p:par>
                          <p:cTn id="15" fill="hold">
                            <p:stCondLst>
                              <p:cond delay="1000"/>
                            </p:stCondLst>
                            <p:childTnLst>
                              <p:par>
                                <p:cTn id="16" presetID="53" presetClass="entr" presetSubtype="528" fill="hold" nodeType="afterEffect">
                                  <p:stCondLst>
                                    <p:cond delay="0"/>
                                  </p:stCondLst>
                                  <p:childTnLst>
                                    <p:set>
                                      <p:cBhvr>
                                        <p:cTn id="17" dur="1" fill="hold">
                                          <p:stCondLst>
                                            <p:cond delay="0"/>
                                          </p:stCondLst>
                                        </p:cTn>
                                        <p:tgtEl>
                                          <p:spTgt spid="1028"/>
                                        </p:tgtEl>
                                        <p:attrNameLst>
                                          <p:attrName>style.visibility</p:attrName>
                                        </p:attrNameLst>
                                      </p:cBhvr>
                                      <p:to>
                                        <p:strVal val="visible"/>
                                      </p:to>
                                    </p:set>
                                    <p:anim calcmode="lin" valueType="num">
                                      <p:cBhvr>
                                        <p:cTn id="18" dur="500" fill="hold"/>
                                        <p:tgtEl>
                                          <p:spTgt spid="1028"/>
                                        </p:tgtEl>
                                        <p:attrNameLst>
                                          <p:attrName>ppt_w</p:attrName>
                                        </p:attrNameLst>
                                      </p:cBhvr>
                                      <p:tavLst>
                                        <p:tav tm="0">
                                          <p:val>
                                            <p:fltVal val="0"/>
                                          </p:val>
                                        </p:tav>
                                        <p:tav tm="100000">
                                          <p:val>
                                            <p:strVal val="#ppt_w"/>
                                          </p:val>
                                        </p:tav>
                                      </p:tavLst>
                                    </p:anim>
                                    <p:anim calcmode="lin" valueType="num">
                                      <p:cBhvr>
                                        <p:cTn id="19" dur="500" fill="hold"/>
                                        <p:tgtEl>
                                          <p:spTgt spid="1028"/>
                                        </p:tgtEl>
                                        <p:attrNameLst>
                                          <p:attrName>ppt_h</p:attrName>
                                        </p:attrNameLst>
                                      </p:cBhvr>
                                      <p:tavLst>
                                        <p:tav tm="0">
                                          <p:val>
                                            <p:fltVal val="0"/>
                                          </p:val>
                                        </p:tav>
                                        <p:tav tm="100000">
                                          <p:val>
                                            <p:strVal val="#ppt_h"/>
                                          </p:val>
                                        </p:tav>
                                      </p:tavLst>
                                    </p:anim>
                                    <p:animEffect transition="in" filter="fade">
                                      <p:cBhvr>
                                        <p:cTn id="20" dur="500"/>
                                        <p:tgtEl>
                                          <p:spTgt spid="1028"/>
                                        </p:tgtEl>
                                      </p:cBhvr>
                                    </p:animEffect>
                                    <p:anim calcmode="lin" valueType="num">
                                      <p:cBhvr>
                                        <p:cTn id="21" dur="500" fill="hold"/>
                                        <p:tgtEl>
                                          <p:spTgt spid="1028"/>
                                        </p:tgtEl>
                                        <p:attrNameLst>
                                          <p:attrName>ppt_x</p:attrName>
                                        </p:attrNameLst>
                                      </p:cBhvr>
                                      <p:tavLst>
                                        <p:tav tm="0">
                                          <p:val>
                                            <p:fltVal val="0.5"/>
                                          </p:val>
                                        </p:tav>
                                        <p:tav tm="100000">
                                          <p:val>
                                            <p:strVal val="#ppt_x"/>
                                          </p:val>
                                        </p:tav>
                                      </p:tavLst>
                                    </p:anim>
                                    <p:anim calcmode="lin" valueType="num">
                                      <p:cBhvr>
                                        <p:cTn id="22" dur="500" fill="hold"/>
                                        <p:tgtEl>
                                          <p:spTgt spid="1028"/>
                                        </p:tgtEl>
                                        <p:attrNameLst>
                                          <p:attrName>ppt_y</p:attrName>
                                        </p:attrNameLst>
                                      </p:cBhvr>
                                      <p:tavLst>
                                        <p:tav tm="0">
                                          <p:val>
                                            <p:fltVal val="0.5"/>
                                          </p:val>
                                        </p:tav>
                                        <p:tav tm="100000">
                                          <p:val>
                                            <p:strVal val="#ppt_y"/>
                                          </p:val>
                                        </p:tav>
                                      </p:tavLst>
                                    </p:anim>
                                  </p:childTnLst>
                                </p:cTn>
                              </p:par>
                            </p:childTnLst>
                          </p:cTn>
                        </p:par>
                        <p:par>
                          <p:cTn id="23" fill="hold">
                            <p:stCondLst>
                              <p:cond delay="1500"/>
                            </p:stCondLst>
                            <p:childTnLst>
                              <p:par>
                                <p:cTn id="24" presetID="1" presetClass="exit" presetSubtype="0" fill="hold" grpId="1" nodeType="afterEffect">
                                  <p:stCondLst>
                                    <p:cond delay="0"/>
                                  </p:stCondLst>
                                  <p:childTnLst>
                                    <p:set>
                                      <p:cBhvr>
                                        <p:cTn id="25" dur="1" fill="hold">
                                          <p:stCondLst>
                                            <p:cond delay="0"/>
                                          </p:stCondLst>
                                        </p:cTn>
                                        <p:tgtEl>
                                          <p:spTgt spid="8"/>
                                        </p:tgtEl>
                                        <p:attrNameLst>
                                          <p:attrName>style.visibility</p:attrName>
                                        </p:attrNameLst>
                                      </p:cBhvr>
                                      <p:to>
                                        <p:strVal val="hidden"/>
                                      </p:to>
                                    </p:set>
                                  </p:childTnLst>
                                </p:cTn>
                              </p:par>
                            </p:childTnLst>
                          </p:cTn>
                        </p:par>
                        <p:par>
                          <p:cTn id="26" fill="hold">
                            <p:stCondLst>
                              <p:cond delay="1500"/>
                            </p:stCondLst>
                            <p:childTnLst>
                              <p:par>
                                <p:cTn id="27" presetID="1" presetClass="entr" presetSubtype="0" fill="hold" nodeType="after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par>
                          <p:cTn id="31" fill="hold">
                            <p:stCondLst>
                              <p:cond delay="1500"/>
                            </p:stCondLst>
                            <p:childTnLst>
                              <p:par>
                                <p:cTn id="32" presetID="1" presetClass="entr" presetSubtype="0" fill="hold" nodeType="afterEffect">
                                  <p:stCondLst>
                                    <p:cond delay="0"/>
                                  </p:stCondLst>
                                  <p:childTnLst>
                                    <p:set>
                                      <p:cBhvr>
                                        <p:cTn id="33" dur="1" fill="hold">
                                          <p:stCondLst>
                                            <p:cond delay="0"/>
                                          </p:stCondLst>
                                        </p:cTn>
                                        <p:tgtEl>
                                          <p:spTgt spid="27"/>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childTnLst>
                                </p:cTn>
                              </p:par>
                            </p:childTnLst>
                          </p:cTn>
                        </p:par>
                        <p:par>
                          <p:cTn id="36" fill="hold">
                            <p:stCondLst>
                              <p:cond delay="1500"/>
                            </p:stCondLst>
                            <p:childTnLst>
                              <p:par>
                                <p:cTn id="37" presetID="1" presetClass="exit" presetSubtype="0" fill="hold" nodeType="afterEffect">
                                  <p:stCondLst>
                                    <p:cond delay="0"/>
                                  </p:stCondLst>
                                  <p:childTnLst>
                                    <p:set>
                                      <p:cBhvr>
                                        <p:cTn id="38" dur="1" fill="hold">
                                          <p:stCondLst>
                                            <p:cond delay="0"/>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8" grpId="2" animBg="1"/>
      <p:bldP spid="22" grpId="0" animBg="1"/>
      <p:bldP spid="2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322" y="381000"/>
            <a:ext cx="8229600" cy="1143000"/>
          </a:xfrm>
        </p:spPr>
        <p:txBody>
          <a:bodyPr>
            <a:normAutofit/>
          </a:bodyPr>
          <a:lstStyle/>
          <a:p>
            <a:r>
              <a:rPr lang="en-US" sz="3200" dirty="0">
                <a:effectLst>
                  <a:outerShdw blurRad="38100" dist="38100" dir="2700000" algn="tl">
                    <a:srgbClr val="000000">
                      <a:alpha val="43137"/>
                    </a:srgbClr>
                  </a:outerShdw>
                </a:effectLst>
              </a:rPr>
              <a:t>CONSOLIDATION OF </a:t>
            </a:r>
            <a:r>
              <a:rPr lang="en-US" sz="3200" dirty="0" smtClean="0">
                <a:effectLst>
                  <a:outerShdw blurRad="38100" dist="38100" dir="2700000" algn="tl">
                    <a:srgbClr val="000000">
                      <a:alpha val="43137"/>
                    </a:srgbClr>
                  </a:outerShdw>
                </a:effectLst>
              </a:rPr>
              <a:t>BEVERLY-GRAND MWC WITH THE CITY OF PORTERVILLE</a:t>
            </a:r>
            <a:endParaRPr lang="en-US" sz="3200" dirty="0">
              <a:effectLst>
                <a:outerShdw blurRad="38100" dist="38100" dir="2700000" algn="tl">
                  <a:srgbClr val="000000">
                    <a:alpha val="43137"/>
                  </a:srgbClr>
                </a:outerShdw>
              </a:effectLst>
            </a:endParaRPr>
          </a:p>
        </p:txBody>
      </p:sp>
      <p:sp>
        <p:nvSpPr>
          <p:cNvPr id="11" name="TextBox 10"/>
          <p:cNvSpPr txBox="1"/>
          <p:nvPr/>
        </p:nvSpPr>
        <p:spPr>
          <a:xfrm>
            <a:off x="183445" y="1826897"/>
            <a:ext cx="3124200" cy="3816429"/>
          </a:xfrm>
          <a:prstGeom prst="rect">
            <a:avLst/>
          </a:prstGeom>
          <a:noFill/>
        </p:spPr>
        <p:txBody>
          <a:bodyPr wrap="square" rtlCol="0">
            <a:spAutoFit/>
          </a:bodyPr>
          <a:lstStyle/>
          <a:p>
            <a:r>
              <a:rPr lang="en-US" sz="2200" b="1" u="sng" dirty="0" smtClean="0"/>
              <a:t>Planning Project Design Components</a:t>
            </a:r>
            <a:r>
              <a:rPr lang="en-US" sz="2200" b="1" dirty="0" smtClean="0"/>
              <a:t>:</a:t>
            </a:r>
          </a:p>
          <a:p>
            <a:endParaRPr lang="en-US" sz="2200" b="1" dirty="0" smtClean="0"/>
          </a:p>
          <a:p>
            <a:pPr marL="342900" indent="-342900">
              <a:buFont typeface="Arial" panose="020B0604020202020204" pitchFamily="34" charset="0"/>
              <a:buChar char="•"/>
            </a:pPr>
            <a:r>
              <a:rPr lang="en-US" sz="2200" b="1" dirty="0" smtClean="0"/>
              <a:t>Consolidating pipeline</a:t>
            </a:r>
            <a:endParaRPr lang="en-US" sz="2200" b="1" dirty="0"/>
          </a:p>
          <a:p>
            <a:pPr marL="342900" indent="-342900">
              <a:buFont typeface="Arial" panose="020B0604020202020204" pitchFamily="34" charset="0"/>
              <a:buChar char="•"/>
            </a:pPr>
            <a:r>
              <a:rPr lang="en-US" sz="2200" b="1" dirty="0"/>
              <a:t>Distribution </a:t>
            </a:r>
            <a:r>
              <a:rPr lang="en-US" sz="2200" b="1" dirty="0" smtClean="0"/>
              <a:t>system pipe improvements (~</a:t>
            </a:r>
            <a:r>
              <a:rPr lang="en-US" sz="2200" b="1" dirty="0"/>
              <a:t>2,800 </a:t>
            </a:r>
            <a:r>
              <a:rPr lang="en-US" sz="2200" b="1" dirty="0" err="1" smtClean="0"/>
              <a:t>ft</a:t>
            </a:r>
            <a:r>
              <a:rPr lang="en-US" sz="2200" b="1" dirty="0" smtClean="0"/>
              <a:t>)</a:t>
            </a:r>
          </a:p>
          <a:p>
            <a:pPr marL="342900" indent="-342900">
              <a:buFont typeface="Arial" panose="020B0604020202020204" pitchFamily="34" charset="0"/>
              <a:buChar char="•"/>
            </a:pPr>
            <a:r>
              <a:rPr lang="en-US" sz="2200" b="1" dirty="0" smtClean="0"/>
              <a:t>Production </a:t>
            </a:r>
            <a:r>
              <a:rPr lang="en-US" sz="2200" b="1" dirty="0"/>
              <a:t>well</a:t>
            </a:r>
          </a:p>
          <a:p>
            <a:endParaRPr lang="en-US" sz="2200" b="1" u="sng" dirty="0" smtClean="0"/>
          </a:p>
          <a:p>
            <a:r>
              <a:rPr lang="en-US" sz="2200" b="1" u="sng" dirty="0" smtClean="0"/>
              <a:t>Total </a:t>
            </a:r>
            <a:r>
              <a:rPr lang="en-US" sz="2200" b="1" u="sng" dirty="0"/>
              <a:t>$ Committed</a:t>
            </a:r>
            <a:r>
              <a:rPr lang="en-US" sz="2200" b="1" dirty="0"/>
              <a:t>:</a:t>
            </a:r>
          </a:p>
          <a:p>
            <a:r>
              <a:rPr lang="en-US" sz="2200" b="1" dirty="0" smtClean="0"/>
              <a:t>     $</a:t>
            </a:r>
            <a:r>
              <a:rPr lang="en-US" sz="2200" b="1" dirty="0"/>
              <a:t>499,050</a:t>
            </a:r>
          </a:p>
        </p:txBody>
      </p:sp>
      <p:grpSp>
        <p:nvGrpSpPr>
          <p:cNvPr id="16" name="Group 15"/>
          <p:cNvGrpSpPr>
            <a:grpSpLocks noChangeAspect="1"/>
          </p:cNvGrpSpPr>
          <p:nvPr/>
        </p:nvGrpSpPr>
        <p:grpSpPr>
          <a:xfrm>
            <a:off x="3338875" y="1826897"/>
            <a:ext cx="5334000" cy="4175486"/>
            <a:chOff x="3175552" y="2187106"/>
            <a:chExt cx="5334000" cy="4175486"/>
          </a:xfrm>
        </p:grpSpPr>
        <p:pic>
          <p:nvPicPr>
            <p:cNvPr id="1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552" y="2187106"/>
              <a:ext cx="5334000" cy="4175486"/>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22" name="Oval 21"/>
            <p:cNvSpPr/>
            <p:nvPr/>
          </p:nvSpPr>
          <p:spPr>
            <a:xfrm>
              <a:off x="4192571" y="2623383"/>
              <a:ext cx="152400" cy="147935"/>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4114800" y="2514600"/>
              <a:ext cx="3810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4660831" y="2514600"/>
              <a:ext cx="2260738" cy="369332"/>
            </a:xfrm>
            <a:prstGeom prst="rect">
              <a:avLst/>
            </a:prstGeom>
            <a:noFill/>
          </p:spPr>
          <p:txBody>
            <a:bodyPr wrap="square" rtlCol="0">
              <a:spAutoFit/>
            </a:bodyPr>
            <a:lstStyle/>
            <a:p>
              <a:r>
                <a:rPr lang="en-US" b="1" dirty="0" smtClean="0">
                  <a:ln>
                    <a:solidFill>
                      <a:schemeClr val="tx1"/>
                    </a:solidFill>
                  </a:ln>
                  <a:solidFill>
                    <a:schemeClr val="accent6">
                      <a:lumMod val="75000"/>
                    </a:schemeClr>
                  </a:solidFill>
                </a:rPr>
                <a:t>Beverly-Grand MWC</a:t>
              </a:r>
              <a:endParaRPr lang="en-US" b="1" dirty="0">
                <a:ln>
                  <a:solidFill>
                    <a:schemeClr val="tx1"/>
                  </a:solidFill>
                </a:ln>
                <a:solidFill>
                  <a:schemeClr val="accent6">
                    <a:lumMod val="75000"/>
                  </a:schemeClr>
                </a:solidFill>
              </a:endParaRPr>
            </a:p>
          </p:txBody>
        </p:sp>
      </p:grpSp>
      <p:grpSp>
        <p:nvGrpSpPr>
          <p:cNvPr id="25" name="Group 24"/>
          <p:cNvGrpSpPr>
            <a:grpSpLocks noChangeAspect="1"/>
          </p:cNvGrpSpPr>
          <p:nvPr/>
        </p:nvGrpSpPr>
        <p:grpSpPr>
          <a:xfrm>
            <a:off x="3338875" y="1826897"/>
            <a:ext cx="5334000" cy="4185119"/>
            <a:chOff x="3175553" y="2187106"/>
            <a:chExt cx="5334000" cy="4185119"/>
          </a:xfrm>
        </p:grpSpPr>
        <p:pic>
          <p:nvPicPr>
            <p:cNvPr id="2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553" y="2187106"/>
              <a:ext cx="5334000" cy="4175486"/>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31" name="Oval 30"/>
            <p:cNvSpPr/>
            <p:nvPr/>
          </p:nvSpPr>
          <p:spPr>
            <a:xfrm>
              <a:off x="4192571" y="2623383"/>
              <a:ext cx="152400" cy="147935"/>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4114800" y="2514600"/>
              <a:ext cx="3810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1752" t="2714" r="18939" b="39528"/>
            <a:stretch/>
          </p:blipFill>
          <p:spPr bwMode="auto">
            <a:xfrm>
              <a:off x="4387620" y="3182868"/>
              <a:ext cx="4121932" cy="3179724"/>
            </a:xfrm>
            <a:prstGeom prst="rect">
              <a:avLst/>
            </a:prstGeom>
            <a:noFill/>
            <a:ln w="2857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cxnSp>
          <p:nvCxnSpPr>
            <p:cNvPr id="34" name="Straight Connector 33"/>
            <p:cNvCxnSpPr/>
            <p:nvPr/>
          </p:nvCxnSpPr>
          <p:spPr>
            <a:xfrm>
              <a:off x="4114800" y="2895600"/>
              <a:ext cx="282138" cy="346699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495800" y="2516118"/>
              <a:ext cx="4013752" cy="66675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5384524" y="3822691"/>
              <a:ext cx="458028" cy="1466751"/>
            </a:xfrm>
            <a:prstGeom prst="rect">
              <a:avLst/>
            </a:prstGeom>
            <a:solidFill>
              <a:schemeClr val="accent6">
                <a:lumMod val="75000"/>
                <a:alpha val="50196"/>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p:cNvSpPr/>
            <p:nvPr/>
          </p:nvSpPr>
          <p:spPr>
            <a:xfrm>
              <a:off x="4400550" y="5314950"/>
              <a:ext cx="1238250" cy="1057275"/>
            </a:xfrm>
            <a:custGeom>
              <a:avLst/>
              <a:gdLst>
                <a:gd name="connsiteX0" fmla="*/ 762000 w 1238250"/>
                <a:gd name="connsiteY0" fmla="*/ 1057275 h 1057275"/>
                <a:gd name="connsiteX1" fmla="*/ 762000 w 1238250"/>
                <a:gd name="connsiteY1" fmla="*/ 628650 h 1057275"/>
                <a:gd name="connsiteX2" fmla="*/ 1209675 w 1238250"/>
                <a:gd name="connsiteY2" fmla="*/ 638175 h 1057275"/>
                <a:gd name="connsiteX3" fmla="*/ 1238250 w 1238250"/>
                <a:gd name="connsiteY3" fmla="*/ 0 h 1057275"/>
                <a:gd name="connsiteX4" fmla="*/ 28575 w 1238250"/>
                <a:gd name="connsiteY4" fmla="*/ 19050 h 1057275"/>
                <a:gd name="connsiteX5" fmla="*/ 0 w 1238250"/>
                <a:gd name="connsiteY5" fmla="*/ 638175 h 1057275"/>
                <a:gd name="connsiteX6" fmla="*/ 514350 w 1238250"/>
                <a:gd name="connsiteY6" fmla="*/ 647700 h 1057275"/>
                <a:gd name="connsiteX7" fmla="*/ 504825 w 1238250"/>
                <a:gd name="connsiteY7" fmla="*/ 1047750 h 1057275"/>
                <a:gd name="connsiteX8" fmla="*/ 514350 w 1238250"/>
                <a:gd name="connsiteY8" fmla="*/ 1057275 h 105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8250" h="1057275">
                  <a:moveTo>
                    <a:pt x="762000" y="1057275"/>
                  </a:moveTo>
                  <a:lnTo>
                    <a:pt x="762000" y="628650"/>
                  </a:lnTo>
                  <a:lnTo>
                    <a:pt x="1209675" y="638175"/>
                  </a:lnTo>
                  <a:lnTo>
                    <a:pt x="1238250" y="0"/>
                  </a:lnTo>
                  <a:lnTo>
                    <a:pt x="28575" y="19050"/>
                  </a:lnTo>
                  <a:lnTo>
                    <a:pt x="0" y="638175"/>
                  </a:lnTo>
                  <a:lnTo>
                    <a:pt x="514350" y="647700"/>
                  </a:lnTo>
                  <a:lnTo>
                    <a:pt x="504825" y="1047750"/>
                  </a:lnTo>
                  <a:lnTo>
                    <a:pt x="514350" y="1057275"/>
                  </a:lnTo>
                </a:path>
              </a:pathLst>
            </a:custGeom>
            <a:solidFill>
              <a:srgbClr val="4F81BD">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p:nvPr/>
          </p:nvSpPr>
          <p:spPr>
            <a:xfrm>
              <a:off x="7391400" y="3190875"/>
              <a:ext cx="1104900" cy="3171717"/>
            </a:xfrm>
            <a:custGeom>
              <a:avLst/>
              <a:gdLst>
                <a:gd name="connsiteX0" fmla="*/ 19050 w 1181100"/>
                <a:gd name="connsiteY0" fmla="*/ 2847975 h 3209925"/>
                <a:gd name="connsiteX1" fmla="*/ 47625 w 1181100"/>
                <a:gd name="connsiteY1" fmla="*/ 2162175 h 3209925"/>
                <a:gd name="connsiteX2" fmla="*/ 828675 w 1181100"/>
                <a:gd name="connsiteY2" fmla="*/ 2181225 h 3209925"/>
                <a:gd name="connsiteX3" fmla="*/ 771525 w 1181100"/>
                <a:gd name="connsiteY3" fmla="*/ 600075 h 3209925"/>
                <a:gd name="connsiteX4" fmla="*/ 0 w 1181100"/>
                <a:gd name="connsiteY4" fmla="*/ 609600 h 3209925"/>
                <a:gd name="connsiteX5" fmla="*/ 9525 w 1181100"/>
                <a:gd name="connsiteY5" fmla="*/ 9525 h 3209925"/>
                <a:gd name="connsiteX6" fmla="*/ 1181100 w 1181100"/>
                <a:gd name="connsiteY6" fmla="*/ 0 h 3209925"/>
                <a:gd name="connsiteX7" fmla="*/ 1171575 w 1181100"/>
                <a:gd name="connsiteY7" fmla="*/ 3200400 h 3209925"/>
                <a:gd name="connsiteX8" fmla="*/ 866775 w 1181100"/>
                <a:gd name="connsiteY8" fmla="*/ 3209925 h 3209925"/>
                <a:gd name="connsiteX9" fmla="*/ 866775 w 1181100"/>
                <a:gd name="connsiteY9" fmla="*/ 2819400 h 3209925"/>
                <a:gd name="connsiteX10" fmla="*/ 19050 w 1181100"/>
                <a:gd name="connsiteY10" fmla="*/ 2847975 h 3209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1100" h="3209925">
                  <a:moveTo>
                    <a:pt x="19050" y="2847975"/>
                  </a:moveTo>
                  <a:lnTo>
                    <a:pt x="47625" y="2162175"/>
                  </a:lnTo>
                  <a:lnTo>
                    <a:pt x="828675" y="2181225"/>
                  </a:lnTo>
                  <a:lnTo>
                    <a:pt x="771525" y="600075"/>
                  </a:lnTo>
                  <a:lnTo>
                    <a:pt x="0" y="609600"/>
                  </a:lnTo>
                  <a:lnTo>
                    <a:pt x="9525" y="9525"/>
                  </a:lnTo>
                  <a:lnTo>
                    <a:pt x="1181100" y="0"/>
                  </a:lnTo>
                  <a:lnTo>
                    <a:pt x="1171575" y="3200400"/>
                  </a:lnTo>
                  <a:lnTo>
                    <a:pt x="866775" y="3209925"/>
                  </a:lnTo>
                  <a:lnTo>
                    <a:pt x="866775" y="2819400"/>
                  </a:lnTo>
                  <a:lnTo>
                    <a:pt x="19050" y="2847975"/>
                  </a:lnTo>
                  <a:close/>
                </a:path>
              </a:pathLst>
            </a:custGeom>
            <a:solidFill>
              <a:srgbClr val="4F81BD">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4508431" y="3453359"/>
              <a:ext cx="2260738" cy="369332"/>
            </a:xfrm>
            <a:prstGeom prst="rect">
              <a:avLst/>
            </a:prstGeom>
            <a:noFill/>
          </p:spPr>
          <p:txBody>
            <a:bodyPr wrap="square" rtlCol="0">
              <a:spAutoFit/>
            </a:bodyPr>
            <a:lstStyle/>
            <a:p>
              <a:r>
                <a:rPr lang="en-US" b="1" dirty="0" smtClean="0">
                  <a:ln>
                    <a:solidFill>
                      <a:schemeClr val="tx1"/>
                    </a:solidFill>
                  </a:ln>
                  <a:solidFill>
                    <a:schemeClr val="accent6">
                      <a:lumMod val="75000"/>
                    </a:schemeClr>
                  </a:solidFill>
                </a:rPr>
                <a:t>Beverly-Grand MWC</a:t>
              </a:r>
              <a:endParaRPr lang="en-US" b="1" dirty="0">
                <a:ln>
                  <a:solidFill>
                    <a:schemeClr val="tx1"/>
                  </a:solidFill>
                </a:ln>
                <a:solidFill>
                  <a:schemeClr val="accent6">
                    <a:lumMod val="75000"/>
                  </a:schemeClr>
                </a:solidFill>
              </a:endParaRPr>
            </a:p>
          </p:txBody>
        </p:sp>
        <p:sp>
          <p:nvSpPr>
            <p:cNvPr id="40" name="TextBox 39"/>
            <p:cNvSpPr txBox="1"/>
            <p:nvPr/>
          </p:nvSpPr>
          <p:spPr>
            <a:xfrm>
              <a:off x="5613538" y="5474255"/>
              <a:ext cx="2260738" cy="369332"/>
            </a:xfrm>
            <a:prstGeom prst="rect">
              <a:avLst/>
            </a:prstGeom>
            <a:noFill/>
          </p:spPr>
          <p:txBody>
            <a:bodyPr wrap="square" rtlCol="0">
              <a:spAutoFit/>
            </a:bodyPr>
            <a:lstStyle/>
            <a:p>
              <a:r>
                <a:rPr lang="en-US" b="1" dirty="0" smtClean="0">
                  <a:ln>
                    <a:solidFill>
                      <a:schemeClr val="tx2"/>
                    </a:solidFill>
                  </a:ln>
                  <a:solidFill>
                    <a:schemeClr val="tx2">
                      <a:lumMod val="60000"/>
                      <a:lumOff val="40000"/>
                    </a:schemeClr>
                  </a:solidFill>
                </a:rPr>
                <a:t>City of Porterville</a:t>
              </a:r>
              <a:endParaRPr lang="en-US" b="1" dirty="0">
                <a:ln>
                  <a:solidFill>
                    <a:schemeClr val="tx2"/>
                  </a:solidFill>
                </a:ln>
                <a:solidFill>
                  <a:schemeClr val="tx2">
                    <a:lumMod val="60000"/>
                    <a:lumOff val="40000"/>
                  </a:schemeClr>
                </a:solidFill>
              </a:endParaRPr>
            </a:p>
          </p:txBody>
        </p:sp>
      </p:grpSp>
    </p:spTree>
    <p:extLst>
      <p:ext uri="{BB962C8B-B14F-4D97-AF65-F5344CB8AC3E}">
        <p14:creationId xmlns:p14="http://schemas.microsoft.com/office/powerpoint/2010/main" val="655549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629" y="533400"/>
            <a:ext cx="8229600" cy="1143000"/>
          </a:xfrm>
        </p:spPr>
        <p:txBody>
          <a:bodyPr>
            <a:normAutofit/>
          </a:bodyPr>
          <a:lstStyle/>
          <a:p>
            <a:r>
              <a:rPr lang="en-US" sz="3200" dirty="0">
                <a:effectLst>
                  <a:outerShdw blurRad="38100" dist="38100" dir="2700000" algn="tl">
                    <a:srgbClr val="000000">
                      <a:alpha val="43137"/>
                    </a:srgbClr>
                  </a:outerShdw>
                </a:effectLst>
              </a:rPr>
              <a:t>CONSOLIDATION OF </a:t>
            </a:r>
            <a:r>
              <a:rPr lang="en-US" sz="3200" dirty="0" smtClean="0">
                <a:effectLst>
                  <a:outerShdw blurRad="38100" dist="38100" dir="2700000" algn="tl">
                    <a:srgbClr val="000000">
                      <a:alpha val="43137"/>
                    </a:srgbClr>
                  </a:outerShdw>
                </a:effectLst>
              </a:rPr>
              <a:t>AKIN WATER COMPANY WITH THE CITY OF PORTERVILLE</a:t>
            </a:r>
            <a:endParaRPr lang="en-US" sz="3200" dirty="0">
              <a:effectLst>
                <a:outerShdw blurRad="38100" dist="38100" dir="2700000" algn="tl">
                  <a:srgbClr val="000000">
                    <a:alpha val="43137"/>
                  </a:srgbClr>
                </a:outerShdw>
              </a:effectLst>
            </a:endParaRPr>
          </a:p>
        </p:txBody>
      </p:sp>
      <p:sp>
        <p:nvSpPr>
          <p:cNvPr id="44" name="TextBox 43"/>
          <p:cNvSpPr txBox="1"/>
          <p:nvPr/>
        </p:nvSpPr>
        <p:spPr>
          <a:xfrm>
            <a:off x="194733" y="1731905"/>
            <a:ext cx="3163542" cy="4154984"/>
          </a:xfrm>
          <a:prstGeom prst="rect">
            <a:avLst/>
          </a:prstGeom>
          <a:noFill/>
        </p:spPr>
        <p:txBody>
          <a:bodyPr wrap="square" rtlCol="0">
            <a:spAutoFit/>
          </a:bodyPr>
          <a:lstStyle/>
          <a:p>
            <a:r>
              <a:rPr lang="en-US" sz="2200" b="1" u="sng" dirty="0" smtClean="0"/>
              <a:t>Planning Project Design Components</a:t>
            </a:r>
            <a:r>
              <a:rPr lang="en-US" sz="2200" b="1" dirty="0" smtClean="0"/>
              <a:t>:</a:t>
            </a:r>
          </a:p>
          <a:p>
            <a:pPr marL="342900" indent="-342900">
              <a:buFontTx/>
              <a:buChar char="-"/>
            </a:pPr>
            <a:endParaRPr lang="en-US" sz="2200" b="1" dirty="0" smtClean="0"/>
          </a:p>
          <a:p>
            <a:pPr marL="342900" indent="-342900">
              <a:buFont typeface="Arial" panose="020B0604020202020204" pitchFamily="34" charset="0"/>
              <a:buChar char="•"/>
            </a:pPr>
            <a:r>
              <a:rPr lang="en-US" sz="2200" b="1" dirty="0" smtClean="0"/>
              <a:t>Consolidation</a:t>
            </a:r>
            <a:r>
              <a:rPr lang="en-US" sz="2200" b="1" dirty="0"/>
              <a:t> </a:t>
            </a:r>
            <a:r>
              <a:rPr lang="en-US" sz="2200" b="1" dirty="0" smtClean="0"/>
              <a:t>pipeline </a:t>
            </a:r>
            <a:r>
              <a:rPr lang="en-US" sz="2200" b="1" dirty="0"/>
              <a:t>(~500 </a:t>
            </a:r>
            <a:r>
              <a:rPr lang="en-US" sz="2200" b="1" dirty="0" err="1"/>
              <a:t>ft</a:t>
            </a:r>
            <a:r>
              <a:rPr lang="en-US" sz="2200" b="1" dirty="0" smtClean="0"/>
              <a:t>)</a:t>
            </a:r>
          </a:p>
          <a:p>
            <a:pPr marL="342900" indent="-342900">
              <a:buFont typeface="Arial" panose="020B0604020202020204" pitchFamily="34" charset="0"/>
              <a:buChar char="•"/>
            </a:pPr>
            <a:r>
              <a:rPr lang="en-US" sz="2200" b="1" dirty="0" smtClean="0"/>
              <a:t>Distribution </a:t>
            </a:r>
            <a:r>
              <a:rPr lang="en-US" sz="2200" b="1" dirty="0"/>
              <a:t>system </a:t>
            </a:r>
            <a:r>
              <a:rPr lang="en-US" sz="2200" b="1" dirty="0" smtClean="0"/>
              <a:t>pipe improvements (~</a:t>
            </a:r>
            <a:r>
              <a:rPr lang="en-US" sz="2200" b="1" dirty="0"/>
              <a:t>1,000 </a:t>
            </a:r>
            <a:r>
              <a:rPr lang="en-US" sz="2200" b="1" dirty="0" err="1" smtClean="0"/>
              <a:t>ft</a:t>
            </a:r>
            <a:r>
              <a:rPr lang="en-US" sz="2200" b="1" dirty="0" smtClean="0"/>
              <a:t>)</a:t>
            </a:r>
          </a:p>
          <a:p>
            <a:pPr marL="342900" indent="-342900">
              <a:buFont typeface="Arial" panose="020B0604020202020204" pitchFamily="34" charset="0"/>
              <a:buChar char="•"/>
            </a:pPr>
            <a:r>
              <a:rPr lang="en-US" sz="2200" b="1" dirty="0" smtClean="0"/>
              <a:t>Production </a:t>
            </a:r>
            <a:r>
              <a:rPr lang="en-US" sz="2200" b="1" dirty="0"/>
              <a:t>well</a:t>
            </a:r>
          </a:p>
          <a:p>
            <a:endParaRPr lang="en-US" sz="2200" b="1" u="sng" dirty="0" smtClean="0"/>
          </a:p>
          <a:p>
            <a:r>
              <a:rPr lang="en-US" sz="2200" b="1" u="sng" dirty="0" smtClean="0"/>
              <a:t>Total </a:t>
            </a:r>
            <a:r>
              <a:rPr lang="en-US" sz="2200" b="1" u="sng" dirty="0"/>
              <a:t>$ Committed</a:t>
            </a:r>
            <a:r>
              <a:rPr lang="en-US" sz="2200" b="1" dirty="0"/>
              <a:t>:</a:t>
            </a:r>
          </a:p>
          <a:p>
            <a:r>
              <a:rPr lang="en-US" sz="2200" b="1" dirty="0" smtClean="0"/>
              <a:t>     $534,477</a:t>
            </a:r>
            <a:endParaRPr lang="en-US" sz="2200" b="1" dirty="0">
              <a:ln w="19050">
                <a:solidFill>
                  <a:schemeClr val="accent6">
                    <a:lumMod val="75000"/>
                  </a:schemeClr>
                </a:solidFill>
                <a:prstDash val="solid"/>
              </a:ln>
              <a:solidFill>
                <a:schemeClr val="tx1">
                  <a:lumMod val="85000"/>
                  <a:lumOff val="15000"/>
                </a:schemeClr>
              </a:solidFill>
              <a:effectLst>
                <a:outerShdw blurRad="50000" dist="50800" dir="7500000" algn="tl">
                  <a:srgbClr val="000000">
                    <a:shade val="5000"/>
                    <a:alpha val="35000"/>
                  </a:srgbClr>
                </a:outerShdw>
              </a:effectLst>
            </a:endParaRPr>
          </a:p>
        </p:txBody>
      </p:sp>
      <p:grpSp>
        <p:nvGrpSpPr>
          <p:cNvPr id="26" name="Group 25"/>
          <p:cNvGrpSpPr>
            <a:grpSpLocks noChangeAspect="1"/>
          </p:cNvGrpSpPr>
          <p:nvPr/>
        </p:nvGrpSpPr>
        <p:grpSpPr>
          <a:xfrm>
            <a:off x="3455575" y="1844611"/>
            <a:ext cx="5334000" cy="4175486"/>
            <a:chOff x="3175552" y="2187106"/>
            <a:chExt cx="5334000" cy="4175486"/>
          </a:xfrm>
        </p:grpSpPr>
        <p:pic>
          <p:nvPicPr>
            <p:cNvPr id="2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552" y="2187106"/>
              <a:ext cx="5334000" cy="4175486"/>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29" name="Oval 28"/>
            <p:cNvSpPr/>
            <p:nvPr/>
          </p:nvSpPr>
          <p:spPr>
            <a:xfrm>
              <a:off x="5943600" y="5872162"/>
              <a:ext cx="152400" cy="147935"/>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5842552" y="5755629"/>
              <a:ext cx="3810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3606662" y="5726668"/>
              <a:ext cx="2260738" cy="369332"/>
            </a:xfrm>
            <a:prstGeom prst="rect">
              <a:avLst/>
            </a:prstGeom>
            <a:noFill/>
          </p:spPr>
          <p:txBody>
            <a:bodyPr wrap="square" rtlCol="0">
              <a:spAutoFit/>
            </a:bodyPr>
            <a:lstStyle/>
            <a:p>
              <a:r>
                <a:rPr lang="en-US" b="1" dirty="0" smtClean="0">
                  <a:ln>
                    <a:solidFill>
                      <a:schemeClr val="tx1"/>
                    </a:solidFill>
                  </a:ln>
                  <a:solidFill>
                    <a:schemeClr val="accent6">
                      <a:lumMod val="75000"/>
                    </a:schemeClr>
                  </a:solidFill>
                </a:rPr>
                <a:t>Akin Water Company</a:t>
              </a:r>
              <a:endParaRPr lang="en-US" b="1" dirty="0">
                <a:ln>
                  <a:solidFill>
                    <a:schemeClr val="tx1"/>
                  </a:solidFill>
                </a:ln>
                <a:solidFill>
                  <a:schemeClr val="accent6">
                    <a:lumMod val="75000"/>
                  </a:schemeClr>
                </a:solidFill>
              </a:endParaRPr>
            </a:p>
          </p:txBody>
        </p:sp>
      </p:grpSp>
      <p:grpSp>
        <p:nvGrpSpPr>
          <p:cNvPr id="38" name="Group 37"/>
          <p:cNvGrpSpPr>
            <a:grpSpLocks noChangeAspect="1"/>
          </p:cNvGrpSpPr>
          <p:nvPr/>
        </p:nvGrpSpPr>
        <p:grpSpPr>
          <a:xfrm>
            <a:off x="3455575" y="1836990"/>
            <a:ext cx="5334000" cy="4175486"/>
            <a:chOff x="3175552" y="2187106"/>
            <a:chExt cx="5334000" cy="4175486"/>
          </a:xfrm>
        </p:grpSpPr>
        <p:pic>
          <p:nvPicPr>
            <p:cNvPr id="3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552" y="2187106"/>
              <a:ext cx="5334000" cy="4175486"/>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4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5552" y="2200275"/>
              <a:ext cx="3568355" cy="3377680"/>
            </a:xfrm>
            <a:prstGeom prst="rect">
              <a:avLst/>
            </a:prstGeom>
            <a:noFill/>
            <a:ln w="2857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45" name="Oval 44"/>
            <p:cNvSpPr/>
            <p:nvPr/>
          </p:nvSpPr>
          <p:spPr>
            <a:xfrm>
              <a:off x="5943600" y="5872162"/>
              <a:ext cx="152400" cy="147935"/>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5842552" y="5755629"/>
              <a:ext cx="3810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Connector 46"/>
            <p:cNvCxnSpPr/>
            <p:nvPr/>
          </p:nvCxnSpPr>
          <p:spPr>
            <a:xfrm flipH="1" flipV="1">
              <a:off x="3175552" y="5577955"/>
              <a:ext cx="2667000" cy="55867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6229714" y="5577955"/>
              <a:ext cx="539455" cy="55867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49" name="Rectangle 48"/>
            <p:cNvSpPr/>
            <p:nvPr/>
          </p:nvSpPr>
          <p:spPr>
            <a:xfrm rot="5400000">
              <a:off x="5242726" y="4717630"/>
              <a:ext cx="389302" cy="1012446"/>
            </a:xfrm>
            <a:prstGeom prst="rect">
              <a:avLst/>
            </a:prstGeom>
            <a:solidFill>
              <a:schemeClr val="accent6">
                <a:lumMod val="75000"/>
                <a:alpha val="50196"/>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4509052" y="5029202"/>
              <a:ext cx="2260738" cy="369332"/>
            </a:xfrm>
            <a:prstGeom prst="rect">
              <a:avLst/>
            </a:prstGeom>
            <a:noFill/>
          </p:spPr>
          <p:txBody>
            <a:bodyPr wrap="square" rtlCol="0">
              <a:spAutoFit/>
            </a:bodyPr>
            <a:lstStyle/>
            <a:p>
              <a:r>
                <a:rPr lang="en-US" b="1" dirty="0" smtClean="0">
                  <a:ln>
                    <a:solidFill>
                      <a:schemeClr val="tx1"/>
                    </a:solidFill>
                  </a:ln>
                  <a:solidFill>
                    <a:schemeClr val="accent6">
                      <a:lumMod val="75000"/>
                    </a:schemeClr>
                  </a:solidFill>
                </a:rPr>
                <a:t>Akin Water Company</a:t>
              </a:r>
              <a:endParaRPr lang="en-US" b="1" dirty="0">
                <a:ln>
                  <a:solidFill>
                    <a:schemeClr val="tx1"/>
                  </a:solidFill>
                </a:ln>
                <a:solidFill>
                  <a:schemeClr val="accent6">
                    <a:lumMod val="75000"/>
                  </a:schemeClr>
                </a:solidFill>
              </a:endParaRPr>
            </a:p>
          </p:txBody>
        </p:sp>
        <p:sp>
          <p:nvSpPr>
            <p:cNvPr id="51" name="Freeform 50"/>
            <p:cNvSpPr/>
            <p:nvPr/>
          </p:nvSpPr>
          <p:spPr>
            <a:xfrm>
              <a:off x="3175552" y="2209800"/>
              <a:ext cx="3377648" cy="3276600"/>
            </a:xfrm>
            <a:custGeom>
              <a:avLst/>
              <a:gdLst>
                <a:gd name="connsiteX0" fmla="*/ 3400425 w 3429000"/>
                <a:gd name="connsiteY0" fmla="*/ 1066800 h 3276600"/>
                <a:gd name="connsiteX1" fmla="*/ 1962150 w 3429000"/>
                <a:gd name="connsiteY1" fmla="*/ 1066800 h 3276600"/>
                <a:gd name="connsiteX2" fmla="*/ 1971675 w 3429000"/>
                <a:gd name="connsiteY2" fmla="*/ 1257300 h 3276600"/>
                <a:gd name="connsiteX3" fmla="*/ 733425 w 3429000"/>
                <a:gd name="connsiteY3" fmla="*/ 1276350 h 3276600"/>
                <a:gd name="connsiteX4" fmla="*/ 733425 w 3429000"/>
                <a:gd name="connsiteY4" fmla="*/ 2238375 h 3276600"/>
                <a:gd name="connsiteX5" fmla="*/ 971550 w 3429000"/>
                <a:gd name="connsiteY5" fmla="*/ 2238375 h 3276600"/>
                <a:gd name="connsiteX6" fmla="*/ 971550 w 3429000"/>
                <a:gd name="connsiteY6" fmla="*/ 2905125 h 3276600"/>
                <a:gd name="connsiteX7" fmla="*/ 619125 w 3429000"/>
                <a:gd name="connsiteY7" fmla="*/ 2905125 h 3276600"/>
                <a:gd name="connsiteX8" fmla="*/ 609600 w 3429000"/>
                <a:gd name="connsiteY8" fmla="*/ 3276600 h 3276600"/>
                <a:gd name="connsiteX9" fmla="*/ 0 w 3429000"/>
                <a:gd name="connsiteY9" fmla="*/ 3276600 h 3276600"/>
                <a:gd name="connsiteX10" fmla="*/ 9525 w 3429000"/>
                <a:gd name="connsiteY10" fmla="*/ 0 h 3276600"/>
                <a:gd name="connsiteX11" fmla="*/ 3429000 w 3429000"/>
                <a:gd name="connsiteY11" fmla="*/ 19050 h 3276600"/>
                <a:gd name="connsiteX12" fmla="*/ 3400425 w 3429000"/>
                <a:gd name="connsiteY12" fmla="*/ 1066800 h 327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29000" h="3276600">
                  <a:moveTo>
                    <a:pt x="3400425" y="1066800"/>
                  </a:moveTo>
                  <a:lnTo>
                    <a:pt x="1962150" y="1066800"/>
                  </a:lnTo>
                  <a:lnTo>
                    <a:pt x="1971675" y="1257300"/>
                  </a:lnTo>
                  <a:lnTo>
                    <a:pt x="733425" y="1276350"/>
                  </a:lnTo>
                  <a:lnTo>
                    <a:pt x="733425" y="2238375"/>
                  </a:lnTo>
                  <a:lnTo>
                    <a:pt x="971550" y="2238375"/>
                  </a:lnTo>
                  <a:lnTo>
                    <a:pt x="971550" y="2905125"/>
                  </a:lnTo>
                  <a:lnTo>
                    <a:pt x="619125" y="2905125"/>
                  </a:lnTo>
                  <a:lnTo>
                    <a:pt x="609600" y="3276600"/>
                  </a:lnTo>
                  <a:lnTo>
                    <a:pt x="0" y="3276600"/>
                  </a:lnTo>
                  <a:lnTo>
                    <a:pt x="9525" y="0"/>
                  </a:lnTo>
                  <a:lnTo>
                    <a:pt x="3429000" y="19050"/>
                  </a:lnTo>
                  <a:lnTo>
                    <a:pt x="3400425" y="1066800"/>
                  </a:lnTo>
                  <a:close/>
                </a:path>
              </a:pathLst>
            </a:custGeom>
            <a:solidFill>
              <a:srgbClr val="4F81BD">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p:cNvSpPr txBox="1"/>
            <p:nvPr/>
          </p:nvSpPr>
          <p:spPr>
            <a:xfrm>
              <a:off x="3899038" y="3519783"/>
              <a:ext cx="2260738" cy="369332"/>
            </a:xfrm>
            <a:prstGeom prst="rect">
              <a:avLst/>
            </a:prstGeom>
            <a:noFill/>
          </p:spPr>
          <p:txBody>
            <a:bodyPr wrap="square" rtlCol="0">
              <a:spAutoFit/>
            </a:bodyPr>
            <a:lstStyle/>
            <a:p>
              <a:r>
                <a:rPr lang="en-US" b="1" dirty="0" smtClean="0">
                  <a:ln>
                    <a:solidFill>
                      <a:schemeClr val="tx2"/>
                    </a:solidFill>
                  </a:ln>
                  <a:solidFill>
                    <a:schemeClr val="tx2">
                      <a:lumMod val="60000"/>
                      <a:lumOff val="40000"/>
                    </a:schemeClr>
                  </a:solidFill>
                </a:rPr>
                <a:t>City of Porterville</a:t>
              </a:r>
              <a:endParaRPr lang="en-US" b="1" dirty="0">
                <a:ln>
                  <a:solidFill>
                    <a:schemeClr val="tx2"/>
                  </a:solidFill>
                </a:ln>
                <a:solidFill>
                  <a:schemeClr val="tx2">
                    <a:lumMod val="60000"/>
                    <a:lumOff val="40000"/>
                  </a:schemeClr>
                </a:solidFill>
              </a:endParaRPr>
            </a:p>
          </p:txBody>
        </p:sp>
        <p:grpSp>
          <p:nvGrpSpPr>
            <p:cNvPr id="53" name="Group 52"/>
            <p:cNvGrpSpPr/>
            <p:nvPr/>
          </p:nvGrpSpPr>
          <p:grpSpPr>
            <a:xfrm>
              <a:off x="4931154" y="4457700"/>
              <a:ext cx="1012446" cy="571503"/>
              <a:chOff x="4931154" y="4457700"/>
              <a:chExt cx="1012446" cy="571503"/>
            </a:xfrm>
          </p:grpSpPr>
          <p:cxnSp>
            <p:nvCxnSpPr>
              <p:cNvPr id="62" name="Straight Connector 61"/>
              <p:cNvCxnSpPr/>
              <p:nvPr/>
            </p:nvCxnSpPr>
            <p:spPr>
              <a:xfrm>
                <a:off x="4931154" y="4457700"/>
                <a:ext cx="0" cy="571502"/>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4931154" y="5029202"/>
                <a:ext cx="1012446" cy="1"/>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p:nvGrpSpPr>
          <p:grpSpPr>
            <a:xfrm>
              <a:off x="4931154" y="3276600"/>
              <a:ext cx="1568287" cy="1181101"/>
              <a:chOff x="4931154" y="3276600"/>
              <a:chExt cx="1568287" cy="1181101"/>
            </a:xfrm>
          </p:grpSpPr>
          <p:cxnSp>
            <p:nvCxnSpPr>
              <p:cNvPr id="58" name="Straight Connector 57"/>
              <p:cNvCxnSpPr/>
              <p:nvPr/>
            </p:nvCxnSpPr>
            <p:spPr>
              <a:xfrm>
                <a:off x="4931154" y="4457700"/>
                <a:ext cx="506223" cy="0"/>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5437377" y="4053523"/>
                <a:ext cx="0" cy="404178"/>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5437377" y="4053523"/>
                <a:ext cx="1045448" cy="0"/>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6490795" y="3276600"/>
                <a:ext cx="8646" cy="776923"/>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sp>
          <p:nvSpPr>
            <p:cNvPr id="55" name="TextBox 54"/>
            <p:cNvSpPr txBox="1"/>
            <p:nvPr/>
          </p:nvSpPr>
          <p:spPr>
            <a:xfrm>
              <a:off x="6883262" y="3848070"/>
              <a:ext cx="1498738" cy="369332"/>
            </a:xfrm>
            <a:prstGeom prst="rect">
              <a:avLst/>
            </a:prstGeom>
            <a:noFill/>
          </p:spPr>
          <p:txBody>
            <a:bodyPr wrap="square" rtlCol="0">
              <a:spAutoFit/>
            </a:bodyPr>
            <a:lstStyle/>
            <a:p>
              <a:r>
                <a:rPr lang="en-US" b="1" dirty="0" smtClean="0">
                  <a:ln>
                    <a:solidFill>
                      <a:schemeClr val="tx2"/>
                    </a:solidFill>
                  </a:ln>
                  <a:solidFill>
                    <a:schemeClr val="tx2">
                      <a:lumMod val="60000"/>
                      <a:lumOff val="40000"/>
                    </a:schemeClr>
                  </a:solidFill>
                </a:rPr>
                <a:t>- - - Existing</a:t>
              </a:r>
              <a:endParaRPr lang="en-US" b="1" dirty="0">
                <a:ln>
                  <a:solidFill>
                    <a:schemeClr val="tx2"/>
                  </a:solidFill>
                </a:ln>
                <a:solidFill>
                  <a:schemeClr val="tx2">
                    <a:lumMod val="60000"/>
                    <a:lumOff val="40000"/>
                  </a:schemeClr>
                </a:solidFill>
              </a:endParaRPr>
            </a:p>
          </p:txBody>
        </p:sp>
        <p:sp>
          <p:nvSpPr>
            <p:cNvPr id="56" name="TextBox 55"/>
            <p:cNvSpPr txBox="1"/>
            <p:nvPr/>
          </p:nvSpPr>
          <p:spPr>
            <a:xfrm>
              <a:off x="6883262" y="4278868"/>
              <a:ext cx="1498738" cy="369332"/>
            </a:xfrm>
            <a:prstGeom prst="rect">
              <a:avLst/>
            </a:prstGeom>
            <a:noFill/>
          </p:spPr>
          <p:txBody>
            <a:bodyPr wrap="square" rtlCol="0">
              <a:spAutoFit/>
            </a:bodyPr>
            <a:lstStyle/>
            <a:p>
              <a:r>
                <a:rPr lang="en-US" b="1" dirty="0">
                  <a:ln>
                    <a:solidFill>
                      <a:srgbClr val="00B050"/>
                    </a:solidFill>
                  </a:ln>
                  <a:solidFill>
                    <a:srgbClr val="00B050"/>
                  </a:solidFill>
                </a:rPr>
                <a:t> </a:t>
              </a:r>
              <a:r>
                <a:rPr lang="en-US" b="1" dirty="0" smtClean="0">
                  <a:ln>
                    <a:solidFill>
                      <a:srgbClr val="00B050"/>
                    </a:solidFill>
                  </a:ln>
                  <a:solidFill>
                    <a:srgbClr val="00B050"/>
                  </a:solidFill>
                </a:rPr>
                <a:t>      Proposed</a:t>
              </a:r>
              <a:endParaRPr lang="en-US" b="1" dirty="0">
                <a:ln>
                  <a:solidFill>
                    <a:srgbClr val="00B050"/>
                  </a:solidFill>
                </a:ln>
                <a:solidFill>
                  <a:srgbClr val="00B050"/>
                </a:solidFill>
              </a:endParaRPr>
            </a:p>
          </p:txBody>
        </p:sp>
        <p:sp>
          <p:nvSpPr>
            <p:cNvPr id="57" name="TextBox 56"/>
            <p:cNvSpPr txBox="1"/>
            <p:nvPr/>
          </p:nvSpPr>
          <p:spPr>
            <a:xfrm>
              <a:off x="6883262" y="4202668"/>
              <a:ext cx="1498738" cy="369332"/>
            </a:xfrm>
            <a:prstGeom prst="rect">
              <a:avLst/>
            </a:prstGeom>
            <a:noFill/>
          </p:spPr>
          <p:txBody>
            <a:bodyPr wrap="square" rtlCol="0">
              <a:spAutoFit/>
            </a:bodyPr>
            <a:lstStyle/>
            <a:p>
              <a:r>
                <a:rPr lang="en-US" b="1" dirty="0" smtClean="0">
                  <a:ln>
                    <a:solidFill>
                      <a:srgbClr val="00B050"/>
                    </a:solidFill>
                  </a:ln>
                  <a:solidFill>
                    <a:srgbClr val="00B050"/>
                  </a:solidFill>
                </a:rPr>
                <a:t>___</a:t>
              </a:r>
              <a:endParaRPr lang="en-US" b="1" dirty="0">
                <a:ln>
                  <a:solidFill>
                    <a:srgbClr val="00B050"/>
                  </a:solidFill>
                </a:ln>
                <a:solidFill>
                  <a:srgbClr val="00B050"/>
                </a:solidFill>
              </a:endParaRPr>
            </a:p>
          </p:txBody>
        </p:sp>
      </p:grpSp>
    </p:spTree>
    <p:extLst>
      <p:ext uri="{BB962C8B-B14F-4D97-AF65-F5344CB8AC3E}">
        <p14:creationId xmlns:p14="http://schemas.microsoft.com/office/powerpoint/2010/main" val="1043836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8229600" cy="1143000"/>
          </a:xfrm>
        </p:spPr>
        <p:txBody>
          <a:bodyPr>
            <a:normAutofit/>
          </a:bodyPr>
          <a:lstStyle/>
          <a:p>
            <a:r>
              <a:rPr lang="en-US" sz="3200" dirty="0" smtClean="0"/>
              <a:t>West Goshen Mutual Water Company</a:t>
            </a:r>
            <a:endParaRPr lang="en-US" sz="3200"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5400000">
            <a:off x="5269293" y="2122107"/>
            <a:ext cx="3025014" cy="2286000"/>
          </a:xfrm>
        </p:spPr>
      </p:pic>
      <p:sp>
        <p:nvSpPr>
          <p:cNvPr id="5" name="TextBox 4"/>
          <p:cNvSpPr txBox="1"/>
          <p:nvPr/>
        </p:nvSpPr>
        <p:spPr>
          <a:xfrm>
            <a:off x="762000" y="1828800"/>
            <a:ext cx="4343400" cy="461665"/>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Well had Nitrate over the MCL</a:t>
            </a:r>
            <a:endParaRPr lang="en-US" sz="2400" dirty="0"/>
          </a:p>
        </p:txBody>
      </p:sp>
      <p:sp>
        <p:nvSpPr>
          <p:cNvPr id="6" name="TextBox 5"/>
          <p:cNvSpPr txBox="1"/>
          <p:nvPr/>
        </p:nvSpPr>
        <p:spPr>
          <a:xfrm>
            <a:off x="762000" y="2438400"/>
            <a:ext cx="4648200"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Wells collapsed and caused severe sand intrusion</a:t>
            </a:r>
            <a:endParaRPr lang="en-US" sz="2400" dirty="0"/>
          </a:p>
        </p:txBody>
      </p:sp>
      <p:sp>
        <p:nvSpPr>
          <p:cNvPr id="7" name="TextBox 6"/>
          <p:cNvSpPr txBox="1"/>
          <p:nvPr/>
        </p:nvSpPr>
        <p:spPr>
          <a:xfrm>
            <a:off x="762000" y="3962400"/>
            <a:ext cx="3581400" cy="461665"/>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Several water outages</a:t>
            </a:r>
            <a:endParaRPr lang="en-US" sz="2400" dirty="0"/>
          </a:p>
        </p:txBody>
      </p:sp>
      <p:sp>
        <p:nvSpPr>
          <p:cNvPr id="9" name="TextBox 8"/>
          <p:cNvSpPr txBox="1"/>
          <p:nvPr/>
        </p:nvSpPr>
        <p:spPr>
          <a:xfrm>
            <a:off x="761999" y="4648200"/>
            <a:ext cx="3505201"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Longest outage lasted 48 hours</a:t>
            </a:r>
            <a:endParaRPr lang="en-US" sz="2400" dirty="0"/>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5800" y="4193232"/>
            <a:ext cx="2844800" cy="2133600"/>
          </a:xfrm>
          <a:prstGeom prst="rect">
            <a:avLst/>
          </a:prstGeom>
        </p:spPr>
      </p:pic>
      <p:sp>
        <p:nvSpPr>
          <p:cNvPr id="11" name="TextBox 10"/>
          <p:cNvSpPr txBox="1"/>
          <p:nvPr/>
        </p:nvSpPr>
        <p:spPr>
          <a:xfrm>
            <a:off x="752475" y="3352800"/>
            <a:ext cx="4114800" cy="461665"/>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Well pumps were destroyed</a:t>
            </a:r>
            <a:endParaRPr lang="en-US" sz="2400" dirty="0"/>
          </a:p>
        </p:txBody>
      </p:sp>
    </p:spTree>
    <p:extLst>
      <p:ext uri="{BB962C8B-B14F-4D97-AF65-F5344CB8AC3E}">
        <p14:creationId xmlns:p14="http://schemas.microsoft.com/office/powerpoint/2010/main" val="36484303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a:bodyPr>
          <a:lstStyle/>
          <a:p>
            <a:r>
              <a:rPr lang="en-US" sz="3200" dirty="0" smtClean="0"/>
              <a:t>West Goshen Mutual Water Company</a:t>
            </a:r>
            <a:endParaRPr lang="en-US" sz="3200"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410200" y="1600200"/>
            <a:ext cx="2958575" cy="2209800"/>
          </a:xfr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1199" y="3590330"/>
            <a:ext cx="3068347" cy="2048470"/>
          </a:xfrm>
          <a:prstGeom prst="rect">
            <a:avLst/>
          </a:prstGeom>
        </p:spPr>
      </p:pic>
      <p:sp>
        <p:nvSpPr>
          <p:cNvPr id="8" name="TextBox 7"/>
          <p:cNvSpPr txBox="1"/>
          <p:nvPr/>
        </p:nvSpPr>
        <p:spPr>
          <a:xfrm>
            <a:off x="819149" y="1718101"/>
            <a:ext cx="3829051"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$250,000 Grant from Proposition 84</a:t>
            </a:r>
            <a:endParaRPr lang="en-US" sz="2400" dirty="0"/>
          </a:p>
        </p:txBody>
      </p:sp>
      <p:sp>
        <p:nvSpPr>
          <p:cNvPr id="9" name="TextBox 8"/>
          <p:cNvSpPr txBox="1"/>
          <p:nvPr/>
        </p:nvSpPr>
        <p:spPr>
          <a:xfrm>
            <a:off x="809624" y="2667000"/>
            <a:ext cx="4600576"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Emergency Intertie with California Water Service Company – Visalia (Cal Water)</a:t>
            </a:r>
            <a:endParaRPr lang="en-US" sz="2400" dirty="0"/>
          </a:p>
        </p:txBody>
      </p:sp>
      <p:sp>
        <p:nvSpPr>
          <p:cNvPr id="10" name="TextBox 9"/>
          <p:cNvSpPr txBox="1"/>
          <p:nvPr/>
        </p:nvSpPr>
        <p:spPr>
          <a:xfrm>
            <a:off x="819148" y="4152900"/>
            <a:ext cx="4591052" cy="461665"/>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$3,000,000 Grant from DWSRF</a:t>
            </a:r>
            <a:endParaRPr lang="en-US" sz="2400" dirty="0"/>
          </a:p>
        </p:txBody>
      </p:sp>
      <p:sp>
        <p:nvSpPr>
          <p:cNvPr id="11" name="TextBox 10"/>
          <p:cNvSpPr txBox="1"/>
          <p:nvPr/>
        </p:nvSpPr>
        <p:spPr>
          <a:xfrm>
            <a:off x="790574" y="4807803"/>
            <a:ext cx="4619626" cy="461665"/>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Consolidate with Cal Water</a:t>
            </a:r>
            <a:endParaRPr lang="en-US" sz="2400" dirty="0"/>
          </a:p>
        </p:txBody>
      </p:sp>
    </p:spTree>
    <p:extLst>
      <p:ext uri="{BB962C8B-B14F-4D97-AF65-F5344CB8AC3E}">
        <p14:creationId xmlns:p14="http://schemas.microsoft.com/office/powerpoint/2010/main" val="3226570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u="sng" dirty="0" smtClean="0"/>
              <a:t>Drought and East Porterville</a:t>
            </a:r>
            <a:endParaRPr lang="en-US" u="sng" dirty="0"/>
          </a:p>
        </p:txBody>
      </p:sp>
      <p:sp>
        <p:nvSpPr>
          <p:cNvPr id="3" name="Content Placeholder 2"/>
          <p:cNvSpPr>
            <a:spLocks noGrp="1"/>
          </p:cNvSpPr>
          <p:nvPr>
            <p:ph idx="1"/>
          </p:nvPr>
        </p:nvSpPr>
        <p:spPr/>
        <p:txBody>
          <a:bodyPr/>
          <a:lstStyle/>
          <a:p>
            <a:pPr>
              <a:buFont typeface="Wingdings" panose="05000000000000000000" pitchFamily="2" charset="2"/>
              <a:buChar char="v"/>
            </a:pPr>
            <a:r>
              <a:rPr lang="en-US" dirty="0" smtClean="0"/>
              <a:t>Worst drought on record in the history of State of California</a:t>
            </a:r>
          </a:p>
          <a:p>
            <a:pPr>
              <a:buFont typeface="Wingdings" panose="05000000000000000000" pitchFamily="2" charset="2"/>
              <a:buChar char="v"/>
            </a:pPr>
            <a:endParaRPr lang="en-US" dirty="0"/>
          </a:p>
          <a:p>
            <a:pPr>
              <a:buFont typeface="Wingdings" panose="05000000000000000000" pitchFamily="2" charset="2"/>
              <a:buChar char="v"/>
            </a:pPr>
            <a:r>
              <a:rPr lang="en-US" b="1" u="sng" dirty="0" smtClean="0"/>
              <a:t>5,000</a:t>
            </a:r>
            <a:r>
              <a:rPr lang="en-US" dirty="0" smtClean="0"/>
              <a:t> dry wells throughout California</a:t>
            </a:r>
          </a:p>
          <a:p>
            <a:pPr>
              <a:buFont typeface="Wingdings" panose="05000000000000000000" pitchFamily="2" charset="2"/>
              <a:buChar char="v"/>
            </a:pPr>
            <a:endParaRPr lang="en-US" dirty="0" smtClean="0"/>
          </a:p>
          <a:p>
            <a:pPr>
              <a:buFont typeface="Wingdings" panose="05000000000000000000" pitchFamily="2" charset="2"/>
              <a:buChar char="v"/>
            </a:pPr>
            <a:r>
              <a:rPr lang="en-US" dirty="0"/>
              <a:t>Approx. 500 dry wells in East Porterville area</a:t>
            </a:r>
          </a:p>
          <a:p>
            <a:pPr>
              <a:buFont typeface="Wingdings" panose="05000000000000000000" pitchFamily="2" charset="2"/>
              <a:buChar char="v"/>
            </a:pPr>
            <a:endParaRPr lang="en-US" dirty="0" smtClean="0"/>
          </a:p>
          <a:p>
            <a:endParaRPr lang="en-US" dirty="0"/>
          </a:p>
          <a:p>
            <a:endParaRPr lang="en-US" dirty="0"/>
          </a:p>
        </p:txBody>
      </p:sp>
      <p:sp>
        <p:nvSpPr>
          <p:cNvPr id="4" name="Slide Number Placeholder 3"/>
          <p:cNvSpPr>
            <a:spLocks noGrp="1"/>
          </p:cNvSpPr>
          <p:nvPr>
            <p:ph type="sldNum" sz="quarter" idx="12"/>
          </p:nvPr>
        </p:nvSpPr>
        <p:spPr/>
        <p:txBody>
          <a:bodyPr/>
          <a:lstStyle/>
          <a:p>
            <a:fld id="{846B7EB5-7FB7-4E9E-BE22-7DA8A6BF372B}" type="slidenum">
              <a:rPr lang="en-US" smtClean="0"/>
              <a:t>29</a:t>
            </a:fld>
            <a:endParaRPr lang="en-US" dirty="0"/>
          </a:p>
        </p:txBody>
      </p:sp>
    </p:spTree>
    <p:extLst>
      <p:ext uri="{BB962C8B-B14F-4D97-AF65-F5344CB8AC3E}">
        <p14:creationId xmlns:p14="http://schemas.microsoft.com/office/powerpoint/2010/main" val="22469246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0088"/>
            <a:ext cx="8229600" cy="1143000"/>
          </a:xfrm>
        </p:spPr>
        <p:txBody>
          <a:bodyPr/>
          <a:lstStyle/>
          <a:p>
            <a:pPr algn="ctr"/>
            <a:r>
              <a:rPr lang="en-US" dirty="0" smtClean="0">
                <a:solidFill>
                  <a:schemeClr val="tx1"/>
                </a:solidFill>
              </a:rPr>
              <a:t>CA Regulatory Environment</a:t>
            </a:r>
            <a:endParaRPr lang="en-US" dirty="0">
              <a:solidFill>
                <a:schemeClr val="tx1"/>
              </a:solidFill>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19813356"/>
              </p:ext>
            </p:extLst>
          </p:nvPr>
        </p:nvGraphicFramePr>
        <p:xfrm>
          <a:off x="457200" y="1949164"/>
          <a:ext cx="8229600" cy="3931920"/>
        </p:xfrm>
        <a:graphic>
          <a:graphicData uri="http://schemas.openxmlformats.org/drawingml/2006/table">
            <a:tbl>
              <a:tblPr firstRow="1" bandRow="1">
                <a:tableStyleId>{D7AC3CCA-C797-4891-BE02-D94E43425B78}</a:tableStyleId>
              </a:tblPr>
              <a:tblGrid>
                <a:gridCol w="5715000"/>
                <a:gridCol w="2514600"/>
              </a:tblGrid>
              <a:tr h="289858">
                <a:tc>
                  <a:txBody>
                    <a:bodyPr/>
                    <a:lstStyle/>
                    <a:p>
                      <a:r>
                        <a:rPr lang="en-US" sz="2400" b="0" dirty="0" smtClean="0">
                          <a:latin typeface="Arial" panose="020B0604020202020204" pitchFamily="34" charset="0"/>
                          <a:cs typeface="Arial" panose="020B0604020202020204" pitchFamily="34" charset="0"/>
                        </a:rPr>
                        <a:t>Population</a:t>
                      </a:r>
                      <a:endParaRPr lang="en-US" sz="2400" b="0" dirty="0">
                        <a:latin typeface="Arial" panose="020B0604020202020204" pitchFamily="34" charset="0"/>
                        <a:cs typeface="Arial" panose="020B0604020202020204" pitchFamily="34" charset="0"/>
                      </a:endParaRPr>
                    </a:p>
                  </a:txBody>
                  <a:tcPr/>
                </a:tc>
                <a:tc>
                  <a:txBody>
                    <a:bodyPr/>
                    <a:lstStyle/>
                    <a:p>
                      <a:r>
                        <a:rPr lang="en-US" sz="2400" b="0" dirty="0" smtClean="0">
                          <a:latin typeface="Arial" panose="020B0604020202020204" pitchFamily="34" charset="0"/>
                          <a:cs typeface="Arial" panose="020B0604020202020204" pitchFamily="34" charset="0"/>
                        </a:rPr>
                        <a:t>~ 38.8 million</a:t>
                      </a:r>
                      <a:endParaRPr lang="en-US" sz="2400" b="0" dirty="0">
                        <a:latin typeface="Arial" panose="020B0604020202020204" pitchFamily="34" charset="0"/>
                        <a:cs typeface="Arial" panose="020B0604020202020204" pitchFamily="34" charset="0"/>
                      </a:endParaRPr>
                    </a:p>
                  </a:txBody>
                  <a:tcPr/>
                </a:tc>
              </a:tr>
              <a:tr h="512826">
                <a:tc>
                  <a:txBody>
                    <a:bodyPr/>
                    <a:lstStyle/>
                    <a:p>
                      <a:r>
                        <a:rPr lang="en-US" sz="2400" b="0" dirty="0" smtClean="0">
                          <a:latin typeface="Arial" panose="020B0604020202020204" pitchFamily="34" charset="0"/>
                          <a:cs typeface="Arial" panose="020B0604020202020204" pitchFamily="34" charset="0"/>
                        </a:rPr>
                        <a:t>Population</a:t>
                      </a:r>
                      <a:r>
                        <a:rPr lang="en-US" sz="2400" b="0" baseline="0" dirty="0" smtClean="0">
                          <a:latin typeface="Arial" panose="020B0604020202020204" pitchFamily="34" charset="0"/>
                          <a:cs typeface="Arial" panose="020B0604020202020204" pitchFamily="34" charset="0"/>
                        </a:rPr>
                        <a:t> served by Large Water                                             Systems (&gt;1,000 connections)</a:t>
                      </a:r>
                      <a:endParaRPr lang="en-US" sz="2400" b="0" dirty="0">
                        <a:latin typeface="Arial" panose="020B0604020202020204" pitchFamily="34" charset="0"/>
                        <a:cs typeface="Arial" panose="020B0604020202020204" pitchFamily="34" charset="0"/>
                      </a:endParaRPr>
                    </a:p>
                  </a:txBody>
                  <a:tcPr/>
                </a:tc>
                <a:tc>
                  <a:txBody>
                    <a:bodyPr/>
                    <a:lstStyle/>
                    <a:p>
                      <a:r>
                        <a:rPr lang="en-US" sz="2400" b="0" dirty="0" smtClean="0">
                          <a:latin typeface="Arial" panose="020B0604020202020204" pitchFamily="34" charset="0"/>
                          <a:cs typeface="Arial" panose="020B0604020202020204" pitchFamily="34" charset="0"/>
                        </a:rPr>
                        <a:t>~ 38.4 million</a:t>
                      </a:r>
                      <a:endParaRPr lang="en-US" sz="2400" b="0" dirty="0">
                        <a:latin typeface="Arial" panose="020B0604020202020204" pitchFamily="34" charset="0"/>
                        <a:cs typeface="Arial" panose="020B0604020202020204" pitchFamily="34" charset="0"/>
                      </a:endParaRPr>
                    </a:p>
                  </a:txBody>
                  <a:tcPr/>
                </a:tc>
              </a:tr>
              <a:tr h="289858">
                <a:tc gridSpan="2">
                  <a:txBody>
                    <a:bodyPr/>
                    <a:lstStyle/>
                    <a:p>
                      <a:endParaRPr lang="en-US" sz="2400" dirty="0">
                        <a:latin typeface="Arial" panose="020B0604020202020204" pitchFamily="34" charset="0"/>
                        <a:cs typeface="Arial" panose="020B0604020202020204" pitchFamily="34" charset="0"/>
                      </a:endParaRPr>
                    </a:p>
                  </a:txBody>
                  <a:tcPr>
                    <a:solidFill>
                      <a:schemeClr val="bg1"/>
                    </a:solidFill>
                  </a:tcPr>
                </a:tc>
                <a:tc hMerge="1">
                  <a:txBody>
                    <a:bodyPr/>
                    <a:lstStyle/>
                    <a:p>
                      <a:endParaRPr lang="en-US" dirty="0">
                        <a:latin typeface="Arial" panose="020B0604020202020204" pitchFamily="34" charset="0"/>
                        <a:cs typeface="Arial" panose="020B0604020202020204" pitchFamily="34" charset="0"/>
                      </a:endParaRPr>
                    </a:p>
                  </a:txBody>
                  <a:tcPr>
                    <a:solidFill>
                      <a:schemeClr val="bg1"/>
                    </a:solidFill>
                  </a:tcPr>
                </a:tc>
              </a:tr>
              <a:tr h="289858">
                <a:tc>
                  <a:txBody>
                    <a:bodyPr/>
                    <a:lstStyle/>
                    <a:p>
                      <a:r>
                        <a:rPr lang="en-US" sz="2400" dirty="0" smtClean="0">
                          <a:latin typeface="Arial" panose="020B0604020202020204" pitchFamily="34" charset="0"/>
                          <a:cs typeface="Arial" panose="020B0604020202020204" pitchFamily="34" charset="0"/>
                        </a:rPr>
                        <a:t>Community Water Systems (CWS)</a:t>
                      </a:r>
                      <a:endParaRPr lang="en-US" sz="2400" dirty="0">
                        <a:latin typeface="Arial" panose="020B0604020202020204" pitchFamily="34" charset="0"/>
                        <a:cs typeface="Arial" panose="020B0604020202020204" pitchFamily="34" charset="0"/>
                      </a:endParaRPr>
                    </a:p>
                  </a:txBody>
                  <a:tcPr/>
                </a:tc>
                <a:tc>
                  <a:txBody>
                    <a:bodyPr/>
                    <a:lstStyle/>
                    <a:p>
                      <a:r>
                        <a:rPr lang="en-US" sz="2400" dirty="0" smtClean="0">
                          <a:latin typeface="Arial" panose="020B0604020202020204" pitchFamily="34" charset="0"/>
                          <a:cs typeface="Arial" panose="020B0604020202020204" pitchFamily="34" charset="0"/>
                        </a:rPr>
                        <a:t>3,000</a:t>
                      </a:r>
                      <a:endParaRPr lang="en-US" sz="2400" dirty="0">
                        <a:latin typeface="Arial" panose="020B0604020202020204" pitchFamily="34" charset="0"/>
                        <a:cs typeface="Arial" panose="020B0604020202020204" pitchFamily="34" charset="0"/>
                      </a:endParaRPr>
                    </a:p>
                  </a:txBody>
                  <a:tcPr/>
                </a:tc>
              </a:tr>
              <a:tr h="512826">
                <a:tc>
                  <a:txBody>
                    <a:bodyPr/>
                    <a:lstStyle/>
                    <a:p>
                      <a:r>
                        <a:rPr lang="en-US" sz="2400" dirty="0" smtClean="0">
                          <a:latin typeface="Arial" panose="020B0604020202020204" pitchFamily="34" charset="0"/>
                          <a:cs typeface="Arial" panose="020B0604020202020204" pitchFamily="34" charset="0"/>
                        </a:rPr>
                        <a:t>Small CWS </a:t>
                      </a:r>
                    </a:p>
                    <a:p>
                      <a:r>
                        <a:rPr lang="en-US" sz="2400" dirty="0" smtClean="0">
                          <a:latin typeface="Arial" panose="020B0604020202020204" pitchFamily="34" charset="0"/>
                          <a:cs typeface="Arial" panose="020B0604020202020204" pitchFamily="34" charset="0"/>
                        </a:rPr>
                        <a:t>(&gt;15 connections, &lt;1,000</a:t>
                      </a:r>
                      <a:r>
                        <a:rPr lang="en-US" sz="2400" baseline="0" dirty="0" smtClean="0">
                          <a:latin typeface="Arial" panose="020B0604020202020204" pitchFamily="34" charset="0"/>
                          <a:cs typeface="Arial" panose="020B0604020202020204" pitchFamily="34" charset="0"/>
                        </a:rPr>
                        <a:t> connections</a:t>
                      </a:r>
                      <a:r>
                        <a:rPr lang="en-US" sz="2400" dirty="0" smtClean="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txBody>
                  <a:tcPr/>
                </a:tc>
                <a:tc>
                  <a:txBody>
                    <a:bodyPr/>
                    <a:lstStyle/>
                    <a:p>
                      <a:r>
                        <a:rPr lang="en-US" sz="2400" dirty="0" smtClean="0">
                          <a:latin typeface="Arial" panose="020B0604020202020204" pitchFamily="34" charset="0"/>
                          <a:cs typeface="Arial" panose="020B0604020202020204" pitchFamily="34" charset="0"/>
                        </a:rPr>
                        <a:t>2,300</a:t>
                      </a:r>
                      <a:endParaRPr lang="en-US" sz="2400" dirty="0">
                        <a:latin typeface="Arial" panose="020B0604020202020204" pitchFamily="34" charset="0"/>
                        <a:cs typeface="Arial" panose="020B0604020202020204" pitchFamily="34" charset="0"/>
                      </a:endParaRPr>
                    </a:p>
                  </a:txBody>
                  <a:tcPr/>
                </a:tc>
              </a:tr>
              <a:tr h="289858">
                <a:tc>
                  <a:txBody>
                    <a:bodyPr/>
                    <a:lstStyle/>
                    <a:p>
                      <a:r>
                        <a:rPr lang="en-US" sz="2400" dirty="0" smtClean="0">
                          <a:latin typeface="Arial" panose="020B0604020202020204" pitchFamily="34" charset="0"/>
                          <a:cs typeface="Arial" panose="020B0604020202020204" pitchFamily="34" charset="0"/>
                        </a:rPr>
                        <a:t>Non-CWS</a:t>
                      </a:r>
                      <a:endParaRPr lang="en-US" sz="2400" dirty="0">
                        <a:latin typeface="Arial" panose="020B0604020202020204" pitchFamily="34" charset="0"/>
                        <a:cs typeface="Arial" panose="020B0604020202020204" pitchFamily="34" charset="0"/>
                      </a:endParaRPr>
                    </a:p>
                  </a:txBody>
                  <a:tcPr/>
                </a:tc>
                <a:tc>
                  <a:txBody>
                    <a:bodyPr/>
                    <a:lstStyle/>
                    <a:p>
                      <a:r>
                        <a:rPr lang="en-US" sz="2400" dirty="0" smtClean="0">
                          <a:latin typeface="Arial" panose="020B0604020202020204" pitchFamily="34" charset="0"/>
                          <a:cs typeface="Arial" panose="020B0604020202020204" pitchFamily="34" charset="0"/>
                        </a:rPr>
                        <a:t>4,500</a:t>
                      </a:r>
                      <a:endParaRPr lang="en-US" sz="2400" dirty="0">
                        <a:latin typeface="Arial" panose="020B0604020202020204" pitchFamily="34" charset="0"/>
                        <a:cs typeface="Arial" panose="020B0604020202020204" pitchFamily="34" charset="0"/>
                      </a:endParaRPr>
                    </a:p>
                  </a:txBody>
                  <a:tcPr/>
                </a:tc>
              </a:tr>
              <a:tr h="289858">
                <a:tc>
                  <a:txBody>
                    <a:bodyPr/>
                    <a:lstStyle/>
                    <a:p>
                      <a:r>
                        <a:rPr lang="en-US" sz="2400" b="1" dirty="0" smtClean="0">
                          <a:latin typeface="Arial" panose="020B0604020202020204" pitchFamily="34" charset="0"/>
                          <a:cs typeface="Arial" panose="020B0604020202020204" pitchFamily="34" charset="0"/>
                        </a:rPr>
                        <a:t>Total</a:t>
                      </a:r>
                      <a:endParaRPr lang="en-US" sz="2400" b="1" dirty="0">
                        <a:latin typeface="Arial" panose="020B0604020202020204" pitchFamily="34" charset="0"/>
                        <a:cs typeface="Arial" panose="020B0604020202020204" pitchFamily="34" charset="0"/>
                      </a:endParaRPr>
                    </a:p>
                  </a:txBody>
                  <a:tcPr/>
                </a:tc>
                <a:tc>
                  <a:txBody>
                    <a:bodyPr/>
                    <a:lstStyle/>
                    <a:p>
                      <a:r>
                        <a:rPr lang="en-US" sz="2400" b="1" dirty="0" smtClean="0">
                          <a:latin typeface="Arial" panose="020B0604020202020204" pitchFamily="34" charset="0"/>
                          <a:cs typeface="Arial" panose="020B0604020202020204" pitchFamily="34" charset="0"/>
                        </a:rPr>
                        <a:t>7,500 systems</a:t>
                      </a:r>
                      <a:endParaRPr lang="en-US" sz="2400" b="1" dirty="0">
                        <a:latin typeface="Arial" panose="020B0604020202020204" pitchFamily="34" charset="0"/>
                        <a:cs typeface="Arial" panose="020B0604020202020204" pitchFamily="34" charset="0"/>
                      </a:endParaRPr>
                    </a:p>
                  </a:txBody>
                  <a:tcPr/>
                </a:tc>
              </a:tr>
            </a:tbl>
          </a:graphicData>
        </a:graphic>
      </p:graphicFrame>
      <p:sp>
        <p:nvSpPr>
          <p:cNvPr id="5" name="Slide Number Placeholder 4"/>
          <p:cNvSpPr>
            <a:spLocks noGrp="1"/>
          </p:cNvSpPr>
          <p:nvPr>
            <p:ph type="sldNum" sz="quarter" idx="12"/>
          </p:nvPr>
        </p:nvSpPr>
        <p:spPr/>
        <p:txBody>
          <a:bodyPr/>
          <a:lstStyle/>
          <a:p>
            <a:fld id="{2CFA9B75-854A-42A5-8DC6-DB5AEE1E9E7C}" type="slidenum">
              <a:rPr lang="en-US" smtClean="0">
                <a:solidFill>
                  <a:schemeClr val="tx1"/>
                </a:solidFill>
                <a:latin typeface="Arial" panose="020B0604020202020204" pitchFamily="34" charset="0"/>
                <a:cs typeface="Arial" panose="020B0604020202020204" pitchFamily="34" charset="0"/>
              </a:rPr>
              <a:t>3</a:t>
            </a:fld>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569639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200912"/>
          </a:xfrm>
        </p:spPr>
        <p:txBody>
          <a:bodyPr>
            <a:normAutofit fontScale="90000"/>
          </a:bodyPr>
          <a:lstStyle/>
          <a:p>
            <a:pPr algn="ctr"/>
            <a:r>
              <a:rPr lang="en-US" u="sng" dirty="0" smtClean="0"/>
              <a:t>Temporary Assistance Given</a:t>
            </a:r>
            <a:br>
              <a:rPr lang="en-US" u="sng" dirty="0" smtClean="0"/>
            </a:br>
            <a:r>
              <a:rPr lang="en-US" u="sng" dirty="0" smtClean="0"/>
              <a:t>but Unsustainable</a:t>
            </a:r>
            <a:endParaRPr lang="en-US" u="sng" dirty="0"/>
          </a:p>
        </p:txBody>
      </p:sp>
      <p:sp>
        <p:nvSpPr>
          <p:cNvPr id="3" name="Content Placeholder 2"/>
          <p:cNvSpPr>
            <a:spLocks noGrp="1"/>
          </p:cNvSpPr>
          <p:nvPr>
            <p:ph idx="1"/>
          </p:nvPr>
        </p:nvSpPr>
        <p:spPr>
          <a:xfrm>
            <a:off x="1066800" y="1600200"/>
            <a:ext cx="7848600" cy="4451350"/>
          </a:xfrm>
        </p:spPr>
        <p:txBody>
          <a:bodyPr>
            <a:normAutofit/>
          </a:bodyPr>
          <a:lstStyle/>
          <a:p>
            <a:pPr marL="457200" lvl="1" indent="0">
              <a:buNone/>
            </a:pPr>
            <a:endParaRPr lang="en-US" dirty="0" smtClean="0"/>
          </a:p>
          <a:p>
            <a:pPr>
              <a:buFont typeface="Wingdings" panose="05000000000000000000" pitchFamily="2" charset="2"/>
              <a:buChar char="v"/>
            </a:pPr>
            <a:r>
              <a:rPr lang="en-US" dirty="0" smtClean="0"/>
              <a:t>Initial Assistance Given</a:t>
            </a:r>
          </a:p>
          <a:p>
            <a:pPr lvl="1">
              <a:buFont typeface="Wingdings" panose="05000000000000000000" pitchFamily="2" charset="2"/>
              <a:buChar char="v"/>
            </a:pPr>
            <a:r>
              <a:rPr lang="en-US" dirty="0" smtClean="0"/>
              <a:t>Household Tank Program</a:t>
            </a:r>
          </a:p>
          <a:p>
            <a:pPr lvl="1">
              <a:buFont typeface="Wingdings" panose="05000000000000000000" pitchFamily="2" charset="2"/>
              <a:buChar char="v"/>
            </a:pPr>
            <a:r>
              <a:rPr lang="en-US" dirty="0" smtClean="0"/>
              <a:t>Non-potable Water Tanks </a:t>
            </a:r>
          </a:p>
          <a:p>
            <a:pPr lvl="1">
              <a:buFont typeface="Wingdings" panose="05000000000000000000" pitchFamily="2" charset="2"/>
              <a:buChar char="v"/>
            </a:pPr>
            <a:r>
              <a:rPr lang="en-US" dirty="0" smtClean="0"/>
              <a:t>Bottled Water Program</a:t>
            </a:r>
          </a:p>
          <a:p>
            <a:pPr>
              <a:buFont typeface="Wingdings" panose="05000000000000000000" pitchFamily="2" charset="2"/>
              <a:buChar char="v"/>
            </a:pPr>
            <a:endParaRPr lang="en-US" dirty="0"/>
          </a:p>
        </p:txBody>
      </p:sp>
      <p:sp>
        <p:nvSpPr>
          <p:cNvPr id="4" name="Slide Number Placeholder 3"/>
          <p:cNvSpPr>
            <a:spLocks noGrp="1"/>
          </p:cNvSpPr>
          <p:nvPr>
            <p:ph type="sldNum" sz="quarter" idx="12"/>
          </p:nvPr>
        </p:nvSpPr>
        <p:spPr/>
        <p:txBody>
          <a:bodyPr/>
          <a:lstStyle/>
          <a:p>
            <a:fld id="{846B7EB5-7FB7-4E9E-BE22-7DA8A6BF372B}" type="slidenum">
              <a:rPr lang="en-US" smtClean="0"/>
              <a:t>30</a:t>
            </a:fld>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733800"/>
            <a:ext cx="3762375" cy="2825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9200" y="3953064"/>
            <a:ext cx="3474720" cy="2606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4295803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515112"/>
          </a:xfrm>
        </p:spPr>
        <p:txBody>
          <a:bodyPr>
            <a:normAutofit fontScale="90000"/>
          </a:bodyPr>
          <a:lstStyle/>
          <a:p>
            <a:pPr algn="ctr"/>
            <a:r>
              <a:rPr lang="en-US" sz="3600" u="sng" dirty="0" smtClean="0"/>
              <a:t>East Porterville Water Supply Project</a:t>
            </a:r>
            <a:endParaRPr lang="en-US" sz="3600" u="sng" dirty="0"/>
          </a:p>
        </p:txBody>
      </p:sp>
      <p:sp>
        <p:nvSpPr>
          <p:cNvPr id="4" name="Slide Number Placeholder 3"/>
          <p:cNvSpPr>
            <a:spLocks noGrp="1"/>
          </p:cNvSpPr>
          <p:nvPr>
            <p:ph type="sldNum" sz="quarter" idx="12"/>
          </p:nvPr>
        </p:nvSpPr>
        <p:spPr/>
        <p:txBody>
          <a:bodyPr/>
          <a:lstStyle/>
          <a:p>
            <a:fld id="{846B7EB5-7FB7-4E9E-BE22-7DA8A6BF372B}" type="slidenum">
              <a:rPr lang="en-US" smtClean="0"/>
              <a:t>31</a:t>
            </a:fld>
            <a:endParaRPr lang="en-US" dirty="0"/>
          </a:p>
        </p:txBody>
      </p:sp>
      <p:pic>
        <p:nvPicPr>
          <p:cNvPr id="3" name="Picture 2"/>
          <p:cNvPicPr>
            <a:picLocks/>
          </p:cNvPicPr>
          <p:nvPr/>
        </p:nvPicPr>
        <p:blipFill rotWithShape="1">
          <a:blip r:embed="rId2" cstate="print">
            <a:extLst>
              <a:ext uri="{28A0092B-C50C-407E-A947-70E740481C1C}">
                <a14:useLocalDpi xmlns:a14="http://schemas.microsoft.com/office/drawing/2010/main" val="0"/>
              </a:ext>
            </a:extLst>
          </a:blip>
          <a:srcRect l="1919" t="8889" r="1919" b="2222"/>
          <a:stretch/>
        </p:blipFill>
        <p:spPr>
          <a:xfrm>
            <a:off x="1021080" y="1295400"/>
            <a:ext cx="8046720" cy="5486400"/>
          </a:xfrm>
          <a:prstGeom prst="rect">
            <a:avLst/>
          </a:prstGeom>
        </p:spPr>
      </p:pic>
    </p:spTree>
    <p:extLst>
      <p:ext uri="{BB962C8B-B14F-4D97-AF65-F5344CB8AC3E}">
        <p14:creationId xmlns:p14="http://schemas.microsoft.com/office/powerpoint/2010/main" val="277715637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743712"/>
          </a:xfrm>
        </p:spPr>
        <p:txBody>
          <a:bodyPr>
            <a:noAutofit/>
          </a:bodyPr>
          <a:lstStyle/>
          <a:p>
            <a:pPr algn="ctr"/>
            <a:r>
              <a:rPr lang="en-US" sz="4000" u="sng" dirty="0" smtClean="0"/>
              <a:t>East Porterville  Water Supply Project</a:t>
            </a:r>
            <a:endParaRPr lang="en-US" sz="4000" u="sng" dirty="0"/>
          </a:p>
        </p:txBody>
      </p:sp>
      <p:sp>
        <p:nvSpPr>
          <p:cNvPr id="3" name="Content Placeholder 2"/>
          <p:cNvSpPr>
            <a:spLocks noGrp="1"/>
          </p:cNvSpPr>
          <p:nvPr>
            <p:ph idx="1"/>
          </p:nvPr>
        </p:nvSpPr>
        <p:spPr>
          <a:xfrm>
            <a:off x="609600" y="1600200"/>
            <a:ext cx="8382000" cy="4756150"/>
          </a:xfrm>
        </p:spPr>
        <p:txBody>
          <a:bodyPr>
            <a:normAutofit fontScale="92500"/>
          </a:bodyPr>
          <a:lstStyle/>
          <a:p>
            <a:pPr>
              <a:buFont typeface="Wingdings" panose="05000000000000000000" pitchFamily="2" charset="2"/>
              <a:buChar char="v"/>
            </a:pPr>
            <a:r>
              <a:rPr lang="en-US" sz="2800" dirty="0" smtClean="0"/>
              <a:t>Connect residents to City Water System in Two Phases: </a:t>
            </a:r>
          </a:p>
          <a:p>
            <a:pPr lvl="1">
              <a:buFont typeface="Arial" panose="020B0604020202020204" pitchFamily="34" charset="0"/>
              <a:buChar char="•"/>
            </a:pPr>
            <a:r>
              <a:rPr lang="en-US" sz="2800" dirty="0" smtClean="0"/>
              <a:t>Emergency Water Tank Replacement Project (Phase 1)</a:t>
            </a:r>
          </a:p>
          <a:p>
            <a:pPr lvl="2"/>
            <a:r>
              <a:rPr lang="en-US" sz="2400" dirty="0" smtClean="0"/>
              <a:t>Converting Well installed 1</a:t>
            </a:r>
            <a:r>
              <a:rPr lang="en-US" sz="2400" baseline="30000" dirty="0" smtClean="0"/>
              <a:t>st</a:t>
            </a:r>
            <a:r>
              <a:rPr lang="en-US" sz="2400" dirty="0" smtClean="0"/>
              <a:t> as drought fill-station to supply Well of the City</a:t>
            </a:r>
          </a:p>
          <a:p>
            <a:pPr lvl="2"/>
            <a:r>
              <a:rPr lang="en-US" sz="2400" dirty="0" smtClean="0"/>
              <a:t>Connect 70 residents to existing City’s supply line they were adjacent to.</a:t>
            </a:r>
          </a:p>
          <a:p>
            <a:pPr lvl="2"/>
            <a:r>
              <a:rPr lang="en-US" sz="2400" dirty="0" smtClean="0"/>
              <a:t>Remaining Dry Well residents that consent to connect</a:t>
            </a:r>
          </a:p>
          <a:p>
            <a:pPr lvl="1">
              <a:buFont typeface="Arial" panose="020B0604020202020204" pitchFamily="34" charset="0"/>
              <a:buChar char="•"/>
            </a:pPr>
            <a:r>
              <a:rPr lang="en-US" sz="2800" dirty="0" smtClean="0"/>
              <a:t>Long-term Project (Phase 2)</a:t>
            </a:r>
          </a:p>
          <a:p>
            <a:pPr lvl="2"/>
            <a:r>
              <a:rPr lang="en-US" sz="2400" dirty="0" smtClean="0"/>
              <a:t>Remaining residents that consent to connect to the new system </a:t>
            </a:r>
          </a:p>
          <a:p>
            <a:pPr lvl="2"/>
            <a:endParaRPr lang="en-US" dirty="0"/>
          </a:p>
        </p:txBody>
      </p:sp>
      <p:sp>
        <p:nvSpPr>
          <p:cNvPr id="4" name="Slide Number Placeholder 3"/>
          <p:cNvSpPr>
            <a:spLocks noGrp="1"/>
          </p:cNvSpPr>
          <p:nvPr>
            <p:ph type="sldNum" sz="quarter" idx="12"/>
          </p:nvPr>
        </p:nvSpPr>
        <p:spPr/>
        <p:txBody>
          <a:bodyPr/>
          <a:lstStyle/>
          <a:p>
            <a:fld id="{846B7EB5-7FB7-4E9E-BE22-7DA8A6BF372B}" type="slidenum">
              <a:rPr lang="en-US" smtClean="0"/>
              <a:t>32</a:t>
            </a:fld>
            <a:endParaRPr lang="en-US" dirty="0"/>
          </a:p>
        </p:txBody>
      </p:sp>
    </p:spTree>
    <p:extLst>
      <p:ext uri="{BB962C8B-B14F-4D97-AF65-F5344CB8AC3E}">
        <p14:creationId xmlns:p14="http://schemas.microsoft.com/office/powerpoint/2010/main" val="276550086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Deal to Drought Stricken Residents</a:t>
            </a:r>
            <a:endParaRPr lang="en-US" dirty="0"/>
          </a:p>
        </p:txBody>
      </p:sp>
      <p:sp>
        <p:nvSpPr>
          <p:cNvPr id="3" name="Content Placeholder 2"/>
          <p:cNvSpPr>
            <a:spLocks noGrp="1"/>
          </p:cNvSpPr>
          <p:nvPr>
            <p:ph idx="1"/>
          </p:nvPr>
        </p:nvSpPr>
        <p:spPr/>
        <p:txBody>
          <a:bodyPr/>
          <a:lstStyle/>
          <a:p>
            <a:r>
              <a:rPr lang="en-US" dirty="0" smtClean="0"/>
              <a:t>One time only - fully pay for connect to City Water system</a:t>
            </a:r>
          </a:p>
          <a:p>
            <a:pPr lvl="1"/>
            <a:r>
              <a:rPr lang="en-US" dirty="0" smtClean="0"/>
              <a:t>Need to disconnect from private well</a:t>
            </a:r>
          </a:p>
          <a:p>
            <a:pPr lvl="1"/>
            <a:r>
              <a:rPr lang="en-US" dirty="0" smtClean="0"/>
              <a:t>Need it sign up for service</a:t>
            </a:r>
          </a:p>
          <a:p>
            <a:pPr lvl="1"/>
            <a:r>
              <a:rPr lang="en-US" dirty="0" smtClean="0"/>
              <a:t>If don’t take deal have to pay for full connection cost</a:t>
            </a:r>
          </a:p>
          <a:p>
            <a:pPr marL="393192" lvl="1" indent="0">
              <a:buNone/>
            </a:pPr>
            <a:endParaRPr lang="en-US" dirty="0" smtClean="0"/>
          </a:p>
          <a:p>
            <a:r>
              <a:rPr lang="en-US" dirty="0" smtClean="0"/>
              <a:t>About 50% acceptance rate</a:t>
            </a:r>
          </a:p>
          <a:p>
            <a:pPr lvl="1"/>
            <a:r>
              <a:rPr lang="en-US" dirty="0" smtClean="0"/>
              <a:t>Do not want to give up well</a:t>
            </a:r>
          </a:p>
          <a:p>
            <a:pPr lvl="1"/>
            <a:r>
              <a:rPr lang="en-US" dirty="0" smtClean="0"/>
              <a:t>Distrust the City or government</a:t>
            </a:r>
            <a:endParaRPr lang="en-US" dirty="0"/>
          </a:p>
        </p:txBody>
      </p:sp>
      <p:sp>
        <p:nvSpPr>
          <p:cNvPr id="4" name="Date Placeholder 3"/>
          <p:cNvSpPr>
            <a:spLocks noGrp="1"/>
          </p:cNvSpPr>
          <p:nvPr>
            <p:ph type="dt" sz="half" idx="10"/>
          </p:nvPr>
        </p:nvSpPr>
        <p:spPr/>
        <p:txBody>
          <a:bodyPr/>
          <a:lstStyle/>
          <a:p>
            <a:r>
              <a:rPr lang="en-US" dirty="0" smtClean="0"/>
              <a:t>9/4/2015</a:t>
            </a:r>
            <a:endParaRPr lang="en-US" dirty="0"/>
          </a:p>
        </p:txBody>
      </p:sp>
      <p:sp>
        <p:nvSpPr>
          <p:cNvPr id="5" name="Slide Number Placeholder 4"/>
          <p:cNvSpPr>
            <a:spLocks noGrp="1"/>
          </p:cNvSpPr>
          <p:nvPr>
            <p:ph type="sldNum" sz="quarter" idx="12"/>
          </p:nvPr>
        </p:nvSpPr>
        <p:spPr/>
        <p:txBody>
          <a:bodyPr/>
          <a:lstStyle/>
          <a:p>
            <a:fld id="{2CFA9B75-854A-42A5-8DC6-DB5AEE1E9E7C}" type="slidenum">
              <a:rPr lang="en-US" smtClean="0"/>
              <a:t>33</a:t>
            </a:fld>
            <a:endParaRPr lang="en-US" dirty="0"/>
          </a:p>
        </p:txBody>
      </p:sp>
    </p:spTree>
    <p:extLst>
      <p:ext uri="{BB962C8B-B14F-4D97-AF65-F5344CB8AC3E}">
        <p14:creationId xmlns:p14="http://schemas.microsoft.com/office/powerpoint/2010/main" val="3502791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7688"/>
            <a:ext cx="8229600" cy="1143000"/>
          </a:xfrm>
        </p:spPr>
        <p:txBody>
          <a:bodyPr/>
          <a:lstStyle/>
          <a:p>
            <a:pPr algn="ctr"/>
            <a:r>
              <a:rPr lang="en-US" dirty="0" smtClean="0">
                <a:solidFill>
                  <a:schemeClr val="tx1"/>
                </a:solidFill>
                <a:latin typeface="Arial" panose="020B0604020202020204" pitchFamily="34" charset="0"/>
                <a:cs typeface="Arial" panose="020B0604020202020204" pitchFamily="34" charset="0"/>
              </a:rPr>
              <a:t>Helpful Links</a:t>
            </a:r>
            <a:endParaRPr lang="en-US" dirty="0">
              <a:solidFill>
                <a:schemeClr val="tx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228600" y="1600200"/>
            <a:ext cx="8686800" cy="4525963"/>
          </a:xfrm>
        </p:spPr>
        <p:txBody>
          <a:bodyPr>
            <a:normAutofit fontScale="77500" lnSpcReduction="20000"/>
          </a:bodyPr>
          <a:lstStyle/>
          <a:p>
            <a:pPr>
              <a:buClr>
                <a:schemeClr val="bg1"/>
              </a:buClr>
            </a:pPr>
            <a:endParaRPr lang="en-US" dirty="0" smtClean="0">
              <a:latin typeface="Arial" panose="020B0604020202020204" pitchFamily="34" charset="0"/>
              <a:cs typeface="Arial" panose="020B0604020202020204" pitchFamily="34" charset="0"/>
            </a:endParaRPr>
          </a:p>
          <a:p>
            <a:pPr>
              <a:buClr>
                <a:schemeClr val="bg1"/>
              </a:buClr>
            </a:pPr>
            <a:r>
              <a:rPr lang="en-US" dirty="0" smtClean="0">
                <a:latin typeface="Arial" panose="020B0604020202020204" pitchFamily="34" charset="0"/>
                <a:cs typeface="Arial" panose="020B0604020202020204" pitchFamily="34" charset="0"/>
              </a:rPr>
              <a:t>Technical Assistance and Capacity Development</a:t>
            </a:r>
          </a:p>
          <a:p>
            <a:pPr lvl="1">
              <a:buClr>
                <a:schemeClr val="bg1"/>
              </a:buClr>
            </a:pPr>
            <a:r>
              <a:rPr lang="en-US" u="sng" dirty="0">
                <a:latin typeface="Arial" panose="020B0604020202020204" pitchFamily="34" charset="0"/>
                <a:cs typeface="Arial" panose="020B0604020202020204" pitchFamily="34" charset="0"/>
                <a:hlinkClick r:id="rId2"/>
              </a:rPr>
              <a:t>http://</a:t>
            </a:r>
            <a:r>
              <a:rPr lang="en-US" u="sng" dirty="0" smtClean="0">
                <a:latin typeface="Arial" panose="020B0604020202020204" pitchFamily="34" charset="0"/>
                <a:cs typeface="Arial" panose="020B0604020202020204" pitchFamily="34" charset="0"/>
                <a:hlinkClick r:id="rId2"/>
              </a:rPr>
              <a:t>www.waterboards.ca.gov/drinking_water/certlic/drinkingwater/TMF.shtml</a:t>
            </a:r>
            <a:endParaRPr lang="en-US" u="sng" dirty="0" smtClean="0">
              <a:latin typeface="Arial" panose="020B0604020202020204" pitchFamily="34" charset="0"/>
              <a:cs typeface="Arial" panose="020B0604020202020204" pitchFamily="34" charset="0"/>
            </a:endParaRPr>
          </a:p>
          <a:p>
            <a:pPr lvl="1">
              <a:buClr>
                <a:schemeClr val="bg1"/>
              </a:buClr>
            </a:pPr>
            <a:endParaRPr lang="en-US" u="sng" dirty="0" smtClean="0">
              <a:latin typeface="Arial" panose="020B0604020202020204" pitchFamily="34" charset="0"/>
              <a:cs typeface="Arial" panose="020B0604020202020204" pitchFamily="34" charset="0"/>
            </a:endParaRPr>
          </a:p>
          <a:p>
            <a:pPr>
              <a:buClr>
                <a:schemeClr val="bg1"/>
              </a:buClr>
            </a:pPr>
            <a:r>
              <a:rPr lang="en-US" dirty="0" smtClean="0">
                <a:latin typeface="Arial" panose="020B0604020202020204" pitchFamily="34" charset="0"/>
                <a:cs typeface="Arial" panose="020B0604020202020204" pitchFamily="34" charset="0"/>
              </a:rPr>
              <a:t>OSWS Homepage</a:t>
            </a:r>
            <a:endParaRPr lang="en-US" dirty="0">
              <a:latin typeface="Arial" panose="020B0604020202020204" pitchFamily="34" charset="0"/>
              <a:cs typeface="Arial" panose="020B0604020202020204" pitchFamily="34" charset="0"/>
            </a:endParaRPr>
          </a:p>
          <a:p>
            <a:pPr lvl="1">
              <a:buClr>
                <a:schemeClr val="bg1"/>
              </a:buClr>
            </a:pPr>
            <a:r>
              <a:rPr lang="en-US" dirty="0">
                <a:latin typeface="Arial" panose="020B0604020202020204" pitchFamily="34" charset="0"/>
                <a:cs typeface="Arial" panose="020B0604020202020204" pitchFamily="34" charset="0"/>
                <a:hlinkClick r:id="rId3"/>
              </a:rPr>
              <a:t>http://</a:t>
            </a:r>
            <a:r>
              <a:rPr lang="en-US" dirty="0" smtClean="0">
                <a:latin typeface="Arial" panose="020B0604020202020204" pitchFamily="34" charset="0"/>
                <a:cs typeface="Arial" panose="020B0604020202020204" pitchFamily="34" charset="0"/>
                <a:hlinkClick r:id="rId3"/>
              </a:rPr>
              <a:t>www.waterboards.ca.gov/water_issues/programs/grants_loans/sustainable_water_solutions/index.shtml</a:t>
            </a:r>
            <a:endParaRPr lang="en-US" dirty="0" smtClean="0">
              <a:latin typeface="Arial" panose="020B0604020202020204" pitchFamily="34" charset="0"/>
              <a:cs typeface="Arial" panose="020B0604020202020204" pitchFamily="34" charset="0"/>
            </a:endParaRPr>
          </a:p>
          <a:p>
            <a:pPr>
              <a:buClr>
                <a:schemeClr val="bg1"/>
              </a:buClr>
            </a:pPr>
            <a:endParaRPr lang="en-US" dirty="0" smtClean="0">
              <a:latin typeface="Arial" panose="020B0604020202020204" pitchFamily="34" charset="0"/>
              <a:cs typeface="Arial" panose="020B0604020202020204" pitchFamily="34" charset="0"/>
            </a:endParaRPr>
          </a:p>
          <a:p>
            <a:pPr>
              <a:buClr>
                <a:schemeClr val="bg1"/>
              </a:buClr>
            </a:pPr>
            <a:r>
              <a:rPr lang="en-US" dirty="0" smtClean="0">
                <a:latin typeface="Arial" panose="020B0604020202020204" pitchFamily="34" charset="0"/>
                <a:cs typeface="Arial" panose="020B0604020202020204" pitchFamily="34" charset="0"/>
              </a:rPr>
              <a:t>DWSRF Homepage</a:t>
            </a:r>
          </a:p>
          <a:p>
            <a:pPr lvl="1">
              <a:buClr>
                <a:schemeClr val="bg1"/>
              </a:buClr>
            </a:pPr>
            <a:r>
              <a:rPr lang="en-US" dirty="0">
                <a:latin typeface="Arial" panose="020B0604020202020204" pitchFamily="34" charset="0"/>
                <a:cs typeface="Arial" panose="020B0604020202020204" pitchFamily="34" charset="0"/>
                <a:hlinkClick r:id="rId4"/>
              </a:rPr>
              <a:t>http://</a:t>
            </a:r>
            <a:r>
              <a:rPr lang="en-US" dirty="0" smtClean="0">
                <a:latin typeface="Arial" panose="020B0604020202020204" pitchFamily="34" charset="0"/>
                <a:cs typeface="Arial" panose="020B0604020202020204" pitchFamily="34" charset="0"/>
                <a:hlinkClick r:id="rId4"/>
              </a:rPr>
              <a:t>www.waterboards.ca.gov/drinking_water/services/funding/SRF.shtml</a:t>
            </a:r>
            <a:endParaRPr lang="en-US" dirty="0" smtClean="0">
              <a:latin typeface="Arial" panose="020B0604020202020204" pitchFamily="34" charset="0"/>
              <a:cs typeface="Arial" panose="020B0604020202020204" pitchFamily="34" charset="0"/>
            </a:endParaRPr>
          </a:p>
          <a:p>
            <a:pPr lvl="1">
              <a:buClr>
                <a:schemeClr val="bg1"/>
              </a:buClr>
            </a:pPr>
            <a:endParaRPr lang="en-US" dirty="0" smtClean="0">
              <a:latin typeface="Arial" panose="020B0604020202020204" pitchFamily="34" charset="0"/>
              <a:cs typeface="Arial" panose="020B0604020202020204" pitchFamily="34" charset="0"/>
            </a:endParaRPr>
          </a:p>
          <a:p>
            <a:pPr>
              <a:buClr>
                <a:schemeClr val="bg1"/>
              </a:buClr>
            </a:pPr>
            <a:r>
              <a:rPr lang="en-US" dirty="0" smtClean="0">
                <a:latin typeface="Arial" panose="020B0604020202020204" pitchFamily="34" charset="0"/>
                <a:cs typeface="Arial" panose="020B0604020202020204" pitchFamily="34" charset="0"/>
              </a:rPr>
              <a:t>State Water Resources Control Board</a:t>
            </a:r>
          </a:p>
          <a:p>
            <a:pPr lvl="1">
              <a:buClr>
                <a:schemeClr val="bg1"/>
              </a:buClr>
            </a:pPr>
            <a:r>
              <a:rPr lang="en-US" dirty="0">
                <a:latin typeface="Arial" panose="020B0604020202020204" pitchFamily="34" charset="0"/>
                <a:cs typeface="Arial" panose="020B0604020202020204" pitchFamily="34" charset="0"/>
                <a:hlinkClick r:id="rId5"/>
              </a:rPr>
              <a:t>http://www.waterboards.ca.gov</a:t>
            </a:r>
            <a:r>
              <a:rPr lang="en-US" dirty="0" smtClean="0">
                <a:latin typeface="Arial" panose="020B0604020202020204" pitchFamily="34" charset="0"/>
                <a:cs typeface="Arial" panose="020B0604020202020204" pitchFamily="34" charset="0"/>
                <a:hlinkClick r:id="rId5"/>
              </a:rPr>
              <a:t>/</a:t>
            </a:r>
            <a:endParaRPr lang="en-US" dirty="0" smtClean="0">
              <a:latin typeface="Arial" panose="020B0604020202020204" pitchFamily="34" charset="0"/>
              <a:cs typeface="Arial" panose="020B0604020202020204" pitchFamily="34" charset="0"/>
            </a:endParaRPr>
          </a:p>
          <a:p>
            <a:pPr lvl="1">
              <a:buClr>
                <a:schemeClr val="bg1"/>
              </a:buClr>
            </a:pPr>
            <a:endParaRPr lang="en-US" dirty="0">
              <a:latin typeface="Arial" panose="020B0604020202020204" pitchFamily="34" charset="0"/>
              <a:cs typeface="Arial" panose="020B0604020202020204" pitchFamily="34" charset="0"/>
            </a:endParaRPr>
          </a:p>
          <a:p>
            <a:pPr marL="393192" lvl="1" indent="0">
              <a:buNone/>
            </a:pPr>
            <a:endParaRPr lang="en-US"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fld id="{2CFA9B75-854A-42A5-8DC6-DB5AEE1E9E7C}" type="slidenum">
              <a:rPr lang="en-US" smtClean="0">
                <a:solidFill>
                  <a:schemeClr val="tx1"/>
                </a:solidFill>
                <a:latin typeface="Arial" panose="020B0604020202020204" pitchFamily="34" charset="0"/>
                <a:cs typeface="Arial" panose="020B0604020202020204" pitchFamily="34" charset="0"/>
              </a:rPr>
              <a:t>34</a:t>
            </a:fld>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526381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437388"/>
            <a:ext cx="8229600" cy="1143000"/>
          </a:xfrm>
        </p:spPr>
        <p:txBody>
          <a:bodyPr/>
          <a:lstStyle/>
          <a:p>
            <a:pPr algn="ctr"/>
            <a:r>
              <a:rPr lang="en-US" dirty="0" smtClean="0">
                <a:solidFill>
                  <a:schemeClr val="tx1"/>
                </a:solidFill>
                <a:latin typeface="Arial" panose="020B0604020202020204" pitchFamily="34" charset="0"/>
                <a:cs typeface="Arial" panose="020B0604020202020204" pitchFamily="34" charset="0"/>
              </a:rPr>
              <a:t>Questions &amp; Contact</a:t>
            </a:r>
            <a:endParaRPr lang="en-US" dirty="0">
              <a:solidFill>
                <a:schemeClr val="tx1"/>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2CFA9B75-854A-42A5-8DC6-DB5AEE1E9E7C}" type="slidenum">
              <a:rPr lang="en-US" smtClean="0">
                <a:solidFill>
                  <a:schemeClr val="tx1"/>
                </a:solidFill>
                <a:latin typeface="Arial" panose="020B0604020202020204" pitchFamily="34" charset="0"/>
                <a:cs typeface="Arial" panose="020B0604020202020204" pitchFamily="34" charset="0"/>
              </a:rPr>
              <a:t>35</a:t>
            </a:fld>
            <a:endParaRPr lang="en-US" dirty="0">
              <a:solidFill>
                <a:schemeClr val="tx1"/>
              </a:solidFill>
              <a:latin typeface="Arial" panose="020B0604020202020204" pitchFamily="34" charset="0"/>
              <a:cs typeface="Arial" panose="020B0604020202020204" pitchFamily="34" charset="0"/>
            </a:endParaRPr>
          </a:p>
        </p:txBody>
      </p:sp>
      <p:sp>
        <p:nvSpPr>
          <p:cNvPr id="6" name="TextBox 5"/>
          <p:cNvSpPr txBox="1"/>
          <p:nvPr/>
        </p:nvSpPr>
        <p:spPr>
          <a:xfrm>
            <a:off x="1447800" y="2374900"/>
            <a:ext cx="6629400" cy="3539430"/>
          </a:xfrm>
          <a:prstGeom prst="rect">
            <a:avLst/>
          </a:prstGeom>
          <a:noFill/>
        </p:spPr>
        <p:txBody>
          <a:bodyPr wrap="square" rtlCol="0">
            <a:spAutoFit/>
          </a:bodyPr>
          <a:lstStyle/>
          <a:p>
            <a:pPr algn="ctr"/>
            <a:r>
              <a:rPr lang="en-US" sz="2800" dirty="0" smtClean="0">
                <a:latin typeface="Arial" panose="020B0604020202020204" pitchFamily="34" charset="0"/>
                <a:cs typeface="Arial" panose="020B0604020202020204" pitchFamily="34" charset="0"/>
              </a:rPr>
              <a:t>State Water Resources Control Board</a:t>
            </a:r>
          </a:p>
          <a:p>
            <a:pPr algn="ctr"/>
            <a:endParaRPr lang="en-US" sz="2800" dirty="0" smtClean="0">
              <a:latin typeface="Arial" panose="020B0604020202020204" pitchFamily="34" charset="0"/>
              <a:cs typeface="Arial" panose="020B0604020202020204" pitchFamily="34" charset="0"/>
            </a:endParaRPr>
          </a:p>
          <a:p>
            <a:pPr algn="ctr"/>
            <a:r>
              <a:rPr lang="en-US" sz="2800" b="1" dirty="0" smtClean="0">
                <a:latin typeface="Arial" panose="020B0604020202020204" pitchFamily="34" charset="0"/>
                <a:cs typeface="Arial" panose="020B0604020202020204" pitchFamily="34" charset="0"/>
              </a:rPr>
              <a:t>James </a:t>
            </a:r>
            <a:r>
              <a:rPr lang="en-US" sz="2800" b="1" dirty="0" err="1" smtClean="0">
                <a:latin typeface="Arial" panose="020B0604020202020204" pitchFamily="34" charset="0"/>
                <a:cs typeface="Arial" panose="020B0604020202020204" pitchFamily="34" charset="0"/>
              </a:rPr>
              <a:t>Maughan</a:t>
            </a:r>
            <a:endParaRPr lang="en-US" sz="2800" b="1" dirty="0">
              <a:latin typeface="Arial" panose="020B0604020202020204" pitchFamily="34" charset="0"/>
              <a:cs typeface="Arial" panose="020B0604020202020204" pitchFamily="34" charset="0"/>
            </a:endParaRPr>
          </a:p>
          <a:p>
            <a:pPr algn="ctr"/>
            <a:r>
              <a:rPr lang="en-US" sz="2800" dirty="0" smtClean="0">
                <a:latin typeface="Arial" panose="020B0604020202020204" pitchFamily="34" charset="0"/>
                <a:cs typeface="Arial" panose="020B0604020202020204" pitchFamily="34" charset="0"/>
              </a:rPr>
              <a:t>Assistant Deputy Director</a:t>
            </a:r>
            <a:endParaRPr lang="en-US" sz="2800" dirty="0">
              <a:latin typeface="Arial" panose="020B0604020202020204" pitchFamily="34" charset="0"/>
              <a:cs typeface="Arial" panose="020B0604020202020204" pitchFamily="34" charset="0"/>
            </a:endParaRPr>
          </a:p>
          <a:p>
            <a:pPr algn="ctr"/>
            <a:endParaRPr lang="en-US" sz="2800" dirty="0">
              <a:latin typeface="Arial" panose="020B0604020202020204" pitchFamily="34" charset="0"/>
              <a:cs typeface="Arial" panose="020B0604020202020204" pitchFamily="34" charset="0"/>
            </a:endParaRPr>
          </a:p>
          <a:p>
            <a:pPr algn="ctr"/>
            <a:r>
              <a:rPr lang="en-US" sz="2800" dirty="0">
                <a:latin typeface="Arial" panose="020B0604020202020204" pitchFamily="34" charset="0"/>
                <a:cs typeface="Arial" panose="020B0604020202020204" pitchFamily="34" charset="0"/>
              </a:rPr>
              <a:t>(916) </a:t>
            </a:r>
            <a:r>
              <a:rPr lang="en-US" sz="2800" dirty="0" smtClean="0">
                <a:latin typeface="Arial" panose="020B0604020202020204" pitchFamily="34" charset="0"/>
                <a:cs typeface="Arial" panose="020B0604020202020204" pitchFamily="34" charset="0"/>
              </a:rPr>
              <a:t>341-5694</a:t>
            </a:r>
            <a:endParaRPr lang="en-US" sz="2800" dirty="0">
              <a:latin typeface="Arial" panose="020B0604020202020204" pitchFamily="34" charset="0"/>
              <a:cs typeface="Arial" panose="020B0604020202020204" pitchFamily="34" charset="0"/>
            </a:endParaRPr>
          </a:p>
          <a:p>
            <a:pPr algn="ctr"/>
            <a:r>
              <a:rPr lang="en-US" sz="2800" dirty="0" smtClean="0">
                <a:latin typeface="Arial" panose="020B0604020202020204" pitchFamily="34" charset="0"/>
                <a:cs typeface="Arial" panose="020B0604020202020204" pitchFamily="34" charset="0"/>
              </a:rPr>
              <a:t>James.Maughan@waterboards.ca.gov</a:t>
            </a:r>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72868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89788"/>
            <a:ext cx="8229600" cy="1143000"/>
          </a:xfrm>
        </p:spPr>
        <p:txBody>
          <a:bodyPr>
            <a:normAutofit fontScale="90000"/>
          </a:bodyPr>
          <a:lstStyle/>
          <a:p>
            <a:pPr algn="ctr"/>
            <a:r>
              <a:rPr lang="en-US" dirty="0" smtClean="0">
                <a:solidFill>
                  <a:schemeClr val="tx1"/>
                </a:solidFill>
              </a:rPr>
              <a:t>How We are Developing Capacity</a:t>
            </a:r>
            <a:endParaRPr lang="en-US" dirty="0">
              <a:solidFill>
                <a:schemeClr val="tx1"/>
              </a:solidFill>
            </a:endParaRPr>
          </a:p>
        </p:txBody>
      </p:sp>
      <p:sp>
        <p:nvSpPr>
          <p:cNvPr id="3" name="Content Placeholder 2"/>
          <p:cNvSpPr>
            <a:spLocks noGrp="1"/>
          </p:cNvSpPr>
          <p:nvPr>
            <p:ph idx="1"/>
          </p:nvPr>
        </p:nvSpPr>
        <p:spPr>
          <a:xfrm>
            <a:off x="457200" y="2133600"/>
            <a:ext cx="8229600" cy="3733800"/>
          </a:xfrm>
        </p:spPr>
        <p:txBody>
          <a:bodyPr>
            <a:normAutofit lnSpcReduction="10000"/>
          </a:bodyPr>
          <a:lstStyle/>
          <a:p>
            <a:r>
              <a:rPr lang="en-US" sz="3200" dirty="0" smtClean="0">
                <a:latin typeface="Arial" panose="020B0604020202020204" pitchFamily="34" charset="0"/>
                <a:cs typeface="Arial" panose="020B0604020202020204" pitchFamily="34" charset="0"/>
              </a:rPr>
              <a:t>Created LEFA</a:t>
            </a:r>
          </a:p>
          <a:p>
            <a:r>
              <a:rPr lang="en-US" sz="3200" dirty="0" smtClean="0">
                <a:latin typeface="Arial" panose="020B0604020202020204" pitchFamily="34" charset="0"/>
                <a:cs typeface="Arial" panose="020B0604020202020204" pitchFamily="34" charset="0"/>
              </a:rPr>
              <a:t>Created OSWS</a:t>
            </a:r>
          </a:p>
          <a:p>
            <a:r>
              <a:rPr lang="en-US" sz="3200" dirty="0" smtClean="0">
                <a:latin typeface="Arial" panose="020B0604020202020204" pitchFamily="34" charset="0"/>
                <a:cs typeface="Arial" panose="020B0604020202020204" pitchFamily="34" charset="0"/>
              </a:rPr>
              <a:t>Partnered with USDA-RD</a:t>
            </a:r>
          </a:p>
          <a:p>
            <a:r>
              <a:rPr lang="en-US" sz="3200" dirty="0" smtClean="0">
                <a:latin typeface="Arial" panose="020B0604020202020204" pitchFamily="34" charset="0"/>
                <a:cs typeface="Arial" panose="020B0604020202020204" pitchFamily="34" charset="0"/>
              </a:rPr>
              <a:t>Contracted with 12 technical assistance providers</a:t>
            </a:r>
          </a:p>
          <a:p>
            <a:r>
              <a:rPr lang="en-US" sz="3200" dirty="0" smtClean="0">
                <a:latin typeface="Arial" panose="020B0604020202020204" pitchFamily="34" charset="0"/>
                <a:cs typeface="Arial" panose="020B0604020202020204" pitchFamily="34" charset="0"/>
              </a:rPr>
              <a:t>Engaged environmental </a:t>
            </a:r>
            <a:r>
              <a:rPr lang="en-US" sz="3200" dirty="0">
                <a:latin typeface="Arial" panose="020B0604020202020204" pitchFamily="34" charset="0"/>
                <a:cs typeface="Arial" panose="020B0604020202020204" pitchFamily="34" charset="0"/>
              </a:rPr>
              <a:t>j</a:t>
            </a:r>
            <a:r>
              <a:rPr lang="en-US" sz="3200" dirty="0" smtClean="0">
                <a:latin typeface="Arial" panose="020B0604020202020204" pitchFamily="34" charset="0"/>
                <a:cs typeface="Arial" panose="020B0604020202020204" pitchFamily="34" charset="0"/>
              </a:rPr>
              <a:t>ustice groups and non-governmental organizations</a:t>
            </a:r>
          </a:p>
          <a:p>
            <a:pPr marL="0" indent="0">
              <a:buNone/>
            </a:pPr>
            <a:endParaRPr lang="en-US" sz="3200"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p:txBody>
      </p:sp>
      <p:sp>
        <p:nvSpPr>
          <p:cNvPr id="4" name="Date Placeholder 3"/>
          <p:cNvSpPr>
            <a:spLocks noGrp="1"/>
          </p:cNvSpPr>
          <p:nvPr>
            <p:ph type="dt" sz="half" idx="10"/>
          </p:nvPr>
        </p:nvSpPr>
        <p:spPr/>
        <p:txBody>
          <a:bodyPr/>
          <a:lstStyle/>
          <a:p>
            <a:r>
              <a:rPr lang="en-US" dirty="0" smtClean="0">
                <a:solidFill>
                  <a:schemeClr val="tx1"/>
                </a:solidFill>
                <a:latin typeface="Arial" panose="020B0604020202020204" pitchFamily="34" charset="0"/>
                <a:cs typeface="Arial" panose="020B0604020202020204" pitchFamily="34" charset="0"/>
              </a:rPr>
              <a:t>9/4/2015</a:t>
            </a:r>
            <a:endParaRPr lang="en-US" dirty="0">
              <a:solidFill>
                <a:schemeClr val="tx1"/>
              </a:solidFill>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fld id="{2CFA9B75-854A-42A5-8DC6-DB5AEE1E9E7C}" type="slidenum">
              <a:rPr lang="en-US" smtClean="0">
                <a:solidFill>
                  <a:schemeClr val="tx1"/>
                </a:solidFill>
                <a:latin typeface="Arial" panose="020B0604020202020204" pitchFamily="34" charset="0"/>
                <a:cs typeface="Arial" panose="020B0604020202020204" pitchFamily="34" charset="0"/>
              </a:rPr>
              <a:t>4</a:t>
            </a:fld>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751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89788"/>
            <a:ext cx="8229600" cy="1143000"/>
          </a:xfrm>
        </p:spPr>
        <p:txBody>
          <a:bodyPr>
            <a:normAutofit fontScale="90000"/>
          </a:bodyPr>
          <a:lstStyle/>
          <a:p>
            <a:pPr algn="ctr"/>
            <a:r>
              <a:rPr lang="en-US" dirty="0" smtClean="0">
                <a:solidFill>
                  <a:schemeClr val="tx1"/>
                </a:solidFill>
              </a:rPr>
              <a:t>Legal Entity Formation Assistance</a:t>
            </a:r>
            <a:endParaRPr lang="en-US" dirty="0">
              <a:solidFill>
                <a:schemeClr val="tx1"/>
              </a:solidFill>
            </a:endParaRPr>
          </a:p>
        </p:txBody>
      </p:sp>
      <p:sp>
        <p:nvSpPr>
          <p:cNvPr id="3" name="Content Placeholder 2"/>
          <p:cNvSpPr>
            <a:spLocks noGrp="1"/>
          </p:cNvSpPr>
          <p:nvPr>
            <p:ph idx="1"/>
          </p:nvPr>
        </p:nvSpPr>
        <p:spPr>
          <a:xfrm>
            <a:off x="457200" y="2133600"/>
            <a:ext cx="8229600" cy="3733800"/>
          </a:xfrm>
        </p:spPr>
        <p:txBody>
          <a:bodyPr>
            <a:normAutofit fontScale="92500" lnSpcReduction="20000"/>
          </a:bodyPr>
          <a:lstStyle/>
          <a:p>
            <a:r>
              <a:rPr lang="en-US" sz="3200" dirty="0" smtClean="0">
                <a:latin typeface="Arial" panose="020B0604020202020204" pitchFamily="34" charset="0"/>
                <a:cs typeface="Arial" panose="020B0604020202020204" pitchFamily="34" charset="0"/>
              </a:rPr>
              <a:t>Pilot program ~$3.3 million </a:t>
            </a:r>
            <a:r>
              <a:rPr lang="en-US" sz="1400" dirty="0" smtClean="0">
                <a:latin typeface="Arial" panose="020B0604020202020204" pitchFamily="34" charset="0"/>
                <a:cs typeface="Arial" panose="020B0604020202020204" pitchFamily="34" charset="0"/>
              </a:rPr>
              <a:t>(Set-aside funds from 2 CAP </a:t>
            </a:r>
            <a:r>
              <a:rPr lang="en-US" sz="1400" dirty="0" err="1" smtClean="0">
                <a:latin typeface="Arial" panose="020B0604020202020204" pitchFamily="34" charset="0"/>
                <a:cs typeface="Arial" panose="020B0604020202020204" pitchFamily="34" charset="0"/>
              </a:rPr>
              <a:t>yrs</a:t>
            </a:r>
            <a:r>
              <a:rPr lang="en-US" sz="1400" dirty="0" smtClean="0">
                <a:latin typeface="Arial" panose="020B0604020202020204" pitchFamily="34" charset="0"/>
                <a:cs typeface="Arial" panose="020B0604020202020204" pitchFamily="34" charset="0"/>
              </a:rPr>
              <a:t>)</a:t>
            </a:r>
          </a:p>
          <a:p>
            <a:r>
              <a:rPr lang="en-US" sz="3200" dirty="0" smtClean="0">
                <a:latin typeface="Arial" panose="020B0604020202020204" pitchFamily="34" charset="0"/>
                <a:cs typeface="Arial" panose="020B0604020202020204" pitchFamily="34" charset="0"/>
              </a:rPr>
              <a:t>Program ends in 2017</a:t>
            </a:r>
          </a:p>
          <a:p>
            <a:r>
              <a:rPr lang="en-US" sz="3200" dirty="0" smtClean="0">
                <a:latin typeface="Arial" panose="020B0604020202020204" pitchFamily="34" charset="0"/>
                <a:cs typeface="Arial" panose="020B0604020202020204" pitchFamily="34" charset="0"/>
              </a:rPr>
              <a:t>21 applications received</a:t>
            </a:r>
          </a:p>
          <a:p>
            <a:r>
              <a:rPr lang="en-US" sz="3200" dirty="0" smtClean="0">
                <a:latin typeface="Arial" panose="020B0604020202020204" pitchFamily="34" charset="0"/>
                <a:cs typeface="Arial" panose="020B0604020202020204" pitchFamily="34" charset="0"/>
              </a:rPr>
              <a:t>15 funding agreements executed</a:t>
            </a:r>
            <a:endParaRPr lang="en-US" sz="3000" dirty="0" smtClean="0">
              <a:latin typeface="Arial" panose="020B0604020202020204" pitchFamily="34" charset="0"/>
              <a:cs typeface="Arial" panose="020B0604020202020204" pitchFamily="34" charset="0"/>
            </a:endParaRPr>
          </a:p>
          <a:p>
            <a:r>
              <a:rPr lang="en-US" sz="3200" dirty="0" smtClean="0">
                <a:latin typeface="Arial" panose="020B0604020202020204" pitchFamily="34" charset="0"/>
                <a:cs typeface="Arial" panose="020B0604020202020204" pitchFamily="34" charset="0"/>
              </a:rPr>
              <a:t>As of today; 4 successful entity formations</a:t>
            </a:r>
          </a:p>
          <a:p>
            <a:pPr lvl="1"/>
            <a:r>
              <a:rPr lang="en-US" sz="3000" dirty="0" smtClean="0">
                <a:latin typeface="Arial" panose="020B0604020202020204" pitchFamily="34" charset="0"/>
                <a:cs typeface="Arial" panose="020B0604020202020204" pitchFamily="34" charset="0"/>
              </a:rPr>
              <a:t>3 communities choose not to form</a:t>
            </a:r>
          </a:p>
          <a:p>
            <a:pPr lvl="1"/>
            <a:r>
              <a:rPr lang="en-US" sz="3000" dirty="0" smtClean="0">
                <a:latin typeface="Arial" panose="020B0604020202020204" pitchFamily="34" charset="0"/>
                <a:cs typeface="Arial" panose="020B0604020202020204" pitchFamily="34" charset="0"/>
              </a:rPr>
              <a:t>3 communities </a:t>
            </a:r>
            <a:r>
              <a:rPr lang="en-US" sz="2000" dirty="0" smtClean="0">
                <a:latin typeface="Arial" panose="020B0604020202020204" pitchFamily="34" charset="0"/>
                <a:cs typeface="Arial" panose="020B0604020202020204" pitchFamily="34" charset="0"/>
              </a:rPr>
              <a:t>(</a:t>
            </a:r>
            <a:r>
              <a:rPr lang="en-US" sz="2000" dirty="0" err="1" smtClean="0">
                <a:latin typeface="Arial" panose="020B0604020202020204" pitchFamily="34" charset="0"/>
                <a:cs typeface="Arial" panose="020B0604020202020204" pitchFamily="34" charset="0"/>
              </a:rPr>
              <a:t>indiv</a:t>
            </a:r>
            <a:r>
              <a:rPr lang="en-US" sz="2000" dirty="0" smtClean="0">
                <a:latin typeface="Arial" panose="020B0604020202020204" pitchFamily="34" charset="0"/>
                <a:cs typeface="Arial" panose="020B0604020202020204" pitchFamily="34" charset="0"/>
              </a:rPr>
              <a:t> on wells) </a:t>
            </a:r>
            <a:r>
              <a:rPr lang="en-US" sz="3000" dirty="0" smtClean="0">
                <a:latin typeface="Arial" panose="020B0604020202020204" pitchFamily="34" charset="0"/>
                <a:cs typeface="Arial" panose="020B0604020202020204" pitchFamily="34" charset="0"/>
              </a:rPr>
              <a:t>agreed to become part of existing PWS</a:t>
            </a:r>
          </a:p>
          <a:p>
            <a:endParaRPr lang="en-US" dirty="0" smtClean="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fld id="{2CFA9B75-854A-42A5-8DC6-DB5AEE1E9E7C}" type="slidenum">
              <a:rPr lang="en-US" smtClean="0">
                <a:solidFill>
                  <a:schemeClr val="tx1"/>
                </a:solidFill>
                <a:latin typeface="Arial" panose="020B0604020202020204" pitchFamily="34" charset="0"/>
                <a:cs typeface="Arial" panose="020B0604020202020204" pitchFamily="34" charset="0"/>
              </a:rPr>
              <a:t>5</a:t>
            </a:fld>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49987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533400"/>
            <a:ext cx="8991600" cy="838200"/>
          </a:xfrm>
        </p:spPr>
        <p:txBody>
          <a:bodyPr>
            <a:normAutofit fontScale="90000"/>
          </a:bodyPr>
          <a:lstStyle/>
          <a:p>
            <a:pPr algn="ctr"/>
            <a:r>
              <a:rPr lang="en-US" b="1" dirty="0" smtClean="0"/>
              <a:t>Office of Sustainable Water Solutions</a:t>
            </a:r>
            <a:endParaRPr lang="en-US" b="1" dirty="0"/>
          </a:p>
        </p:txBody>
      </p:sp>
      <p:sp>
        <p:nvSpPr>
          <p:cNvPr id="3" name="Content Placeholder 2"/>
          <p:cNvSpPr>
            <a:spLocks noGrp="1"/>
          </p:cNvSpPr>
          <p:nvPr>
            <p:ph idx="1"/>
          </p:nvPr>
        </p:nvSpPr>
        <p:spPr>
          <a:xfrm>
            <a:off x="381000" y="1447800"/>
            <a:ext cx="8229600" cy="5029200"/>
          </a:xfrm>
        </p:spPr>
        <p:txBody>
          <a:bodyPr>
            <a:normAutofit fontScale="92500"/>
          </a:bodyPr>
          <a:lstStyle/>
          <a:p>
            <a:r>
              <a:rPr lang="en-US" dirty="0" smtClean="0"/>
              <a:t> </a:t>
            </a:r>
            <a:r>
              <a:rPr lang="en-US" dirty="0"/>
              <a:t>Established March 27, 2015 by AB </a:t>
            </a:r>
            <a:r>
              <a:rPr lang="en-US" dirty="0" smtClean="0"/>
              <a:t>92 to serve the drinking water and wastewater needs of disadvantaged communities</a:t>
            </a:r>
          </a:p>
          <a:p>
            <a:pPr marL="0" indent="0">
              <a:buNone/>
            </a:pPr>
            <a:endParaRPr lang="en-US" dirty="0" smtClean="0"/>
          </a:p>
          <a:p>
            <a:r>
              <a:rPr lang="en-US" dirty="0" smtClean="0"/>
              <a:t>3 </a:t>
            </a:r>
            <a:r>
              <a:rPr lang="en-US" dirty="0"/>
              <a:t>k</a:t>
            </a:r>
            <a:r>
              <a:rPr lang="en-US" dirty="0" smtClean="0"/>
              <a:t>ey functions</a:t>
            </a:r>
          </a:p>
          <a:p>
            <a:pPr lvl="1"/>
            <a:r>
              <a:rPr lang="en-US" dirty="0" smtClean="0"/>
              <a:t>PROJECT FUNDING -  $1 </a:t>
            </a:r>
            <a:r>
              <a:rPr lang="en-US" dirty="0"/>
              <a:t>billion in pending and active drinking water and wastewater </a:t>
            </a:r>
            <a:r>
              <a:rPr lang="en-US" dirty="0" smtClean="0"/>
              <a:t>projects</a:t>
            </a:r>
          </a:p>
          <a:p>
            <a:endParaRPr lang="en-US" dirty="0"/>
          </a:p>
          <a:p>
            <a:pPr lvl="1"/>
            <a:r>
              <a:rPr lang="en-US" dirty="0" smtClean="0"/>
              <a:t>FOSTERING PARTNERSHIPS – Co-funding, newsletters and outreach</a:t>
            </a:r>
          </a:p>
          <a:p>
            <a:endParaRPr lang="en-US" dirty="0" smtClean="0"/>
          </a:p>
          <a:p>
            <a:pPr lvl="1"/>
            <a:r>
              <a:rPr lang="en-US" dirty="0" smtClean="0"/>
              <a:t>TECHNICAL ASSISTANCE – unprecedented multidisciplinary scope</a:t>
            </a:r>
          </a:p>
        </p:txBody>
      </p:sp>
      <p:sp>
        <p:nvSpPr>
          <p:cNvPr id="5" name="Slide Number Placeholder 4"/>
          <p:cNvSpPr>
            <a:spLocks noGrp="1"/>
          </p:cNvSpPr>
          <p:nvPr>
            <p:ph type="sldNum" sz="quarter" idx="12"/>
          </p:nvPr>
        </p:nvSpPr>
        <p:spPr/>
        <p:txBody>
          <a:bodyPr/>
          <a:lstStyle/>
          <a:p>
            <a:fld id="{2CFA9B75-854A-42A5-8DC6-DB5AEE1E9E7C}" type="slidenum">
              <a:rPr lang="en-US" smtClean="0"/>
              <a:t>6</a:t>
            </a:fld>
            <a:endParaRPr lang="en-US" dirty="0"/>
          </a:p>
        </p:txBody>
      </p:sp>
    </p:spTree>
    <p:extLst>
      <p:ext uri="{BB962C8B-B14F-4D97-AF65-F5344CB8AC3E}">
        <p14:creationId xmlns:p14="http://schemas.microsoft.com/office/powerpoint/2010/main" val="38412193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367229"/>
            <a:ext cx="8229599" cy="1098403"/>
          </a:xfrm>
        </p:spPr>
        <p:txBody>
          <a:bodyPr tIns="60958">
            <a:normAutofit fontScale="90000"/>
          </a:bodyPr>
          <a:lstStyle/>
          <a:p>
            <a:r>
              <a:rPr lang="en-US" dirty="0" smtClean="0"/>
              <a:t>REACHING OUT TO SMALL COMMUNITIES</a:t>
            </a:r>
            <a:endParaRPr lang="en-US" dirty="0"/>
          </a:p>
        </p:txBody>
      </p:sp>
      <p:sp>
        <p:nvSpPr>
          <p:cNvPr id="3" name="Content Placeholder 2"/>
          <p:cNvSpPr>
            <a:spLocks noGrp="1"/>
          </p:cNvSpPr>
          <p:nvPr>
            <p:ph idx="1"/>
          </p:nvPr>
        </p:nvSpPr>
        <p:spPr>
          <a:xfrm>
            <a:off x="457201" y="2057402"/>
            <a:ext cx="5914571" cy="1989615"/>
          </a:xfrm>
        </p:spPr>
        <p:txBody>
          <a:bodyPr lIns="121917" tIns="60958" rIns="121917" bIns="60958">
            <a:normAutofit fontScale="77500" lnSpcReduction="20000"/>
          </a:bodyPr>
          <a:lstStyle/>
          <a:p>
            <a:pPr>
              <a:lnSpc>
                <a:spcPct val="150000"/>
              </a:lnSpc>
              <a:buFontTx/>
              <a:buChar char="-"/>
            </a:pPr>
            <a:r>
              <a:rPr lang="en-US" dirty="0" smtClean="0"/>
              <a:t>Newsletters in Spanish / English</a:t>
            </a:r>
          </a:p>
          <a:p>
            <a:pPr>
              <a:lnSpc>
                <a:spcPct val="150000"/>
              </a:lnSpc>
              <a:buFontTx/>
              <a:buChar char="-"/>
            </a:pPr>
            <a:r>
              <a:rPr lang="en-US" dirty="0" smtClean="0"/>
              <a:t>Funding Fairs / Workshops</a:t>
            </a:r>
          </a:p>
          <a:p>
            <a:pPr>
              <a:lnSpc>
                <a:spcPct val="150000"/>
              </a:lnSpc>
              <a:buFontTx/>
              <a:buChar char="-"/>
            </a:pPr>
            <a:r>
              <a:rPr lang="en-US" dirty="0" smtClean="0"/>
              <a:t>Non-government organization outreach</a:t>
            </a:r>
          </a:p>
          <a:p>
            <a:pPr>
              <a:lnSpc>
                <a:spcPct val="150000"/>
              </a:lnSpc>
              <a:buFontTx/>
              <a:buChar char="-"/>
            </a:pPr>
            <a:r>
              <a:rPr lang="en-US" dirty="0" smtClean="0"/>
              <a:t>Streamline funding – initiated Jan 2015</a:t>
            </a:r>
          </a:p>
        </p:txBody>
      </p:sp>
      <p:graphicFrame>
        <p:nvGraphicFramePr>
          <p:cNvPr id="14" name="Chart 13"/>
          <p:cNvGraphicFramePr>
            <a:graphicFrameLocks/>
          </p:cNvGraphicFramePr>
          <p:nvPr>
            <p:extLst>
              <p:ext uri="{D42A27DB-BD31-4B8C-83A1-F6EECF244321}">
                <p14:modId xmlns:p14="http://schemas.microsoft.com/office/powerpoint/2010/main" val="3721675467"/>
              </p:ext>
            </p:extLst>
          </p:nvPr>
        </p:nvGraphicFramePr>
        <p:xfrm>
          <a:off x="2843095" y="4357806"/>
          <a:ext cx="3647311" cy="2335637"/>
        </p:xfrm>
        <a:graphic>
          <a:graphicData uri="http://schemas.openxmlformats.org/drawingml/2006/chart">
            <c:chart xmlns:c="http://schemas.openxmlformats.org/drawingml/2006/chart" xmlns:r="http://schemas.openxmlformats.org/officeDocument/2006/relationships" r:id="rId3"/>
          </a:graphicData>
        </a:graphic>
      </p:graphicFrame>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2164" y="1297285"/>
            <a:ext cx="3519552" cy="294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3698927"/>
      </p:ext>
    </p:extLst>
  </p:cSld>
  <p:clrMapOvr>
    <a:masterClrMapping/>
  </p:clrMapOvr>
  <p:transition spd="slow">
    <p:push/>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57200"/>
            <a:ext cx="8991600" cy="838200"/>
          </a:xfrm>
        </p:spPr>
        <p:txBody>
          <a:bodyPr>
            <a:normAutofit fontScale="90000"/>
          </a:bodyPr>
          <a:lstStyle/>
          <a:p>
            <a:pPr algn="ctr"/>
            <a:r>
              <a:rPr lang="en-US" b="1" dirty="0"/>
              <a:t/>
            </a:r>
            <a:br>
              <a:rPr lang="en-US" b="1" dirty="0"/>
            </a:br>
            <a:r>
              <a:rPr lang="en-US" b="1" dirty="0" smtClean="0"/>
              <a:t>Tools Available Online</a:t>
            </a:r>
            <a:endParaRPr lang="en-US" b="1" dirty="0"/>
          </a:p>
        </p:txBody>
      </p:sp>
      <p:sp>
        <p:nvSpPr>
          <p:cNvPr id="5" name="Slide Number Placeholder 4"/>
          <p:cNvSpPr>
            <a:spLocks noGrp="1"/>
          </p:cNvSpPr>
          <p:nvPr>
            <p:ph type="sldNum" sz="quarter" idx="12"/>
          </p:nvPr>
        </p:nvSpPr>
        <p:spPr/>
        <p:txBody>
          <a:bodyPr/>
          <a:lstStyle/>
          <a:p>
            <a:fld id="{2CFA9B75-854A-42A5-8DC6-DB5AEE1E9E7C}" type="slidenum">
              <a:rPr lang="en-US" smtClean="0"/>
              <a:t>8</a:t>
            </a:fld>
            <a:endParaRPr lang="en-US" dirty="0"/>
          </a:p>
        </p:txBody>
      </p:sp>
      <p:sp>
        <p:nvSpPr>
          <p:cNvPr id="3" name="Rectangle 2"/>
          <p:cNvSpPr/>
          <p:nvPr/>
        </p:nvSpPr>
        <p:spPr>
          <a:xfrm>
            <a:off x="533400" y="1600200"/>
            <a:ext cx="8042498" cy="2092881"/>
          </a:xfrm>
          <a:prstGeom prst="rect">
            <a:avLst/>
          </a:prstGeom>
        </p:spPr>
        <p:txBody>
          <a:bodyPr wrap="square">
            <a:spAutoFit/>
          </a:bodyPr>
          <a:lstStyle/>
          <a:p>
            <a:pPr marL="457200" indent="-457200">
              <a:buFont typeface="Arial" panose="020B0604020202020204" pitchFamily="34" charset="0"/>
              <a:buChar char="•"/>
            </a:pPr>
            <a:r>
              <a:rPr lang="en-US" sz="2600" dirty="0" smtClean="0"/>
              <a:t>Application Status Report</a:t>
            </a:r>
          </a:p>
          <a:p>
            <a:r>
              <a:rPr lang="en-US" sz="2600" dirty="0">
                <a:hlinkClick r:id="rId3"/>
              </a:rPr>
              <a:t>http://www.swrcb.ca.gov/drinking_water/services/funding/SRF.shtml</a:t>
            </a:r>
            <a:r>
              <a:rPr lang="en-US" sz="2600" dirty="0" smtClean="0">
                <a:hlinkClick r:id="rId3"/>
              </a:rPr>
              <a:t>#</a:t>
            </a:r>
            <a:endParaRPr lang="en-US" sz="2600" dirty="0" smtClean="0"/>
          </a:p>
          <a:p>
            <a:endParaRPr lang="en-US" sz="2600" dirty="0" smtClean="0"/>
          </a:p>
          <a:p>
            <a:pPr marL="457200" indent="-457200">
              <a:buFont typeface="Arial" panose="020B0604020202020204" pitchFamily="34" charset="0"/>
              <a:buChar char="•"/>
            </a:pPr>
            <a:r>
              <a:rPr lang="en-US" sz="2600" dirty="0" smtClean="0"/>
              <a:t>Proposition 1 Funded Projects Report</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14" y="2971800"/>
            <a:ext cx="9063794"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Left Arrow 3"/>
          <p:cNvSpPr/>
          <p:nvPr/>
        </p:nvSpPr>
        <p:spPr>
          <a:xfrm rot="21269712">
            <a:off x="6286499" y="5692569"/>
            <a:ext cx="1143000" cy="4572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35157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89788"/>
            <a:ext cx="8229600" cy="1143000"/>
          </a:xfrm>
        </p:spPr>
        <p:txBody>
          <a:bodyPr>
            <a:normAutofit/>
          </a:bodyPr>
          <a:lstStyle/>
          <a:p>
            <a:pPr algn="ctr"/>
            <a:r>
              <a:rPr lang="en-US" dirty="0" smtClean="0">
                <a:solidFill>
                  <a:schemeClr val="tx1"/>
                </a:solidFill>
              </a:rPr>
              <a:t>Partnering with USDA-RD</a:t>
            </a:r>
            <a:endParaRPr lang="en-US" dirty="0">
              <a:solidFill>
                <a:schemeClr val="tx1"/>
              </a:solidFill>
            </a:endParaRPr>
          </a:p>
        </p:txBody>
      </p:sp>
      <p:sp>
        <p:nvSpPr>
          <p:cNvPr id="3" name="Content Placeholder 2"/>
          <p:cNvSpPr>
            <a:spLocks noGrp="1"/>
          </p:cNvSpPr>
          <p:nvPr>
            <p:ph idx="1"/>
          </p:nvPr>
        </p:nvSpPr>
        <p:spPr>
          <a:xfrm>
            <a:off x="457200" y="2133600"/>
            <a:ext cx="8229600" cy="3733800"/>
          </a:xfrm>
        </p:spPr>
        <p:txBody>
          <a:bodyPr>
            <a:normAutofit fontScale="92500"/>
          </a:bodyPr>
          <a:lstStyle/>
          <a:p>
            <a:r>
              <a:rPr lang="en-US" sz="3200" dirty="0" smtClean="0">
                <a:latin typeface="Arial" panose="020B0604020202020204" pitchFamily="34" charset="0"/>
                <a:cs typeface="Arial" panose="020B0604020202020204" pitchFamily="34" charset="0"/>
              </a:rPr>
              <a:t>Close working relationship with US Department of Agriculture – Rural Development (USDA-RD)</a:t>
            </a:r>
          </a:p>
          <a:p>
            <a:r>
              <a:rPr lang="en-US" sz="3200" dirty="0" smtClean="0">
                <a:latin typeface="Arial" panose="020B0604020202020204" pitchFamily="34" charset="0"/>
                <a:cs typeface="Arial" panose="020B0604020202020204" pitchFamily="34" charset="0"/>
              </a:rPr>
              <a:t>California Financing Coordinating Committee</a:t>
            </a:r>
          </a:p>
          <a:p>
            <a:pPr lvl="1"/>
            <a:r>
              <a:rPr lang="en-US" sz="3000" dirty="0" smtClean="0">
                <a:latin typeface="Arial" panose="020B0604020202020204" pitchFamily="34" charset="0"/>
                <a:cs typeface="Arial" panose="020B0604020202020204" pitchFamily="34" charset="0"/>
              </a:rPr>
              <a:t>6 statewide funding fairs</a:t>
            </a:r>
          </a:p>
          <a:p>
            <a:r>
              <a:rPr lang="en-US" sz="3200" dirty="0" smtClean="0">
                <a:latin typeface="Arial" panose="020B0604020202020204" pitchFamily="34" charset="0"/>
                <a:cs typeface="Arial" panose="020B0604020202020204" pitchFamily="34" charset="0"/>
              </a:rPr>
              <a:t>Exchange project lists and strategize funding</a:t>
            </a:r>
          </a:p>
          <a:p>
            <a:endParaRPr lang="en-US" dirty="0" smtClean="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fld id="{2CFA9B75-854A-42A5-8DC6-DB5AEE1E9E7C}" type="slidenum">
              <a:rPr lang="en-US" smtClean="0">
                <a:solidFill>
                  <a:schemeClr val="tx1"/>
                </a:solidFill>
                <a:latin typeface="Arial" panose="020B0604020202020204" pitchFamily="34" charset="0"/>
                <a:cs typeface="Arial" panose="020B0604020202020204" pitchFamily="34" charset="0"/>
              </a:rPr>
              <a:t>9</a:t>
            </a:fld>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679869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2420</TotalTime>
  <Words>3567</Words>
  <Application>Microsoft Office PowerPoint</Application>
  <PresentationFormat>On-screen Show (4:3)</PresentationFormat>
  <Paragraphs>353</Paragraphs>
  <Slides>35</Slides>
  <Notes>19</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Flow</vt:lpstr>
      <vt:lpstr>PowerPoint Presentation</vt:lpstr>
      <vt:lpstr>Recent Changes to State Program</vt:lpstr>
      <vt:lpstr>CA Regulatory Environment</vt:lpstr>
      <vt:lpstr>How We are Developing Capacity</vt:lpstr>
      <vt:lpstr>Legal Entity Formation Assistance</vt:lpstr>
      <vt:lpstr>Office of Sustainable Water Solutions</vt:lpstr>
      <vt:lpstr>REACHING OUT TO SMALL COMMUNITIES</vt:lpstr>
      <vt:lpstr> Tools Available Online</vt:lpstr>
      <vt:lpstr>Partnering with USDA-RD</vt:lpstr>
      <vt:lpstr>Technical Assistance Providers</vt:lpstr>
      <vt:lpstr>Types of Technical Assistance Available</vt:lpstr>
      <vt:lpstr>Engaging Non-Governmental Organizations (NGO)</vt:lpstr>
      <vt:lpstr>Consolidation Bill – SB 88</vt:lpstr>
      <vt:lpstr>Consolidation Bill – SB 88 FAQs on website</vt:lpstr>
      <vt:lpstr>Example of  Voluntary Consolidation &amp; Non-Voluntary</vt:lpstr>
      <vt:lpstr>Semitropic School Consolidation Project</vt:lpstr>
      <vt:lpstr>Semitropic School Consolidation Project</vt:lpstr>
      <vt:lpstr>Monson - Ongoing </vt:lpstr>
      <vt:lpstr>PowerPoint Presentation</vt:lpstr>
      <vt:lpstr>Tooleville Mutual Nonprofit Water Association</vt:lpstr>
      <vt:lpstr>PowerPoint Presentation</vt:lpstr>
      <vt:lpstr>Pratt Mutual Water Company Matheny Tract Safe Drinking Water Project</vt:lpstr>
      <vt:lpstr>Pratt Mutual Water Company Matheny Tract Safe Drinking Water Project</vt:lpstr>
      <vt:lpstr>CONSOLIDATIONS WITH THE CITY OF PORTERVILLE</vt:lpstr>
      <vt:lpstr>CONSOLIDATION OF BEVERLY-GRAND MWC WITH THE CITY OF PORTERVILLE</vt:lpstr>
      <vt:lpstr>CONSOLIDATION OF AKIN WATER COMPANY WITH THE CITY OF PORTERVILLE</vt:lpstr>
      <vt:lpstr>West Goshen Mutual Water Company</vt:lpstr>
      <vt:lpstr>West Goshen Mutual Water Company</vt:lpstr>
      <vt:lpstr>Drought and East Porterville</vt:lpstr>
      <vt:lpstr>Temporary Assistance Given but Unsustainable</vt:lpstr>
      <vt:lpstr>East Porterville Water Supply Project</vt:lpstr>
      <vt:lpstr>East Porterville  Water Supply Project</vt:lpstr>
      <vt:lpstr>Deal to Drought Stricken Residents</vt:lpstr>
      <vt:lpstr>Helpful Links</vt:lpstr>
      <vt:lpstr>Questions &amp; Contact</vt:lpstr>
    </vt:vector>
  </TitlesOfParts>
  <Company>SWRCB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DRINKING WATER  STATE REVOLVING FUND</dc:title>
  <dc:creator>Pang, Maria@Waterboards</dc:creator>
  <cp:lastModifiedBy>rick</cp:lastModifiedBy>
  <cp:revision>112</cp:revision>
  <cp:lastPrinted>2016-10-21T15:42:08Z</cp:lastPrinted>
  <dcterms:created xsi:type="dcterms:W3CDTF">2015-02-10T00:24:48Z</dcterms:created>
  <dcterms:modified xsi:type="dcterms:W3CDTF">2016-10-28T20:50:32Z</dcterms:modified>
</cp:coreProperties>
</file>