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4" r:id="rId5"/>
  </p:sldMasterIdLst>
  <p:notesMasterIdLst>
    <p:notesMasterId r:id="rId22"/>
  </p:notesMasterIdLst>
  <p:sldIdLst>
    <p:sldId id="256" r:id="rId6"/>
    <p:sldId id="420" r:id="rId7"/>
    <p:sldId id="1920" r:id="rId8"/>
    <p:sldId id="520" r:id="rId9"/>
    <p:sldId id="955" r:id="rId10"/>
    <p:sldId id="1921" r:id="rId11"/>
    <p:sldId id="519" r:id="rId12"/>
    <p:sldId id="508" r:id="rId13"/>
    <p:sldId id="518" r:id="rId14"/>
    <p:sldId id="1922" r:id="rId15"/>
    <p:sldId id="1882" r:id="rId16"/>
    <p:sldId id="478" r:id="rId17"/>
    <p:sldId id="515" r:id="rId18"/>
    <p:sldId id="516" r:id="rId19"/>
    <p:sldId id="517" r:id="rId20"/>
    <p:sldId id="419" r:id="rId21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AC4420F-BB33-31B5-9A1E-6D2798F53F4E}" name="Chase, Bridget@Waterboards" initials="CB" userId="S::Bridget.Chase@waterboards.ca.gov::a021c3fa-f308-4053-8d8d-04e33eef4ceb" providerId="AD"/>
  <p188:author id="{3B49501F-1195-965D-6D5E-2B7A9E8899B0}" name="Brown, Elisabeth@Waterboards" initials="BE" userId="S::Elisabeth.Brown@waterboards.ca.gov::35e3e175-7205-47fa-9217-3d07ee2e1eec" providerId="AD"/>
  <p188:author id="{DD2D9D27-14B8-A973-0037-AAEF5BF47EEF}" name="Stevens, Christopher@Waterboards" initials="SC" userId="S::Christopher.Stevens@waterboards.ca.gov::c824810b-3385-485e-bab4-85f2a5181c59" providerId="AD"/>
  <p188:author id="{03F42A33-2BC9-400F-9DF9-B3C7331DE185}" name="Dinh, Kim@Waterboards" initials="KD" userId="S::Kim.Dinh@waterboards.ca.gov::552d4fc7-084f-4861-a94b-d5748906d89d" providerId="AD"/>
  <p188:author id="{20E5A975-BCAB-9C07-1A2A-B6FC4AF2AF3B}" name="Pontureri, Robert@Waterboards" initials="PR" userId="S::robert.pontureri@waterboards.ca.gov::08b1aea6-8e76-4ccd-8a34-600edf26e56b" providerId="AD"/>
  <p188:author id="{D11E8B7E-09DD-8ECE-35AF-0C77A0D3E47C}" name="Joe Karkoski" initials="JK" userId="S::joe.karkoski@waterboards.ca.gov::1ce05a58-fc08-4285-8585-bbae371ee382" providerId="AD"/>
  <p188:author id="{676F8585-8BED-4FFB-58E3-037BD563DFF8}" name="Ziese, Joshua@Waterboards" initials="ZJ" userId="S::joshua.ziese@waterboards.ca.gov::18b98e6d-c653-484e-ba12-333413935ea7" providerId="AD"/>
  <p188:author id="{CB876D99-A4EB-B385-5471-F55CF80CBBB1}" name="Hong, Lisa@Waterboards" initials="HL" userId="S::lisa.hong@waterboards.ca.gov::e1c883fd-cc61-48e9-bff8-a4d34fe7fb9f" providerId="AD"/>
  <p188:author id="{734EADAC-AE54-E0F3-FC13-C523DD7FEEFB}" name="Ziese, Joshua@Waterboards" initials="JZ" userId="S::Joshua.Ziese@waterboards.ca.gov::18b98e6d-c653-484e-ba12-333413935ea7" providerId="AD"/>
  <p188:author id="{E09D15B8-76DA-E947-BFDE-0301F78E0E45}" name="Downey, Michael@Waterboards" initials="DM" userId="S::michael.downey@waterboards.ca.gov::328b607b-7280-4de8-9bfe-45e0c548d474" providerId="AD"/>
  <p188:author id="{F8DEFAB9-B984-B90B-97D5-0E6219C2BEC5}" name="Downey, Michael@Waterboards" initials="DM" userId="S::Michael.Downey@Waterboards.ca.gov::328b607b-7280-4de8-9bfe-45e0c548d474" providerId="AD"/>
  <p188:author id="{B9A42FC0-5D6F-FF16-9410-072E9509E773}" name="Stevens, Christopher@Waterboards" initials="SC" userId="S::christopher.stevens@waterboards.ca.gov::c824810b-3385-485e-bab4-85f2a5181c59" providerId="AD"/>
  <p188:author id="{178C64C2-51E1-3E7D-754D-A8AA9C401C2B}" name="Brown, Elisabeth@Waterboards" initials="BE" userId="S::elisabeth.brown@waterboards.ca.gov::35e3e175-7205-47fa-9217-3d07ee2e1eec" providerId="AD"/>
  <p188:author id="{0C21F5C4-D083-CF22-4DE3-0D12883AA7E1}" name="Hong, Lisa@Waterboards" initials="HL" userId="S::Lisa.Hong@Waterboards.ca.gov::e1c883fd-cc61-48e9-bff8-a4d34fe7fb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Hillman, Ted@Waterboards" initials="HT" lastIdx="3" clrIdx="6">
    <p:extLst>
      <p:ext uri="{19B8F6BF-5375-455C-9EA6-DF929625EA0E}">
        <p15:presenceInfo xmlns:p15="http://schemas.microsoft.com/office/powerpoint/2012/main" userId="S::ted.hillman@waterboards.ca.gov::5012e090-1027-42b0-b2be-a8ad2b50ec44" providerId="AD"/>
      </p:ext>
    </p:extLst>
  </p:cmAuthor>
  <p:cmAuthor id="1" name="Bean, Jessica@Waterboards" initials="BJ" lastIdx="1" clrIdx="0"/>
  <p:cmAuthor id="8" name="Karkoski, Joe@Waterboards" initials="KJ" lastIdx="1" clrIdx="7">
    <p:extLst>
      <p:ext uri="{19B8F6BF-5375-455C-9EA6-DF929625EA0E}">
        <p15:presenceInfo xmlns:p15="http://schemas.microsoft.com/office/powerpoint/2012/main" userId="S::joe.karkoski@waterboards.ca.gov::1ce05a58-fc08-4285-8585-bbae371ee382" providerId="AD"/>
      </p:ext>
    </p:extLst>
  </p:cmAuthor>
  <p:cmAuthor id="2" name="Vasquez-Rodriguez, Itzel@Waterboards" initials="VI" lastIdx="1" clrIdx="1"/>
  <p:cmAuthor id="3" name="Frederick, Michelle@Waterboards" initials="FM" lastIdx="19" clrIdx="2"/>
  <p:cmAuthor id="4" name="Lim, Hee Kyung@Waterboards" initials="LHK" lastIdx="8" clrIdx="3"/>
  <p:cmAuthor id="5" name="Tailor, Bansari N.@Waterboards" initials="TBN" lastIdx="1" clrIdx="4"/>
  <p:cmAuthor id="6" name="Gupta, Kajol@Waterboards" initials="GK" lastIdx="2" clrIdx="5">
    <p:extLst>
      <p:ext uri="{19B8F6BF-5375-455C-9EA6-DF929625EA0E}">
        <p15:presenceInfo xmlns:p15="http://schemas.microsoft.com/office/powerpoint/2012/main" userId="S::kajol.gupta@waterboards.ca.gov::7e2ad403-8b73-4d80-9972-91a4d90105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BF5"/>
    <a:srgbClr val="004E7D"/>
    <a:srgbClr val="CFD5EA"/>
    <a:srgbClr val="A9DBB5"/>
    <a:srgbClr val="4472C4"/>
    <a:srgbClr val="003366"/>
    <a:srgbClr val="88CE99"/>
    <a:srgbClr val="7CB688"/>
    <a:srgbClr val="56B684"/>
    <a:srgbClr val="95D3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81433D-46AD-4085-9C4A-3AD067A48114}" v="487" dt="2024-11-16T05:45:06.2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33" autoAdjust="0"/>
  </p:normalViewPr>
  <p:slideViewPr>
    <p:cSldViewPr snapToGrid="0">
      <p:cViewPr varScale="1">
        <p:scale>
          <a:sx n="60" d="100"/>
          <a:sy n="60" d="100"/>
        </p:scale>
        <p:origin x="612" y="36"/>
      </p:cViewPr>
      <p:guideLst>
        <p:guide orient="horz" pos="2160"/>
        <p:guide pos="380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96312145764388"/>
          <c:y val="3.8214268173613702E-2"/>
          <c:w val="0.74295741564913087"/>
          <c:h val="0.868128616417119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Demand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2018-19</c:v>
                </c:pt>
                <c:pt idx="1">
                  <c:v>2019-20</c:v>
                </c:pt>
                <c:pt idx="2">
                  <c:v>2020-21</c:v>
                </c:pt>
                <c:pt idx="3">
                  <c:v>2021-22</c:v>
                </c:pt>
                <c:pt idx="4">
                  <c:v>2022-23</c:v>
                </c:pt>
                <c:pt idx="5">
                  <c:v>2023-24</c:v>
                </c:pt>
              </c:strCache>
            </c:strRef>
          </c:cat>
          <c:val>
            <c:numRef>
              <c:f>Sheet1!$B$2:$B$7</c:f>
              <c:numCache>
                <c:formatCode>_("$"* #,##0_);_("$"* \(#,##0\);_("$"* "-"??_);_(@_)</c:formatCode>
                <c:ptCount val="6"/>
                <c:pt idx="0">
                  <c:v>1337130393</c:v>
                </c:pt>
                <c:pt idx="1">
                  <c:v>2864423813</c:v>
                </c:pt>
                <c:pt idx="2">
                  <c:v>2963116090</c:v>
                </c:pt>
                <c:pt idx="3">
                  <c:v>3395721094</c:v>
                </c:pt>
                <c:pt idx="4">
                  <c:v>2888229062</c:v>
                </c:pt>
                <c:pt idx="5">
                  <c:v>3373160400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C1-4B6A-803A-5CAF1051F48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DWSRF Funded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2018-19</c:v>
                </c:pt>
                <c:pt idx="1">
                  <c:v>2019-20</c:v>
                </c:pt>
                <c:pt idx="2">
                  <c:v>2020-21</c:v>
                </c:pt>
                <c:pt idx="3">
                  <c:v>2021-22</c:v>
                </c:pt>
                <c:pt idx="4">
                  <c:v>2022-23</c:v>
                </c:pt>
                <c:pt idx="5">
                  <c:v>2023-24</c:v>
                </c:pt>
              </c:strCache>
            </c:strRef>
          </c:cat>
          <c:val>
            <c:numRef>
              <c:f>Sheet1!$C$2:$C$7</c:f>
              <c:numCache>
                <c:formatCode>_("$"* #,##0_);_("$"* \(#,##0\);_("$"* "-"??_);_(@_)</c:formatCode>
                <c:ptCount val="6"/>
                <c:pt idx="0">
                  <c:v>231618235</c:v>
                </c:pt>
                <c:pt idx="1">
                  <c:v>147352366</c:v>
                </c:pt>
                <c:pt idx="2">
                  <c:v>259161836</c:v>
                </c:pt>
                <c:pt idx="3">
                  <c:v>897452196</c:v>
                </c:pt>
                <c:pt idx="4">
                  <c:v>74248157</c:v>
                </c:pt>
                <c:pt idx="5">
                  <c:v>261451895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C1-4B6A-803A-5CAF1051F4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91144639"/>
        <c:axId val="1791143679"/>
      </c:barChart>
      <c:catAx>
        <c:axId val="1791144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1143679"/>
        <c:crosses val="autoZero"/>
        <c:auto val="1"/>
        <c:lblAlgn val="ctr"/>
        <c:lblOffset val="100"/>
        <c:noMultiLvlLbl val="0"/>
      </c:catAx>
      <c:valAx>
        <c:axId val="1791143679"/>
        <c:scaling>
          <c:orientation val="minMax"/>
          <c:max val="35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1144639"/>
        <c:crosses val="autoZero"/>
        <c:crossBetween val="between"/>
        <c:dispUnits>
          <c:builtInUnit val="billions"/>
          <c:dispUnitsLbl>
            <c:layout>
              <c:manualLayout>
                <c:xMode val="edge"/>
                <c:yMode val="edge"/>
                <c:x val="4.830917874396135E-3"/>
                <c:y val="0.36760925240316666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85869344213593235"/>
          <c:y val="0.42115438816229095"/>
          <c:w val="0.14009879087024818"/>
          <c:h val="0.284510806378609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28290B-445E-4CD6-B978-F281E997B104}" type="doc">
      <dgm:prSet loTypeId="urn:microsoft.com/office/officeart/2008/layout/LinedList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405465F-F8F0-4365-92A8-0B54A3CC10C0}">
      <dgm:prSet phldr="0"/>
      <dgm:spPr/>
      <dgm:t>
        <a:bodyPr/>
        <a:lstStyle/>
        <a:p>
          <a:pPr rtl="0"/>
          <a:r>
            <a:rPr lang="en-US" dirty="0">
              <a:latin typeface="Calibri Light"/>
            </a:rPr>
            <a:t>Funding Demand</a:t>
          </a:r>
        </a:p>
      </dgm:t>
    </dgm:pt>
    <dgm:pt modelId="{554E4136-2232-4464-A476-BB41013AC031}" type="parTrans" cxnId="{0B353CF7-FEFC-4A76-AD96-4D21DDBEA947}">
      <dgm:prSet/>
      <dgm:spPr/>
      <dgm:t>
        <a:bodyPr/>
        <a:lstStyle/>
        <a:p>
          <a:endParaRPr lang="en-US"/>
        </a:p>
      </dgm:t>
    </dgm:pt>
    <dgm:pt modelId="{E6046C75-B528-40CD-A2EA-9E61B2B1D1C0}" type="sibTrans" cxnId="{0B353CF7-FEFC-4A76-AD96-4D21DDBEA947}">
      <dgm:prSet/>
      <dgm:spPr/>
      <dgm:t>
        <a:bodyPr/>
        <a:lstStyle/>
        <a:p>
          <a:endParaRPr lang="en-US"/>
        </a:p>
      </dgm:t>
    </dgm:pt>
    <dgm:pt modelId="{F7C9213E-694C-407C-A7FE-F6C254CFFF03}">
      <dgm:prSet phldr="0"/>
      <dgm:spPr/>
      <dgm:t>
        <a:bodyPr/>
        <a:lstStyle/>
        <a:p>
          <a:pPr rtl="0"/>
          <a:r>
            <a:rPr lang="en-US" dirty="0">
              <a:latin typeface="Calibri Light"/>
            </a:rPr>
            <a:t>Application Process</a:t>
          </a:r>
        </a:p>
      </dgm:t>
    </dgm:pt>
    <dgm:pt modelId="{E9E0441C-777F-415D-B5C8-B9DCB13A04FF}" type="parTrans" cxnId="{4ACBFF7C-8FB4-4027-9DF6-EB86A4C9A48F}">
      <dgm:prSet/>
      <dgm:spPr/>
      <dgm:t>
        <a:bodyPr/>
        <a:lstStyle/>
        <a:p>
          <a:endParaRPr lang="en-US"/>
        </a:p>
      </dgm:t>
    </dgm:pt>
    <dgm:pt modelId="{CE007EEE-E37D-472A-92D6-A3383EF1CBB3}" type="sibTrans" cxnId="{4ACBFF7C-8FB4-4027-9DF6-EB86A4C9A48F}">
      <dgm:prSet/>
      <dgm:spPr/>
      <dgm:t>
        <a:bodyPr/>
        <a:lstStyle/>
        <a:p>
          <a:endParaRPr lang="en-US"/>
        </a:p>
      </dgm:t>
    </dgm:pt>
    <dgm:pt modelId="{D0C7FE45-F81B-45CB-8852-22B92A5091D1}">
      <dgm:prSet phldr="0"/>
      <dgm:spPr/>
      <dgm:t>
        <a:bodyPr/>
        <a:lstStyle/>
        <a:p>
          <a:pPr rtl="0"/>
          <a:r>
            <a:rPr lang="en-US" dirty="0">
              <a:latin typeface="Calibri Light"/>
            </a:rPr>
            <a:t>DWSRF Policy &amp; IUP</a:t>
          </a:r>
        </a:p>
      </dgm:t>
    </dgm:pt>
    <dgm:pt modelId="{1ABE0BEE-3315-43AC-AEB5-15775DE001B2}" type="parTrans" cxnId="{C35BC5D5-D951-4B3D-907E-15D2F3B11B93}">
      <dgm:prSet/>
      <dgm:spPr/>
      <dgm:t>
        <a:bodyPr/>
        <a:lstStyle/>
        <a:p>
          <a:endParaRPr lang="en-US"/>
        </a:p>
      </dgm:t>
    </dgm:pt>
    <dgm:pt modelId="{743664C0-D2AA-48B8-9568-C495EA239DEF}" type="sibTrans" cxnId="{C35BC5D5-D951-4B3D-907E-15D2F3B11B93}">
      <dgm:prSet/>
      <dgm:spPr/>
      <dgm:t>
        <a:bodyPr/>
        <a:lstStyle/>
        <a:p>
          <a:endParaRPr lang="en-US"/>
        </a:p>
      </dgm:t>
    </dgm:pt>
    <dgm:pt modelId="{B415F74C-1F6E-4ABE-99C5-DC687CF03AE6}">
      <dgm:prSet phldr="0"/>
      <dgm:spPr/>
      <dgm:t>
        <a:bodyPr/>
        <a:lstStyle/>
        <a:p>
          <a:pPr rtl="0"/>
          <a:r>
            <a:rPr lang="en-US" dirty="0">
              <a:latin typeface="Calibri Light"/>
            </a:rPr>
            <a:t>Technical Assistance</a:t>
          </a:r>
        </a:p>
      </dgm:t>
    </dgm:pt>
    <dgm:pt modelId="{ACBF4E80-79A1-420F-889B-A6E92255CC81}" type="parTrans" cxnId="{86B59363-565D-4A4C-BA93-B65A33F9C490}">
      <dgm:prSet/>
      <dgm:spPr/>
      <dgm:t>
        <a:bodyPr/>
        <a:lstStyle/>
        <a:p>
          <a:endParaRPr lang="en-US"/>
        </a:p>
      </dgm:t>
    </dgm:pt>
    <dgm:pt modelId="{5B062130-F9D8-4E9E-9A29-97754D002617}" type="sibTrans" cxnId="{86B59363-565D-4A4C-BA93-B65A33F9C490}">
      <dgm:prSet/>
      <dgm:spPr/>
      <dgm:t>
        <a:bodyPr/>
        <a:lstStyle/>
        <a:p>
          <a:endParaRPr lang="en-US"/>
        </a:p>
      </dgm:t>
    </dgm:pt>
    <dgm:pt modelId="{25C28B0A-3462-48F6-B3BD-51874BDC514D}">
      <dgm:prSet phldr="0"/>
      <dgm:spPr/>
      <dgm:t>
        <a:bodyPr/>
        <a:lstStyle/>
        <a:p>
          <a:pPr rtl="0"/>
          <a:r>
            <a:rPr lang="en-US">
              <a:latin typeface="Calibri Light"/>
            </a:rPr>
            <a:t>Marketing </a:t>
          </a:r>
          <a:r>
            <a:rPr lang="en-US" dirty="0">
              <a:latin typeface="Calibri Light"/>
            </a:rPr>
            <a:t>&amp; Outreach</a:t>
          </a:r>
        </a:p>
      </dgm:t>
    </dgm:pt>
    <dgm:pt modelId="{94DADD79-1037-45CF-BC50-04469AE9A314}" type="parTrans" cxnId="{F24F9BAC-1EBE-4A98-BF09-6160F2DE06D7}">
      <dgm:prSet/>
      <dgm:spPr/>
      <dgm:t>
        <a:bodyPr/>
        <a:lstStyle/>
        <a:p>
          <a:endParaRPr lang="en-US"/>
        </a:p>
      </dgm:t>
    </dgm:pt>
    <dgm:pt modelId="{8C728C6C-C8A9-442B-8FB8-2DB966EABDB2}" type="sibTrans" cxnId="{F24F9BAC-1EBE-4A98-BF09-6160F2DE06D7}">
      <dgm:prSet/>
      <dgm:spPr/>
      <dgm:t>
        <a:bodyPr/>
        <a:lstStyle/>
        <a:p>
          <a:endParaRPr lang="en-US"/>
        </a:p>
      </dgm:t>
    </dgm:pt>
    <dgm:pt modelId="{5BF29669-90C4-4526-937B-E13FBE89EB12}" type="pres">
      <dgm:prSet presAssocID="{F328290B-445E-4CD6-B978-F281E997B104}" presName="vert0" presStyleCnt="0">
        <dgm:presLayoutVars>
          <dgm:dir/>
          <dgm:animOne val="branch"/>
          <dgm:animLvl val="lvl"/>
        </dgm:presLayoutVars>
      </dgm:prSet>
      <dgm:spPr/>
    </dgm:pt>
    <dgm:pt modelId="{ACBD63EE-45FC-4A24-92FC-11DDF568EEAE}" type="pres">
      <dgm:prSet presAssocID="{B405465F-F8F0-4365-92A8-0B54A3CC10C0}" presName="thickLine" presStyleLbl="alignNode1" presStyleIdx="0" presStyleCnt="5"/>
      <dgm:spPr/>
    </dgm:pt>
    <dgm:pt modelId="{63C069F9-6A4E-4A16-A040-DF856B056B2F}" type="pres">
      <dgm:prSet presAssocID="{B405465F-F8F0-4365-92A8-0B54A3CC10C0}" presName="horz1" presStyleCnt="0"/>
      <dgm:spPr/>
    </dgm:pt>
    <dgm:pt modelId="{41F7F630-5098-42E3-BFE8-18C19523ED91}" type="pres">
      <dgm:prSet presAssocID="{B405465F-F8F0-4365-92A8-0B54A3CC10C0}" presName="tx1" presStyleLbl="revTx" presStyleIdx="0" presStyleCnt="5"/>
      <dgm:spPr/>
    </dgm:pt>
    <dgm:pt modelId="{5DC29880-BFA4-4412-8794-AE8901FDE15D}" type="pres">
      <dgm:prSet presAssocID="{B405465F-F8F0-4365-92A8-0B54A3CC10C0}" presName="vert1" presStyleCnt="0"/>
      <dgm:spPr/>
    </dgm:pt>
    <dgm:pt modelId="{697BE8E3-7365-407E-9EBF-8AEF84B68CF5}" type="pres">
      <dgm:prSet presAssocID="{D0C7FE45-F81B-45CB-8852-22B92A5091D1}" presName="thickLine" presStyleLbl="alignNode1" presStyleIdx="1" presStyleCnt="5"/>
      <dgm:spPr/>
    </dgm:pt>
    <dgm:pt modelId="{D130967B-040D-41D4-9AB8-D07D2E9DB40B}" type="pres">
      <dgm:prSet presAssocID="{D0C7FE45-F81B-45CB-8852-22B92A5091D1}" presName="horz1" presStyleCnt="0"/>
      <dgm:spPr/>
    </dgm:pt>
    <dgm:pt modelId="{DFEA2F8A-EB8C-425F-9EA3-0B0E0EA79CA3}" type="pres">
      <dgm:prSet presAssocID="{D0C7FE45-F81B-45CB-8852-22B92A5091D1}" presName="tx1" presStyleLbl="revTx" presStyleIdx="1" presStyleCnt="5"/>
      <dgm:spPr/>
    </dgm:pt>
    <dgm:pt modelId="{874548AB-DCFC-4BBA-A643-7BDFEAEF8B62}" type="pres">
      <dgm:prSet presAssocID="{D0C7FE45-F81B-45CB-8852-22B92A5091D1}" presName="vert1" presStyleCnt="0"/>
      <dgm:spPr/>
    </dgm:pt>
    <dgm:pt modelId="{1B2384FC-F3CB-4EF9-B4C0-6D7E97451143}" type="pres">
      <dgm:prSet presAssocID="{F7C9213E-694C-407C-A7FE-F6C254CFFF03}" presName="thickLine" presStyleLbl="alignNode1" presStyleIdx="2" presStyleCnt="5"/>
      <dgm:spPr/>
    </dgm:pt>
    <dgm:pt modelId="{EFB00F89-2ECA-48CC-83A4-C579B189F6F1}" type="pres">
      <dgm:prSet presAssocID="{F7C9213E-694C-407C-A7FE-F6C254CFFF03}" presName="horz1" presStyleCnt="0"/>
      <dgm:spPr/>
    </dgm:pt>
    <dgm:pt modelId="{5CDB8F8D-94D5-4763-85BC-B9FCD50FBFAB}" type="pres">
      <dgm:prSet presAssocID="{F7C9213E-694C-407C-A7FE-F6C254CFFF03}" presName="tx1" presStyleLbl="revTx" presStyleIdx="2" presStyleCnt="5"/>
      <dgm:spPr/>
    </dgm:pt>
    <dgm:pt modelId="{8D773112-F324-4199-96F6-1C47F39BC81B}" type="pres">
      <dgm:prSet presAssocID="{F7C9213E-694C-407C-A7FE-F6C254CFFF03}" presName="vert1" presStyleCnt="0"/>
      <dgm:spPr/>
    </dgm:pt>
    <dgm:pt modelId="{A27C1501-AC8D-49A8-A6F4-DCE378CAAA49}" type="pres">
      <dgm:prSet presAssocID="{B415F74C-1F6E-4ABE-99C5-DC687CF03AE6}" presName="thickLine" presStyleLbl="alignNode1" presStyleIdx="3" presStyleCnt="5"/>
      <dgm:spPr/>
    </dgm:pt>
    <dgm:pt modelId="{A4B207A2-54FE-40FD-B0ED-774CDB9DE96E}" type="pres">
      <dgm:prSet presAssocID="{B415F74C-1F6E-4ABE-99C5-DC687CF03AE6}" presName="horz1" presStyleCnt="0"/>
      <dgm:spPr/>
    </dgm:pt>
    <dgm:pt modelId="{A0834511-ACFB-4DCB-BD4B-54E2911986E4}" type="pres">
      <dgm:prSet presAssocID="{B415F74C-1F6E-4ABE-99C5-DC687CF03AE6}" presName="tx1" presStyleLbl="revTx" presStyleIdx="3" presStyleCnt="5"/>
      <dgm:spPr/>
    </dgm:pt>
    <dgm:pt modelId="{C5ED1B96-A329-4818-909A-C3BAC6DF9B67}" type="pres">
      <dgm:prSet presAssocID="{B415F74C-1F6E-4ABE-99C5-DC687CF03AE6}" presName="vert1" presStyleCnt="0"/>
      <dgm:spPr/>
    </dgm:pt>
    <dgm:pt modelId="{3EF307B8-0BFF-4D7B-A12B-EB2FDE307FA5}" type="pres">
      <dgm:prSet presAssocID="{25C28B0A-3462-48F6-B3BD-51874BDC514D}" presName="thickLine" presStyleLbl="alignNode1" presStyleIdx="4" presStyleCnt="5"/>
      <dgm:spPr/>
    </dgm:pt>
    <dgm:pt modelId="{CA7D4429-8C10-4ACC-969B-DD65523C6590}" type="pres">
      <dgm:prSet presAssocID="{25C28B0A-3462-48F6-B3BD-51874BDC514D}" presName="horz1" presStyleCnt="0"/>
      <dgm:spPr/>
    </dgm:pt>
    <dgm:pt modelId="{D19B841A-ED4F-48CC-81C5-C346A54A400D}" type="pres">
      <dgm:prSet presAssocID="{25C28B0A-3462-48F6-B3BD-51874BDC514D}" presName="tx1" presStyleLbl="revTx" presStyleIdx="4" presStyleCnt="5"/>
      <dgm:spPr/>
    </dgm:pt>
    <dgm:pt modelId="{E0E278AD-69C1-4097-AEA4-A77016880238}" type="pres">
      <dgm:prSet presAssocID="{25C28B0A-3462-48F6-B3BD-51874BDC514D}" presName="vert1" presStyleCnt="0"/>
      <dgm:spPr/>
    </dgm:pt>
  </dgm:ptLst>
  <dgm:cxnLst>
    <dgm:cxn modelId="{3D5FD419-669E-46BB-BCA1-3F346603334E}" type="presOf" srcId="{25C28B0A-3462-48F6-B3BD-51874BDC514D}" destId="{D19B841A-ED4F-48CC-81C5-C346A54A400D}" srcOrd="0" destOrd="0" presId="urn:microsoft.com/office/officeart/2008/layout/LinedList"/>
    <dgm:cxn modelId="{86B59363-565D-4A4C-BA93-B65A33F9C490}" srcId="{F328290B-445E-4CD6-B978-F281E997B104}" destId="{B415F74C-1F6E-4ABE-99C5-DC687CF03AE6}" srcOrd="3" destOrd="0" parTransId="{ACBF4E80-79A1-420F-889B-A6E92255CC81}" sibTransId="{5B062130-F9D8-4E9E-9A29-97754D002617}"/>
    <dgm:cxn modelId="{A095A64D-565E-4098-9995-FA96FB7F940D}" type="presOf" srcId="{B405465F-F8F0-4365-92A8-0B54A3CC10C0}" destId="{41F7F630-5098-42E3-BFE8-18C19523ED91}" srcOrd="0" destOrd="0" presId="urn:microsoft.com/office/officeart/2008/layout/LinedList"/>
    <dgm:cxn modelId="{6075BC4E-C8F0-4C2F-820B-03098C63C9AC}" type="presOf" srcId="{F7C9213E-694C-407C-A7FE-F6C254CFFF03}" destId="{5CDB8F8D-94D5-4763-85BC-B9FCD50FBFAB}" srcOrd="0" destOrd="0" presId="urn:microsoft.com/office/officeart/2008/layout/LinedList"/>
    <dgm:cxn modelId="{4ACBFF7C-8FB4-4027-9DF6-EB86A4C9A48F}" srcId="{F328290B-445E-4CD6-B978-F281E997B104}" destId="{F7C9213E-694C-407C-A7FE-F6C254CFFF03}" srcOrd="2" destOrd="0" parTransId="{E9E0441C-777F-415D-B5C8-B9DCB13A04FF}" sibTransId="{CE007EEE-E37D-472A-92D6-A3383EF1CBB3}"/>
    <dgm:cxn modelId="{C471DD89-7CFC-4EAB-9F2E-F5A921E771BB}" type="presOf" srcId="{D0C7FE45-F81B-45CB-8852-22B92A5091D1}" destId="{DFEA2F8A-EB8C-425F-9EA3-0B0E0EA79CA3}" srcOrd="0" destOrd="0" presId="urn:microsoft.com/office/officeart/2008/layout/LinedList"/>
    <dgm:cxn modelId="{E5AB08A6-E1C4-4817-8B53-BDFB74C1B3F2}" type="presOf" srcId="{F328290B-445E-4CD6-B978-F281E997B104}" destId="{5BF29669-90C4-4526-937B-E13FBE89EB12}" srcOrd="0" destOrd="0" presId="urn:microsoft.com/office/officeart/2008/layout/LinedList"/>
    <dgm:cxn modelId="{F24F9BAC-1EBE-4A98-BF09-6160F2DE06D7}" srcId="{F328290B-445E-4CD6-B978-F281E997B104}" destId="{25C28B0A-3462-48F6-B3BD-51874BDC514D}" srcOrd="4" destOrd="0" parTransId="{94DADD79-1037-45CF-BC50-04469AE9A314}" sibTransId="{8C728C6C-C8A9-442B-8FB8-2DB966EABDB2}"/>
    <dgm:cxn modelId="{C35BC5D5-D951-4B3D-907E-15D2F3B11B93}" srcId="{F328290B-445E-4CD6-B978-F281E997B104}" destId="{D0C7FE45-F81B-45CB-8852-22B92A5091D1}" srcOrd="1" destOrd="0" parTransId="{1ABE0BEE-3315-43AC-AEB5-15775DE001B2}" sibTransId="{743664C0-D2AA-48B8-9568-C495EA239DEF}"/>
    <dgm:cxn modelId="{D274AFDD-BEE9-45E5-989C-023A055E9C8C}" type="presOf" srcId="{B415F74C-1F6E-4ABE-99C5-DC687CF03AE6}" destId="{A0834511-ACFB-4DCB-BD4B-54E2911986E4}" srcOrd="0" destOrd="0" presId="urn:microsoft.com/office/officeart/2008/layout/LinedList"/>
    <dgm:cxn modelId="{0B353CF7-FEFC-4A76-AD96-4D21DDBEA947}" srcId="{F328290B-445E-4CD6-B978-F281E997B104}" destId="{B405465F-F8F0-4365-92A8-0B54A3CC10C0}" srcOrd="0" destOrd="0" parTransId="{554E4136-2232-4464-A476-BB41013AC031}" sibTransId="{E6046C75-B528-40CD-A2EA-9E61B2B1D1C0}"/>
    <dgm:cxn modelId="{EC1427B6-1010-463D-8EF9-4F969889BE2C}" type="presParOf" srcId="{5BF29669-90C4-4526-937B-E13FBE89EB12}" destId="{ACBD63EE-45FC-4A24-92FC-11DDF568EEAE}" srcOrd="0" destOrd="0" presId="urn:microsoft.com/office/officeart/2008/layout/LinedList"/>
    <dgm:cxn modelId="{D69FE17A-65BE-4C06-AED4-8DCC1A1A23AC}" type="presParOf" srcId="{5BF29669-90C4-4526-937B-E13FBE89EB12}" destId="{63C069F9-6A4E-4A16-A040-DF856B056B2F}" srcOrd="1" destOrd="0" presId="urn:microsoft.com/office/officeart/2008/layout/LinedList"/>
    <dgm:cxn modelId="{EC34666E-82E2-447B-B3BD-3CF23968EE10}" type="presParOf" srcId="{63C069F9-6A4E-4A16-A040-DF856B056B2F}" destId="{41F7F630-5098-42E3-BFE8-18C19523ED91}" srcOrd="0" destOrd="0" presId="urn:microsoft.com/office/officeart/2008/layout/LinedList"/>
    <dgm:cxn modelId="{F8E97948-3851-4BB0-8A80-31561B145EBF}" type="presParOf" srcId="{63C069F9-6A4E-4A16-A040-DF856B056B2F}" destId="{5DC29880-BFA4-4412-8794-AE8901FDE15D}" srcOrd="1" destOrd="0" presId="urn:microsoft.com/office/officeart/2008/layout/LinedList"/>
    <dgm:cxn modelId="{6C2ED230-7779-4C35-9FF1-AA5C5E515756}" type="presParOf" srcId="{5BF29669-90C4-4526-937B-E13FBE89EB12}" destId="{697BE8E3-7365-407E-9EBF-8AEF84B68CF5}" srcOrd="2" destOrd="0" presId="urn:microsoft.com/office/officeart/2008/layout/LinedList"/>
    <dgm:cxn modelId="{A678BA5B-86AD-4181-9664-FEB04A41F706}" type="presParOf" srcId="{5BF29669-90C4-4526-937B-E13FBE89EB12}" destId="{D130967B-040D-41D4-9AB8-D07D2E9DB40B}" srcOrd="3" destOrd="0" presId="urn:microsoft.com/office/officeart/2008/layout/LinedList"/>
    <dgm:cxn modelId="{35DBB88A-99CD-4419-B949-F59901DFFA82}" type="presParOf" srcId="{D130967B-040D-41D4-9AB8-D07D2E9DB40B}" destId="{DFEA2F8A-EB8C-425F-9EA3-0B0E0EA79CA3}" srcOrd="0" destOrd="0" presId="urn:microsoft.com/office/officeart/2008/layout/LinedList"/>
    <dgm:cxn modelId="{6110A8B9-A00C-4F4D-9AFE-779F047E852D}" type="presParOf" srcId="{D130967B-040D-41D4-9AB8-D07D2E9DB40B}" destId="{874548AB-DCFC-4BBA-A643-7BDFEAEF8B62}" srcOrd="1" destOrd="0" presId="urn:microsoft.com/office/officeart/2008/layout/LinedList"/>
    <dgm:cxn modelId="{72DAA934-4281-46D8-99BD-3E69DD5FE30B}" type="presParOf" srcId="{5BF29669-90C4-4526-937B-E13FBE89EB12}" destId="{1B2384FC-F3CB-4EF9-B4C0-6D7E97451143}" srcOrd="4" destOrd="0" presId="urn:microsoft.com/office/officeart/2008/layout/LinedList"/>
    <dgm:cxn modelId="{ED93EC6E-4911-4036-BE65-1D1821AED720}" type="presParOf" srcId="{5BF29669-90C4-4526-937B-E13FBE89EB12}" destId="{EFB00F89-2ECA-48CC-83A4-C579B189F6F1}" srcOrd="5" destOrd="0" presId="urn:microsoft.com/office/officeart/2008/layout/LinedList"/>
    <dgm:cxn modelId="{4D2624A7-B1E1-418B-89E0-56C20674AF83}" type="presParOf" srcId="{EFB00F89-2ECA-48CC-83A4-C579B189F6F1}" destId="{5CDB8F8D-94D5-4763-85BC-B9FCD50FBFAB}" srcOrd="0" destOrd="0" presId="urn:microsoft.com/office/officeart/2008/layout/LinedList"/>
    <dgm:cxn modelId="{74752E6D-5292-4E9C-9B78-AAF4D0FBCB7B}" type="presParOf" srcId="{EFB00F89-2ECA-48CC-83A4-C579B189F6F1}" destId="{8D773112-F324-4199-96F6-1C47F39BC81B}" srcOrd="1" destOrd="0" presId="urn:microsoft.com/office/officeart/2008/layout/LinedList"/>
    <dgm:cxn modelId="{111D257A-7CF5-4AB1-B1B3-8432F22523B7}" type="presParOf" srcId="{5BF29669-90C4-4526-937B-E13FBE89EB12}" destId="{A27C1501-AC8D-49A8-A6F4-DCE378CAAA49}" srcOrd="6" destOrd="0" presId="urn:microsoft.com/office/officeart/2008/layout/LinedList"/>
    <dgm:cxn modelId="{CD952630-55BF-48D3-9C94-0EF7A24928DF}" type="presParOf" srcId="{5BF29669-90C4-4526-937B-E13FBE89EB12}" destId="{A4B207A2-54FE-40FD-B0ED-774CDB9DE96E}" srcOrd="7" destOrd="0" presId="urn:microsoft.com/office/officeart/2008/layout/LinedList"/>
    <dgm:cxn modelId="{9FF17E67-EC30-4B49-9270-83CAE57D2D07}" type="presParOf" srcId="{A4B207A2-54FE-40FD-B0ED-774CDB9DE96E}" destId="{A0834511-ACFB-4DCB-BD4B-54E2911986E4}" srcOrd="0" destOrd="0" presId="urn:microsoft.com/office/officeart/2008/layout/LinedList"/>
    <dgm:cxn modelId="{1EE6768C-4E7C-4AC8-89C7-401269D806B1}" type="presParOf" srcId="{A4B207A2-54FE-40FD-B0ED-774CDB9DE96E}" destId="{C5ED1B96-A329-4818-909A-C3BAC6DF9B67}" srcOrd="1" destOrd="0" presId="urn:microsoft.com/office/officeart/2008/layout/LinedList"/>
    <dgm:cxn modelId="{2A81F99D-1000-4A38-A4BB-606296847DBC}" type="presParOf" srcId="{5BF29669-90C4-4526-937B-E13FBE89EB12}" destId="{3EF307B8-0BFF-4D7B-A12B-EB2FDE307FA5}" srcOrd="8" destOrd="0" presId="urn:microsoft.com/office/officeart/2008/layout/LinedList"/>
    <dgm:cxn modelId="{A13341AB-1E9E-4CF5-8340-B208AC833770}" type="presParOf" srcId="{5BF29669-90C4-4526-937B-E13FBE89EB12}" destId="{CA7D4429-8C10-4ACC-969B-DD65523C6590}" srcOrd="9" destOrd="0" presId="urn:microsoft.com/office/officeart/2008/layout/LinedList"/>
    <dgm:cxn modelId="{303F2508-23CA-4DA0-AAD5-59168A0D3493}" type="presParOf" srcId="{CA7D4429-8C10-4ACC-969B-DD65523C6590}" destId="{D19B841A-ED4F-48CC-81C5-C346A54A400D}" srcOrd="0" destOrd="0" presId="urn:microsoft.com/office/officeart/2008/layout/LinedList"/>
    <dgm:cxn modelId="{C278059E-BB53-4EA6-A6E8-91CB7F7079A0}" type="presParOf" srcId="{CA7D4429-8C10-4ACC-969B-DD65523C6590}" destId="{E0E278AD-69C1-4097-AEA4-A7701688023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5D69E9-F825-4C48-94EA-A6AB2D476467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C062BD4-C870-4109-AFC0-6267A97224DF}">
      <dgm:prSet phldrT="[Text]" phldr="0"/>
      <dgm:spPr/>
      <dgm:t>
        <a:bodyPr/>
        <a:lstStyle/>
        <a:p>
          <a:pPr rtl="0"/>
          <a:r>
            <a:rPr lang="en-US" dirty="0">
              <a:latin typeface="Calibri Light"/>
            </a:rPr>
            <a:t>Application Submission</a:t>
          </a:r>
          <a:endParaRPr lang="en-US" dirty="0"/>
        </a:p>
      </dgm:t>
    </dgm:pt>
    <dgm:pt modelId="{9D34400A-C8BB-42B1-8A02-951EEE95E2D6}" type="parTrans" cxnId="{83DC7A62-7206-4953-8D23-710D288B0373}">
      <dgm:prSet/>
      <dgm:spPr/>
      <dgm:t>
        <a:bodyPr/>
        <a:lstStyle/>
        <a:p>
          <a:endParaRPr lang="en-US"/>
        </a:p>
      </dgm:t>
    </dgm:pt>
    <dgm:pt modelId="{15CACF54-8C32-468E-9F92-79F7613E15CA}" type="sibTrans" cxnId="{83DC7A62-7206-4953-8D23-710D288B0373}">
      <dgm:prSet/>
      <dgm:spPr/>
      <dgm:t>
        <a:bodyPr/>
        <a:lstStyle/>
        <a:p>
          <a:endParaRPr lang="en-US"/>
        </a:p>
      </dgm:t>
    </dgm:pt>
    <dgm:pt modelId="{7F38119E-BA20-402C-9666-C8C371D54D7F}">
      <dgm:prSet phldrT="[Text]" phldr="0"/>
      <dgm:spPr/>
      <dgm:t>
        <a:bodyPr/>
        <a:lstStyle/>
        <a:p>
          <a:pPr rtl="0"/>
          <a:r>
            <a:rPr lang="en-US" dirty="0">
              <a:latin typeface="Calibri Light"/>
            </a:rPr>
            <a:t>Application Review &amp; Approval</a:t>
          </a:r>
          <a:endParaRPr lang="en-US" dirty="0"/>
        </a:p>
      </dgm:t>
    </dgm:pt>
    <dgm:pt modelId="{CF53E224-A389-487C-9517-A6C1263955B3}" type="parTrans" cxnId="{0F5BA8A0-DD48-4FA2-9BF4-40657B43B523}">
      <dgm:prSet/>
      <dgm:spPr/>
      <dgm:t>
        <a:bodyPr/>
        <a:lstStyle/>
        <a:p>
          <a:endParaRPr lang="en-US"/>
        </a:p>
      </dgm:t>
    </dgm:pt>
    <dgm:pt modelId="{9DCDBEBF-F080-4C18-94D9-ACA0CC41B3A2}" type="sibTrans" cxnId="{0F5BA8A0-DD48-4FA2-9BF4-40657B43B523}">
      <dgm:prSet/>
      <dgm:spPr/>
      <dgm:t>
        <a:bodyPr/>
        <a:lstStyle/>
        <a:p>
          <a:endParaRPr lang="en-US"/>
        </a:p>
      </dgm:t>
    </dgm:pt>
    <dgm:pt modelId="{BB884BD3-4297-4323-B8B3-3C47477A1F70}">
      <dgm:prSet phldr="0"/>
      <dgm:spPr/>
      <dgm:t>
        <a:bodyPr/>
        <a:lstStyle/>
        <a:p>
          <a:pPr rtl="0"/>
          <a:r>
            <a:rPr lang="en-US" dirty="0">
              <a:latin typeface="Calibri Light"/>
            </a:rPr>
            <a:t>Financing Agreement execution</a:t>
          </a:r>
        </a:p>
      </dgm:t>
    </dgm:pt>
    <dgm:pt modelId="{BBBC7488-B662-420C-AB05-DABE9BAA58B6}" type="parTrans" cxnId="{6FB0FB67-CB65-4CAC-8AD5-C0A7A251132B}">
      <dgm:prSet/>
      <dgm:spPr/>
      <dgm:t>
        <a:bodyPr/>
        <a:lstStyle/>
        <a:p>
          <a:endParaRPr lang="en-US"/>
        </a:p>
      </dgm:t>
    </dgm:pt>
    <dgm:pt modelId="{ABAC0F23-B256-4F39-9159-2B1A087EE5B5}" type="sibTrans" cxnId="{6FB0FB67-CB65-4CAC-8AD5-C0A7A251132B}">
      <dgm:prSet/>
      <dgm:spPr/>
      <dgm:t>
        <a:bodyPr/>
        <a:lstStyle/>
        <a:p>
          <a:endParaRPr lang="en-US"/>
        </a:p>
      </dgm:t>
    </dgm:pt>
    <dgm:pt modelId="{9D7F0EE4-E4A6-4B55-85C6-303E7A0A007F}">
      <dgm:prSet phldrT="[Text]" phldr="0"/>
      <dgm:spPr/>
      <dgm:t>
        <a:bodyPr/>
        <a:lstStyle/>
        <a:p>
          <a:pPr rtl="0"/>
          <a:r>
            <a:rPr lang="en-US" dirty="0">
              <a:latin typeface="+mj-lt"/>
            </a:rPr>
            <a:t>Project Ranking &amp; IUP Fundable List</a:t>
          </a:r>
        </a:p>
      </dgm:t>
    </dgm:pt>
    <dgm:pt modelId="{20AC09D9-7C11-4F68-93DA-2BA5A010E7D1}" type="parTrans" cxnId="{7A0B5D3D-FCDD-4C98-8524-B60DFF5AB22C}">
      <dgm:prSet/>
      <dgm:spPr/>
      <dgm:t>
        <a:bodyPr/>
        <a:lstStyle/>
        <a:p>
          <a:endParaRPr lang="en-US"/>
        </a:p>
      </dgm:t>
    </dgm:pt>
    <dgm:pt modelId="{4825E92A-5C62-4AF7-B00B-6BA1776FC1F9}" type="sibTrans" cxnId="{7A0B5D3D-FCDD-4C98-8524-B60DFF5AB22C}">
      <dgm:prSet/>
      <dgm:spPr/>
      <dgm:t>
        <a:bodyPr/>
        <a:lstStyle/>
        <a:p>
          <a:endParaRPr lang="en-US"/>
        </a:p>
      </dgm:t>
    </dgm:pt>
    <dgm:pt modelId="{78B35F7E-D19A-4F61-907A-D6CD271C2FE1}" type="pres">
      <dgm:prSet presAssocID="{C75D69E9-F825-4C48-94EA-A6AB2D476467}" presName="diagram" presStyleCnt="0">
        <dgm:presLayoutVars>
          <dgm:dir/>
          <dgm:resizeHandles val="exact"/>
        </dgm:presLayoutVars>
      </dgm:prSet>
      <dgm:spPr/>
    </dgm:pt>
    <dgm:pt modelId="{44E5D38C-1B51-4E18-B291-48F0BED6C758}" type="pres">
      <dgm:prSet presAssocID="{5C062BD4-C870-4109-AFC0-6267A97224DF}" presName="node" presStyleLbl="node1" presStyleIdx="0" presStyleCnt="4">
        <dgm:presLayoutVars>
          <dgm:bulletEnabled val="1"/>
        </dgm:presLayoutVars>
      </dgm:prSet>
      <dgm:spPr/>
    </dgm:pt>
    <dgm:pt modelId="{A81FC63B-AC50-415E-B1B2-36DBD5F46A39}" type="pres">
      <dgm:prSet presAssocID="{15CACF54-8C32-468E-9F92-79F7613E15CA}" presName="sibTrans" presStyleLbl="sibTrans2D1" presStyleIdx="0" presStyleCnt="3"/>
      <dgm:spPr/>
    </dgm:pt>
    <dgm:pt modelId="{DC9BDFB8-00E0-4CB7-80E9-0F84ECE8FFBE}" type="pres">
      <dgm:prSet presAssocID="{15CACF54-8C32-468E-9F92-79F7613E15CA}" presName="connectorText" presStyleLbl="sibTrans2D1" presStyleIdx="0" presStyleCnt="3"/>
      <dgm:spPr/>
    </dgm:pt>
    <dgm:pt modelId="{FECD9587-4685-427C-9E49-0AB607504B62}" type="pres">
      <dgm:prSet presAssocID="{9D7F0EE4-E4A6-4B55-85C6-303E7A0A007F}" presName="node" presStyleLbl="node1" presStyleIdx="1" presStyleCnt="4">
        <dgm:presLayoutVars>
          <dgm:bulletEnabled val="1"/>
        </dgm:presLayoutVars>
      </dgm:prSet>
      <dgm:spPr/>
    </dgm:pt>
    <dgm:pt modelId="{CF621046-3A07-46B9-95B5-3B05C1781B99}" type="pres">
      <dgm:prSet presAssocID="{4825E92A-5C62-4AF7-B00B-6BA1776FC1F9}" presName="sibTrans" presStyleLbl="sibTrans2D1" presStyleIdx="1" presStyleCnt="3"/>
      <dgm:spPr/>
    </dgm:pt>
    <dgm:pt modelId="{3E432CAF-77AD-4BF6-9CCD-53444861D8F7}" type="pres">
      <dgm:prSet presAssocID="{4825E92A-5C62-4AF7-B00B-6BA1776FC1F9}" presName="connectorText" presStyleLbl="sibTrans2D1" presStyleIdx="1" presStyleCnt="3"/>
      <dgm:spPr/>
    </dgm:pt>
    <dgm:pt modelId="{25C30CF1-92F5-4914-A486-36B88221CE8F}" type="pres">
      <dgm:prSet presAssocID="{7F38119E-BA20-402C-9666-C8C371D54D7F}" presName="node" presStyleLbl="node1" presStyleIdx="2" presStyleCnt="4">
        <dgm:presLayoutVars>
          <dgm:bulletEnabled val="1"/>
        </dgm:presLayoutVars>
      </dgm:prSet>
      <dgm:spPr/>
    </dgm:pt>
    <dgm:pt modelId="{F2B640CD-9325-42C7-BF3F-485133D992DB}" type="pres">
      <dgm:prSet presAssocID="{9DCDBEBF-F080-4C18-94D9-ACA0CC41B3A2}" presName="sibTrans" presStyleLbl="sibTrans2D1" presStyleIdx="2" presStyleCnt="3"/>
      <dgm:spPr/>
    </dgm:pt>
    <dgm:pt modelId="{8EF4FDAD-BF8A-4BEC-8FBB-F93A361F43C1}" type="pres">
      <dgm:prSet presAssocID="{9DCDBEBF-F080-4C18-94D9-ACA0CC41B3A2}" presName="connectorText" presStyleLbl="sibTrans2D1" presStyleIdx="2" presStyleCnt="3"/>
      <dgm:spPr/>
    </dgm:pt>
    <dgm:pt modelId="{48F29DD5-30B8-4E4A-81B9-9C744B67BDFC}" type="pres">
      <dgm:prSet presAssocID="{BB884BD3-4297-4323-B8B3-3C47477A1F70}" presName="node" presStyleLbl="node1" presStyleIdx="3" presStyleCnt="4">
        <dgm:presLayoutVars>
          <dgm:bulletEnabled val="1"/>
        </dgm:presLayoutVars>
      </dgm:prSet>
      <dgm:spPr/>
    </dgm:pt>
  </dgm:ptLst>
  <dgm:cxnLst>
    <dgm:cxn modelId="{FB38D401-E9C8-4465-B234-37AF4BC61464}" type="presOf" srcId="{9DCDBEBF-F080-4C18-94D9-ACA0CC41B3A2}" destId="{8EF4FDAD-BF8A-4BEC-8FBB-F93A361F43C1}" srcOrd="1" destOrd="0" presId="urn:microsoft.com/office/officeart/2005/8/layout/process5"/>
    <dgm:cxn modelId="{4659C51E-E7E9-4CDA-9330-ABB19579DD96}" type="presOf" srcId="{C75D69E9-F825-4C48-94EA-A6AB2D476467}" destId="{78B35F7E-D19A-4F61-907A-D6CD271C2FE1}" srcOrd="0" destOrd="0" presId="urn:microsoft.com/office/officeart/2005/8/layout/process5"/>
    <dgm:cxn modelId="{FAA3E926-ED64-45E5-A6B6-BF3ED0398185}" type="presOf" srcId="{5C062BD4-C870-4109-AFC0-6267A97224DF}" destId="{44E5D38C-1B51-4E18-B291-48F0BED6C758}" srcOrd="0" destOrd="0" presId="urn:microsoft.com/office/officeart/2005/8/layout/process5"/>
    <dgm:cxn modelId="{7A0B5D3D-FCDD-4C98-8524-B60DFF5AB22C}" srcId="{C75D69E9-F825-4C48-94EA-A6AB2D476467}" destId="{9D7F0EE4-E4A6-4B55-85C6-303E7A0A007F}" srcOrd="1" destOrd="0" parTransId="{20AC09D9-7C11-4F68-93DA-2BA5A010E7D1}" sibTransId="{4825E92A-5C62-4AF7-B00B-6BA1776FC1F9}"/>
    <dgm:cxn modelId="{5D520B5F-3862-4A15-B87A-B72A0EBAAEBB}" type="presOf" srcId="{9DCDBEBF-F080-4C18-94D9-ACA0CC41B3A2}" destId="{F2B640CD-9325-42C7-BF3F-485133D992DB}" srcOrd="0" destOrd="0" presId="urn:microsoft.com/office/officeart/2005/8/layout/process5"/>
    <dgm:cxn modelId="{83DC7A62-7206-4953-8D23-710D288B0373}" srcId="{C75D69E9-F825-4C48-94EA-A6AB2D476467}" destId="{5C062BD4-C870-4109-AFC0-6267A97224DF}" srcOrd="0" destOrd="0" parTransId="{9D34400A-C8BB-42B1-8A02-951EEE95E2D6}" sibTransId="{15CACF54-8C32-468E-9F92-79F7613E15CA}"/>
    <dgm:cxn modelId="{6FB0FB67-CB65-4CAC-8AD5-C0A7A251132B}" srcId="{C75D69E9-F825-4C48-94EA-A6AB2D476467}" destId="{BB884BD3-4297-4323-B8B3-3C47477A1F70}" srcOrd="3" destOrd="0" parTransId="{BBBC7488-B662-420C-AB05-DABE9BAA58B6}" sibTransId="{ABAC0F23-B256-4F39-9159-2B1A087EE5B5}"/>
    <dgm:cxn modelId="{58D8BE48-035C-4CF5-A07B-CD1E28EC9763}" type="presOf" srcId="{7F38119E-BA20-402C-9666-C8C371D54D7F}" destId="{25C30CF1-92F5-4914-A486-36B88221CE8F}" srcOrd="0" destOrd="0" presId="urn:microsoft.com/office/officeart/2005/8/layout/process5"/>
    <dgm:cxn modelId="{ADD9814A-CF60-4E0B-98A4-3990537F26A7}" type="presOf" srcId="{15CACF54-8C32-468E-9F92-79F7613E15CA}" destId="{DC9BDFB8-00E0-4CB7-80E9-0F84ECE8FFBE}" srcOrd="1" destOrd="0" presId="urn:microsoft.com/office/officeart/2005/8/layout/process5"/>
    <dgm:cxn modelId="{4B9ECA7F-EE27-4E98-9163-85E90DD02F87}" type="presOf" srcId="{4825E92A-5C62-4AF7-B00B-6BA1776FC1F9}" destId="{3E432CAF-77AD-4BF6-9CCD-53444861D8F7}" srcOrd="1" destOrd="0" presId="urn:microsoft.com/office/officeart/2005/8/layout/process5"/>
    <dgm:cxn modelId="{0F5BA8A0-DD48-4FA2-9BF4-40657B43B523}" srcId="{C75D69E9-F825-4C48-94EA-A6AB2D476467}" destId="{7F38119E-BA20-402C-9666-C8C371D54D7F}" srcOrd="2" destOrd="0" parTransId="{CF53E224-A389-487C-9517-A6C1263955B3}" sibTransId="{9DCDBEBF-F080-4C18-94D9-ACA0CC41B3A2}"/>
    <dgm:cxn modelId="{53E308AA-77C6-424A-8E70-08C0A4BE8E56}" type="presOf" srcId="{9D7F0EE4-E4A6-4B55-85C6-303E7A0A007F}" destId="{FECD9587-4685-427C-9E49-0AB607504B62}" srcOrd="0" destOrd="0" presId="urn:microsoft.com/office/officeart/2005/8/layout/process5"/>
    <dgm:cxn modelId="{B29AB5B4-9AE7-4DA6-A92B-578B3441A4AC}" type="presOf" srcId="{15CACF54-8C32-468E-9F92-79F7613E15CA}" destId="{A81FC63B-AC50-415E-B1B2-36DBD5F46A39}" srcOrd="0" destOrd="0" presId="urn:microsoft.com/office/officeart/2005/8/layout/process5"/>
    <dgm:cxn modelId="{ED9AEAD6-5AFE-439B-B931-C61CCEB273C3}" type="presOf" srcId="{4825E92A-5C62-4AF7-B00B-6BA1776FC1F9}" destId="{CF621046-3A07-46B9-95B5-3B05C1781B99}" srcOrd="0" destOrd="0" presId="urn:microsoft.com/office/officeart/2005/8/layout/process5"/>
    <dgm:cxn modelId="{20C562E2-7E63-4B45-A0D6-4B37B7F0E5BD}" type="presOf" srcId="{BB884BD3-4297-4323-B8B3-3C47477A1F70}" destId="{48F29DD5-30B8-4E4A-81B9-9C744B67BDFC}" srcOrd="0" destOrd="0" presId="urn:microsoft.com/office/officeart/2005/8/layout/process5"/>
    <dgm:cxn modelId="{4E88F42B-962B-4A72-90E5-4F6DD13FB863}" type="presParOf" srcId="{78B35F7E-D19A-4F61-907A-D6CD271C2FE1}" destId="{44E5D38C-1B51-4E18-B291-48F0BED6C758}" srcOrd="0" destOrd="0" presId="urn:microsoft.com/office/officeart/2005/8/layout/process5"/>
    <dgm:cxn modelId="{A2582320-32B1-4927-B40F-A9F34B265FA8}" type="presParOf" srcId="{78B35F7E-D19A-4F61-907A-D6CD271C2FE1}" destId="{A81FC63B-AC50-415E-B1B2-36DBD5F46A39}" srcOrd="1" destOrd="0" presId="urn:microsoft.com/office/officeart/2005/8/layout/process5"/>
    <dgm:cxn modelId="{35292D16-5815-4672-9BE2-1FB20F68AA5E}" type="presParOf" srcId="{A81FC63B-AC50-415E-B1B2-36DBD5F46A39}" destId="{DC9BDFB8-00E0-4CB7-80E9-0F84ECE8FFBE}" srcOrd="0" destOrd="0" presId="urn:microsoft.com/office/officeart/2005/8/layout/process5"/>
    <dgm:cxn modelId="{791A2EAF-B3C3-423D-962F-B42D1E449BF4}" type="presParOf" srcId="{78B35F7E-D19A-4F61-907A-D6CD271C2FE1}" destId="{FECD9587-4685-427C-9E49-0AB607504B62}" srcOrd="2" destOrd="0" presId="urn:microsoft.com/office/officeart/2005/8/layout/process5"/>
    <dgm:cxn modelId="{C0B0347B-29B2-4DBA-AE11-3EC5A60267A5}" type="presParOf" srcId="{78B35F7E-D19A-4F61-907A-D6CD271C2FE1}" destId="{CF621046-3A07-46B9-95B5-3B05C1781B99}" srcOrd="3" destOrd="0" presId="urn:microsoft.com/office/officeart/2005/8/layout/process5"/>
    <dgm:cxn modelId="{292F08A8-7673-4143-A24D-8167AF6E4C74}" type="presParOf" srcId="{CF621046-3A07-46B9-95B5-3B05C1781B99}" destId="{3E432CAF-77AD-4BF6-9CCD-53444861D8F7}" srcOrd="0" destOrd="0" presId="urn:microsoft.com/office/officeart/2005/8/layout/process5"/>
    <dgm:cxn modelId="{6F1E0A85-AF03-469F-B761-4830ABE0EB28}" type="presParOf" srcId="{78B35F7E-D19A-4F61-907A-D6CD271C2FE1}" destId="{25C30CF1-92F5-4914-A486-36B88221CE8F}" srcOrd="4" destOrd="0" presId="urn:microsoft.com/office/officeart/2005/8/layout/process5"/>
    <dgm:cxn modelId="{8480A889-6265-49D9-AA44-922CBEA38E3A}" type="presParOf" srcId="{78B35F7E-D19A-4F61-907A-D6CD271C2FE1}" destId="{F2B640CD-9325-42C7-BF3F-485133D992DB}" srcOrd="5" destOrd="0" presId="urn:microsoft.com/office/officeart/2005/8/layout/process5"/>
    <dgm:cxn modelId="{0707D228-2B3C-4AA7-B32A-43ED2CFFF42B}" type="presParOf" srcId="{F2B640CD-9325-42C7-BF3F-485133D992DB}" destId="{8EF4FDAD-BF8A-4BEC-8FBB-F93A361F43C1}" srcOrd="0" destOrd="0" presId="urn:microsoft.com/office/officeart/2005/8/layout/process5"/>
    <dgm:cxn modelId="{63C8CF3C-58EE-4B6C-8EA9-BF852DA13FFE}" type="presParOf" srcId="{78B35F7E-D19A-4F61-907A-D6CD271C2FE1}" destId="{48F29DD5-30B8-4E4A-81B9-9C744B67BDFC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63E779-371C-4BE4-8F05-DEE7C653FCB0}" type="doc">
      <dgm:prSet loTypeId="urn:microsoft.com/office/officeart/2008/layout/PictureStrips" loCatId="pictur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4D00E9B-963B-4585-813C-2749843F882E}">
      <dgm:prSet custT="1"/>
      <dgm:spPr/>
      <dgm:t>
        <a:bodyPr/>
        <a:lstStyle/>
        <a:p>
          <a:pPr marL="511175" indent="0"/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California Financing Coordinating Committee Funding Fair 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546AC2-2036-43AC-88DD-5765E1CCD15E}" type="parTrans" cxnId="{B77251AE-A336-49BE-A2E7-6F62600016D9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BC21F4-3341-47B3-BD2A-D471822D9BC6}" type="sibTrans" cxnId="{B77251AE-A336-49BE-A2E7-6F62600016D9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D4702D-B3BA-4904-BFFA-CBFB4770C955}">
      <dgm:prSet custT="1"/>
      <dgm:spPr/>
      <dgm:t>
        <a:bodyPr/>
        <a:lstStyle/>
        <a:p>
          <a:pPr marL="349250" indent="0"/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Project Manager Assignment 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4E1EA5-6AA3-4D5D-9ADA-9412257729F2}" type="parTrans" cxnId="{BEFD4046-1491-4496-A319-9B229CAC5D05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D23CB3-4CA7-44FD-9921-5A537E87A443}" type="sibTrans" cxnId="{BEFD4046-1491-4496-A319-9B229CAC5D05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611A35-57FB-489E-BC7E-FD1BF7971C8E}">
      <dgm:prSet custT="1"/>
      <dgm:spPr/>
      <dgm:t>
        <a:bodyPr/>
        <a:lstStyle/>
        <a:p>
          <a:pPr marL="403225" indent="0"/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DWSRF Stakeholder Advisory Group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D739C43A-4526-44C9-A004-AE1121E332FA}" type="sibTrans" cxnId="{96FF9352-6081-46F6-ABAB-6BAFA9DF6CEB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7BD9B5-2C77-4FB0-8AEE-E8E0C64162C7}" type="parTrans" cxnId="{96FF9352-6081-46F6-ABAB-6BAFA9DF6CEB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BB5271-5D77-462E-A1C6-B28BBAF0F691}">
      <dgm:prSet custT="1"/>
      <dgm:spPr/>
      <dgm:t>
        <a:bodyPr/>
        <a:lstStyle/>
        <a:p>
          <a:pPr marL="349250" indent="0"/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Public workshop for SRF Policy and Annual IUP</a:t>
          </a:r>
        </a:p>
      </dgm:t>
    </dgm:pt>
    <dgm:pt modelId="{AE146707-1277-4086-8A8E-D0320E87DA11}" type="sibTrans" cxnId="{1480F3D1-CDA5-4435-A157-8EB2E8937E8E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EED12A-AA51-476A-BA37-7D076219F1D3}" type="parTrans" cxnId="{1480F3D1-CDA5-4435-A157-8EB2E8937E8E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DA3326-DE9F-4A17-80EA-B3D456761849}" type="pres">
      <dgm:prSet presAssocID="{1C63E779-371C-4BE4-8F05-DEE7C653FCB0}" presName="Name0" presStyleCnt="0">
        <dgm:presLayoutVars>
          <dgm:dir/>
          <dgm:resizeHandles val="exact"/>
        </dgm:presLayoutVars>
      </dgm:prSet>
      <dgm:spPr/>
    </dgm:pt>
    <dgm:pt modelId="{76D293C2-A888-4300-B96F-C1EFBF9C65A5}" type="pres">
      <dgm:prSet presAssocID="{D4611A35-57FB-489E-BC7E-FD1BF7971C8E}" presName="composite" presStyleCnt="0"/>
      <dgm:spPr/>
    </dgm:pt>
    <dgm:pt modelId="{82DC8789-EE30-4976-9D2D-FD4D78BF1F3F}" type="pres">
      <dgm:prSet presAssocID="{D4611A35-57FB-489E-BC7E-FD1BF7971C8E}" presName="rect1" presStyleLbl="trAlignAcc1" presStyleIdx="0" presStyleCnt="4" custScaleX="143956">
        <dgm:presLayoutVars>
          <dgm:bulletEnabled val="1"/>
        </dgm:presLayoutVars>
      </dgm:prSet>
      <dgm:spPr/>
    </dgm:pt>
    <dgm:pt modelId="{DFE2E181-2CC4-47E3-93CF-A6DDAE5001F1}" type="pres">
      <dgm:prSet presAssocID="{D4611A35-57FB-489E-BC7E-FD1BF7971C8E}" presName="rect2" presStyleLbl="fgImgPlace1" presStyleIdx="0" presStyleCnt="4" custLinFactNeighborX="-58664" custLinFactNeighborY="137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BDC3D93C-9172-45A4-864D-506B53AFCDF7}" type="pres">
      <dgm:prSet presAssocID="{D739C43A-4526-44C9-A004-AE1121E332FA}" presName="sibTrans" presStyleCnt="0"/>
      <dgm:spPr/>
    </dgm:pt>
    <dgm:pt modelId="{82E232CB-293E-4F40-BE1A-CB8142503C87}" type="pres">
      <dgm:prSet presAssocID="{C4D00E9B-963B-4585-813C-2749843F882E}" presName="composite" presStyleCnt="0"/>
      <dgm:spPr/>
    </dgm:pt>
    <dgm:pt modelId="{3573F1C2-5EEF-45FD-A6B1-F26214A5F175}" type="pres">
      <dgm:prSet presAssocID="{C4D00E9B-963B-4585-813C-2749843F882E}" presName="rect1" presStyleLbl="trAlignAcc1" presStyleIdx="1" presStyleCnt="4" custScaleX="146339">
        <dgm:presLayoutVars>
          <dgm:bulletEnabled val="1"/>
        </dgm:presLayoutVars>
      </dgm:prSet>
      <dgm:spPr/>
    </dgm:pt>
    <dgm:pt modelId="{EBBC3FF3-8692-4B96-9E2A-0085AAC05B34}" type="pres">
      <dgm:prSet presAssocID="{C4D00E9B-963B-4585-813C-2749843F882E}" presName="rect2" presStyleLbl="fgImgPlace1" presStyleIdx="1" presStyleCnt="4" custLinFactNeighborX="-52468" custLinFactNeighborY="40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3939464A-5735-465D-B4F2-BF005CA7A104}" type="pres">
      <dgm:prSet presAssocID="{48BC21F4-3341-47B3-BD2A-D471822D9BC6}" presName="sibTrans" presStyleCnt="0"/>
      <dgm:spPr/>
    </dgm:pt>
    <dgm:pt modelId="{C090669A-1EE7-4CDA-8452-6C4BD6D2B84C}" type="pres">
      <dgm:prSet presAssocID="{80BB5271-5D77-462E-A1C6-B28BBAF0F691}" presName="composite" presStyleCnt="0"/>
      <dgm:spPr/>
    </dgm:pt>
    <dgm:pt modelId="{7F3D4D66-4D07-4440-BF59-46ECF1A9233B}" type="pres">
      <dgm:prSet presAssocID="{80BB5271-5D77-462E-A1C6-B28BBAF0F691}" presName="rect1" presStyleLbl="trAlignAcc1" presStyleIdx="2" presStyleCnt="4" custScaleX="143956">
        <dgm:presLayoutVars>
          <dgm:bulletEnabled val="1"/>
        </dgm:presLayoutVars>
      </dgm:prSet>
      <dgm:spPr/>
    </dgm:pt>
    <dgm:pt modelId="{104BC9A3-5FA2-49C7-9BA0-B9FE2057B1EE}" type="pres">
      <dgm:prSet presAssocID="{80BB5271-5D77-462E-A1C6-B28BBAF0F691}" presName="rect2" presStyleLbl="fgImgPlace1" presStyleIdx="2" presStyleCnt="4" custScaleY="80019" custLinFactNeighborX="-59145" custLinFactNeighborY="1201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56305DD2-EFCF-4B25-9079-FCB16AAD4FDD}" type="pres">
      <dgm:prSet presAssocID="{AE146707-1277-4086-8A8E-D0320E87DA11}" presName="sibTrans" presStyleCnt="0"/>
      <dgm:spPr/>
    </dgm:pt>
    <dgm:pt modelId="{E78CC433-06E0-45D8-A292-29459595DBC8}" type="pres">
      <dgm:prSet presAssocID="{7ED4702D-B3BA-4904-BFFA-CBFB4770C955}" presName="composite" presStyleCnt="0"/>
      <dgm:spPr/>
    </dgm:pt>
    <dgm:pt modelId="{F394AC8D-6EAF-47FE-83B4-F67E33341011}" type="pres">
      <dgm:prSet presAssocID="{7ED4702D-B3BA-4904-BFFA-CBFB4770C955}" presName="rect1" presStyleLbl="trAlignAcc1" presStyleIdx="3" presStyleCnt="4" custScaleX="141705">
        <dgm:presLayoutVars>
          <dgm:bulletEnabled val="1"/>
        </dgm:presLayoutVars>
      </dgm:prSet>
      <dgm:spPr/>
    </dgm:pt>
    <dgm:pt modelId="{299D9A08-2324-47B1-A66A-2006EB85494F}" type="pres">
      <dgm:prSet presAssocID="{7ED4702D-B3BA-4904-BFFA-CBFB4770C955}" presName="rect2" presStyleLbl="fgImgPlace1" presStyleIdx="3" presStyleCnt="4" custScaleY="73732" custLinFactNeighborX="-60350" custLinFactNeighborY="13946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ll center with solid fill"/>
        </a:ext>
      </dgm:extLst>
    </dgm:pt>
  </dgm:ptLst>
  <dgm:cxnLst>
    <dgm:cxn modelId="{48857A65-E6BB-407C-AB4D-6426BE1B801F}" type="presOf" srcId="{D4611A35-57FB-489E-BC7E-FD1BF7971C8E}" destId="{82DC8789-EE30-4976-9D2D-FD4D78BF1F3F}" srcOrd="0" destOrd="0" presId="urn:microsoft.com/office/officeart/2008/layout/PictureStrips"/>
    <dgm:cxn modelId="{BEFD4046-1491-4496-A319-9B229CAC5D05}" srcId="{1C63E779-371C-4BE4-8F05-DEE7C653FCB0}" destId="{7ED4702D-B3BA-4904-BFFA-CBFB4770C955}" srcOrd="3" destOrd="0" parTransId="{944E1EA5-6AA3-4D5D-9ADA-9412257729F2}" sibTransId="{91D23CB3-4CA7-44FD-9921-5A537E87A443}"/>
    <dgm:cxn modelId="{96FF9352-6081-46F6-ABAB-6BAFA9DF6CEB}" srcId="{1C63E779-371C-4BE4-8F05-DEE7C653FCB0}" destId="{D4611A35-57FB-489E-BC7E-FD1BF7971C8E}" srcOrd="0" destOrd="0" parTransId="{DA7BD9B5-2C77-4FB0-8AEE-E8E0C64162C7}" sibTransId="{D739C43A-4526-44C9-A004-AE1121E332FA}"/>
    <dgm:cxn modelId="{33C73D85-D87E-4C06-849D-8A1E0C30D745}" type="presOf" srcId="{1C63E779-371C-4BE4-8F05-DEE7C653FCB0}" destId="{E5DA3326-DE9F-4A17-80EA-B3D456761849}" srcOrd="0" destOrd="0" presId="urn:microsoft.com/office/officeart/2008/layout/PictureStrips"/>
    <dgm:cxn modelId="{0CFE7097-E831-4DD4-8E76-D5FC06840493}" type="presOf" srcId="{7ED4702D-B3BA-4904-BFFA-CBFB4770C955}" destId="{F394AC8D-6EAF-47FE-83B4-F67E33341011}" srcOrd="0" destOrd="0" presId="urn:microsoft.com/office/officeart/2008/layout/PictureStrips"/>
    <dgm:cxn modelId="{96C017A7-B875-4FDA-8BA1-0B7FF797FE6B}" type="presOf" srcId="{80BB5271-5D77-462E-A1C6-B28BBAF0F691}" destId="{7F3D4D66-4D07-4440-BF59-46ECF1A9233B}" srcOrd="0" destOrd="0" presId="urn:microsoft.com/office/officeart/2008/layout/PictureStrips"/>
    <dgm:cxn modelId="{B77251AE-A336-49BE-A2E7-6F62600016D9}" srcId="{1C63E779-371C-4BE4-8F05-DEE7C653FCB0}" destId="{C4D00E9B-963B-4585-813C-2749843F882E}" srcOrd="1" destOrd="0" parTransId="{86546AC2-2036-43AC-88DD-5765E1CCD15E}" sibTransId="{48BC21F4-3341-47B3-BD2A-D471822D9BC6}"/>
    <dgm:cxn modelId="{1480F3D1-CDA5-4435-A157-8EB2E8937E8E}" srcId="{1C63E779-371C-4BE4-8F05-DEE7C653FCB0}" destId="{80BB5271-5D77-462E-A1C6-B28BBAF0F691}" srcOrd="2" destOrd="0" parTransId="{14EED12A-AA51-476A-BA37-7D076219F1D3}" sibTransId="{AE146707-1277-4086-8A8E-D0320E87DA11}"/>
    <dgm:cxn modelId="{1D8FDEE4-C5CF-4983-96C0-E69710C494D8}" type="presOf" srcId="{C4D00E9B-963B-4585-813C-2749843F882E}" destId="{3573F1C2-5EEF-45FD-A6B1-F26214A5F175}" srcOrd="0" destOrd="0" presId="urn:microsoft.com/office/officeart/2008/layout/PictureStrips"/>
    <dgm:cxn modelId="{D471A2A8-DC1F-4499-BD79-0F4961387F4E}" type="presParOf" srcId="{E5DA3326-DE9F-4A17-80EA-B3D456761849}" destId="{76D293C2-A888-4300-B96F-C1EFBF9C65A5}" srcOrd="0" destOrd="0" presId="urn:microsoft.com/office/officeart/2008/layout/PictureStrips"/>
    <dgm:cxn modelId="{60F5768D-0751-4FA7-9584-0FABBCCAE434}" type="presParOf" srcId="{76D293C2-A888-4300-B96F-C1EFBF9C65A5}" destId="{82DC8789-EE30-4976-9D2D-FD4D78BF1F3F}" srcOrd="0" destOrd="0" presId="urn:microsoft.com/office/officeart/2008/layout/PictureStrips"/>
    <dgm:cxn modelId="{66A2B5AF-7BFC-4AF2-A33D-FCE535C9BEDC}" type="presParOf" srcId="{76D293C2-A888-4300-B96F-C1EFBF9C65A5}" destId="{DFE2E181-2CC4-47E3-93CF-A6DDAE5001F1}" srcOrd="1" destOrd="0" presId="urn:microsoft.com/office/officeart/2008/layout/PictureStrips"/>
    <dgm:cxn modelId="{BBD537FA-A669-4DF2-9F62-BEC6EF5B37C9}" type="presParOf" srcId="{E5DA3326-DE9F-4A17-80EA-B3D456761849}" destId="{BDC3D93C-9172-45A4-864D-506B53AFCDF7}" srcOrd="1" destOrd="0" presId="urn:microsoft.com/office/officeart/2008/layout/PictureStrips"/>
    <dgm:cxn modelId="{3476D1D1-AB90-464D-8265-6C925EC68C44}" type="presParOf" srcId="{E5DA3326-DE9F-4A17-80EA-B3D456761849}" destId="{82E232CB-293E-4F40-BE1A-CB8142503C87}" srcOrd="2" destOrd="0" presId="urn:microsoft.com/office/officeart/2008/layout/PictureStrips"/>
    <dgm:cxn modelId="{C42CC51B-D65C-4124-9143-C73E75D1A586}" type="presParOf" srcId="{82E232CB-293E-4F40-BE1A-CB8142503C87}" destId="{3573F1C2-5EEF-45FD-A6B1-F26214A5F175}" srcOrd="0" destOrd="0" presId="urn:microsoft.com/office/officeart/2008/layout/PictureStrips"/>
    <dgm:cxn modelId="{8B7194DE-EF25-44B8-83F8-5D7C3CD1C5CF}" type="presParOf" srcId="{82E232CB-293E-4F40-BE1A-CB8142503C87}" destId="{EBBC3FF3-8692-4B96-9E2A-0085AAC05B34}" srcOrd="1" destOrd="0" presId="urn:microsoft.com/office/officeart/2008/layout/PictureStrips"/>
    <dgm:cxn modelId="{085A58F1-6BDF-410E-B1E9-3F2706C9573C}" type="presParOf" srcId="{E5DA3326-DE9F-4A17-80EA-B3D456761849}" destId="{3939464A-5735-465D-B4F2-BF005CA7A104}" srcOrd="3" destOrd="0" presId="urn:microsoft.com/office/officeart/2008/layout/PictureStrips"/>
    <dgm:cxn modelId="{0E9BC88E-12BE-4347-B375-3D46101E0462}" type="presParOf" srcId="{E5DA3326-DE9F-4A17-80EA-B3D456761849}" destId="{C090669A-1EE7-4CDA-8452-6C4BD6D2B84C}" srcOrd="4" destOrd="0" presId="urn:microsoft.com/office/officeart/2008/layout/PictureStrips"/>
    <dgm:cxn modelId="{F274CB44-DBA2-4063-B898-232AA2566D19}" type="presParOf" srcId="{C090669A-1EE7-4CDA-8452-6C4BD6D2B84C}" destId="{7F3D4D66-4D07-4440-BF59-46ECF1A9233B}" srcOrd="0" destOrd="0" presId="urn:microsoft.com/office/officeart/2008/layout/PictureStrips"/>
    <dgm:cxn modelId="{33025BF8-3D58-4D09-99FC-07FEDE6CD125}" type="presParOf" srcId="{C090669A-1EE7-4CDA-8452-6C4BD6D2B84C}" destId="{104BC9A3-5FA2-49C7-9BA0-B9FE2057B1EE}" srcOrd="1" destOrd="0" presId="urn:microsoft.com/office/officeart/2008/layout/PictureStrips"/>
    <dgm:cxn modelId="{C09C80F7-E39C-41E3-BF73-5E75610AD93F}" type="presParOf" srcId="{E5DA3326-DE9F-4A17-80EA-B3D456761849}" destId="{56305DD2-EFCF-4B25-9079-FCB16AAD4FDD}" srcOrd="5" destOrd="0" presId="urn:microsoft.com/office/officeart/2008/layout/PictureStrips"/>
    <dgm:cxn modelId="{42767B1D-9970-4C5C-A001-B28FF6C4CD88}" type="presParOf" srcId="{E5DA3326-DE9F-4A17-80EA-B3D456761849}" destId="{E78CC433-06E0-45D8-A292-29459595DBC8}" srcOrd="6" destOrd="0" presId="urn:microsoft.com/office/officeart/2008/layout/PictureStrips"/>
    <dgm:cxn modelId="{98F3C36E-F14A-47C0-80D2-22D723638793}" type="presParOf" srcId="{E78CC433-06E0-45D8-A292-29459595DBC8}" destId="{F394AC8D-6EAF-47FE-83B4-F67E33341011}" srcOrd="0" destOrd="0" presId="urn:microsoft.com/office/officeart/2008/layout/PictureStrips"/>
    <dgm:cxn modelId="{7AF4DE89-196D-4116-A813-25383B250422}" type="presParOf" srcId="{E78CC433-06E0-45D8-A292-29459595DBC8}" destId="{299D9A08-2324-47B1-A66A-2006EB85494F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D63EE-45FC-4A24-92FC-11DDF568EEAE}">
      <dsp:nvSpPr>
        <dsp:cNvPr id="0" name=""/>
        <dsp:cNvSpPr/>
      </dsp:nvSpPr>
      <dsp:spPr>
        <a:xfrm>
          <a:off x="0" y="571"/>
          <a:ext cx="984789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1F7F630-5098-42E3-BFE8-18C19523ED91}">
      <dsp:nvSpPr>
        <dsp:cNvPr id="0" name=""/>
        <dsp:cNvSpPr/>
      </dsp:nvSpPr>
      <dsp:spPr>
        <a:xfrm>
          <a:off x="0" y="571"/>
          <a:ext cx="9847897" cy="936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>
              <a:latin typeface="Calibri Light"/>
            </a:rPr>
            <a:t>Funding Demand</a:t>
          </a:r>
        </a:p>
      </dsp:txBody>
      <dsp:txXfrm>
        <a:off x="0" y="571"/>
        <a:ext cx="9847897" cy="936296"/>
      </dsp:txXfrm>
    </dsp:sp>
    <dsp:sp modelId="{697BE8E3-7365-407E-9EBF-8AEF84B68CF5}">
      <dsp:nvSpPr>
        <dsp:cNvPr id="0" name=""/>
        <dsp:cNvSpPr/>
      </dsp:nvSpPr>
      <dsp:spPr>
        <a:xfrm>
          <a:off x="0" y="936867"/>
          <a:ext cx="984789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FEA2F8A-EB8C-425F-9EA3-0B0E0EA79CA3}">
      <dsp:nvSpPr>
        <dsp:cNvPr id="0" name=""/>
        <dsp:cNvSpPr/>
      </dsp:nvSpPr>
      <dsp:spPr>
        <a:xfrm>
          <a:off x="0" y="936867"/>
          <a:ext cx="9847897" cy="936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>
              <a:latin typeface="Calibri Light"/>
            </a:rPr>
            <a:t>DWSRF Policy &amp; IUP</a:t>
          </a:r>
        </a:p>
      </dsp:txBody>
      <dsp:txXfrm>
        <a:off x="0" y="936867"/>
        <a:ext cx="9847897" cy="936296"/>
      </dsp:txXfrm>
    </dsp:sp>
    <dsp:sp modelId="{1B2384FC-F3CB-4EF9-B4C0-6D7E97451143}">
      <dsp:nvSpPr>
        <dsp:cNvPr id="0" name=""/>
        <dsp:cNvSpPr/>
      </dsp:nvSpPr>
      <dsp:spPr>
        <a:xfrm>
          <a:off x="0" y="1873163"/>
          <a:ext cx="984789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CDB8F8D-94D5-4763-85BC-B9FCD50FBFAB}">
      <dsp:nvSpPr>
        <dsp:cNvPr id="0" name=""/>
        <dsp:cNvSpPr/>
      </dsp:nvSpPr>
      <dsp:spPr>
        <a:xfrm>
          <a:off x="0" y="1873163"/>
          <a:ext cx="9847897" cy="936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>
              <a:latin typeface="Calibri Light"/>
            </a:rPr>
            <a:t>Application Process</a:t>
          </a:r>
        </a:p>
      </dsp:txBody>
      <dsp:txXfrm>
        <a:off x="0" y="1873163"/>
        <a:ext cx="9847897" cy="936296"/>
      </dsp:txXfrm>
    </dsp:sp>
    <dsp:sp modelId="{A27C1501-AC8D-49A8-A6F4-DCE378CAAA49}">
      <dsp:nvSpPr>
        <dsp:cNvPr id="0" name=""/>
        <dsp:cNvSpPr/>
      </dsp:nvSpPr>
      <dsp:spPr>
        <a:xfrm>
          <a:off x="0" y="2809460"/>
          <a:ext cx="984789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0834511-ACFB-4DCB-BD4B-54E2911986E4}">
      <dsp:nvSpPr>
        <dsp:cNvPr id="0" name=""/>
        <dsp:cNvSpPr/>
      </dsp:nvSpPr>
      <dsp:spPr>
        <a:xfrm>
          <a:off x="0" y="2809460"/>
          <a:ext cx="9847897" cy="936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>
              <a:latin typeface="Calibri Light"/>
            </a:rPr>
            <a:t>Technical Assistance</a:t>
          </a:r>
        </a:p>
      </dsp:txBody>
      <dsp:txXfrm>
        <a:off x="0" y="2809460"/>
        <a:ext cx="9847897" cy="936296"/>
      </dsp:txXfrm>
    </dsp:sp>
    <dsp:sp modelId="{3EF307B8-0BFF-4D7B-A12B-EB2FDE307FA5}">
      <dsp:nvSpPr>
        <dsp:cNvPr id="0" name=""/>
        <dsp:cNvSpPr/>
      </dsp:nvSpPr>
      <dsp:spPr>
        <a:xfrm>
          <a:off x="0" y="3745756"/>
          <a:ext cx="984789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19B841A-ED4F-48CC-81C5-C346A54A400D}">
      <dsp:nvSpPr>
        <dsp:cNvPr id="0" name=""/>
        <dsp:cNvSpPr/>
      </dsp:nvSpPr>
      <dsp:spPr>
        <a:xfrm>
          <a:off x="0" y="3745756"/>
          <a:ext cx="9847897" cy="936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>
              <a:latin typeface="Calibri Light"/>
            </a:rPr>
            <a:t>Marketing </a:t>
          </a:r>
          <a:r>
            <a:rPr lang="en-US" sz="4300" kern="1200" dirty="0">
              <a:latin typeface="Calibri Light"/>
            </a:rPr>
            <a:t>&amp; Outreach</a:t>
          </a:r>
        </a:p>
      </dsp:txBody>
      <dsp:txXfrm>
        <a:off x="0" y="3745756"/>
        <a:ext cx="9847897" cy="9362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E5D38C-1B51-4E18-B291-48F0BED6C758}">
      <dsp:nvSpPr>
        <dsp:cNvPr id="0" name=""/>
        <dsp:cNvSpPr/>
      </dsp:nvSpPr>
      <dsp:spPr>
        <a:xfrm>
          <a:off x="4997" y="425648"/>
          <a:ext cx="2185095" cy="13110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 Light"/>
            </a:rPr>
            <a:t>Application Submission</a:t>
          </a:r>
          <a:endParaRPr lang="en-US" sz="2400" kern="1200" dirty="0"/>
        </a:p>
      </dsp:txBody>
      <dsp:txXfrm>
        <a:off x="43397" y="464048"/>
        <a:ext cx="2108295" cy="1234257"/>
      </dsp:txXfrm>
    </dsp:sp>
    <dsp:sp modelId="{A81FC63B-AC50-415E-B1B2-36DBD5F46A39}">
      <dsp:nvSpPr>
        <dsp:cNvPr id="0" name=""/>
        <dsp:cNvSpPr/>
      </dsp:nvSpPr>
      <dsp:spPr>
        <a:xfrm>
          <a:off x="2382381" y="810225"/>
          <a:ext cx="463240" cy="5419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2382381" y="918606"/>
        <a:ext cx="324268" cy="325141"/>
      </dsp:txXfrm>
    </dsp:sp>
    <dsp:sp modelId="{FECD9587-4685-427C-9E49-0AB607504B62}">
      <dsp:nvSpPr>
        <dsp:cNvPr id="0" name=""/>
        <dsp:cNvSpPr/>
      </dsp:nvSpPr>
      <dsp:spPr>
        <a:xfrm>
          <a:off x="3064130" y="425648"/>
          <a:ext cx="2185095" cy="1311057"/>
        </a:xfrm>
        <a:prstGeom prst="roundRect">
          <a:avLst>
            <a:gd name="adj" fmla="val 1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j-lt"/>
            </a:rPr>
            <a:t>Project Ranking &amp; IUP Fundable List</a:t>
          </a:r>
        </a:p>
      </dsp:txBody>
      <dsp:txXfrm>
        <a:off x="3102530" y="464048"/>
        <a:ext cx="2108295" cy="1234257"/>
      </dsp:txXfrm>
    </dsp:sp>
    <dsp:sp modelId="{CF621046-3A07-46B9-95B5-3B05C1781B99}">
      <dsp:nvSpPr>
        <dsp:cNvPr id="0" name=""/>
        <dsp:cNvSpPr/>
      </dsp:nvSpPr>
      <dsp:spPr>
        <a:xfrm>
          <a:off x="5441514" y="810225"/>
          <a:ext cx="463240" cy="5419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5441514" y="918606"/>
        <a:ext cx="324268" cy="325141"/>
      </dsp:txXfrm>
    </dsp:sp>
    <dsp:sp modelId="{25C30CF1-92F5-4914-A486-36B88221CE8F}">
      <dsp:nvSpPr>
        <dsp:cNvPr id="0" name=""/>
        <dsp:cNvSpPr/>
      </dsp:nvSpPr>
      <dsp:spPr>
        <a:xfrm>
          <a:off x="6123264" y="425648"/>
          <a:ext cx="2185095" cy="1311057"/>
        </a:xfrm>
        <a:prstGeom prst="roundRect">
          <a:avLst>
            <a:gd name="adj" fmla="val 1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 Light"/>
            </a:rPr>
            <a:t>Application Review &amp; Approval</a:t>
          </a:r>
          <a:endParaRPr lang="en-US" sz="2400" kern="1200" dirty="0"/>
        </a:p>
      </dsp:txBody>
      <dsp:txXfrm>
        <a:off x="6161664" y="464048"/>
        <a:ext cx="2108295" cy="1234257"/>
      </dsp:txXfrm>
    </dsp:sp>
    <dsp:sp modelId="{F2B640CD-9325-42C7-BF3F-485133D992DB}">
      <dsp:nvSpPr>
        <dsp:cNvPr id="0" name=""/>
        <dsp:cNvSpPr/>
      </dsp:nvSpPr>
      <dsp:spPr>
        <a:xfrm>
          <a:off x="8500647" y="810225"/>
          <a:ext cx="463240" cy="5419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8500647" y="918606"/>
        <a:ext cx="324268" cy="325141"/>
      </dsp:txXfrm>
    </dsp:sp>
    <dsp:sp modelId="{48F29DD5-30B8-4E4A-81B9-9C744B67BDFC}">
      <dsp:nvSpPr>
        <dsp:cNvPr id="0" name=""/>
        <dsp:cNvSpPr/>
      </dsp:nvSpPr>
      <dsp:spPr>
        <a:xfrm>
          <a:off x="9182397" y="425648"/>
          <a:ext cx="2185095" cy="1311057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 Light"/>
            </a:rPr>
            <a:t>Financing Agreement execution</a:t>
          </a:r>
        </a:p>
      </dsp:txBody>
      <dsp:txXfrm>
        <a:off x="9220797" y="464048"/>
        <a:ext cx="2108295" cy="12342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DC8789-EE30-4976-9D2D-FD4D78BF1F3F}">
      <dsp:nvSpPr>
        <dsp:cNvPr id="0" name=""/>
        <dsp:cNvSpPr/>
      </dsp:nvSpPr>
      <dsp:spPr>
        <a:xfrm>
          <a:off x="501796" y="444962"/>
          <a:ext cx="4588984" cy="99617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744" tIns="76200" rIns="76200" bIns="76200" numCol="1" spcCol="1270" anchor="ctr" anchorCtr="0">
          <a:noAutofit/>
        </a:bodyPr>
        <a:lstStyle/>
        <a:p>
          <a:pPr marL="403225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DWSRF Stakeholder Advisory Group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501796" y="444962"/>
        <a:ext cx="4588984" cy="996177"/>
      </dsp:txXfrm>
    </dsp:sp>
    <dsp:sp modelId="{DFE2E181-2CC4-47E3-93CF-A6DDAE5001F1}">
      <dsp:nvSpPr>
        <dsp:cNvPr id="0" name=""/>
        <dsp:cNvSpPr/>
      </dsp:nvSpPr>
      <dsp:spPr>
        <a:xfrm>
          <a:off x="660501" y="315421"/>
          <a:ext cx="697324" cy="10459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73F1C2-5EEF-45FD-A6B1-F26214A5F175}">
      <dsp:nvSpPr>
        <dsp:cNvPr id="0" name=""/>
        <dsp:cNvSpPr/>
      </dsp:nvSpPr>
      <dsp:spPr>
        <a:xfrm>
          <a:off x="463813" y="1699039"/>
          <a:ext cx="4664949" cy="99617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744" tIns="76200" rIns="76200" bIns="76200" numCol="1" spcCol="1270" anchor="ctr" anchorCtr="0">
          <a:noAutofit/>
        </a:bodyPr>
        <a:lstStyle/>
        <a:p>
          <a:pPr marL="511175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California Financing Coordinating Committee Funding Fair 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3813" y="1699039"/>
        <a:ext cx="4664949" cy="996177"/>
      </dsp:txXfrm>
    </dsp:sp>
    <dsp:sp modelId="{EBBC3FF3-8692-4B96-9E2A-0085AAC05B34}">
      <dsp:nvSpPr>
        <dsp:cNvPr id="0" name=""/>
        <dsp:cNvSpPr/>
      </dsp:nvSpPr>
      <dsp:spPr>
        <a:xfrm>
          <a:off x="703708" y="1559341"/>
          <a:ext cx="697324" cy="10459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3D4D66-4D07-4440-BF59-46ECF1A9233B}">
      <dsp:nvSpPr>
        <dsp:cNvPr id="0" name=""/>
        <dsp:cNvSpPr/>
      </dsp:nvSpPr>
      <dsp:spPr>
        <a:xfrm>
          <a:off x="501796" y="2848617"/>
          <a:ext cx="4588984" cy="99617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744" tIns="76200" rIns="76200" bIns="76200" numCol="1" spcCol="1270" anchor="ctr" anchorCtr="0">
          <a:noAutofit/>
        </a:bodyPr>
        <a:lstStyle/>
        <a:p>
          <a:pPr marL="34925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Public workshop for SRF Policy and Annual IUP</a:t>
          </a:r>
        </a:p>
      </dsp:txBody>
      <dsp:txXfrm>
        <a:off x="501796" y="2848617"/>
        <a:ext cx="4588984" cy="996177"/>
      </dsp:txXfrm>
    </dsp:sp>
    <dsp:sp modelId="{104BC9A3-5FA2-49C7-9BA0-B9FE2057B1EE}">
      <dsp:nvSpPr>
        <dsp:cNvPr id="0" name=""/>
        <dsp:cNvSpPr/>
      </dsp:nvSpPr>
      <dsp:spPr>
        <a:xfrm>
          <a:off x="657147" y="2934931"/>
          <a:ext cx="697324" cy="8369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94AC8D-6EAF-47FE-83B4-F67E33341011}">
      <dsp:nvSpPr>
        <dsp:cNvPr id="0" name=""/>
        <dsp:cNvSpPr/>
      </dsp:nvSpPr>
      <dsp:spPr>
        <a:xfrm>
          <a:off x="556665" y="3965314"/>
          <a:ext cx="4517227" cy="99617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744" tIns="76200" rIns="76200" bIns="76200" numCol="1" spcCol="1270" anchor="ctr" anchorCtr="0">
          <a:noAutofit/>
        </a:bodyPr>
        <a:lstStyle/>
        <a:p>
          <a:pPr marL="34925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Project Manager Assignment 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6665" y="3965314"/>
        <a:ext cx="4517227" cy="996177"/>
      </dsp:txXfrm>
    </dsp:sp>
    <dsp:sp modelId="{299D9A08-2324-47B1-A66A-2006EB85494F}">
      <dsp:nvSpPr>
        <dsp:cNvPr id="0" name=""/>
        <dsp:cNvSpPr/>
      </dsp:nvSpPr>
      <dsp:spPr>
        <a:xfrm>
          <a:off x="667736" y="4104675"/>
          <a:ext cx="697324" cy="7712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1" y="4"/>
            <a:ext cx="4028440" cy="1443025"/>
          </a:xfrm>
          <a:prstGeom prst="rect">
            <a:avLst/>
          </a:prstGeom>
        </p:spPr>
        <p:txBody>
          <a:bodyPr vert="horz" lIns="164089" tIns="82045" rIns="164089" bIns="82045" rtlCol="0"/>
          <a:lstStyle>
            <a:lvl1pPr algn="l">
              <a:defRPr sz="2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8" y="4"/>
            <a:ext cx="4028440" cy="1443025"/>
          </a:xfrm>
          <a:prstGeom prst="rect">
            <a:avLst/>
          </a:prstGeom>
        </p:spPr>
        <p:txBody>
          <a:bodyPr vert="horz" lIns="164089" tIns="82045" rIns="164089" bIns="82045" rtlCol="0"/>
          <a:lstStyle>
            <a:lvl1pPr algn="r">
              <a:defRPr sz="2200"/>
            </a:lvl1pPr>
          </a:lstStyle>
          <a:p>
            <a:fld id="{52B14E81-70CD-46C0-88FF-B77D18962F33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3979863" y="3595688"/>
            <a:ext cx="17256126" cy="970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64089" tIns="82045" rIns="164089" bIns="8204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13841046"/>
            <a:ext cx="7437120" cy="11324493"/>
          </a:xfrm>
          <a:prstGeom prst="rect">
            <a:avLst/>
          </a:prstGeom>
        </p:spPr>
        <p:txBody>
          <a:bodyPr vert="horz" lIns="164089" tIns="82045" rIns="164089" bIns="8204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1" y="27317598"/>
            <a:ext cx="4028440" cy="1443022"/>
          </a:xfrm>
          <a:prstGeom prst="rect">
            <a:avLst/>
          </a:prstGeom>
        </p:spPr>
        <p:txBody>
          <a:bodyPr vert="horz" lIns="164089" tIns="82045" rIns="164089" bIns="82045" rtlCol="0" anchor="b"/>
          <a:lstStyle>
            <a:lvl1pPr algn="l">
              <a:defRPr sz="2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8" y="27317598"/>
            <a:ext cx="4028440" cy="1443022"/>
          </a:xfrm>
          <a:prstGeom prst="rect">
            <a:avLst/>
          </a:prstGeom>
        </p:spPr>
        <p:txBody>
          <a:bodyPr vert="horz" lIns="164089" tIns="82045" rIns="164089" bIns="82045" rtlCol="0" anchor="b"/>
          <a:lstStyle>
            <a:lvl1pPr algn="r">
              <a:defRPr sz="2200"/>
            </a:lvl1pPr>
          </a:lstStyle>
          <a:p>
            <a:fld id="{6006FCD0-1D65-46BA-BE27-6CE1CE197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41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978275" y="3595688"/>
            <a:ext cx="17252950" cy="970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6FCD0-1D65-46BA-BE27-6CE1CE197D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84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994275" y="2192338"/>
            <a:ext cx="19491325" cy="10964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FE9F2-1B73-47CE-A374-F3F23DE5135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14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CB244C-3749-D6C4-4482-990D5C936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7CCE6A-0128-4059-ABF8-F032C79419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994275" y="2192338"/>
            <a:ext cx="19491325" cy="10964862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4DE5D1-E2BE-A701-9A7D-09D244D9AE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EBC885-9EB5-9C45-B0F3-B5A9B3EA3E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FE9F2-1B73-47CE-A374-F3F23DE5135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24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994275" y="2192338"/>
            <a:ext cx="19491325" cy="10964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FE9F2-1B73-47CE-A374-F3F23DE5135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70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994275" y="2192338"/>
            <a:ext cx="19491325" cy="10964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FE9F2-1B73-47CE-A374-F3F23DE513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35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D740D-A5DE-C6DC-0C63-DAFC3D47F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0B3727-DE95-EADC-8E4A-544FED7C7A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994275" y="2192338"/>
            <a:ext cx="19491325" cy="10964862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0A0DDE-C73D-10F3-4A88-5AABECB8A1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1,400 </a:t>
            </a:r>
            <a:r>
              <a:rPr lang="en-US" dirty="0" err="1"/>
              <a:t>nontransient</a:t>
            </a:r>
            <a:r>
              <a:rPr lang="en-US" dirty="0"/>
              <a:t> noncommunity water systems – schools, day cares,</a:t>
            </a:r>
          </a:p>
          <a:p>
            <a:pPr marL="171450" indent="-171450">
              <a:buFontTx/>
              <a:buChar char="-"/>
            </a:pPr>
            <a:r>
              <a:rPr lang="en-US" dirty="0"/>
              <a:t>2,900 Transient noncommunity water systems – parks, rest areas, motels, ski resorts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55F914-FF49-D470-B024-1EE881DF6A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FE9F2-1B73-47CE-A374-F3F23DE513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31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994275" y="2192338"/>
            <a:ext cx="19491325" cy="10964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Projects that are needed primarily for fire protection are ineligible under the federal DWSRF regulations</a:t>
            </a:r>
          </a:p>
          <a:p>
            <a:pPr marL="171450" indent="-171450">
              <a:buFontTx/>
              <a:buChar char="-"/>
            </a:pPr>
            <a:r>
              <a:rPr lang="en-US"/>
              <a:t>Engage with commentor(s) and CPUC to continue to collaborate on potential improvements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FE9F2-1B73-47CE-A374-F3F23DE513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62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F9490-4142-D379-8D04-F48570727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BD1745-531A-1948-9AC8-95176801F6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994275" y="2192338"/>
            <a:ext cx="19491325" cy="10964862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E28932-68CC-260C-F43C-7001AB891C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8B67EA-8D4F-C39B-0E7E-3647273469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FE9F2-1B73-47CE-A374-F3F23DE5135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90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69B3B-8A19-8950-431E-1FE04453B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C67D36-5877-34AB-6215-445C152B1D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994275" y="2192338"/>
            <a:ext cx="19491325" cy="10964862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09DB85-75B1-377C-BE20-F27B13525B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82240B-AB74-73C2-82EB-CF638A91C5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FE9F2-1B73-47CE-A374-F3F23DE5135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21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6FCD0-1D65-46BA-BE27-6CE1CE197DC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39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994275" y="2192338"/>
            <a:ext cx="19491325" cy="10964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FE9F2-1B73-47CE-A374-F3F23DE5135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42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994275" y="2192338"/>
            <a:ext cx="19491325" cy="10964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FE9F2-1B73-47CE-A374-F3F23DE5135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94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D466B0E-E483-4FEE-8D84-A0ADE38B6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4A83DE-6F33-46FC-ABF4-806425B3E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8" y="136525"/>
            <a:ext cx="10483122" cy="2276891"/>
          </a:xfrm>
        </p:spPr>
        <p:txBody>
          <a:bodyPr anchor="t">
            <a:normAutofit/>
          </a:bodyPr>
          <a:lstStyle>
            <a:lvl1pPr algn="r"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D7D661-7BB0-4687-9A64-1828D6368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63120" y="2549941"/>
            <a:ext cx="9144000" cy="1152629"/>
          </a:xfrm>
        </p:spPr>
        <p:txBody>
          <a:bodyPr>
            <a:normAutofit/>
          </a:bodyPr>
          <a:lstStyle>
            <a:lvl1pPr marL="0" indent="0" algn="r">
              <a:buNone/>
              <a:defRPr sz="400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AC4E27-E980-4F71-8F86-5CC9BE8405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68" y="4684925"/>
            <a:ext cx="2225045" cy="1345285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D9558C0-FB6A-4F5E-9A90-0D6B3C7233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" y="6184757"/>
            <a:ext cx="12192000" cy="670258"/>
          </a:xfrm>
          <a:solidFill>
            <a:srgbClr val="004E7D"/>
          </a:solidFill>
        </p:spPr>
        <p:txBody>
          <a:bodyPr anchor="ctr">
            <a:normAutofit/>
          </a:bodyPr>
          <a:lstStyle>
            <a:lvl1pPr marL="0" indent="0" algn="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Add unit name, date</a:t>
            </a:r>
          </a:p>
        </p:txBody>
      </p:sp>
    </p:spTree>
    <p:extLst>
      <p:ext uri="{BB962C8B-B14F-4D97-AF65-F5344CB8AC3E}">
        <p14:creationId xmlns:p14="http://schemas.microsoft.com/office/powerpoint/2010/main" val="1072913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bg>
      <p:bgPr>
        <a:solidFill>
          <a:srgbClr val="1A45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600">
                <a:latin typeface="Arial"/>
                <a:cs typeface="Arial"/>
              </a:defRPr>
            </a:lvl1pPr>
          </a:lstStyle>
          <a:p>
            <a:fld id="{A15CFC30-E45D-4431-B46B-489B270F78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84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bg>
      <p:bgPr>
        <a:solidFill>
          <a:srgbClr val="1A45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600">
                <a:latin typeface="Arial"/>
                <a:cs typeface="Arial"/>
              </a:defRPr>
            </a:lvl1pPr>
          </a:lstStyle>
          <a:p>
            <a:fld id="{A15CFC30-E45D-4431-B46B-489B270F78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B256224-5D0E-432A-9251-CCF542A9C2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2" y="1193800"/>
            <a:ext cx="10515600" cy="5194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92396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9490" y="315913"/>
            <a:ext cx="2743200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44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OGPPT_Cupploa_nochimney.bmp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7712"/>
            <a:ext cx="12192000" cy="4590288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12192000" cy="2267712"/>
          </a:xfrm>
          <a:prstGeom prst="rect">
            <a:avLst/>
          </a:prstGeom>
          <a:solidFill>
            <a:srgbClr val="CFE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226771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5791200"/>
            <a:ext cx="6807200" cy="685800"/>
          </a:xfrm>
          <a:prstGeom prst="rect">
            <a:avLst/>
          </a:prstGeom>
          <a:solidFill>
            <a:srgbClr val="518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08000" y="2514600"/>
            <a:ext cx="11074400" cy="33528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AE6C89-E441-410D-87C9-D15765472CF4}"/>
              </a:ext>
            </a:extLst>
          </p:cNvPr>
          <p:cNvSpPr txBox="1"/>
          <p:nvPr userDrawn="1"/>
        </p:nvSpPr>
        <p:spPr>
          <a:xfrm>
            <a:off x="9372601" y="6408887"/>
            <a:ext cx="2540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>
                <a:solidFill>
                  <a:prstClr val="white"/>
                </a:solidFill>
                <a:latin typeface="Tw Cen MT"/>
                <a:cs typeface="Tahoma" pitchFamily="34" charset="0"/>
              </a:rPr>
              <a:t>efc.sog.unc.edu</a:t>
            </a:r>
          </a:p>
        </p:txBody>
      </p:sp>
      <p:pic>
        <p:nvPicPr>
          <p:cNvPr id="5" name="Picture 2" descr="https://www.sog.unc.edu/sites/www.sog.unc.edu/files/EFC_Logo_Small_H__White.png">
            <a:extLst>
              <a:ext uri="{FF2B5EF4-FFF2-40B4-BE49-F238E27FC236}">
                <a16:creationId xmlns:a16="http://schemas.microsoft.com/office/drawing/2014/main" id="{B4DDE23B-77A1-4294-9616-7204FC08D5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34" y="5886450"/>
            <a:ext cx="4974167" cy="1047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039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1600" y="1600203"/>
            <a:ext cx="11988800" cy="45259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3165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3671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" y="2133602"/>
            <a:ext cx="12192000" cy="1362075"/>
          </a:xfrm>
          <a:solidFill>
            <a:srgbClr val="EDF6F9"/>
          </a:solidFill>
        </p:spPr>
        <p:txBody>
          <a:bodyPr anchor="ctr">
            <a:normAutofit/>
          </a:bodyPr>
          <a:lstStyle>
            <a:lvl1pPr algn="r">
              <a:defRPr sz="3600" b="0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8197" y="4953001"/>
            <a:ext cx="12210197" cy="14750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8197" y="3495677"/>
            <a:ext cx="12210197" cy="1475097"/>
          </a:xfrm>
          <a:prstGeom prst="rect">
            <a:avLst/>
          </a:prstGeom>
          <a:solidFill>
            <a:srgbClr val="CFE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569852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40881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95977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1887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38BDE-65BA-4B6B-97DF-BF4FA6B53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256224-5D0E-432A-9251-CCF542A9C2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2" y="1193800"/>
            <a:ext cx="10515600" cy="5194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54E5EDB-6AF8-4152-9C68-2338E501B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A15CFC30-E45D-4431-B46B-489B270F78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943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49999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2267712"/>
          </a:xfrm>
          <a:prstGeom prst="rect">
            <a:avLst/>
          </a:prstGeom>
          <a:solidFill>
            <a:srgbClr val="CFE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>
              <a:solidFill>
                <a:prstClr val="black"/>
              </a:solidFill>
              <a:latin typeface="Tw Cen MT"/>
            </a:endParaRPr>
          </a:p>
        </p:txBody>
      </p:sp>
      <p:pic>
        <p:nvPicPr>
          <p:cNvPr id="7" name="Picture 6" descr="SOGPPT_Cupploa_nochimney.bmp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7712"/>
            <a:ext cx="12192000" cy="45902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600" y="5791200"/>
            <a:ext cx="6807200" cy="685800"/>
          </a:xfrm>
          <a:prstGeom prst="rect">
            <a:avLst/>
          </a:prstGeom>
          <a:solidFill>
            <a:srgbClr val="518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04800" y="242037"/>
            <a:ext cx="5486400" cy="1706562"/>
          </a:xfrm>
        </p:spPr>
        <p:txBody>
          <a:bodyPr>
            <a:normAutofit/>
          </a:bodyPr>
          <a:lstStyle>
            <a:lvl1pPr algn="l"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Name</a:t>
            </a:r>
            <a:br>
              <a:rPr lang="en-US"/>
            </a:br>
            <a:r>
              <a:rPr lang="en-US"/>
              <a:t>Email</a:t>
            </a:r>
            <a:br>
              <a:rPr lang="en-US"/>
            </a:br>
            <a:r>
              <a:rPr lang="en-US"/>
              <a:t>Phone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304800" y="2514601"/>
            <a:ext cx="68275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Finance Center at the University of North Carolina</a:t>
            </a:r>
          </a:p>
          <a:p>
            <a:r>
              <a:rPr lang="en-US" sz="18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of Government, Knapp-Sanders Building</a:t>
            </a:r>
          </a:p>
          <a:p>
            <a:r>
              <a:rPr lang="en-US" sz="18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 #3330</a:t>
            </a:r>
          </a:p>
          <a:p>
            <a:r>
              <a:rPr lang="en-US" sz="18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Chapel Hill, NC 27599-3330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6400800" y="242037"/>
            <a:ext cx="5486400" cy="1706562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Enter contact info of second presenter (optional)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699AE7-D089-4B91-B20D-C227E834CD78}"/>
              </a:ext>
            </a:extLst>
          </p:cNvPr>
          <p:cNvSpPr txBox="1"/>
          <p:nvPr userDrawn="1"/>
        </p:nvSpPr>
        <p:spPr>
          <a:xfrm>
            <a:off x="9347200" y="6489412"/>
            <a:ext cx="2540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>
                <a:solidFill>
                  <a:prstClr val="white"/>
                </a:solidFill>
                <a:latin typeface="Tw Cen MT"/>
                <a:cs typeface="Tahoma" pitchFamily="34" charset="0"/>
              </a:rPr>
              <a:t>efc.sog.unc.edu</a:t>
            </a:r>
          </a:p>
        </p:txBody>
      </p:sp>
      <p:pic>
        <p:nvPicPr>
          <p:cNvPr id="4" name="Picture 2" descr="https://www.sog.unc.edu/sites/www.sog.unc.edu/files/EFC_Logo_Small_H__White.png">
            <a:extLst>
              <a:ext uri="{FF2B5EF4-FFF2-40B4-BE49-F238E27FC236}">
                <a16:creationId xmlns:a16="http://schemas.microsoft.com/office/drawing/2014/main" id="{B1E02A23-1EED-47EA-B6E9-C12FF43993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34" y="5886450"/>
            <a:ext cx="4974167" cy="1047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52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D5DF6-9BB8-488B-9824-01BD900C6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53490F0-8170-4391-A0D8-5BCDC25C7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A15CFC30-E45D-4431-B46B-489B270F78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51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BBBAD-B645-468D-A0A0-824BD868B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DD4BC-239F-4B09-82B8-E124982176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2922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E1B32B-1CA6-4C7E-9C3F-B8224781A8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2922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02A0BC9-CFE2-4DC0-AD67-FA502169F7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A15CFC30-E45D-4431-B46B-489B270F78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38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6C4E0-EBAC-4E7C-BE28-BC0FFD07F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5D8B0-934B-4C02-BD23-78E9CD5A5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C2C38B-656C-42A7-A45B-4523264C9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43314E-D827-488E-99B8-DF6687915D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D87AB4-C19B-4A84-AFAC-629878771F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33140AC-0AF7-4644-B94F-AA172F30B9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A15CFC30-E45D-4431-B46B-489B270F78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32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FF8CD-4C6C-4B3F-B751-4FFF43BC5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350CB95-F3D1-49A5-BC14-8EB7A27CD1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A15CFC30-E45D-4431-B46B-489B270F78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27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F6AD44F-B14C-49C0-AED4-3E198278E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A15CFC30-E45D-4431-B46B-489B270F78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784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D1753-75BC-4FDC-AE08-599116BAE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8BBF5-709A-4722-B5F8-25FBC94C1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8513D-2361-49C3-91F2-91FE1F67F5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4B372F2-DFE7-4D16-9E72-0BF710D2FB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A15CFC30-E45D-4431-B46B-489B270F78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87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01EC3-AA2A-4057-A61B-9067410D3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941CC7-C447-4EDF-914C-1D195793EC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1F3ECE-0A62-4491-90EA-14E9675F7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46D3DB-A94B-4828-AFE7-6B168D6EFB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A15CFC30-E45D-4431-B46B-489B270F78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9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7E744356-6CB2-4833-9D39-4BFF8467543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7DB3DC-FA1C-495C-A457-8142B6084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61926"/>
            <a:ext cx="10515600" cy="752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EEADB-4591-4818-A152-E71E2043C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270001"/>
            <a:ext cx="10515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6F29E-CD5C-4B44-9B8E-833F2FB9BC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150" y="64446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A15CFC30-E45D-4431-B46B-489B270F78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88AE23-902A-43B4-80BC-34B0AD3F115B}"/>
              </a:ext>
            </a:extLst>
          </p:cNvPr>
          <p:cNvSpPr txBox="1"/>
          <p:nvPr userDrawn="1"/>
        </p:nvSpPr>
        <p:spPr>
          <a:xfrm>
            <a:off x="0" y="6396336"/>
            <a:ext cx="12192000" cy="461665"/>
          </a:xfrm>
          <a:prstGeom prst="rect">
            <a:avLst/>
          </a:prstGeom>
          <a:solidFill>
            <a:srgbClr val="004E7D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en-US" sz="2400">
                <a:solidFill>
                  <a:schemeClr val="bg1"/>
                </a:solidFill>
              </a:rPr>
              <a:t>California Water Boards</a:t>
            </a:r>
          </a:p>
        </p:txBody>
      </p:sp>
    </p:spTree>
    <p:extLst>
      <p:ext uri="{BB962C8B-B14F-4D97-AF65-F5344CB8AC3E}">
        <p14:creationId xmlns:p14="http://schemas.microsoft.com/office/powerpoint/2010/main" val="3563498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89" r:id="rId10"/>
    <p:sldLayoutId id="2147483690" r:id="rId11"/>
    <p:sldLayoutId id="214748369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1A456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PP_bottombar copy.png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09"/>
          <a:stretch/>
        </p:blipFill>
        <p:spPr>
          <a:xfrm>
            <a:off x="2" y="6400800"/>
            <a:ext cx="12190994" cy="457200"/>
          </a:xfrm>
          <a:prstGeom prst="rect">
            <a:avLst/>
          </a:prstGeom>
        </p:spPr>
      </p:pic>
      <p:grpSp>
        <p:nvGrpSpPr>
          <p:cNvPr id="4" name="Group 39"/>
          <p:cNvGrpSpPr/>
          <p:nvPr/>
        </p:nvGrpSpPr>
        <p:grpSpPr>
          <a:xfrm>
            <a:off x="5689600" y="6553201"/>
            <a:ext cx="6299200" cy="152400"/>
            <a:chOff x="4267200" y="6553200"/>
            <a:chExt cx="4724400" cy="152400"/>
          </a:xfrm>
        </p:grpSpPr>
        <p:sp>
          <p:nvSpPr>
            <p:cNvPr id="8" name="Rectangle 7"/>
            <p:cNvSpPr/>
            <p:nvPr userDrawn="1"/>
          </p:nvSpPr>
          <p:spPr bwMode="auto">
            <a:xfrm>
              <a:off x="5486400" y="6553200"/>
              <a:ext cx="152400" cy="152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" pitchFamily="-109" charset="0"/>
              </a:endParaRPr>
            </a:p>
          </p:txBody>
        </p:sp>
        <p:sp>
          <p:nvSpPr>
            <p:cNvPr id="9" name="Rectangle 8"/>
            <p:cNvSpPr/>
            <p:nvPr userDrawn="1"/>
          </p:nvSpPr>
          <p:spPr bwMode="auto">
            <a:xfrm>
              <a:off x="4267200" y="6553200"/>
              <a:ext cx="152400" cy="152400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" pitchFamily="-109" charset="0"/>
              </a:endParaRPr>
            </a:p>
          </p:txBody>
        </p:sp>
        <p:sp>
          <p:nvSpPr>
            <p:cNvPr id="10" name="Rectangle 9"/>
            <p:cNvSpPr/>
            <p:nvPr userDrawn="1"/>
          </p:nvSpPr>
          <p:spPr bwMode="auto">
            <a:xfrm>
              <a:off x="5791200" y="6553200"/>
              <a:ext cx="152400" cy="152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" pitchFamily="-109" charset="0"/>
              </a:endParaRPr>
            </a:p>
          </p:txBody>
        </p:sp>
        <p:sp>
          <p:nvSpPr>
            <p:cNvPr id="11" name="Rectangle 10"/>
            <p:cNvSpPr/>
            <p:nvPr userDrawn="1"/>
          </p:nvSpPr>
          <p:spPr bwMode="auto">
            <a:xfrm>
              <a:off x="4572000" y="6553200"/>
              <a:ext cx="152400" cy="152400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" pitchFamily="-109" charset="0"/>
              </a:endParaRPr>
            </a:p>
          </p:txBody>
        </p:sp>
        <p:sp>
          <p:nvSpPr>
            <p:cNvPr id="12" name="Rectangle 11"/>
            <p:cNvSpPr/>
            <p:nvPr userDrawn="1"/>
          </p:nvSpPr>
          <p:spPr bwMode="auto">
            <a:xfrm>
              <a:off x="6096000" y="6553200"/>
              <a:ext cx="152400" cy="1524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" pitchFamily="-109" charset="0"/>
              </a:endParaRPr>
            </a:p>
          </p:txBody>
        </p:sp>
        <p:sp>
          <p:nvSpPr>
            <p:cNvPr id="13" name="Rectangle 12"/>
            <p:cNvSpPr/>
            <p:nvPr userDrawn="1"/>
          </p:nvSpPr>
          <p:spPr bwMode="auto">
            <a:xfrm>
              <a:off x="4876800" y="6553200"/>
              <a:ext cx="152400" cy="152400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" pitchFamily="-109" charset="0"/>
              </a:endParaRPr>
            </a:p>
          </p:txBody>
        </p:sp>
        <p:sp>
          <p:nvSpPr>
            <p:cNvPr id="14" name="Rectangle 13"/>
            <p:cNvSpPr/>
            <p:nvPr userDrawn="1"/>
          </p:nvSpPr>
          <p:spPr bwMode="auto">
            <a:xfrm>
              <a:off x="6400800" y="6553200"/>
              <a:ext cx="152400" cy="1524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" pitchFamily="-109" charset="0"/>
              </a:endParaRPr>
            </a:p>
          </p:txBody>
        </p:sp>
        <p:sp>
          <p:nvSpPr>
            <p:cNvPr id="15" name="Rectangle 14"/>
            <p:cNvSpPr/>
            <p:nvPr userDrawn="1"/>
          </p:nvSpPr>
          <p:spPr bwMode="auto">
            <a:xfrm>
              <a:off x="5181600" y="6553200"/>
              <a:ext cx="152400" cy="152400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" pitchFamily="-109" charset="0"/>
              </a:endParaRPr>
            </a:p>
          </p:txBody>
        </p:sp>
        <p:sp>
          <p:nvSpPr>
            <p:cNvPr id="16" name="Rectangle 15"/>
            <p:cNvSpPr/>
            <p:nvPr userDrawn="1"/>
          </p:nvSpPr>
          <p:spPr bwMode="auto">
            <a:xfrm>
              <a:off x="7924800" y="6553200"/>
              <a:ext cx="152400" cy="15240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" pitchFamily="-109" charset="0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auto">
            <a:xfrm>
              <a:off x="6705600" y="6553200"/>
              <a:ext cx="152400" cy="1524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" pitchFamily="-109" charset="0"/>
              </a:endParaRPr>
            </a:p>
          </p:txBody>
        </p:sp>
        <p:sp>
          <p:nvSpPr>
            <p:cNvPr id="18" name="Rectangle 17"/>
            <p:cNvSpPr/>
            <p:nvPr userDrawn="1"/>
          </p:nvSpPr>
          <p:spPr bwMode="auto">
            <a:xfrm>
              <a:off x="8229600" y="6553200"/>
              <a:ext cx="152400" cy="15240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" pitchFamily="-109" charset="0"/>
              </a:endParaRPr>
            </a:p>
          </p:txBody>
        </p:sp>
        <p:sp>
          <p:nvSpPr>
            <p:cNvPr id="19" name="Rectangle 18"/>
            <p:cNvSpPr/>
            <p:nvPr userDrawn="1"/>
          </p:nvSpPr>
          <p:spPr bwMode="auto">
            <a:xfrm>
              <a:off x="7010400" y="6553200"/>
              <a:ext cx="152400" cy="1524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" pitchFamily="-109" charset="0"/>
              </a:endParaRPr>
            </a:p>
          </p:txBody>
        </p:sp>
        <p:sp>
          <p:nvSpPr>
            <p:cNvPr id="20" name="Rectangle 19"/>
            <p:cNvSpPr/>
            <p:nvPr userDrawn="1"/>
          </p:nvSpPr>
          <p:spPr bwMode="auto">
            <a:xfrm>
              <a:off x="8534400" y="6553200"/>
              <a:ext cx="152400" cy="152400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" pitchFamily="-109" charset="0"/>
              </a:endParaRPr>
            </a:p>
          </p:txBody>
        </p:sp>
        <p:sp>
          <p:nvSpPr>
            <p:cNvPr id="21" name="Rectangle 20"/>
            <p:cNvSpPr/>
            <p:nvPr userDrawn="1"/>
          </p:nvSpPr>
          <p:spPr bwMode="auto">
            <a:xfrm>
              <a:off x="7315200" y="6553200"/>
              <a:ext cx="152400" cy="15240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" pitchFamily="-109" charset="0"/>
              </a:endParaRP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>
              <a:off x="8839200" y="6553200"/>
              <a:ext cx="152400" cy="152400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" pitchFamily="-109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>
              <a:off x="7620000" y="6553200"/>
              <a:ext cx="152400" cy="15240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" pitchFamily="-109" charset="0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5600" y="1600203"/>
            <a:ext cx="11480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3947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ECFF9-7B4A-4F58-8204-051DF9D8B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439" y="1223319"/>
            <a:ext cx="12007121" cy="19014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Aft>
                <a:spcPts val="3000"/>
              </a:spcAft>
            </a:pPr>
            <a:r>
              <a:rPr lang="en-US" sz="6000" b="0" dirty="0"/>
              <a:t>California SRF Policy Adaptations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70EFFC-8495-FB61-7741-6D2CB51FC45D}"/>
              </a:ext>
            </a:extLst>
          </p:cNvPr>
          <p:cNvSpPr txBox="1"/>
          <p:nvPr/>
        </p:nvSpPr>
        <p:spPr>
          <a:xfrm>
            <a:off x="135048" y="189474"/>
            <a:ext cx="67882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The Proof of Plan is in the Pipeline</a:t>
            </a:r>
            <a:endParaRPr lang="en-US" sz="32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4F05985-8995-29A7-6D80-B83F085624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26050" y="3033584"/>
            <a:ext cx="9144000" cy="1152629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Michael Downey, P.E.</a:t>
            </a:r>
          </a:p>
          <a:p>
            <a:r>
              <a:rPr lang="en-US" dirty="0"/>
              <a:t>Assistant Deputy Director</a:t>
            </a:r>
          </a:p>
          <a:p>
            <a:r>
              <a:rPr lang="en-US" dirty="0"/>
              <a:t>Division of Financial Assistance</a:t>
            </a:r>
          </a:p>
        </p:txBody>
      </p:sp>
    </p:spTree>
    <p:extLst>
      <p:ext uri="{BB962C8B-B14F-4D97-AF65-F5344CB8AC3E}">
        <p14:creationId xmlns:p14="http://schemas.microsoft.com/office/powerpoint/2010/main" val="3719948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ECAB3-F27E-3E78-5BDA-9C43D306A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DE8051A-C8C7-3F99-3E60-1E8957403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00800"/>
            <a:ext cx="914400" cy="4572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fld id="{A8C28756-EB8B-4858-BB6A-26EEACFE6BFE}" type="slidenum">
              <a:rPr lang="en-US" smtClean="0">
                <a:solidFill>
                  <a:schemeClr val="bg1"/>
                </a:solidFill>
              </a:rPr>
              <a:pPr algn="ctr"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287E2E3-0E30-DD4A-39BE-43E5B1B31F37}"/>
              </a:ext>
            </a:extLst>
          </p:cNvPr>
          <p:cNvSpPr txBox="1">
            <a:spLocks/>
          </p:cNvSpPr>
          <p:nvPr/>
        </p:nvSpPr>
        <p:spPr>
          <a:xfrm>
            <a:off x="778764" y="162695"/>
            <a:ext cx="10634472" cy="1066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1A45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6000" dirty="0">
                <a:latin typeface="Trebuchet MS"/>
                <a:cs typeface="Arial"/>
              </a:rPr>
              <a:t>Technical Assistance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E5173E-39B1-CE68-7EED-EC2B082EFDD2}"/>
              </a:ext>
            </a:extLst>
          </p:cNvPr>
          <p:cNvSpPr txBox="1"/>
          <p:nvPr/>
        </p:nvSpPr>
        <p:spPr>
          <a:xfrm>
            <a:off x="265043" y="1238014"/>
            <a:ext cx="11657536" cy="51398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800100" lvl="1" indent="-342900">
              <a:spcAft>
                <a:spcPts val="600"/>
              </a:spcAft>
              <a:buFont typeface="Wingdings,Sans-Serif"/>
              <a:buChar char="Ø"/>
            </a:pPr>
            <a:r>
              <a:rPr lang="en-US" sz="2800" b="1" dirty="0">
                <a:latin typeface="Arial"/>
                <a:cs typeface="Arial"/>
              </a:rPr>
              <a:t>Third path: Technical Assistance</a:t>
            </a:r>
            <a:endParaRPr lang="en-US" sz="2400" dirty="0">
              <a:latin typeface="Arial"/>
              <a:cs typeface="Arial"/>
            </a:endParaRPr>
          </a:p>
          <a:p>
            <a:pPr marL="1531620" lvl="4" indent="-342900">
              <a:spcAft>
                <a:spcPts val="600"/>
              </a:spcAft>
              <a:buFont typeface="Arial,Sans-Serif"/>
              <a:buChar char="•"/>
            </a:pPr>
            <a:r>
              <a:rPr lang="en-US" sz="2400" dirty="0">
                <a:solidFill>
                  <a:srgbClr val="262626"/>
                </a:solidFill>
                <a:latin typeface="Arial"/>
                <a:cs typeface="Arial"/>
              </a:rPr>
              <a:t>For small DACs not ready for a planning/design agreement</a:t>
            </a:r>
            <a:endParaRPr lang="en-US" sz="2400" dirty="0">
              <a:latin typeface="Arial"/>
              <a:cs typeface="Arial"/>
            </a:endParaRPr>
          </a:p>
          <a:p>
            <a:pPr marL="1531620" lvl="4" indent="-342900">
              <a:spcAft>
                <a:spcPts val="600"/>
              </a:spcAft>
              <a:buFont typeface="Arial,Sans-Serif"/>
              <a:buChar char="•"/>
            </a:pPr>
            <a:r>
              <a:rPr lang="en-US" sz="2400" dirty="0">
                <a:solidFill>
                  <a:srgbClr val="262626"/>
                </a:solidFill>
                <a:latin typeface="Arial"/>
                <a:cs typeface="Arial"/>
              </a:rPr>
              <a:t>Utilized state funds (non-SRF) with fewer requirements</a:t>
            </a:r>
          </a:p>
          <a:p>
            <a:pPr marL="731520" lvl="2" indent="-457200">
              <a:spcAft>
                <a:spcPts val="600"/>
              </a:spcAft>
              <a:buFont typeface="Wingdings"/>
              <a:buChar char="Ø"/>
            </a:pPr>
            <a:endParaRPr lang="en-US" sz="2400" dirty="0">
              <a:latin typeface="Arial"/>
              <a:cs typeface="Arial"/>
            </a:endParaRPr>
          </a:p>
          <a:p>
            <a:pPr marL="731520" lvl="2" indent="-457200">
              <a:spcAft>
                <a:spcPts val="600"/>
              </a:spcAft>
              <a:buFont typeface="Wingdings"/>
              <a:buChar char="Ø"/>
            </a:pPr>
            <a:r>
              <a:rPr lang="en-US" sz="2800" b="1" dirty="0">
                <a:latin typeface="Arial"/>
                <a:cs typeface="Arial"/>
              </a:rPr>
              <a:t>Improved document preparation</a:t>
            </a:r>
            <a:endParaRPr lang="en-US" sz="2400" dirty="0">
              <a:latin typeface="Arial"/>
              <a:cs typeface="Arial"/>
            </a:endParaRPr>
          </a:p>
          <a:p>
            <a:pPr marL="1531620" lvl="4" indent="-342900">
              <a:spcAft>
                <a:spcPts val="600"/>
              </a:spcAft>
              <a:buFont typeface="Arial,Sans-Serif"/>
              <a:buChar char="•"/>
            </a:pPr>
            <a:r>
              <a:rPr lang="en-US" sz="2400" dirty="0">
                <a:solidFill>
                  <a:srgbClr val="262626"/>
                </a:solidFill>
                <a:latin typeface="Arial"/>
                <a:cs typeface="Arial"/>
              </a:rPr>
              <a:t>Environmental documents (Cultural Report, Biological Opinion)</a:t>
            </a:r>
          </a:p>
          <a:p>
            <a:pPr marL="1531620" lvl="4" indent="-342900">
              <a:spcAft>
                <a:spcPts val="600"/>
              </a:spcAft>
              <a:buFont typeface="Arial,Sans-Serif"/>
              <a:buChar char="•"/>
            </a:pPr>
            <a:r>
              <a:rPr lang="en-US" sz="2400" dirty="0">
                <a:solidFill>
                  <a:srgbClr val="262626"/>
                </a:solidFill>
                <a:latin typeface="Arial"/>
                <a:cs typeface="Arial"/>
              </a:rPr>
              <a:t>Consolidation evaluation</a:t>
            </a:r>
          </a:p>
          <a:p>
            <a:pPr marL="1531620" lvl="4" indent="-342900">
              <a:spcAft>
                <a:spcPts val="600"/>
              </a:spcAft>
              <a:buFont typeface="Arial,Sans-Serif"/>
              <a:buChar char="•"/>
            </a:pPr>
            <a:r>
              <a:rPr lang="en-US" sz="2400" dirty="0">
                <a:solidFill>
                  <a:srgbClr val="262626"/>
                </a:solidFill>
                <a:latin typeface="Arial"/>
                <a:cs typeface="Arial"/>
              </a:rPr>
              <a:t>Other SRF requirements</a:t>
            </a:r>
            <a:endParaRPr lang="en-US" sz="2800" dirty="0">
              <a:solidFill>
                <a:srgbClr val="262626"/>
              </a:solidFill>
              <a:latin typeface="Arial"/>
              <a:cs typeface="Arial"/>
            </a:endParaRPr>
          </a:p>
          <a:p>
            <a:pPr marL="731520" lvl="2" indent="-457200">
              <a:spcAft>
                <a:spcPts val="600"/>
              </a:spcAft>
              <a:buFont typeface="Wingdings"/>
              <a:buChar char="Ø"/>
            </a:pPr>
            <a:endParaRPr lang="en-US" sz="2800" dirty="0">
              <a:latin typeface="Arial"/>
              <a:cs typeface="Arial"/>
            </a:endParaRPr>
          </a:p>
          <a:p>
            <a:pPr marL="731520" lvl="2" indent="-457200">
              <a:spcAft>
                <a:spcPts val="600"/>
              </a:spcAft>
              <a:buFont typeface="Wingdings"/>
              <a:buChar char="Ø"/>
            </a:pPr>
            <a:endParaRPr lang="en-US" sz="2800" dirty="0">
              <a:solidFill>
                <a:srgbClr val="262626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9468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4ECA5-4F9E-5190-9CC8-A1D93C18DCEB}"/>
              </a:ext>
            </a:extLst>
          </p:cNvPr>
          <p:cNvSpPr txBox="1">
            <a:spLocks/>
          </p:cNvSpPr>
          <p:nvPr/>
        </p:nvSpPr>
        <p:spPr>
          <a:xfrm>
            <a:off x="1" y="162105"/>
            <a:ext cx="12191999" cy="11693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1A45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600" b="1" dirty="0">
                <a:effectLst/>
              </a:rPr>
              <a:t>S</a:t>
            </a:r>
            <a:r>
              <a:rPr lang="en-US" sz="3600" dirty="0"/>
              <a:t>afe and </a:t>
            </a:r>
            <a:r>
              <a:rPr lang="en-US" sz="3600" b="1" dirty="0">
                <a:effectLst/>
              </a:rPr>
              <a:t>Affordable Funding for Equity and Resilience (SAFER) Program Performance since 2019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6E9E0D-CE97-72D4-EA78-ADD62E1A42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94" y="1522925"/>
            <a:ext cx="10539611" cy="3812149"/>
          </a:xfrm>
          <a:prstGeom prst="rect">
            <a:avLst/>
          </a:prstGeom>
          <a:noFill/>
        </p:spPr>
      </p:pic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743A61FD-C8F7-F4C4-BB99-A9C8F4B81405}"/>
              </a:ext>
            </a:extLst>
          </p:cNvPr>
          <p:cNvSpPr txBox="1">
            <a:spLocks/>
          </p:cNvSpPr>
          <p:nvPr/>
        </p:nvSpPr>
        <p:spPr>
          <a:xfrm>
            <a:off x="0" y="6400800"/>
            <a:ext cx="9144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Aft>
                <a:spcPts val="600"/>
              </a:spcAft>
            </a:pPr>
            <a:fld id="{A8C28756-EB8B-4858-BB6A-26EEACFE6BFE}" type="slidenum">
              <a:rPr lang="en-US" smtClean="0">
                <a:solidFill>
                  <a:schemeClr val="bg1"/>
                </a:solidFill>
              </a:rPr>
              <a:pPr algn="ctr"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640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2CEC8-3495-41E5-9432-535F850F4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764" y="205933"/>
            <a:ext cx="10634472" cy="1066770"/>
          </a:xfrm>
        </p:spPr>
        <p:txBody>
          <a:bodyPr>
            <a:normAutofit/>
          </a:bodyPr>
          <a:lstStyle/>
          <a:p>
            <a:pPr algn="ctr"/>
            <a:r>
              <a:rPr lang="en-US" sz="6000">
                <a:latin typeface="Trebuchet MS"/>
                <a:cs typeface="Arial"/>
              </a:rPr>
              <a:t>DWSRF Application Process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0" y="6400800"/>
            <a:ext cx="914400" cy="4572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fld id="{A8C28756-EB8B-4858-BB6A-26EEACFE6BFE}" type="slidenum">
              <a:rPr lang="en-US">
                <a:solidFill>
                  <a:schemeClr val="bg1"/>
                </a:solidFill>
              </a:rPr>
              <a:pPr algn="ctr"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BAB4F9C0-D35A-4BD6-BA60-6D7A38B39E71}"/>
              </a:ext>
            </a:extLst>
          </p:cNvPr>
          <p:cNvSpPr txBox="1">
            <a:spLocks/>
          </p:cNvSpPr>
          <p:nvPr/>
        </p:nvSpPr>
        <p:spPr>
          <a:xfrm>
            <a:off x="457200" y="1444752"/>
            <a:ext cx="11456894" cy="47000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indent="-342900">
              <a:lnSpc>
                <a:spcPct val="110000"/>
              </a:lnSpc>
              <a:spcBef>
                <a:spcPts val="300"/>
              </a:spcBef>
              <a:buSzPct val="100000"/>
              <a:buFont typeface="Wingdings" panose="05000000000000000000" pitchFamily="2" charset="2"/>
              <a:buChar char="Ø"/>
            </a:pPr>
            <a:endParaRPr lang="en-US" sz="2800" spc="0">
              <a:solidFill>
                <a:srgbClr val="262626"/>
              </a:solidFill>
              <a:latin typeface="Arial"/>
              <a:ea typeface="+mn-lt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19D23B-CBF9-819B-2BA5-D4B2802E05B2}"/>
              </a:ext>
            </a:extLst>
          </p:cNvPr>
          <p:cNvSpPr txBox="1"/>
          <p:nvPr/>
        </p:nvSpPr>
        <p:spPr>
          <a:xfrm>
            <a:off x="308199" y="1174822"/>
            <a:ext cx="11562521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b="1" dirty="0">
                <a:cs typeface="Calibri"/>
              </a:rPr>
              <a:t>Application Submission – </a:t>
            </a:r>
            <a:r>
              <a:rPr lang="en-US" sz="2400" dirty="0">
                <a:cs typeface="Calibri"/>
              </a:rPr>
              <a:t>Changed to continuous application process. Previously used a ranked pre-application process that did not consider readiness to proceed. 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b="1" dirty="0">
                <a:cs typeface="Calibri"/>
              </a:rPr>
              <a:t>Project Ranking &amp; Placement on Fundable List – </a:t>
            </a:r>
            <a:r>
              <a:rPr lang="en-US" sz="2400" dirty="0">
                <a:cs typeface="Calibri"/>
              </a:rPr>
              <a:t>Two pathways: grant/PF and loan.</a:t>
            </a:r>
          </a:p>
          <a:p>
            <a:pPr marL="457200" indent="-457200">
              <a:spcAft>
                <a:spcPts val="1200"/>
              </a:spcAft>
              <a:buFontTx/>
              <a:buAutoNum type="arabicPeriod"/>
            </a:pPr>
            <a:r>
              <a:rPr lang="en-US" sz="2400" b="1" dirty="0">
                <a:cs typeface="Calibri"/>
              </a:rPr>
              <a:t>Application Review and Approval</a:t>
            </a:r>
            <a:r>
              <a:rPr lang="en-US" sz="2400" dirty="0">
                <a:cs typeface="Calibri"/>
              </a:rPr>
              <a:t> – Each packages is independently reviewed and approved for funding by technical, financial, and environmental unit. </a:t>
            </a:r>
          </a:p>
          <a:p>
            <a:pPr marL="457200" indent="-457200">
              <a:spcAft>
                <a:spcPts val="1200"/>
              </a:spcAft>
              <a:buFontTx/>
              <a:buAutoNum type="arabicPeriod"/>
            </a:pPr>
            <a:r>
              <a:rPr lang="en-US" sz="2400" b="1" dirty="0">
                <a:cs typeface="Calibri"/>
              </a:rPr>
              <a:t>Financing Agreement Execution </a:t>
            </a:r>
            <a:r>
              <a:rPr lang="en-US" sz="2400" dirty="0">
                <a:cs typeface="Calibri"/>
              </a:rPr>
              <a:t>– After receiving the signed FA,  DFA Deputy Director signs the FA to execute the financing agreement</a:t>
            </a:r>
          </a:p>
          <a:p>
            <a:endParaRPr lang="en-US" sz="3200" dirty="0">
              <a:cs typeface="Calibri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62C7A61-A220-3427-03AB-C245ECB5CB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7143643"/>
              </p:ext>
            </p:extLst>
          </p:nvPr>
        </p:nvGraphicFramePr>
        <p:xfrm>
          <a:off x="511311" y="4238446"/>
          <a:ext cx="11372490" cy="2162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42467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2CEC8-3495-41E5-9432-535F850F4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764" y="324221"/>
            <a:ext cx="10634472" cy="1066770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Trebuchet MS"/>
                <a:cs typeface="Arial"/>
              </a:rPr>
              <a:t>DWSRF Application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0" y="6400800"/>
            <a:ext cx="914400" cy="4572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fld id="{A8C28756-EB8B-4858-BB6A-26EEACFE6BFE}" type="slidenum">
              <a:rPr lang="en-US" smtClean="0">
                <a:solidFill>
                  <a:schemeClr val="bg1"/>
                </a:solidFill>
              </a:rPr>
              <a:pPr algn="ctr"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572544-F390-B62E-4B47-37EA4AA88D76}"/>
              </a:ext>
            </a:extLst>
          </p:cNvPr>
          <p:cNvSpPr txBox="1"/>
          <p:nvPr/>
        </p:nvSpPr>
        <p:spPr>
          <a:xfrm>
            <a:off x="591671" y="1258956"/>
            <a:ext cx="11066929" cy="46474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cs typeface="Calibri"/>
              </a:rPr>
              <a:t>Application Packages: </a:t>
            </a:r>
          </a:p>
          <a:p>
            <a:pPr lvl="1"/>
            <a:r>
              <a:rPr lang="en-US" sz="3200" dirty="0">
                <a:cs typeface="Calibri"/>
              </a:rPr>
              <a:t>Application packages is divided into each specific subject and each package can be submitted individually or as a whole.</a:t>
            </a:r>
          </a:p>
          <a:p>
            <a:pPr marL="914400" lvl="1" indent="-457200">
              <a:buFont typeface="Wingdings"/>
              <a:buChar char="Ø"/>
            </a:pPr>
            <a:r>
              <a:rPr lang="en-US" sz="2800" b="1" dirty="0">
                <a:cs typeface="Calibri"/>
              </a:rPr>
              <a:t>General Package – </a:t>
            </a:r>
            <a:r>
              <a:rPr lang="en-US" sz="2800" dirty="0">
                <a:cs typeface="Calibri"/>
              </a:rPr>
              <a:t>information about the water system.</a:t>
            </a:r>
          </a:p>
          <a:p>
            <a:pPr marL="914400" lvl="1" indent="-457200">
              <a:buFont typeface="Wingdings"/>
              <a:buChar char="Ø"/>
            </a:pPr>
            <a:r>
              <a:rPr lang="en-US" sz="2800" b="1" dirty="0">
                <a:cs typeface="Calibri"/>
              </a:rPr>
              <a:t>Technical Package – </a:t>
            </a:r>
            <a:r>
              <a:rPr lang="en-US" sz="2800" dirty="0">
                <a:cs typeface="Calibri"/>
              </a:rPr>
              <a:t>information about the project.</a:t>
            </a:r>
          </a:p>
          <a:p>
            <a:pPr marL="914400" lvl="1" indent="-457200">
              <a:buFont typeface="Wingdings"/>
              <a:buChar char="Ø"/>
            </a:pPr>
            <a:r>
              <a:rPr lang="en-US" sz="2800" b="1" dirty="0">
                <a:cs typeface="Calibri"/>
              </a:rPr>
              <a:t>Financial Package – </a:t>
            </a:r>
            <a:r>
              <a:rPr lang="en-US" sz="2800" dirty="0">
                <a:cs typeface="Calibri"/>
              </a:rPr>
              <a:t>information about financial situation of the water system.</a:t>
            </a:r>
          </a:p>
          <a:p>
            <a:pPr marL="914400" lvl="1" indent="-457200">
              <a:buFont typeface="Wingdings"/>
              <a:buChar char="Ø"/>
            </a:pPr>
            <a:r>
              <a:rPr lang="en-US" sz="2800" b="1" dirty="0">
                <a:cs typeface="Calibri"/>
              </a:rPr>
              <a:t>Environmental Package -</a:t>
            </a:r>
            <a:r>
              <a:rPr lang="en-US" sz="2800" dirty="0">
                <a:cs typeface="Calibri"/>
              </a:rPr>
              <a:t> information about environmental impact of the project.</a:t>
            </a:r>
          </a:p>
          <a:p>
            <a:endParaRPr lang="en-US" sz="3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4610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2CEC8-3495-41E5-9432-535F850F4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61926"/>
            <a:ext cx="10515600" cy="75247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5400" dirty="0">
                <a:latin typeface="Trebuchet MS"/>
                <a:cs typeface="Arial"/>
              </a:rPr>
              <a:t>DFA Marketing &amp; Outreach</a:t>
            </a:r>
          </a:p>
        </p:txBody>
      </p:sp>
      <p:graphicFrame>
        <p:nvGraphicFramePr>
          <p:cNvPr id="14" name="TextBox 2">
            <a:extLst>
              <a:ext uri="{FF2B5EF4-FFF2-40B4-BE49-F238E27FC236}">
                <a16:creationId xmlns:a16="http://schemas.microsoft.com/office/drawing/2014/main" id="{303FFBB8-B12F-9982-35A2-BF40CDC264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6242398"/>
              </p:ext>
            </p:extLst>
          </p:nvPr>
        </p:nvGraphicFramePr>
        <p:xfrm>
          <a:off x="433790" y="938090"/>
          <a:ext cx="5592577" cy="5262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7B1A180-8A6F-B25D-E52F-D64510861FA1}"/>
              </a:ext>
            </a:extLst>
          </p:cNvPr>
          <p:cNvSpPr txBox="1"/>
          <p:nvPr/>
        </p:nvSpPr>
        <p:spPr>
          <a:xfrm>
            <a:off x="5819636" y="3921001"/>
            <a:ext cx="5938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000" dirty="0"/>
              <a:t>Present updates on Policy and IUP and get feedback from the water systems and public.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AF344A2-22B8-F0A3-9CC7-20F20DBF0D16}"/>
              </a:ext>
            </a:extLst>
          </p:cNvPr>
          <p:cNvGrpSpPr/>
          <p:nvPr/>
        </p:nvGrpSpPr>
        <p:grpSpPr>
          <a:xfrm>
            <a:off x="6026367" y="4864335"/>
            <a:ext cx="4702887" cy="1831739"/>
            <a:chOff x="7188537" y="1979618"/>
            <a:chExt cx="1529296" cy="13149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0BCE671-1723-4733-E383-E69EC6AD71A7}"/>
                </a:ext>
              </a:extLst>
            </p:cNvPr>
            <p:cNvSpPr/>
            <p:nvPr/>
          </p:nvSpPr>
          <p:spPr>
            <a:xfrm>
              <a:off x="7188537" y="1979618"/>
              <a:ext cx="1529296" cy="131493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645F4DB-4B34-0E1C-6DBD-50C24B0A1374}"/>
                </a:ext>
              </a:extLst>
            </p:cNvPr>
            <p:cNvSpPr txBox="1"/>
            <p:nvPr/>
          </p:nvSpPr>
          <p:spPr>
            <a:xfrm>
              <a:off x="7188537" y="1979618"/>
              <a:ext cx="1529296" cy="2651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B3A7A28-6867-1945-AD23-1D99983EC8BA}"/>
              </a:ext>
            </a:extLst>
          </p:cNvPr>
          <p:cNvSpPr txBox="1"/>
          <p:nvPr/>
        </p:nvSpPr>
        <p:spPr>
          <a:xfrm>
            <a:off x="5856536" y="2646041"/>
            <a:ext cx="5901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Provide opportunity for potential funding applicant to interact directly with State Water Board and get information of all the DFA funding program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A8B60B-0004-A287-468A-BD4F84235894}"/>
              </a:ext>
            </a:extLst>
          </p:cNvPr>
          <p:cNvSpPr txBox="1"/>
          <p:nvPr/>
        </p:nvSpPr>
        <p:spPr>
          <a:xfrm>
            <a:off x="5856536" y="4924869"/>
            <a:ext cx="54708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Provide early assistance to every applicant from application submittal to project completion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486166-BE53-A039-D4B8-B73A9FDCA169}"/>
              </a:ext>
            </a:extLst>
          </p:cNvPr>
          <p:cNvSpPr txBox="1"/>
          <p:nvPr/>
        </p:nvSpPr>
        <p:spPr>
          <a:xfrm>
            <a:off x="5856536" y="1553945"/>
            <a:ext cx="5901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In-depth interaction on policy, procedures, and process improvements</a:t>
            </a:r>
          </a:p>
        </p:txBody>
      </p:sp>
      <p:sp>
        <p:nvSpPr>
          <p:cNvPr id="24" name="Slide Number Placeholder 10">
            <a:extLst>
              <a:ext uri="{FF2B5EF4-FFF2-40B4-BE49-F238E27FC236}">
                <a16:creationId xmlns:a16="http://schemas.microsoft.com/office/drawing/2014/main" id="{392E0E31-9847-0441-76CF-85F2FC09D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00800"/>
            <a:ext cx="914400" cy="4572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fld id="{A8C28756-EB8B-4858-BB6A-26EEACFE6BFE}" type="slidenum">
              <a:rPr lang="en-US" smtClean="0">
                <a:solidFill>
                  <a:schemeClr val="bg1"/>
                </a:solidFill>
              </a:rPr>
              <a:pPr algn="ctr"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699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BCC743-2FB8-A787-BBDF-77C21C5B2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47705-3341-9F41-8F08-BBFE738DE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764" y="205933"/>
            <a:ext cx="10634472" cy="1066770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latin typeface="Trebuchet MS"/>
                <a:cs typeface="Arial"/>
              </a:rPr>
              <a:t>Online Resources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78F3E3F-8A94-5372-76DA-99DE2204C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00800"/>
            <a:ext cx="914400" cy="4572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fld id="{A8C28756-EB8B-4858-BB6A-26EEACFE6BFE}" type="slidenum">
              <a:rPr lang="en-US">
                <a:solidFill>
                  <a:schemeClr val="bg1"/>
                </a:solidFill>
              </a:rPr>
              <a:pPr algn="ctr"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F9E9FE-88B5-D79B-31AB-7D720678A581}"/>
              </a:ext>
            </a:extLst>
          </p:cNvPr>
          <p:cNvSpPr txBox="1"/>
          <p:nvPr/>
        </p:nvSpPr>
        <p:spPr>
          <a:xfrm>
            <a:off x="132521" y="1258956"/>
            <a:ext cx="11728173" cy="5509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914400" lvl="1" indent="-457200">
              <a:buFont typeface="Wingdings"/>
              <a:buChar char="Ø"/>
            </a:pPr>
            <a:r>
              <a:rPr lang="en-US" sz="3200" b="1" dirty="0">
                <a:cs typeface="Calibri"/>
              </a:rPr>
              <a:t>Financial Assistance Application Submittal Tool (FAAST) </a:t>
            </a:r>
            <a:endParaRPr lang="en-US" dirty="0"/>
          </a:p>
          <a:p>
            <a:pPr lvl="2"/>
            <a:r>
              <a:rPr lang="en-US" sz="3200" dirty="0">
                <a:cs typeface="Calibri"/>
              </a:rPr>
              <a:t>Online application submittal for funding applicants</a:t>
            </a:r>
          </a:p>
          <a:p>
            <a:pPr marL="914400" lvl="1" indent="-457200">
              <a:buFont typeface="Wingdings"/>
              <a:buChar char="Ø"/>
            </a:pPr>
            <a:endParaRPr lang="en-US" sz="3200" b="1" dirty="0">
              <a:cs typeface="Calibri"/>
            </a:endParaRPr>
          </a:p>
          <a:p>
            <a:pPr marL="914400" lvl="1" indent="-457200">
              <a:buFont typeface="Wingdings"/>
              <a:buChar char="Ø"/>
            </a:pPr>
            <a:r>
              <a:rPr lang="en-US" sz="3200" b="1" dirty="0">
                <a:cs typeface="Calibri"/>
              </a:rPr>
              <a:t>DWSRF website</a:t>
            </a:r>
          </a:p>
          <a:p>
            <a:pPr marL="1371600" lvl="2" indent="-457200">
              <a:buFont typeface="Arial"/>
              <a:buChar char="•"/>
            </a:pPr>
            <a:r>
              <a:rPr lang="en-US" sz="3200" dirty="0">
                <a:cs typeface="Calibri"/>
              </a:rPr>
              <a:t>Online resources for DWSRF application instructions, policies, intended use plan, and other guidance documents on program requirements.</a:t>
            </a:r>
            <a:endParaRPr lang="en-US" dirty="0">
              <a:cs typeface="Calibri"/>
            </a:endParaRPr>
          </a:p>
          <a:p>
            <a:pPr marL="1371600" lvl="2" indent="-457200">
              <a:buFont typeface="Arial"/>
              <a:buChar char="•"/>
            </a:pPr>
            <a:r>
              <a:rPr lang="en-US" sz="3200" b="1" dirty="0">
                <a:cs typeface="Calibri"/>
              </a:rPr>
              <a:t>Draft Financing Agreement Templates</a:t>
            </a:r>
            <a:endParaRPr lang="en-US" b="1" dirty="0">
              <a:cs typeface="Calibri"/>
            </a:endParaRPr>
          </a:p>
          <a:p>
            <a:pPr lvl="3"/>
            <a:r>
              <a:rPr lang="en-US" sz="3200" dirty="0">
                <a:cs typeface="Calibri"/>
              </a:rPr>
              <a:t>Standard language of DWSRF financing agreement &amp; legal opinions are available online.</a:t>
            </a:r>
          </a:p>
          <a:p>
            <a:pPr marL="914400" lvl="1" indent="-457200">
              <a:buFont typeface="Wingdings"/>
              <a:buChar char="Ø"/>
            </a:pPr>
            <a:endParaRPr lang="en-US" sz="3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761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2CEC8-3495-41E5-9432-535F850F4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47487"/>
            <a:ext cx="9692640" cy="1325562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Trebuchet MS" panose="020B0603020202020204" pitchFamily="34" charset="0"/>
              </a:rPr>
              <a:t>Questions?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45495" y="961210"/>
            <a:ext cx="5400675" cy="381000"/>
          </a:xfrm>
          <a:prstGeom prst="rect">
            <a:avLst/>
          </a:prstGeom>
        </p:spPr>
        <p:txBody>
          <a:bodyPr vert="horz" lIns="90620" tIns="45310" rIns="90620" bIns="4531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969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664DB3D4-69F8-122C-EF16-95EA62641D3C}"/>
              </a:ext>
            </a:extLst>
          </p:cNvPr>
          <p:cNvSpPr txBox="1">
            <a:spLocks/>
          </p:cNvSpPr>
          <p:nvPr/>
        </p:nvSpPr>
        <p:spPr>
          <a:xfrm>
            <a:off x="0" y="6400800"/>
            <a:ext cx="914400" cy="446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Aft>
                <a:spcPts val="600"/>
              </a:spcAft>
            </a:pPr>
            <a:fld id="{A8C28756-EB8B-4858-BB6A-26EEACFE6BFE}" type="slidenum">
              <a:rPr lang="en-US" b="1" dirty="0">
                <a:solidFill>
                  <a:schemeClr val="bg1"/>
                </a:solidFill>
              </a:rPr>
              <a:pPr algn="ctr">
                <a:lnSpc>
                  <a:spcPct val="90000"/>
                </a:lnSpc>
                <a:spcAft>
                  <a:spcPts val="600"/>
                </a:spcAft>
              </a:pPr>
              <a:t>16</a:t>
            </a:fld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5" name="Picture 4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B75629ED-03D1-02B1-58DC-6B2E24960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49" y="845661"/>
            <a:ext cx="6888904" cy="516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274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2CEC8-3495-41E5-9432-535F850F4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168820"/>
            <a:ext cx="9692640" cy="1059481"/>
          </a:xfrm>
        </p:spPr>
        <p:txBody>
          <a:bodyPr>
            <a:normAutofit/>
          </a:bodyPr>
          <a:lstStyle/>
          <a:p>
            <a:pPr algn="ctr"/>
            <a:r>
              <a:rPr lang="en-US" sz="6000">
                <a:latin typeface="Trebuchet MS" panose="020B0603020202020204" pitchFamily="34" charset="0"/>
              </a:rPr>
              <a:t>Content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0" y="6400800"/>
            <a:ext cx="914400" cy="4572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fld id="{A8C28756-EB8B-4858-BB6A-26EEACFE6BFE}" type="slidenum">
              <a:rPr lang="en-US">
                <a:solidFill>
                  <a:schemeClr val="bg1"/>
                </a:solidFill>
              </a:rPr>
              <a:pPr algn="ctr"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3" name="Content Placeholder 13">
            <a:extLst>
              <a:ext uri="{FF2B5EF4-FFF2-40B4-BE49-F238E27FC236}">
                <a16:creationId xmlns:a16="http://schemas.microsoft.com/office/drawing/2014/main" id="{A70F0AEB-02CF-41A1-B833-9925E022AE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8037087"/>
              </p:ext>
            </p:extLst>
          </p:nvPr>
        </p:nvGraphicFramePr>
        <p:xfrm>
          <a:off x="1172051" y="1371600"/>
          <a:ext cx="9847897" cy="4682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1324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A5F4EB6-1BBB-E21F-1658-A2F063336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3784" y="771394"/>
            <a:ext cx="4532620" cy="56492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E6AD35-DAB5-17F9-5BAB-708AEFE97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069" y="959285"/>
            <a:ext cx="4840384" cy="54613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72C152-2C35-D256-D8CC-1A420ED82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" y="-217"/>
            <a:ext cx="12185736" cy="1325563"/>
          </a:xfrm>
        </p:spPr>
        <p:txBody>
          <a:bodyPr/>
          <a:lstStyle/>
          <a:p>
            <a:pPr algn="ctr"/>
            <a:r>
              <a:rPr lang="en-US">
                <a:latin typeface="Arial"/>
                <a:cs typeface="Arial"/>
              </a:rPr>
              <a:t>9 Regional Boards, 27 Drinking Water Districts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67F27A-7CE7-72D8-0B03-2417AA52AA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5CFC30-E45D-4431-B46B-489B270F781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FE0574E0-50ED-D7E8-B983-EEBD521CBE7C}"/>
              </a:ext>
            </a:extLst>
          </p:cNvPr>
          <p:cNvSpPr txBox="1">
            <a:spLocks/>
          </p:cNvSpPr>
          <p:nvPr/>
        </p:nvSpPr>
        <p:spPr>
          <a:xfrm>
            <a:off x="0" y="6462585"/>
            <a:ext cx="914400" cy="3651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Aft>
                <a:spcPts val="600"/>
              </a:spcAft>
            </a:pPr>
            <a:fld id="{A8C28756-EB8B-4858-BB6A-26EEACFE6BFE}" type="slidenum">
              <a:rPr lang="en-US" smtClean="0">
                <a:solidFill>
                  <a:schemeClr val="bg1"/>
                </a:solidFill>
              </a:rPr>
              <a:pPr algn="ctr"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412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6CFC3-44DC-F1D6-7DF0-E443517E9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743B51D-C46A-E1EB-B605-82878AAD7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00800"/>
            <a:ext cx="914400" cy="4572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fld id="{A8C28756-EB8B-4858-BB6A-26EEACFE6BFE}" type="slidenum">
              <a:rPr lang="en-US" smtClean="0">
                <a:solidFill>
                  <a:schemeClr val="bg1"/>
                </a:solidFill>
              </a:rPr>
              <a:pPr algn="ctr"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39BC0B6-0A4F-8BF0-C9E3-29C9B50F7577}"/>
              </a:ext>
            </a:extLst>
          </p:cNvPr>
          <p:cNvSpPr txBox="1">
            <a:spLocks/>
          </p:cNvSpPr>
          <p:nvPr/>
        </p:nvSpPr>
        <p:spPr>
          <a:xfrm>
            <a:off x="879406" y="205827"/>
            <a:ext cx="10634472" cy="1066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1A45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6000" dirty="0">
                <a:latin typeface="Trebuchet MS"/>
                <a:cs typeface="Arial"/>
              </a:rPr>
              <a:t>California Water Systems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0FDA9E-E4AB-037E-8026-1828CD17E4C4}"/>
              </a:ext>
            </a:extLst>
          </p:cNvPr>
          <p:cNvSpPr txBox="1"/>
          <p:nvPr/>
        </p:nvSpPr>
        <p:spPr>
          <a:xfrm>
            <a:off x="326018" y="1577211"/>
            <a:ext cx="11741247" cy="43191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922020" lvl="2" indent="-457200">
              <a:lnSpc>
                <a:spcPct val="150000"/>
              </a:lnSpc>
              <a:spcBef>
                <a:spcPts val="300"/>
              </a:spcBef>
              <a:spcAft>
                <a:spcPts val="800"/>
              </a:spcAft>
              <a:buFont typeface="Wingdings"/>
              <a:buChar char="Ø"/>
            </a:pPr>
            <a:r>
              <a:rPr lang="en-US" sz="2800" dirty="0">
                <a:latin typeface="Arial"/>
                <a:cs typeface="Arial"/>
              </a:rPr>
              <a:t>7,200+ public water systems (2,840 community water systems)</a:t>
            </a:r>
          </a:p>
          <a:p>
            <a:pPr marL="922020" lvl="2" indent="-457200">
              <a:lnSpc>
                <a:spcPct val="150000"/>
              </a:lnSpc>
              <a:spcBef>
                <a:spcPts val="300"/>
              </a:spcBef>
              <a:spcAft>
                <a:spcPts val="800"/>
              </a:spcAft>
              <a:buFont typeface="Wingdings"/>
              <a:buChar char="Ø"/>
            </a:pPr>
            <a:r>
              <a:rPr lang="en-US" sz="2800" dirty="0">
                <a:latin typeface="Arial"/>
                <a:cs typeface="Arial"/>
              </a:rPr>
              <a:t>98% of California’s population receives water that meets drinking water standards</a:t>
            </a:r>
          </a:p>
          <a:p>
            <a:pPr marL="922020" lvl="2" indent="-457200">
              <a:lnSpc>
                <a:spcPct val="150000"/>
              </a:lnSpc>
              <a:spcBef>
                <a:spcPts val="300"/>
              </a:spcBef>
              <a:spcAft>
                <a:spcPts val="800"/>
              </a:spcAft>
              <a:buFont typeface="Wingdings"/>
              <a:buChar char="Ø"/>
            </a:pPr>
            <a:r>
              <a:rPr lang="en-US" sz="2800" dirty="0">
                <a:latin typeface="Arial"/>
                <a:cs typeface="Arial"/>
              </a:rPr>
              <a:t>385 failing public water systems serving 913,500 Californians</a:t>
            </a:r>
          </a:p>
          <a:p>
            <a:pPr marL="922020" lvl="2" indent="-457200">
              <a:lnSpc>
                <a:spcPct val="150000"/>
              </a:lnSpc>
              <a:spcBef>
                <a:spcPts val="300"/>
              </a:spcBef>
              <a:spcAft>
                <a:spcPts val="800"/>
              </a:spcAft>
              <a:buFont typeface="Wingdings"/>
              <a:buChar char="Ø"/>
            </a:pPr>
            <a:r>
              <a:rPr lang="en-US" sz="2800" dirty="0">
                <a:latin typeface="Arial"/>
                <a:cs typeface="Arial"/>
              </a:rPr>
              <a:t>7</a:t>
            </a:r>
            <a:r>
              <a:rPr lang="en-US" sz="2800" baseline="30000" dirty="0">
                <a:latin typeface="Arial"/>
                <a:cs typeface="Arial"/>
              </a:rPr>
              <a:t>th</a:t>
            </a:r>
            <a:r>
              <a:rPr lang="en-US" sz="2800" dirty="0">
                <a:latin typeface="Arial"/>
                <a:cs typeface="Arial"/>
              </a:rPr>
              <a:t> DWINSA shows $83.5 billion need over next 20 years for CA</a:t>
            </a:r>
          </a:p>
          <a:p>
            <a:pPr marL="922020" lvl="2" indent="-457200">
              <a:spcBef>
                <a:spcPts val="300"/>
              </a:spcBef>
              <a:spcAft>
                <a:spcPts val="800"/>
              </a:spcAft>
              <a:buFont typeface="Wingdings"/>
              <a:buChar char="Ø"/>
            </a:pPr>
            <a:endParaRPr lang="en-US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8042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3587D-E32B-A623-3CA9-E134FF381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Total No. Of Small Systems: 2,809</a:t>
            </a:r>
            <a:br>
              <a:rPr lang="en-US" sz="2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Failing Systems: 368</a:t>
            </a:r>
            <a:br>
              <a:rPr lang="en-US" sz="2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At-Risk Systems: 483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EB9540-3236-7525-EEB6-C5B42DE32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781" y="2946"/>
            <a:ext cx="4655770" cy="634178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8A547D-6361-92AA-FB28-FCAD6EFAF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4184" y="6356350"/>
            <a:ext cx="5143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A15CFC30-E45D-4431-B46B-489B270F7815}" type="slidenum">
              <a:rPr lang="en-US">
                <a:solidFill>
                  <a:schemeClr val="tx1">
                    <a:alpha val="80000"/>
                  </a:schemeClr>
                </a:solidFill>
              </a:rPr>
              <a:pPr algn="r">
                <a:spcAft>
                  <a:spcPts val="600"/>
                </a:spcAft>
              </a:pPr>
              <a:t>5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6" name="Flowchart: Delay 5">
            <a:extLst>
              <a:ext uri="{FF2B5EF4-FFF2-40B4-BE49-F238E27FC236}">
                <a16:creationId xmlns:a16="http://schemas.microsoft.com/office/drawing/2014/main" id="{3D9DF830-0EF4-F8AE-025F-6BC08DD7AD6F}"/>
              </a:ext>
            </a:extLst>
          </p:cNvPr>
          <p:cNvSpPr/>
          <p:nvPr/>
        </p:nvSpPr>
        <p:spPr>
          <a:xfrm>
            <a:off x="1181100" y="1600200"/>
            <a:ext cx="4331368" cy="3657600"/>
          </a:xfrm>
          <a:prstGeom prst="flowChartDela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FFB8B1E-2BCF-970E-6D49-92F4796AF24A}"/>
              </a:ext>
            </a:extLst>
          </p:cNvPr>
          <p:cNvSpPr txBox="1">
            <a:spLocks/>
          </p:cNvSpPr>
          <p:nvPr/>
        </p:nvSpPr>
        <p:spPr>
          <a:xfrm>
            <a:off x="1181100" y="2119666"/>
            <a:ext cx="3711742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1A45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b="0" dirty="0">
                <a:solidFill>
                  <a:srgbClr val="FFFFFF"/>
                </a:solidFill>
                <a:latin typeface="+mj-lt"/>
                <a:cs typeface="+mj-cs"/>
              </a:rPr>
              <a:t>Total No. Of Small Systems: 2,809</a:t>
            </a:r>
            <a:br>
              <a:rPr lang="en-US" b="0" dirty="0">
                <a:solidFill>
                  <a:srgbClr val="FFFFFF"/>
                </a:solidFill>
                <a:latin typeface="+mj-lt"/>
                <a:cs typeface="+mj-cs"/>
              </a:rPr>
            </a:br>
            <a:br>
              <a:rPr lang="en-US" b="0" dirty="0">
                <a:solidFill>
                  <a:srgbClr val="FFFFFF"/>
                </a:solidFill>
                <a:latin typeface="+mj-lt"/>
                <a:cs typeface="+mj-cs"/>
              </a:rPr>
            </a:br>
            <a:r>
              <a:rPr lang="en-US" b="0" dirty="0">
                <a:solidFill>
                  <a:srgbClr val="FFFFFF"/>
                </a:solidFill>
                <a:latin typeface="+mj-lt"/>
                <a:cs typeface="+mj-cs"/>
              </a:rPr>
              <a:t>Failing Systems: 368</a:t>
            </a:r>
            <a:br>
              <a:rPr lang="en-US" b="0" dirty="0">
                <a:solidFill>
                  <a:srgbClr val="FFFFFF"/>
                </a:solidFill>
                <a:latin typeface="+mj-lt"/>
                <a:cs typeface="+mj-cs"/>
              </a:rPr>
            </a:br>
            <a:br>
              <a:rPr lang="en-US" b="0" dirty="0">
                <a:solidFill>
                  <a:srgbClr val="FFFFFF"/>
                </a:solidFill>
                <a:latin typeface="+mj-lt"/>
                <a:cs typeface="+mj-cs"/>
              </a:rPr>
            </a:br>
            <a:r>
              <a:rPr lang="en-US" b="0" dirty="0">
                <a:solidFill>
                  <a:srgbClr val="FFFFFF"/>
                </a:solidFill>
                <a:latin typeface="+mj-lt"/>
                <a:cs typeface="+mj-cs"/>
              </a:rPr>
              <a:t>At-Risk Systems: 483</a:t>
            </a:r>
          </a:p>
        </p:txBody>
      </p:sp>
    </p:spTree>
    <p:extLst>
      <p:ext uri="{BB962C8B-B14F-4D97-AF65-F5344CB8AC3E}">
        <p14:creationId xmlns:p14="http://schemas.microsoft.com/office/powerpoint/2010/main" val="3145888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F9495-FD8A-A79C-1A3A-15F1CB3EE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CB891-1716-B7F3-56A6-53381CEB7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>
                <a:latin typeface="Trebuchet MS"/>
                <a:cs typeface="Arial"/>
              </a:rPr>
              <a:t>DWSRF Demand</a:t>
            </a:r>
            <a:endParaRPr lang="en-US" sz="6000">
              <a:latin typeface="Trebuchet MS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9661D63-EFBF-52AC-769A-218E00A8DE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742197"/>
              </p:ext>
            </p:extLst>
          </p:nvPr>
        </p:nvGraphicFramePr>
        <p:xfrm>
          <a:off x="697230" y="914402"/>
          <a:ext cx="11007090" cy="5262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17EC5B95-E0C5-7614-A2A0-4FA62AF521E7}"/>
              </a:ext>
            </a:extLst>
          </p:cNvPr>
          <p:cNvSpPr txBox="1">
            <a:spLocks/>
          </p:cNvSpPr>
          <p:nvPr/>
        </p:nvSpPr>
        <p:spPr>
          <a:xfrm>
            <a:off x="0" y="6400800"/>
            <a:ext cx="9144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Aft>
                <a:spcPts val="600"/>
              </a:spcAft>
            </a:pPr>
            <a:fld id="{A8C28756-EB8B-4858-BB6A-26EEACFE6BFE}" type="slidenum">
              <a:rPr lang="en-US" smtClean="0">
                <a:solidFill>
                  <a:schemeClr val="bg1"/>
                </a:solidFill>
              </a:rPr>
              <a:pPr algn="ctr"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84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D6822-EE39-D213-04B3-9F11C5D11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11173"/>
            <a:ext cx="10515600" cy="7524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>
                <a:latin typeface="Trebuchet MS"/>
                <a:cs typeface="Arial"/>
              </a:rPr>
              <a:t>Water Funding in CA</a:t>
            </a:r>
            <a:endParaRPr lang="en-US" sz="6000" dirty="0">
              <a:latin typeface="Trebuchet MS"/>
            </a:endParaRPr>
          </a:p>
        </p:txBody>
      </p:sp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01E161E9-DF26-726C-9815-144BB289C1F5}"/>
              </a:ext>
            </a:extLst>
          </p:cNvPr>
          <p:cNvSpPr txBox="1">
            <a:spLocks/>
          </p:cNvSpPr>
          <p:nvPr/>
        </p:nvSpPr>
        <p:spPr>
          <a:xfrm>
            <a:off x="0" y="6400800"/>
            <a:ext cx="9144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Aft>
                <a:spcPts val="600"/>
              </a:spcAft>
            </a:pPr>
            <a:fld id="{A8C28756-EB8B-4858-BB6A-26EEACFE6BFE}" type="slidenum">
              <a:rPr lang="en-US" smtClean="0">
                <a:solidFill>
                  <a:schemeClr val="bg1"/>
                </a:solidFill>
              </a:rPr>
              <a:pPr algn="ctr"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A40C6C-1FC9-4A24-47C3-594B9AC21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47012"/>
            <a:ext cx="3232526" cy="2321442"/>
          </a:xfrm>
          <a:prstGeom prst="rect">
            <a:avLst/>
          </a:prstGeom>
        </p:spPr>
      </p:pic>
      <p:pic>
        <p:nvPicPr>
          <p:cNvPr id="1026" name="Picture 2" descr="California Department of Public Health (CDPH) | CA.gov">
            <a:extLst>
              <a:ext uri="{FF2B5EF4-FFF2-40B4-BE49-F238E27FC236}">
                <a16:creationId xmlns:a16="http://schemas.microsoft.com/office/drawing/2014/main" id="{AAD71E5A-3841-BD47-9E94-087DAAC42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235" y="1548266"/>
            <a:ext cx="2731180" cy="271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epartment Of Water Resources">
            <a:extLst>
              <a:ext uri="{FF2B5EF4-FFF2-40B4-BE49-F238E27FC236}">
                <a16:creationId xmlns:a16="http://schemas.microsoft.com/office/drawing/2014/main" id="{8F02CE09-D389-4BC2-DA6A-7122D7ECD0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694"/>
          <a:stretch/>
        </p:blipFill>
        <p:spPr bwMode="auto">
          <a:xfrm>
            <a:off x="8509535" y="1892525"/>
            <a:ext cx="2109976" cy="203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0050850-9E67-9054-F42C-465B20BE5EE2}"/>
              </a:ext>
            </a:extLst>
          </p:cNvPr>
          <p:cNvSpPr txBox="1"/>
          <p:nvPr/>
        </p:nvSpPr>
        <p:spPr>
          <a:xfrm>
            <a:off x="401614" y="4504396"/>
            <a:ext cx="3920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CWSRF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Recyled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water bonds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Storm water bonds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A814E9-5C2F-DB4D-25DF-94E9B0BAA793}"/>
              </a:ext>
            </a:extLst>
          </p:cNvPr>
          <p:cNvSpPr txBox="1"/>
          <p:nvPr/>
        </p:nvSpPr>
        <p:spPr>
          <a:xfrm>
            <a:off x="4477235" y="4504396"/>
            <a:ext cx="3449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DWSRF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Drinking Water bonds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758BF9-32B8-AD7A-93B8-709321200FB7}"/>
              </a:ext>
            </a:extLst>
          </p:cNvPr>
          <p:cNvSpPr txBox="1"/>
          <p:nvPr/>
        </p:nvSpPr>
        <p:spPr>
          <a:xfrm>
            <a:off x="8509535" y="4504396"/>
            <a:ext cx="3449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Desalination bonds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Integrated Water Management funding</a:t>
            </a:r>
          </a:p>
        </p:txBody>
      </p:sp>
    </p:spTree>
    <p:extLst>
      <p:ext uri="{BB962C8B-B14F-4D97-AF65-F5344CB8AC3E}">
        <p14:creationId xmlns:p14="http://schemas.microsoft.com/office/powerpoint/2010/main" val="1042834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0" y="6400800"/>
            <a:ext cx="914400" cy="4572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fld id="{A8C28756-EB8B-4858-BB6A-26EEACFE6BFE}" type="slidenum">
              <a:rPr lang="en-US" smtClean="0">
                <a:solidFill>
                  <a:schemeClr val="bg1"/>
                </a:solidFill>
              </a:rPr>
              <a:pPr algn="ctr"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775161B-81B6-3665-E238-6FC028398D0A}"/>
              </a:ext>
            </a:extLst>
          </p:cNvPr>
          <p:cNvSpPr txBox="1">
            <a:spLocks/>
          </p:cNvSpPr>
          <p:nvPr/>
        </p:nvSpPr>
        <p:spPr>
          <a:xfrm>
            <a:off x="879406" y="205827"/>
            <a:ext cx="10634472" cy="1066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1A45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6000">
                <a:latin typeface="Trebuchet MS"/>
                <a:cs typeface="Arial"/>
              </a:rPr>
              <a:t>DWSRF Policy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8FE4E8-A7E1-887D-DDA6-4A6E7BDF9FE6}"/>
              </a:ext>
            </a:extLst>
          </p:cNvPr>
          <p:cNvSpPr txBox="1"/>
          <p:nvPr/>
        </p:nvSpPr>
        <p:spPr>
          <a:xfrm>
            <a:off x="331304" y="1258956"/>
            <a:ext cx="11496260" cy="54245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922020" lvl="2" indent="-457200">
              <a:spcBef>
                <a:spcPts val="300"/>
              </a:spcBef>
              <a:spcAft>
                <a:spcPts val="800"/>
              </a:spcAft>
              <a:buFont typeface="Wingdings"/>
              <a:buChar char="Ø"/>
            </a:pPr>
            <a:r>
              <a:rPr lang="en-US" sz="2400" b="1" dirty="0">
                <a:latin typeface="Arial"/>
                <a:cs typeface="Arial"/>
              </a:rPr>
              <a:t>Broad Eligibilities</a:t>
            </a:r>
          </a:p>
          <a:p>
            <a:pPr marL="1379220" lvl="3" indent="-457200">
              <a:spcBef>
                <a:spcPts val="300"/>
              </a:spcBef>
              <a:spcAft>
                <a:spcPts val="800"/>
              </a:spcAft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Align acceptable Project and eligible costs with federal guidance </a:t>
            </a:r>
          </a:p>
          <a:p>
            <a:pPr marL="922020" lvl="2" indent="-457200">
              <a:spcBef>
                <a:spcPts val="300"/>
              </a:spcBef>
              <a:spcAft>
                <a:spcPts val="800"/>
              </a:spcAft>
              <a:buFont typeface="Wingdings"/>
              <a:buChar char="Ø"/>
            </a:pPr>
            <a:r>
              <a:rPr lang="en-US" sz="2400" b="1" dirty="0">
                <a:latin typeface="Arial"/>
                <a:cs typeface="Arial"/>
              </a:rPr>
              <a:t>Adjusted criteria for project ranking</a:t>
            </a:r>
          </a:p>
          <a:p>
            <a:pPr marL="1379220" lvl="3" indent="-457200">
              <a:spcBef>
                <a:spcPts val="300"/>
              </a:spcBef>
              <a:spcAft>
                <a:spcPts val="800"/>
              </a:spcAft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Projects are ranked based on water quality categories and readiness </a:t>
            </a:r>
          </a:p>
          <a:p>
            <a:pPr marL="1379220" lvl="3" indent="-457200">
              <a:spcBef>
                <a:spcPts val="300"/>
              </a:spcBef>
              <a:spcAft>
                <a:spcPts val="800"/>
              </a:spcAft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Previously ranked only on water quality</a:t>
            </a:r>
          </a:p>
          <a:p>
            <a:pPr marL="922020" lvl="2" indent="-457200">
              <a:spcBef>
                <a:spcPts val="300"/>
              </a:spcBef>
              <a:spcAft>
                <a:spcPts val="800"/>
              </a:spcAft>
              <a:buFont typeface="Wingdings"/>
              <a:buChar char="Ø"/>
            </a:pPr>
            <a:r>
              <a:rPr lang="en-US" sz="2400" b="1" dirty="0">
                <a:latin typeface="Arial"/>
                <a:cs typeface="Arial"/>
              </a:rPr>
              <a:t>Align with Clean Water SRF Policy</a:t>
            </a:r>
          </a:p>
          <a:p>
            <a:pPr marL="922020" lvl="2" indent="-457200">
              <a:spcBef>
                <a:spcPts val="300"/>
              </a:spcBef>
              <a:spcAft>
                <a:spcPts val="800"/>
              </a:spcAft>
              <a:buFont typeface="Wingdings"/>
              <a:buChar char="Ø"/>
            </a:pPr>
            <a:r>
              <a:rPr lang="en-US" sz="2400" b="1" dirty="0">
                <a:latin typeface="Arial"/>
                <a:cs typeface="Arial"/>
              </a:rPr>
              <a:t>Established a planning/design program</a:t>
            </a:r>
            <a:endParaRPr lang="en-US" sz="2400" b="1" dirty="0">
              <a:latin typeface="Calibri"/>
              <a:cs typeface="Calibri"/>
            </a:endParaRPr>
          </a:p>
          <a:p>
            <a:pPr marL="1379220" lvl="3" indent="-457200">
              <a:spcBef>
                <a:spcPts val="300"/>
              </a:spcBef>
              <a:spcAft>
                <a:spcPts val="800"/>
              </a:spcAft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Prioritize planning for small DACs</a:t>
            </a:r>
          </a:p>
          <a:p>
            <a:pPr marL="1379220" lvl="3" indent="-457200">
              <a:spcBef>
                <a:spcPts val="300"/>
              </a:spcBef>
              <a:spcAft>
                <a:spcPts val="800"/>
              </a:spcAft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Also allows prioritization of lower ranked construction projects that are ready to proceed</a:t>
            </a:r>
          </a:p>
          <a:p>
            <a:pPr marL="1379220" lvl="3" indent="-457200">
              <a:spcBef>
                <a:spcPts val="300"/>
              </a:spcBef>
              <a:spcAft>
                <a:spcPts val="800"/>
              </a:spcAft>
              <a:buFont typeface="Arial"/>
              <a:buChar char="•"/>
            </a:pP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5721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5F955-6B56-6A9E-05D5-196CF24AD0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C20A194-70F3-6FFE-D23E-CF5C5CFCF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00800"/>
            <a:ext cx="914400" cy="4572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fld id="{A8C28756-EB8B-4858-BB6A-26EEACFE6BFE}" type="slidenum">
              <a:rPr lang="en-US" smtClean="0">
                <a:solidFill>
                  <a:schemeClr val="bg1"/>
                </a:solidFill>
              </a:rPr>
              <a:pPr algn="ctr"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A60E4B-7549-7599-38C6-8829DAEBE6A7}"/>
              </a:ext>
            </a:extLst>
          </p:cNvPr>
          <p:cNvSpPr txBox="1">
            <a:spLocks/>
          </p:cNvSpPr>
          <p:nvPr/>
        </p:nvSpPr>
        <p:spPr>
          <a:xfrm>
            <a:off x="778764" y="162695"/>
            <a:ext cx="10634472" cy="1066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1A45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6000">
                <a:latin typeface="Trebuchet MS"/>
                <a:cs typeface="Arial"/>
              </a:rPr>
              <a:t>DWSRF Intended Use Plan (IUP)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1B9229-550A-2E45-E936-87D3A0F72462}"/>
              </a:ext>
            </a:extLst>
          </p:cNvPr>
          <p:cNvSpPr txBox="1"/>
          <p:nvPr/>
        </p:nvSpPr>
        <p:spPr>
          <a:xfrm>
            <a:off x="265043" y="1238014"/>
            <a:ext cx="11657536" cy="64017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800100" lvl="1" indent="-342900">
              <a:spcAft>
                <a:spcPts val="600"/>
              </a:spcAft>
              <a:buFont typeface="Wingdings,Sans-Serif"/>
              <a:buChar char="Ø"/>
            </a:pPr>
            <a:r>
              <a:rPr lang="en-US" sz="2800" b="1" dirty="0">
                <a:latin typeface="Arial"/>
                <a:cs typeface="Arial"/>
              </a:rPr>
              <a:t>Projects are evaluated for placement on the Fundable List </a:t>
            </a:r>
            <a:r>
              <a:rPr lang="en-US" sz="2400" b="1" dirty="0">
                <a:latin typeface="Arial"/>
                <a:cs typeface="Arial"/>
              </a:rPr>
              <a:t>Projects Are Prioritized To:</a:t>
            </a:r>
            <a:endParaRPr lang="en-US" sz="2400" dirty="0">
              <a:latin typeface="Arial"/>
              <a:cs typeface="Arial"/>
            </a:endParaRPr>
          </a:p>
          <a:p>
            <a:pPr marL="1531620" lvl="4" indent="-342900">
              <a:spcAft>
                <a:spcPts val="600"/>
              </a:spcAft>
              <a:buFont typeface="Arial,Sans-Serif"/>
              <a:buChar char="•"/>
            </a:pPr>
            <a:r>
              <a:rPr lang="en-US" sz="2400" dirty="0">
                <a:solidFill>
                  <a:srgbClr val="262626"/>
                </a:solidFill>
                <a:latin typeface="Arial"/>
                <a:cs typeface="Arial"/>
              </a:rPr>
              <a:t>Address most serious public health risk problems</a:t>
            </a:r>
            <a:endParaRPr lang="en-US" sz="2400" dirty="0">
              <a:latin typeface="Arial"/>
              <a:cs typeface="Arial"/>
            </a:endParaRPr>
          </a:p>
          <a:p>
            <a:pPr marL="1531620" lvl="4" indent="-342900">
              <a:spcAft>
                <a:spcPts val="600"/>
              </a:spcAft>
              <a:buFont typeface="Arial,Sans-Serif"/>
              <a:buChar char="•"/>
            </a:pPr>
            <a:r>
              <a:rPr lang="en-US" sz="2400" dirty="0">
                <a:solidFill>
                  <a:srgbClr val="262626"/>
                </a:solidFill>
                <a:latin typeface="Arial"/>
                <a:cs typeface="Arial"/>
              </a:rPr>
              <a:t>Ensure compliance with Safe Drinking Water Act requirements</a:t>
            </a:r>
            <a:endParaRPr lang="en-US" sz="2400" dirty="0">
              <a:latin typeface="Arial"/>
              <a:cs typeface="Arial"/>
            </a:endParaRPr>
          </a:p>
          <a:p>
            <a:pPr marL="1531620" lvl="4" indent="-342900">
              <a:spcAft>
                <a:spcPts val="600"/>
              </a:spcAft>
              <a:buFont typeface="Arial,Sans-Serif"/>
              <a:buChar char="•"/>
            </a:pPr>
            <a:r>
              <a:rPr lang="en-US" sz="2400" dirty="0">
                <a:solidFill>
                  <a:srgbClr val="262626"/>
                </a:solidFill>
                <a:latin typeface="Arial"/>
                <a:cs typeface="Arial"/>
              </a:rPr>
              <a:t>Assist those most in need on per household affordability basis</a:t>
            </a:r>
            <a:endParaRPr lang="en-US" sz="2400" dirty="0">
              <a:cs typeface="Calibri"/>
            </a:endParaRPr>
          </a:p>
          <a:p>
            <a:pPr marL="731520" lvl="2" indent="-457200">
              <a:spcAft>
                <a:spcPts val="600"/>
              </a:spcAft>
              <a:buFont typeface="Wingdings"/>
              <a:buChar char="Ø"/>
            </a:pPr>
            <a:r>
              <a:rPr lang="en-US" sz="2800" b="1" dirty="0">
                <a:latin typeface="Arial"/>
                <a:cs typeface="Arial"/>
              </a:rPr>
              <a:t>Two pathways: loan vs grant/principal forgiveness</a:t>
            </a:r>
            <a:endParaRPr lang="en-US" sz="2400" dirty="0">
              <a:latin typeface="Arial"/>
              <a:cs typeface="Arial"/>
            </a:endParaRPr>
          </a:p>
          <a:p>
            <a:pPr marL="1531620" lvl="4" indent="-342900">
              <a:spcAft>
                <a:spcPts val="600"/>
              </a:spcAft>
              <a:buFont typeface="Arial,Sans-Serif"/>
              <a:buChar char="•"/>
            </a:pPr>
            <a:r>
              <a:rPr lang="en-US" sz="2400" dirty="0">
                <a:solidFill>
                  <a:srgbClr val="262626"/>
                </a:solidFill>
                <a:latin typeface="Arial"/>
                <a:cs typeface="Arial"/>
              </a:rPr>
              <a:t>Previously every applicant was receiving a combination.</a:t>
            </a:r>
          </a:p>
          <a:p>
            <a:pPr marL="1531620" lvl="4" indent="-342900">
              <a:spcAft>
                <a:spcPts val="600"/>
              </a:spcAft>
              <a:buFont typeface="Arial,Sans-Serif"/>
              <a:buChar char="•"/>
            </a:pPr>
            <a:r>
              <a:rPr lang="en-US" sz="2400" dirty="0">
                <a:solidFill>
                  <a:srgbClr val="262626"/>
                </a:solidFill>
                <a:latin typeface="Arial"/>
                <a:cs typeface="Arial"/>
              </a:rPr>
              <a:t>Allows for lower priority (but ready!) loan applicants to utilize funds</a:t>
            </a:r>
            <a:endParaRPr lang="en-US" sz="2400" dirty="0">
              <a:latin typeface="Arial"/>
              <a:cs typeface="Arial"/>
            </a:endParaRPr>
          </a:p>
          <a:p>
            <a:pPr marL="731520" lvl="2" indent="-457200">
              <a:spcAft>
                <a:spcPts val="600"/>
              </a:spcAft>
              <a:buFont typeface="Wingdings"/>
              <a:buChar char="Ø"/>
            </a:pPr>
            <a:r>
              <a:rPr lang="en-US" sz="2800" b="1" dirty="0">
                <a:latin typeface="Arial"/>
                <a:cs typeface="Arial"/>
              </a:rPr>
              <a:t>Administer state grant funding through IUP</a:t>
            </a:r>
            <a:endParaRPr lang="en-US" sz="2400" dirty="0">
              <a:latin typeface="Arial"/>
              <a:cs typeface="Arial"/>
            </a:endParaRPr>
          </a:p>
          <a:p>
            <a:pPr marL="1531620" lvl="4" indent="-342900">
              <a:spcAft>
                <a:spcPts val="600"/>
              </a:spcAft>
              <a:buFont typeface="Arial,Sans-Serif"/>
              <a:buChar char="•"/>
            </a:pPr>
            <a:r>
              <a:rPr lang="en-US" sz="2400" dirty="0">
                <a:solidFill>
                  <a:srgbClr val="262626"/>
                </a:solidFill>
                <a:latin typeface="Arial"/>
                <a:cs typeface="Arial"/>
              </a:rPr>
              <a:t>Steady pipeline of small DAC projects avoids individual solicitations</a:t>
            </a:r>
          </a:p>
          <a:p>
            <a:pPr marL="1531620" lvl="4" indent="-342900">
              <a:spcAft>
                <a:spcPts val="600"/>
              </a:spcAft>
              <a:buFont typeface="Arial,Sans-Serif"/>
              <a:buChar char="•"/>
            </a:pPr>
            <a:r>
              <a:rPr lang="en-US" sz="2400" dirty="0">
                <a:solidFill>
                  <a:srgbClr val="262626"/>
                </a:solidFill>
                <a:latin typeface="Arial"/>
                <a:cs typeface="Arial"/>
              </a:rPr>
              <a:t>Applicants only apply to one program</a:t>
            </a:r>
            <a:endParaRPr lang="en-US" sz="2800" dirty="0">
              <a:solidFill>
                <a:srgbClr val="262626"/>
              </a:solidFill>
              <a:latin typeface="Arial"/>
              <a:cs typeface="Arial"/>
            </a:endParaRPr>
          </a:p>
          <a:p>
            <a:pPr marL="731520" lvl="2" indent="-457200">
              <a:spcAft>
                <a:spcPts val="600"/>
              </a:spcAft>
              <a:buFont typeface="Wingdings"/>
              <a:buChar char="Ø"/>
            </a:pPr>
            <a:endParaRPr lang="en-US" sz="2800" dirty="0">
              <a:latin typeface="Arial"/>
              <a:cs typeface="Arial"/>
            </a:endParaRPr>
          </a:p>
          <a:p>
            <a:pPr marL="731520" lvl="2" indent="-457200">
              <a:spcAft>
                <a:spcPts val="600"/>
              </a:spcAft>
              <a:buFont typeface="Wingdings"/>
              <a:buChar char="Ø"/>
            </a:pPr>
            <a:endParaRPr lang="en-US" sz="2800" dirty="0">
              <a:solidFill>
                <a:srgbClr val="262626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6249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slides.pptx" id="{D19092ED-CF3C-41A9-A920-5466ADCE7D9B}" vid="{1F01FAC9-64E3-4430-8637-095864E45ADE}"/>
    </a:ext>
  </a:extLst>
</a:theme>
</file>

<file path=ppt/theme/theme2.xml><?xml version="1.0" encoding="utf-8"?>
<a:theme xmlns:a="http://schemas.openxmlformats.org/drawingml/2006/main" name="EFC 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ockwell and Tw Cen MT">
      <a:majorFont>
        <a:latin typeface="Rockwell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D756104-E490-413A-9814-B69C64E049E3}" vid="{15C793F5-F0FB-4C17-8A76-BAAA68DF722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7E21BED2B8B542A96B76D04D645311" ma:contentTypeVersion="16" ma:contentTypeDescription="Create a new document." ma:contentTypeScope="" ma:versionID="7ce938d77b85cd348280ab8dbd8ea9f4">
  <xsd:schema xmlns:xsd="http://www.w3.org/2001/XMLSchema" xmlns:xs="http://www.w3.org/2001/XMLSchema" xmlns:p="http://schemas.microsoft.com/office/2006/metadata/properties" xmlns:ns2="851dfaa3-aae8-4c03-b90c-7dd4a6526d0d" xmlns:ns3="1e6db21c-a52d-4d97-b38e-66296f618a2d" targetNamespace="http://schemas.microsoft.com/office/2006/metadata/properties" ma:root="true" ma:fieldsID="8c7afa00791a7c4827aa4ccf13a02656" ns2:_="" ns3:_="">
    <xsd:import namespace="851dfaa3-aae8-4c03-b90c-7dd4a6526d0d"/>
    <xsd:import namespace="1e6db21c-a52d-4d97-b38e-66296f618a2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3:Dat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1dfaa3-aae8-4c03-b90c-7dd4a6526d0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3bde447f-9c6c-4421-af29-e30b317a6074}" ma:internalName="TaxCatchAll" ma:showField="CatchAllData" ma:web="851dfaa3-aae8-4c03-b90c-7dd4a6526d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6db21c-a52d-4d97-b38e-66296f618a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1cfdcae8-6a83-4c52-b891-75b08cbe23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ate" ma:index="22" nillable="true" ma:displayName="Date" ma:format="DateOnly" ma:internalName="Date">
      <xsd:simpleType>
        <xsd:restriction base="dms:DateTime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51dfaa3-aae8-4c03-b90c-7dd4a6526d0d">
      <UserInfo>
        <DisplayName>Ortiz, Michael@Waterboards</DisplayName>
        <AccountId>9931</AccountId>
        <AccountType/>
      </UserInfo>
      <UserInfo>
        <DisplayName>Karkoski, Joe@Waterboards</DisplayName>
        <AccountId>1462</AccountId>
        <AccountType/>
      </UserInfo>
      <UserInfo>
        <DisplayName>Altevogt, Andrew@Waterboards</DisplayName>
        <AccountId>850</AccountId>
        <AccountType/>
      </UserInfo>
      <UserInfo>
        <DisplayName>Ford, Amanda@Waterboards</DisplayName>
        <AccountId>8253</AccountId>
        <AccountType/>
      </UserInfo>
      <UserInfo>
        <DisplayName>Vasquez-Rodriguez, Itzel@Waterboards</DisplayName>
        <AccountId>8254</AccountId>
        <AccountType/>
      </UserInfo>
      <UserInfo>
        <DisplayName>Abhold, Kristyn@Waterboards</DisplayName>
        <AccountId>8380</AccountId>
        <AccountType/>
      </UserInfo>
      <UserInfo>
        <DisplayName>Yonamine, Haydee@Waterboards</DisplayName>
        <AccountId>9942</AccountId>
        <AccountType/>
      </UserInfo>
      <UserInfo>
        <DisplayName>Firestone, Laurel@Waterboards</DisplayName>
        <AccountId>5392</AccountId>
        <AccountType/>
      </UserInfo>
      <UserInfo>
        <DisplayName>Tailor, Bansari N.@Waterboards</DisplayName>
        <AccountId>8512</AccountId>
        <AccountType/>
      </UserInfo>
      <UserInfo>
        <DisplayName>Albrecht, Jeffrey@Waterboards</DisplayName>
        <AccountId>983</AccountId>
        <AccountType/>
      </UserInfo>
      <UserInfo>
        <DisplayName>Frederick, Michelle@Waterboards</DisplayName>
        <AccountId>2005</AccountId>
        <AccountType/>
      </UserInfo>
      <UserInfo>
        <DisplayName>Hartridge, Anne@Waterboards</DisplayName>
        <AccountId>395</AccountId>
        <AccountType/>
      </UserInfo>
      <UserInfo>
        <DisplayName>Nick, Julia@Waterboards</DisplayName>
        <AccountId>3189</AccountId>
        <AccountType/>
      </UserInfo>
      <UserInfo>
        <DisplayName>Oaxaca, Jasmine@Waterboards</DisplayName>
        <AccountId>589</AccountId>
        <AccountType/>
      </UserInfo>
      <UserInfo>
        <DisplayName>Renteria, Adriana@Waterboards</DisplayName>
        <AccountId>8330</AccountId>
        <AccountType/>
      </UserInfo>
      <UserInfo>
        <DisplayName>Bean, Jessica@Waterboards</DisplayName>
        <AccountId>364</AccountId>
        <AccountType/>
      </UserInfo>
      <UserInfo>
        <DisplayName>Hillman, Ted@Waterboards</DisplayName>
        <AccountId>19779</AccountId>
        <AccountType/>
      </UserInfo>
      <UserInfo>
        <DisplayName>Chase, Bridget@Waterboards</DisplayName>
        <AccountId>1386</AccountId>
        <AccountType/>
      </UserInfo>
      <UserInfo>
        <DisplayName>Tosney, Meghan@Waterboards</DisplayName>
        <AccountId>320</AccountId>
        <AccountType/>
      </UserInfo>
      <UserInfo>
        <DisplayName>Downey, Michael@Waterboards</DisplayName>
        <AccountId>2020</AccountId>
        <AccountType/>
      </UserInfo>
      <UserInfo>
        <DisplayName>Stevens, Christopher@Waterboards</DisplayName>
        <AccountId>1034</AccountId>
        <AccountType/>
      </UserInfo>
      <UserInfo>
        <DisplayName>Pontureri, Robert@Waterboards</DisplayName>
        <AccountId>1544</AccountId>
        <AccountType/>
      </UserInfo>
      <UserInfo>
        <DisplayName>Tamanaha, Marques@Waterboards</DisplayName>
        <AccountId>1016</AccountId>
        <AccountType/>
      </UserInfo>
      <UserInfo>
        <DisplayName>Hong, Lisa@Waterboards</DisplayName>
        <AccountId>3022</AccountId>
        <AccountType/>
      </UserInfo>
    </SharedWithUsers>
    <TaxCatchAll xmlns="851dfaa3-aae8-4c03-b90c-7dd4a6526d0d" xsi:nil="true"/>
    <lcf76f155ced4ddcb4097134ff3c332f xmlns="1e6db21c-a52d-4d97-b38e-66296f618a2d">
      <Terms xmlns="http://schemas.microsoft.com/office/infopath/2007/PartnerControls"/>
    </lcf76f155ced4ddcb4097134ff3c332f>
    <Date xmlns="1e6db21c-a52d-4d97-b38e-66296f618a2d" xsi:nil="true"/>
  </documentManagement>
</p:properties>
</file>

<file path=customXml/itemProps1.xml><?xml version="1.0" encoding="utf-8"?>
<ds:datastoreItem xmlns:ds="http://schemas.openxmlformats.org/officeDocument/2006/customXml" ds:itemID="{E332B7F2-C835-42DA-B8BC-DE88D9F97F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A0D9AE-3AA0-4CF0-90B4-5BDBC16D1C2D}">
  <ds:schemaRefs>
    <ds:schemaRef ds:uri="1e6db21c-a52d-4d97-b38e-66296f618a2d"/>
    <ds:schemaRef ds:uri="851dfaa3-aae8-4c03-b90c-7dd4a6526d0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A004839-E2F1-49FC-8156-5DCA2FD3B9F3}">
  <ds:schemaRefs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2006/documentManagement/types"/>
    <ds:schemaRef ds:uri="1e6db21c-a52d-4d97-b38e-66296f618a2d"/>
    <ds:schemaRef ds:uri="http://purl.org/dc/terms/"/>
    <ds:schemaRef ds:uri="http://schemas.microsoft.com/office/infopath/2007/PartnerControls"/>
    <ds:schemaRef ds:uri="851dfaa3-aae8-4c03-b90c-7dd4a6526d0d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772</Words>
  <Application>Microsoft Office PowerPoint</Application>
  <PresentationFormat>Widescreen</PresentationFormat>
  <Paragraphs>127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Arial,Sans-Serif</vt:lpstr>
      <vt:lpstr>Calibri</vt:lpstr>
      <vt:lpstr>Calibri Light</vt:lpstr>
      <vt:lpstr>Times</vt:lpstr>
      <vt:lpstr>Trebuchet MS</vt:lpstr>
      <vt:lpstr>Tw Cen MT</vt:lpstr>
      <vt:lpstr>Wingdings</vt:lpstr>
      <vt:lpstr>Wingdings,Sans-Serif</vt:lpstr>
      <vt:lpstr>Office Theme</vt:lpstr>
      <vt:lpstr>EFC New</vt:lpstr>
      <vt:lpstr>California SRF Policy Adaptations</vt:lpstr>
      <vt:lpstr>Content</vt:lpstr>
      <vt:lpstr>9 Regional Boards, 27 Drinking Water Districts</vt:lpstr>
      <vt:lpstr>PowerPoint Presentation</vt:lpstr>
      <vt:lpstr>Total No. Of Small Systems: 2,809  Failing Systems: 368  At-Risk Systems: 483</vt:lpstr>
      <vt:lpstr>DWSRF Demand</vt:lpstr>
      <vt:lpstr>Water Funding in CA</vt:lpstr>
      <vt:lpstr>PowerPoint Presentation</vt:lpstr>
      <vt:lpstr>PowerPoint Presentation</vt:lpstr>
      <vt:lpstr>PowerPoint Presentation</vt:lpstr>
      <vt:lpstr>PowerPoint Presentation</vt:lpstr>
      <vt:lpstr>DWSRF Application Process</vt:lpstr>
      <vt:lpstr>DWSRF Application</vt:lpstr>
      <vt:lpstr>DFA Marketing &amp; Outreach</vt:lpstr>
      <vt:lpstr>Online Resources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Draft FY 2021-22  Fund Expenditure Plan</dc:title>
  <dc:creator>Jasmine</dc:creator>
  <cp:lastModifiedBy>Downey, Michael@Waterboards</cp:lastModifiedBy>
  <cp:revision>2</cp:revision>
  <cp:lastPrinted>2022-09-07T16:59:55Z</cp:lastPrinted>
  <dcterms:created xsi:type="dcterms:W3CDTF">2021-07-23T19:22:46Z</dcterms:created>
  <dcterms:modified xsi:type="dcterms:W3CDTF">2024-11-16T05:46:17Z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0x010100287E21BED2B8B542A96B76D04D645311</vt:lpwstr>
  </property>
  <property fmtid="{D5CDD505-2E9C-101B-9397-08002B2CF9AE}" pid="3" name="MediaServiceImageTags">
    <vt:lpwstr/>
  </property>
</Properties>
</file>