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17"/>
  </p:notesMasterIdLst>
  <p:handoutMasterIdLst>
    <p:handoutMasterId r:id="rId18"/>
  </p:handoutMasterIdLst>
  <p:sldIdLst>
    <p:sldId id="257" r:id="rId4"/>
    <p:sldId id="258" r:id="rId5"/>
    <p:sldId id="260" r:id="rId6"/>
    <p:sldId id="261" r:id="rId7"/>
    <p:sldId id="262" r:id="rId8"/>
    <p:sldId id="266" r:id="rId9"/>
    <p:sldId id="267" r:id="rId10"/>
    <p:sldId id="263" r:id="rId11"/>
    <p:sldId id="264" r:id="rId12"/>
    <p:sldId id="265" r:id="rId13"/>
    <p:sldId id="268" r:id="rId14"/>
    <p:sldId id="269" r:id="rId15"/>
    <p:sldId id="25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81078" autoAdjust="0"/>
  </p:normalViewPr>
  <p:slideViewPr>
    <p:cSldViewPr snapToGrid="0">
      <p:cViewPr varScale="1">
        <p:scale>
          <a:sx n="80" d="100"/>
          <a:sy n="80" d="100"/>
        </p:scale>
        <p:origin x="822" y="2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01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AF109-CBA2-49F7-A3DD-DF1387AF3E4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F83489A-C3E3-4FB5-8AE0-69132623682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7C8E63-E5E9-459D-989C-5998249CCF03}" type="datetimeFigureOut">
              <a:rPr lang="en-US" smtClean="0"/>
              <a:t>11/05/2024</a:t>
            </a:fld>
            <a:endParaRPr lang="en-US"/>
          </a:p>
        </p:txBody>
      </p:sp>
      <p:sp>
        <p:nvSpPr>
          <p:cNvPr id="4" name="Footer Placeholder 3">
            <a:extLst>
              <a:ext uri="{FF2B5EF4-FFF2-40B4-BE49-F238E27FC236}">
                <a16:creationId xmlns:a16="http://schemas.microsoft.com/office/drawing/2014/main" id="{6672E7DF-EBA9-4E60-8AB8-736CCA84458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181AFF-47FC-4068-ADCA-A0A720DB6CA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E212CE-E813-4713-B631-317532A08CD4}" type="slidenum">
              <a:rPr lang="en-US" smtClean="0"/>
              <a:t>‹#›</a:t>
            </a:fld>
            <a:endParaRPr lang="en-US"/>
          </a:p>
        </p:txBody>
      </p:sp>
    </p:spTree>
    <p:extLst>
      <p:ext uri="{BB962C8B-B14F-4D97-AF65-F5344CB8AC3E}">
        <p14:creationId xmlns:p14="http://schemas.microsoft.com/office/powerpoint/2010/main" val="422629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EFC6BD-6B07-45A7-A579-BAA2457F6D18}" type="datetimeFigureOut">
              <a:rPr lang="en-US" smtClean="0"/>
              <a:t>11/05/2024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230A45-216A-4403-86FE-4B22161422A5}" type="slidenum">
              <a:rPr lang="en-US" smtClean="0"/>
              <a:t>‹#›</a:t>
            </a:fld>
            <a:endParaRPr lang="en-US"/>
          </a:p>
        </p:txBody>
      </p:sp>
    </p:spTree>
    <p:extLst>
      <p:ext uri="{BB962C8B-B14F-4D97-AF65-F5344CB8AC3E}">
        <p14:creationId xmlns:p14="http://schemas.microsoft.com/office/powerpoint/2010/main" val="249425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if any of you have ever been to Madison but it’s a beautiful city, situated in the midst of four lakes, the two largest of which you can see in this picture.  Lake Monona is on the right and Lake Mendota on the left with the capitol situated on the isthmus in between.  This presentation has a somewhat dry topic so I’m going to include a little history of how we got to where we are today, and the Madison lakes are pertinent to that history.</a:t>
            </a:r>
          </a:p>
        </p:txBody>
      </p:sp>
      <p:sp>
        <p:nvSpPr>
          <p:cNvPr id="4" name="Slide Number Placeholder 3"/>
          <p:cNvSpPr>
            <a:spLocks noGrp="1"/>
          </p:cNvSpPr>
          <p:nvPr>
            <p:ph type="sldNum" sz="quarter" idx="5"/>
          </p:nvPr>
        </p:nvSpPr>
        <p:spPr/>
        <p:txBody>
          <a:bodyPr/>
          <a:lstStyle/>
          <a:p>
            <a:fld id="{46230A45-216A-4403-86FE-4B22161422A5}" type="slidenum">
              <a:rPr lang="en-US" smtClean="0"/>
              <a:t>1</a:t>
            </a:fld>
            <a:endParaRPr lang="en-US"/>
          </a:p>
        </p:txBody>
      </p:sp>
    </p:spTree>
    <p:extLst>
      <p:ext uri="{BB962C8B-B14F-4D97-AF65-F5344CB8AC3E}">
        <p14:creationId xmlns:p14="http://schemas.microsoft.com/office/powerpoint/2010/main" val="264103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topic of this presentation. – the Alternative Revenue Pledge. In Wisconsin we purchase bonds from municipalities to finance projects.  As you all know, the LSL funding from BIL is not 100% principal forgiveness; there is a loan component.</a:t>
            </a:r>
          </a:p>
          <a:p>
            <a:r>
              <a:rPr lang="en-US" dirty="0"/>
              <a:t>Our SFY 2024 IUP, which was the first year we were using LSL funding from the BIL, stated that there were only two options for loan pledges – a general obligation (tax) pledge or a water revenue pledge that required PSC approval.  Most municipalities are reluctant to pledge GO as they have limited GO capacity and the previous PSC approvals were not necessarily sufficient for a water revenue pledge if they had not included DWSRF funding in their proposal.  We had received applications from 37 municipalities for $74M in LSL funding, so the fact that only two of our applicants had new applications submitted to the PSC was concerning.</a:t>
            </a:r>
          </a:p>
          <a:p>
            <a:r>
              <a:rPr lang="en-US" dirty="0"/>
              <a:t>In August of 2023 we were contacted by an attorney who works for the Municipal Environmental Group, Water Division which is a coalition of municipal water systems formed in 1991 to lobby on municipal water issues.  MEG also has a wastewater division.  This attorney along with a bond attorney from Quarles &amp; Brady, the bond counsel firm that does the most work with our program, believed there was another option.  </a:t>
            </a:r>
          </a:p>
        </p:txBody>
      </p:sp>
      <p:sp>
        <p:nvSpPr>
          <p:cNvPr id="4" name="Slide Number Placeholder 3"/>
          <p:cNvSpPr>
            <a:spLocks noGrp="1"/>
          </p:cNvSpPr>
          <p:nvPr>
            <p:ph type="sldNum" sz="quarter" idx="5"/>
          </p:nvPr>
        </p:nvSpPr>
        <p:spPr/>
        <p:txBody>
          <a:bodyPr/>
          <a:lstStyle/>
          <a:p>
            <a:fld id="{46230A45-216A-4403-86FE-4B22161422A5}" type="slidenum">
              <a:rPr lang="en-US" smtClean="0"/>
              <a:t>10</a:t>
            </a:fld>
            <a:endParaRPr lang="en-US"/>
          </a:p>
        </p:txBody>
      </p:sp>
    </p:spTree>
    <p:extLst>
      <p:ext uri="{BB962C8B-B14F-4D97-AF65-F5344CB8AC3E}">
        <p14:creationId xmlns:p14="http://schemas.microsoft.com/office/powerpoint/2010/main" val="80193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Wisconsin Act 137 that I mentioned earlier had another section, 66.0627(8)(ag).  This section allows a municipality to set up a property owner loan program for LSL replacements and collect the amounts due as a special charge that can be placed on the tax roll.  It requires adoption of two ordinances – one creating the loan program and one mandating replacements.  It does not require PSC approval as in essence the loan program is its own utility run by the municipality.</a:t>
            </a:r>
          </a:p>
          <a:p>
            <a:r>
              <a:rPr lang="en-US" dirty="0"/>
              <a:t>A team consisting of myself, Katherine Miller from our Department of Administration, Kate Leja-Brennan who is our LSL specialist, along with the MEG attorney and bond counsel worked over several months in fall of 2023 to develop this alternative and to modify our financial assistance templates to incorporate the new revenue pledge type.  The property owner loans can be pledged as security for the SRF loan but can only be used for private side replacements.  We have two model ordinances available for our applicants to use.</a:t>
            </a:r>
          </a:p>
          <a:p>
            <a:endParaRPr lang="en-US" dirty="0"/>
          </a:p>
        </p:txBody>
      </p:sp>
      <p:sp>
        <p:nvSpPr>
          <p:cNvPr id="4" name="Slide Number Placeholder 3"/>
          <p:cNvSpPr>
            <a:spLocks noGrp="1"/>
          </p:cNvSpPr>
          <p:nvPr>
            <p:ph type="sldNum" sz="quarter" idx="5"/>
          </p:nvPr>
        </p:nvSpPr>
        <p:spPr/>
        <p:txBody>
          <a:bodyPr/>
          <a:lstStyle/>
          <a:p>
            <a:fld id="{46230A45-216A-4403-86FE-4B22161422A5}" type="slidenum">
              <a:rPr lang="en-US" smtClean="0"/>
              <a:t>11</a:t>
            </a:fld>
            <a:endParaRPr lang="en-US"/>
          </a:p>
        </p:txBody>
      </p:sp>
    </p:spTree>
    <p:extLst>
      <p:ext uri="{BB962C8B-B14F-4D97-AF65-F5344CB8AC3E}">
        <p14:creationId xmlns:p14="http://schemas.microsoft.com/office/powerpoint/2010/main" val="164720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municipality’s property owner loans can be for up to 10 years with an interest rate of up to 4%.  The SRF loans from LSL cap grant funds are loaned out at 0.25% and can be amortized for up to 12 years with prepayments allowed on our normal payment dates of May 1 &amp; November 1.  The Property Owner Loan Program is considered a utility under the bond resolution.</a:t>
            </a:r>
          </a:p>
          <a:p>
            <a:r>
              <a:rPr lang="en-US" dirty="0"/>
              <a:t>Eight of our SFY 2024 LSL awards were made utilizing the Alternative Revenue Pledge option.  Only two utilized a normal water revenue pledge for private side replacements that required PSC approval.  The rest were either 100% principal forgiveness, used a water revenue pledge for public side work, or chose a general obligation pledge.</a:t>
            </a:r>
          </a:p>
          <a:p>
            <a:endParaRPr lang="en-US" dirty="0"/>
          </a:p>
        </p:txBody>
      </p:sp>
      <p:sp>
        <p:nvSpPr>
          <p:cNvPr id="4" name="Slide Number Placeholder 3"/>
          <p:cNvSpPr>
            <a:spLocks noGrp="1"/>
          </p:cNvSpPr>
          <p:nvPr>
            <p:ph type="sldNum" sz="quarter" idx="5"/>
          </p:nvPr>
        </p:nvSpPr>
        <p:spPr/>
        <p:txBody>
          <a:bodyPr/>
          <a:lstStyle/>
          <a:p>
            <a:fld id="{46230A45-216A-4403-86FE-4B22161422A5}" type="slidenum">
              <a:rPr lang="en-US" smtClean="0"/>
              <a:t>12</a:t>
            </a:fld>
            <a:endParaRPr lang="en-US"/>
          </a:p>
        </p:txBody>
      </p:sp>
    </p:spTree>
    <p:extLst>
      <p:ext uri="{BB962C8B-B14F-4D97-AF65-F5344CB8AC3E}">
        <p14:creationId xmlns:p14="http://schemas.microsoft.com/office/powerpoint/2010/main" val="168463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30A45-216A-4403-86FE-4B22161422A5}" type="slidenum">
              <a:rPr lang="en-US" smtClean="0"/>
              <a:t>13</a:t>
            </a:fld>
            <a:endParaRPr lang="en-US"/>
          </a:p>
        </p:txBody>
      </p:sp>
    </p:spTree>
    <p:extLst>
      <p:ext uri="{BB962C8B-B14F-4D97-AF65-F5344CB8AC3E}">
        <p14:creationId xmlns:p14="http://schemas.microsoft.com/office/powerpoint/2010/main" val="231377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Wisconsin, water utilities are regulated by the Public Service Commission, the PSC.  PSC sets user rates and authorizes construction for some types of water infrastructure.  This regulation by the PSC has caused some issues with providing SRF funding for private LSL replacements.  </a:t>
            </a:r>
          </a:p>
        </p:txBody>
      </p:sp>
      <p:sp>
        <p:nvSpPr>
          <p:cNvPr id="4" name="Slide Number Placeholder 3"/>
          <p:cNvSpPr>
            <a:spLocks noGrp="1"/>
          </p:cNvSpPr>
          <p:nvPr>
            <p:ph type="sldNum" sz="quarter" idx="5"/>
          </p:nvPr>
        </p:nvSpPr>
        <p:spPr/>
        <p:txBody>
          <a:bodyPr/>
          <a:lstStyle/>
          <a:p>
            <a:fld id="{46230A45-216A-4403-86FE-4B22161422A5}" type="slidenum">
              <a:rPr lang="en-US" smtClean="0"/>
              <a:t>2</a:t>
            </a:fld>
            <a:endParaRPr lang="en-US"/>
          </a:p>
        </p:txBody>
      </p:sp>
    </p:spTree>
    <p:extLst>
      <p:ext uri="{BB962C8B-B14F-4D97-AF65-F5344CB8AC3E}">
        <p14:creationId xmlns:p14="http://schemas.microsoft.com/office/powerpoint/2010/main" val="203401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Madison had an action level exceedance for lead in 1992.  They considered two options for dealing with this exceedance – add orthophosphates to the water for corrosion control or replace all LSLs.</a:t>
            </a:r>
          </a:p>
          <a:p>
            <a:r>
              <a:rPr lang="en-US" dirty="0"/>
              <a:t>They did a 4-year study on corrosion control and arrived at two conclusions – orthophosphates would increase the phosphorus loading to the Madison lakes too much and it still wouldn’t bring the lead levels down sufficiently.</a:t>
            </a:r>
          </a:p>
          <a:p>
            <a:r>
              <a:rPr lang="en-US" dirty="0"/>
              <a:t>So, in 2000, the Madison City Council passed an ordinance requiring replacement of all LSLs.</a:t>
            </a:r>
          </a:p>
        </p:txBody>
      </p:sp>
      <p:sp>
        <p:nvSpPr>
          <p:cNvPr id="4" name="Slide Number Placeholder 3"/>
          <p:cNvSpPr>
            <a:spLocks noGrp="1"/>
          </p:cNvSpPr>
          <p:nvPr>
            <p:ph type="sldNum" sz="quarter" idx="5"/>
          </p:nvPr>
        </p:nvSpPr>
        <p:spPr/>
        <p:txBody>
          <a:bodyPr/>
          <a:lstStyle/>
          <a:p>
            <a:fld id="{46230A45-216A-4403-86FE-4B22161422A5}" type="slidenum">
              <a:rPr lang="en-US" smtClean="0"/>
              <a:t>3</a:t>
            </a:fld>
            <a:endParaRPr lang="en-US"/>
          </a:p>
        </p:txBody>
      </p:sp>
    </p:spTree>
    <p:extLst>
      <p:ext uri="{BB962C8B-B14F-4D97-AF65-F5344CB8AC3E}">
        <p14:creationId xmlns:p14="http://schemas.microsoft.com/office/powerpoint/2010/main" val="178606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this more palatable to homeowners who would be required to replace their service line, the city decided to cover 50% of the replacement cost.  They applied to the PSC in April 2000 for a rate increase to cover rebates for 50% of the private side cost.  They pointed out that orthophosphates would cost $1M per year to add to the water &amp; then remove from wastewater, that this would add 7-10 tons of phosphorus to the Madison lakes each year, and that reimbursing an average of $750 per LSL would only cost about $800,000 per year.  They requested a 10-year surcharge to raise $800,000 per year.</a:t>
            </a:r>
          </a:p>
          <a:p>
            <a:r>
              <a:rPr lang="en-US" dirty="0"/>
              <a:t>The PSC agreed that replacing LSLs was the best option but stated “…it would be unreasonable and unjustly discriminatory if public program dollars generated through utility rates were to be authorized as a subsidy to furnish a direct benefit to an exclusive group of private property owners.”</a:t>
            </a:r>
          </a:p>
          <a:p>
            <a:r>
              <a:rPr lang="en-US" dirty="0"/>
              <a:t>PSC denied the rate increase request on October 17, 2000.</a:t>
            </a:r>
          </a:p>
          <a:p>
            <a:endParaRPr lang="en-US" dirty="0"/>
          </a:p>
        </p:txBody>
      </p:sp>
      <p:sp>
        <p:nvSpPr>
          <p:cNvPr id="4" name="Slide Number Placeholder 3"/>
          <p:cNvSpPr>
            <a:spLocks noGrp="1"/>
          </p:cNvSpPr>
          <p:nvPr>
            <p:ph type="sldNum" sz="quarter" idx="5"/>
          </p:nvPr>
        </p:nvSpPr>
        <p:spPr/>
        <p:txBody>
          <a:bodyPr/>
          <a:lstStyle/>
          <a:p>
            <a:fld id="{46230A45-216A-4403-86FE-4B22161422A5}" type="slidenum">
              <a:rPr lang="en-US" smtClean="0"/>
              <a:t>4</a:t>
            </a:fld>
            <a:endParaRPr lang="en-US"/>
          </a:p>
        </p:txBody>
      </p:sp>
    </p:spTree>
    <p:extLst>
      <p:ext uri="{BB962C8B-B14F-4D97-AF65-F5344CB8AC3E}">
        <p14:creationId xmlns:p14="http://schemas.microsoft.com/office/powerpoint/2010/main" val="271589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Madison paid for the LSL replacements by renting space on their water towers for cell phone antennas.  The revenues from this paid for all the public side costs and half the cost of private side replacements.  Between 2001 and 2012, 8,000 LSLs were replaced for a cost of $15.5M.  The average public side cost was $1,997 and the average private side cost was $1,340 with 50% rebates of the cost up to $1,000.  They still find an occasional LSL when doing street work and still offer rebates for 50% of the cost up to $1,500.</a:t>
            </a:r>
          </a:p>
        </p:txBody>
      </p:sp>
      <p:sp>
        <p:nvSpPr>
          <p:cNvPr id="4" name="Slide Number Placeholder 3"/>
          <p:cNvSpPr>
            <a:spLocks noGrp="1"/>
          </p:cNvSpPr>
          <p:nvPr>
            <p:ph type="sldNum" sz="quarter" idx="5"/>
          </p:nvPr>
        </p:nvSpPr>
        <p:spPr/>
        <p:txBody>
          <a:bodyPr/>
          <a:lstStyle/>
          <a:p>
            <a:fld id="{46230A45-216A-4403-86FE-4B22161422A5}" type="slidenum">
              <a:rPr lang="en-US" smtClean="0"/>
              <a:t>5</a:t>
            </a:fld>
            <a:endParaRPr lang="en-US"/>
          </a:p>
        </p:txBody>
      </p:sp>
    </p:spTree>
    <p:extLst>
      <p:ext uri="{BB962C8B-B14F-4D97-AF65-F5344CB8AC3E}">
        <p14:creationId xmlns:p14="http://schemas.microsoft.com/office/powerpoint/2010/main" val="10586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 2015 Flint Michigan happened, bringing the issue of lead service lines fully into the public focus.</a:t>
            </a:r>
          </a:p>
        </p:txBody>
      </p:sp>
      <p:sp>
        <p:nvSpPr>
          <p:cNvPr id="4" name="Slide Number Placeholder 3"/>
          <p:cNvSpPr>
            <a:spLocks noGrp="1"/>
          </p:cNvSpPr>
          <p:nvPr>
            <p:ph type="sldNum" sz="quarter" idx="5"/>
          </p:nvPr>
        </p:nvSpPr>
        <p:spPr/>
        <p:txBody>
          <a:bodyPr/>
          <a:lstStyle/>
          <a:p>
            <a:fld id="{46230A45-216A-4403-86FE-4B22161422A5}" type="slidenum">
              <a:rPr lang="en-US" smtClean="0"/>
              <a:t>6</a:t>
            </a:fld>
            <a:endParaRPr lang="en-US"/>
          </a:p>
        </p:txBody>
      </p:sp>
    </p:spTree>
    <p:extLst>
      <p:ext uri="{BB962C8B-B14F-4D97-AF65-F5344CB8AC3E}">
        <p14:creationId xmlns:p14="http://schemas.microsoft.com/office/powerpoint/2010/main" val="255381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of 2016, my former boss was attending the spring CIFA policy conference where EPA announced that private LSLs are eligible for DWSRF funding and that old cap grants can be reopened in order to utilize any previously unutilized authority for additional subsidy.  This was important because the FFY 2010 &amp; 2011 grants allowed up to 100% of the grants to be used as additional subsidy but we had not fully utilized this authority.</a:t>
            </a:r>
          </a:p>
          <a:p>
            <a:r>
              <a:rPr lang="en-US" dirty="0"/>
              <a:t>My boss and a manager from the Drinking &amp; Groundwater Bureau decided to offer 100% principal forgiveness for private side replacements using that old add sub authority as well as a portion of the current year’s authority.  We threw together our first, very basic version of our LSL replacement program in two months, just in time for our SFY 2017 application deadline at the end of June 2016.  We modified this program slightly in it’s second year.  During this two-year program we awarded $26M in principal forgiveness to 42 municipalities and replaced almost 7,000 LSLs.</a:t>
            </a:r>
          </a:p>
        </p:txBody>
      </p:sp>
      <p:sp>
        <p:nvSpPr>
          <p:cNvPr id="4" name="Slide Number Placeholder 3"/>
          <p:cNvSpPr>
            <a:spLocks noGrp="1"/>
          </p:cNvSpPr>
          <p:nvPr>
            <p:ph type="sldNum" sz="quarter" idx="5"/>
          </p:nvPr>
        </p:nvSpPr>
        <p:spPr/>
        <p:txBody>
          <a:bodyPr/>
          <a:lstStyle/>
          <a:p>
            <a:fld id="{46230A45-216A-4403-86FE-4B22161422A5}" type="slidenum">
              <a:rPr lang="en-US" smtClean="0"/>
              <a:t>7</a:t>
            </a:fld>
            <a:endParaRPr lang="en-US"/>
          </a:p>
        </p:txBody>
      </p:sp>
    </p:spTree>
    <p:extLst>
      <p:ext uri="{BB962C8B-B14F-4D97-AF65-F5344CB8AC3E}">
        <p14:creationId xmlns:p14="http://schemas.microsoft.com/office/powerpoint/2010/main" val="206381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providing this LSL funding brought the issue of funding for private LSL replacements to the attention of some members of our state legislature.  This resulted in 2017 Wisconsin Act 137 being passed in February 2018.  This Act amended or created several sections of state statutes.</a:t>
            </a:r>
          </a:p>
          <a:p>
            <a:r>
              <a:rPr lang="en-US" dirty="0"/>
              <a:t>The piece we paid the most attention to at the time was section 196.372 which created a PSC approval process &amp; requirements for using water ratepayer funds for private LSL replacements.  The statute restricts grant funding to no more than 50% of the cost, does not allow loans to be forgiven, requires a mandatory replacement ordinance &amp; previous or simultaneous replacement of the public side of an LSL and requires all customers in a class to be treated equally.  This last provision means a water utility cannot offer more assistance to a low-income household than they do to a wealthy one.  Still, this was a step in the right direction.</a:t>
            </a:r>
          </a:p>
        </p:txBody>
      </p:sp>
      <p:sp>
        <p:nvSpPr>
          <p:cNvPr id="4" name="Slide Number Placeholder 3"/>
          <p:cNvSpPr>
            <a:spLocks noGrp="1"/>
          </p:cNvSpPr>
          <p:nvPr>
            <p:ph type="sldNum" sz="quarter" idx="5"/>
          </p:nvPr>
        </p:nvSpPr>
        <p:spPr/>
        <p:txBody>
          <a:bodyPr/>
          <a:lstStyle/>
          <a:p>
            <a:fld id="{46230A45-216A-4403-86FE-4B22161422A5}" type="slidenum">
              <a:rPr lang="en-US" smtClean="0"/>
              <a:t>8</a:t>
            </a:fld>
            <a:endParaRPr lang="en-US"/>
          </a:p>
        </p:txBody>
      </p:sp>
    </p:spTree>
    <p:extLst>
      <p:ext uri="{BB962C8B-B14F-4D97-AF65-F5344CB8AC3E}">
        <p14:creationId xmlns:p14="http://schemas.microsoft.com/office/powerpoint/2010/main" val="163186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 October of 2019 the Water Infrastructure Fund Transfer Act, also known as the Booker Bill, was passed, allowing a transfer of funds from the CWSRF to the DWSRF for the purpose of lead abatement.  Wisconsin transferred the full $63.8M that we were allowed to transfer under the act and used this to provide 100% principal forgiveness funding for private LSL replacements in CYs 2021 and 2022-23.  Over 14,000 LSLs were replaced with this funding.</a:t>
            </a:r>
          </a:p>
          <a:p>
            <a:r>
              <a:rPr lang="en-US" dirty="0"/>
              <a:t>During the same timeperiod, only a dozen municipalities applied to the PSC for approval of an LSL replacement program utilizing ratepayer funds.  3 in 2018, 4 in 2019, 3 in 2022, and 2 in 2023.  All these municipalities also received funding from our program during this time, but that funding was not subject to the restrictions in the statute.   Currently there are two more applications in process with the PSC – one new and the other revised – both dealing with the specifics of integrating the PSC approved program with DWSRF funding.</a:t>
            </a:r>
          </a:p>
        </p:txBody>
      </p:sp>
      <p:sp>
        <p:nvSpPr>
          <p:cNvPr id="4" name="Slide Number Placeholder 3"/>
          <p:cNvSpPr>
            <a:spLocks noGrp="1"/>
          </p:cNvSpPr>
          <p:nvPr>
            <p:ph type="sldNum" sz="quarter" idx="5"/>
          </p:nvPr>
        </p:nvSpPr>
        <p:spPr/>
        <p:txBody>
          <a:bodyPr/>
          <a:lstStyle/>
          <a:p>
            <a:fld id="{46230A45-216A-4403-86FE-4B22161422A5}" type="slidenum">
              <a:rPr lang="en-US" smtClean="0"/>
              <a:t>9</a:t>
            </a:fld>
            <a:endParaRPr lang="en-US"/>
          </a:p>
        </p:txBody>
      </p:sp>
    </p:spTree>
    <p:extLst>
      <p:ext uri="{BB962C8B-B14F-4D97-AF65-F5344CB8AC3E}">
        <p14:creationId xmlns:p14="http://schemas.microsoft.com/office/powerpoint/2010/main" val="36120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DN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1EA2-325B-4DBB-8077-24A9B1690215}"/>
              </a:ext>
            </a:extLst>
          </p:cNvPr>
          <p:cNvSpPr>
            <a:spLocks noGrp="1"/>
          </p:cNvSpPr>
          <p:nvPr>
            <p:ph type="title" hasCustomPrompt="1"/>
          </p:nvPr>
        </p:nvSpPr>
        <p:spPr>
          <a:xfrm>
            <a:off x="831850" y="576263"/>
            <a:ext cx="10515600" cy="2852737"/>
          </a:xfrm>
        </p:spPr>
        <p:txBody>
          <a:bodyPr anchor="b"/>
          <a:lstStyle>
            <a:lvl1pPr algn="ctr">
              <a:defRPr sz="6000"/>
            </a:lvl1pPr>
          </a:lstStyle>
          <a:p>
            <a:r>
              <a:rPr lang="en-US" dirty="0"/>
              <a:t>TITLE GOES HERE</a:t>
            </a:r>
          </a:p>
        </p:txBody>
      </p:sp>
      <p:sp>
        <p:nvSpPr>
          <p:cNvPr id="3" name="Text Placeholder 2">
            <a:extLst>
              <a:ext uri="{FF2B5EF4-FFF2-40B4-BE49-F238E27FC236}">
                <a16:creationId xmlns:a16="http://schemas.microsoft.com/office/drawing/2014/main" id="{EA1F21CC-F729-4F9C-A11E-4944B0D250BF}"/>
              </a:ext>
            </a:extLst>
          </p:cNvPr>
          <p:cNvSpPr>
            <a:spLocks noGrp="1"/>
          </p:cNvSpPr>
          <p:nvPr>
            <p:ph type="body" idx="1" hasCustomPrompt="1"/>
          </p:nvPr>
        </p:nvSpPr>
        <p:spPr>
          <a:xfrm>
            <a:off x="838200" y="3446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&amp; Date</a:t>
            </a:r>
          </a:p>
        </p:txBody>
      </p:sp>
      <p:sp>
        <p:nvSpPr>
          <p:cNvPr id="7" name="Slide Number Placeholder 6">
            <a:extLst>
              <a:ext uri="{FF2B5EF4-FFF2-40B4-BE49-F238E27FC236}">
                <a16:creationId xmlns:a16="http://schemas.microsoft.com/office/drawing/2014/main" id="{DF53C58E-946A-48C2-A763-5875174C4C29}"/>
              </a:ext>
            </a:extLst>
          </p:cNvPr>
          <p:cNvSpPr>
            <a:spLocks noGrp="1"/>
          </p:cNvSpPr>
          <p:nvPr>
            <p:ph type="sldNum" sz="quarter" idx="10"/>
          </p:nvPr>
        </p:nvSpPr>
        <p:spPr>
          <a:xfrm>
            <a:off x="8610600" y="5804966"/>
            <a:ext cx="2743200" cy="365125"/>
          </a:xfrm>
          <a:prstGeom prst="rect">
            <a:avLst/>
          </a:prstGeom>
        </p:spPr>
        <p:txBody>
          <a:bodyPr/>
          <a:lstStyle/>
          <a:p>
            <a:r>
              <a:rPr lang="en-US" dirty="0"/>
              <a:t>ADD SLIDE NUMBER HERE</a:t>
            </a:r>
          </a:p>
        </p:txBody>
      </p:sp>
    </p:spTree>
    <p:extLst>
      <p:ext uri="{BB962C8B-B14F-4D97-AF65-F5344CB8AC3E}">
        <p14:creationId xmlns:p14="http://schemas.microsoft.com/office/powerpoint/2010/main" val="305647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NR Presentation Contact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8B8E2-745B-46DB-A4E0-5A551750D6D6}"/>
              </a:ext>
            </a:extLst>
          </p:cNvPr>
          <p:cNvSpPr>
            <a:spLocks noGrp="1"/>
          </p:cNvSpPr>
          <p:nvPr>
            <p:ph type="ctrTitle" hasCustomPrompt="1"/>
          </p:nvPr>
        </p:nvSpPr>
        <p:spPr>
          <a:xfrm>
            <a:off x="671744" y="2447355"/>
            <a:ext cx="6560330" cy="981645"/>
          </a:xfrm>
          <a:prstGeom prst="rect">
            <a:avLst/>
          </a:prstGeom>
        </p:spPr>
        <p:txBody>
          <a:bodyPr anchor="b">
            <a:normAutofit/>
          </a:bodyPr>
          <a:lstStyle>
            <a:lvl1pPr algn="ctr">
              <a:defRPr sz="3600">
                <a:latin typeface="+mj-lt"/>
              </a:defRPr>
            </a:lvl1pPr>
          </a:lstStyle>
          <a:p>
            <a:r>
              <a:rPr lang="en-US" dirty="0"/>
              <a:t>Your Contact Info Goes Here</a:t>
            </a:r>
          </a:p>
        </p:txBody>
      </p:sp>
      <p:sp>
        <p:nvSpPr>
          <p:cNvPr id="10" name="Subtitle 2">
            <a:extLst>
              <a:ext uri="{FF2B5EF4-FFF2-40B4-BE49-F238E27FC236}">
                <a16:creationId xmlns:a16="http://schemas.microsoft.com/office/drawing/2014/main" id="{8CF150EB-46FE-4FF1-A333-A116BD1AAF1C}"/>
              </a:ext>
            </a:extLst>
          </p:cNvPr>
          <p:cNvSpPr>
            <a:spLocks noGrp="1"/>
          </p:cNvSpPr>
          <p:nvPr>
            <p:ph type="subTitle" idx="1" hasCustomPrompt="1"/>
          </p:nvPr>
        </p:nvSpPr>
        <p:spPr>
          <a:xfrm>
            <a:off x="671745" y="3602038"/>
            <a:ext cx="656033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 or Phone</a:t>
            </a:r>
          </a:p>
        </p:txBody>
      </p:sp>
    </p:spTree>
    <p:extLst>
      <p:ext uri="{BB962C8B-B14F-4D97-AF65-F5344CB8AC3E}">
        <p14:creationId xmlns:p14="http://schemas.microsoft.com/office/powerpoint/2010/main" val="24217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NR Presentation Standard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2B0BD-B71E-4810-AA18-9A2B99194B40}"/>
              </a:ext>
            </a:extLst>
          </p:cNvPr>
          <p:cNvSpPr>
            <a:spLocks noGrp="1"/>
          </p:cNvSpPr>
          <p:nvPr>
            <p:ph type="sldNum" sz="quarter" idx="10"/>
          </p:nvPr>
        </p:nvSpPr>
        <p:spPr/>
        <p:txBody>
          <a:bodyPr/>
          <a:lstStyle/>
          <a:p>
            <a:r>
              <a:rPr lang="en-US"/>
              <a:t>SLIDE NUMBER HERE</a:t>
            </a:r>
            <a:endParaRPr lang="en-US" dirty="0"/>
          </a:p>
        </p:txBody>
      </p:sp>
      <p:sp>
        <p:nvSpPr>
          <p:cNvPr id="7" name="Title 6">
            <a:extLst>
              <a:ext uri="{FF2B5EF4-FFF2-40B4-BE49-F238E27FC236}">
                <a16:creationId xmlns:a16="http://schemas.microsoft.com/office/drawing/2014/main" id="{FB076FBC-8320-477A-9B2B-B6642E05F878}"/>
              </a:ext>
            </a:extLst>
          </p:cNvPr>
          <p:cNvSpPr>
            <a:spLocks noGrp="1"/>
          </p:cNvSpPr>
          <p:nvPr>
            <p:ph type="title" hasCustomPrompt="1"/>
          </p:nvPr>
        </p:nvSpPr>
        <p:spPr/>
        <p:txBody>
          <a:bodyPr/>
          <a:lstStyle>
            <a:lvl1pPr>
              <a:defRPr/>
            </a:lvl1pPr>
          </a:lstStyle>
          <a:p>
            <a:r>
              <a:rPr lang="en-US" dirty="0"/>
              <a:t>This Is Your Standard Slide</a:t>
            </a:r>
          </a:p>
        </p:txBody>
      </p:sp>
    </p:spTree>
    <p:extLst>
      <p:ext uri="{BB962C8B-B14F-4D97-AF65-F5344CB8AC3E}">
        <p14:creationId xmlns:p14="http://schemas.microsoft.com/office/powerpoint/2010/main" val="333221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NR Presentation 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6BFA19-3B80-41A5-A20A-A9AEFEDC8DF4}"/>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350406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D05F3-84EB-40AC-B00E-940A99493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AFD0040C-2B1D-4DD2-8B36-A42710421564}"/>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462ACFC-8D1C-41E5-A22D-5F177553DAFE}"/>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304566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6CB-609B-488F-8C75-3124BF397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018B-75CD-4755-A44C-877440643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B924D9-B22E-47E0-B04B-A44D69A293AD}"/>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115731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3380-BE81-4F03-9EC3-F449FFEB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82232-EB01-4765-AC52-82399E407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C54C1-C1F4-4349-9890-8B0DF51940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E0E6906F-81F3-4B68-973E-892D7377BD3A}"/>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102369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9F2E-7F66-42D4-B97B-CA640B908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D702D-A2D8-49B2-B947-A4285D910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3A86D-9943-4AC8-A2F6-99C38D5AF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1493E-7F05-4EAD-BFC8-9826C2F14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58BB7-315F-4001-B425-C6033BB8E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80A6A309-65A5-4299-975A-4F82EE539067}"/>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214551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4792-2004-405D-840E-632193135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374F9D-5EEE-4986-BAE4-F6D4222F6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0577C7-4848-42EE-9A48-6E71B49A0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B4EF97E1-FD24-4DB8-885F-50686E7F0603}"/>
              </a:ext>
            </a:extLst>
          </p:cNvPr>
          <p:cNvSpPr>
            <a:spLocks noGrp="1"/>
          </p:cNvSpPr>
          <p:nvPr>
            <p:ph type="sldNum" sz="quarter" idx="10"/>
          </p:nvPr>
        </p:nvSpPr>
        <p:spPr>
          <a:xfrm>
            <a:off x="8610600" y="5875455"/>
            <a:ext cx="2743200" cy="365125"/>
          </a:xfrm>
        </p:spPr>
        <p:txBody>
          <a:bodyPr/>
          <a:lstStyle/>
          <a:p>
            <a:r>
              <a:rPr lang="en-US"/>
              <a:t>SLIDE NUMBER HERE</a:t>
            </a:r>
            <a:endParaRPr lang="en-US" dirty="0"/>
          </a:p>
        </p:txBody>
      </p:sp>
    </p:spTree>
    <p:extLst>
      <p:ext uri="{BB962C8B-B14F-4D97-AF65-F5344CB8AC3E}">
        <p14:creationId xmlns:p14="http://schemas.microsoft.com/office/powerpoint/2010/main" val="2375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DA3F-D229-4E86-851E-02639E7C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0D9D6-A120-478C-8AAE-094D06D05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9B9A0-55A3-4CCB-AF4D-4EFC876C9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1588DC7-9FC4-483B-B5C0-972CC587EA7B}"/>
              </a:ext>
            </a:extLst>
          </p:cNvPr>
          <p:cNvSpPr>
            <a:spLocks noGrp="1"/>
          </p:cNvSpPr>
          <p:nvPr>
            <p:ph type="sldNum" sz="quarter" idx="10"/>
          </p:nvPr>
        </p:nvSpPr>
        <p:spPr>
          <a:xfrm>
            <a:off x="8610600" y="5875455"/>
            <a:ext cx="2743200" cy="365125"/>
          </a:xfrm>
        </p:spPr>
        <p:txBody>
          <a:bodyPr/>
          <a:lstStyle/>
          <a:p>
            <a:r>
              <a:rPr lang="en-US"/>
              <a:t>SLIDE NUMBER HERE</a:t>
            </a:r>
            <a:endParaRPr lang="en-US" dirty="0"/>
          </a:p>
        </p:txBody>
      </p:sp>
    </p:spTree>
    <p:extLst>
      <p:ext uri="{BB962C8B-B14F-4D97-AF65-F5344CB8AC3E}">
        <p14:creationId xmlns:p14="http://schemas.microsoft.com/office/powerpoint/2010/main" val="2461037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E8050E-63E5-4897-BD8F-4B0975BE2C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05AFA84-4B43-4C93-ADDB-FBFEDBE85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7DFC7E5-03AD-44E2-9A2F-BDB7865B6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81127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806D8C-E06F-40E0-BE36-9E39DAA9E04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FF61736-1D6F-4B09-8546-177F9784C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117619-3A36-428E-B431-547054EB4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DDE757-7093-48AF-94D1-89B4DFC0CAD2}"/>
              </a:ext>
            </a:extLst>
          </p:cNvPr>
          <p:cNvSpPr>
            <a:spLocks noGrp="1"/>
          </p:cNvSpPr>
          <p:nvPr>
            <p:ph type="sldNum" sz="quarter" idx="4"/>
          </p:nvPr>
        </p:nvSpPr>
        <p:spPr>
          <a:xfrm>
            <a:off x="8610600" y="58172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NUMBER HERE</a:t>
            </a:r>
          </a:p>
        </p:txBody>
      </p:sp>
    </p:spTree>
    <p:extLst>
      <p:ext uri="{BB962C8B-B14F-4D97-AF65-F5344CB8AC3E}">
        <p14:creationId xmlns:p14="http://schemas.microsoft.com/office/powerpoint/2010/main" val="40520735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 id="2147483662" r:id="rId4"/>
    <p:sldLayoutId id="2147483664" r:id="rId5"/>
    <p:sldLayoutId id="2147483665"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4A8849-F761-4539-8467-88449C58C345}"/>
              </a:ext>
            </a:extLst>
          </p:cNvPr>
          <p:cNvSpPr>
            <a:spLocks noGrp="1"/>
          </p:cNvSpPr>
          <p:nvPr>
            <p:ph type="body" idx="1"/>
          </p:nvPr>
        </p:nvSpPr>
        <p:spPr>
          <a:xfrm>
            <a:off x="689956" y="2897967"/>
            <a:ext cx="6542117" cy="2197735"/>
          </a:xfrm>
          <a:prstGeom prst="rect">
            <a:avLst/>
          </a:prstGeom>
        </p:spPr>
        <p:txBody>
          <a:bodyPr vert="horz" lIns="91440" tIns="45720" rIns="91440" bIns="45720" rtlCol="0">
            <a:normAutofit/>
          </a:bodyPr>
          <a:lstStyle/>
          <a:p>
            <a:pPr lvl="0"/>
            <a:r>
              <a:rPr lang="en-US" dirty="0"/>
              <a:t>YOUR NAME HERE</a:t>
            </a:r>
          </a:p>
          <a:p>
            <a:r>
              <a:rPr lang="en-US" dirty="0"/>
              <a:t>YOUR TITLE HERE</a:t>
            </a:r>
          </a:p>
          <a:p>
            <a:r>
              <a:rPr lang="en-US" dirty="0"/>
              <a:t>PHONE: 608-XXX-XXXX</a:t>
            </a:r>
          </a:p>
          <a:p>
            <a:r>
              <a:rPr lang="en-US" dirty="0"/>
              <a:t>EMAIL: avery.smartperson@Wisconsin.gov</a:t>
            </a:r>
          </a:p>
          <a:p>
            <a:pPr lvl="0"/>
            <a:endParaRPr lang="en-US" dirty="0"/>
          </a:p>
        </p:txBody>
      </p:sp>
    </p:spTree>
    <p:extLst>
      <p:ext uri="{BB962C8B-B14F-4D97-AF65-F5344CB8AC3E}">
        <p14:creationId xmlns:p14="http://schemas.microsoft.com/office/powerpoint/2010/main" val="379693396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odfreephotos.com/united-states/wisconsin/madison/wisconsin-madison-buildings-on-langdon.jpg.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b/bond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lickr.com/photos/swanksalot/4773623605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libguides.marymountcalifornia.edu/Bernatavichute170" TargetMode="External"/><Relationship Id="rId4" Type="http://schemas.openxmlformats.org/officeDocument/2006/relationships/image" Target="../media/image9.pn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white building with a dome on the top&#10;&#10;Description automatically generated">
            <a:extLst>
              <a:ext uri="{FF2B5EF4-FFF2-40B4-BE49-F238E27FC236}">
                <a16:creationId xmlns:a16="http://schemas.microsoft.com/office/drawing/2014/main" id="{7655034C-B7C2-0DA1-4633-0D5CCB297862}"/>
              </a:ext>
            </a:extLst>
          </p:cNvPr>
          <p:cNvPicPr>
            <a:picLocks noChangeAspect="1"/>
          </p:cNvPicPr>
          <p:nvPr/>
        </p:nvPicPr>
        <p:blipFill>
          <a:blip r:embed="rId3">
            <a:alphaModFix amt="8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330806"/>
            <a:ext cx="12192001" cy="6741033"/>
          </a:xfrm>
          <a:prstGeom prst="rect">
            <a:avLst/>
          </a:prstGeom>
        </p:spPr>
      </p:pic>
      <p:sp>
        <p:nvSpPr>
          <p:cNvPr id="2" name="Title 1">
            <a:extLst>
              <a:ext uri="{FF2B5EF4-FFF2-40B4-BE49-F238E27FC236}">
                <a16:creationId xmlns:a16="http://schemas.microsoft.com/office/drawing/2014/main" id="{4E3BB379-E9DC-46B4-99A4-94F7B0BEEDC5}"/>
              </a:ext>
            </a:extLst>
          </p:cNvPr>
          <p:cNvSpPr>
            <a:spLocks noGrp="1"/>
          </p:cNvSpPr>
          <p:nvPr>
            <p:ph type="title"/>
          </p:nvPr>
        </p:nvSpPr>
        <p:spPr>
          <a:xfrm>
            <a:off x="320510" y="138881"/>
            <a:ext cx="11547835" cy="1793613"/>
          </a:xfrm>
        </p:spPr>
        <p:txBody>
          <a:bodyPr>
            <a:normAutofit fontScale="90000"/>
          </a:bodyPr>
          <a:lstStyle/>
          <a:p>
            <a:pPr algn="ctr"/>
            <a: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t>Alternative to a Traditional Water Revenue Pledge for Private Lead Service Line (LSL) Replacements</a:t>
            </a:r>
            <a:br>
              <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700" b="1" i="0" u="none" strike="noStrike" kern="1200" cap="none" spc="0" normalizeH="0" baseline="0" noProof="0" dirty="0">
                <a:ln>
                  <a:noFill/>
                </a:ln>
                <a:solidFill>
                  <a:prstClr val="black"/>
                </a:solidFill>
                <a:effectLst/>
                <a:uLnTx/>
                <a:uFillTx/>
                <a:latin typeface="Calibri Light" panose="020F0302020204030204"/>
                <a:ea typeface="+mj-ea"/>
                <a:cs typeface="+mj-cs"/>
              </a:rPr>
              <a:t>Becky Scott, Wisconsin Department of Natural Resources</a:t>
            </a:r>
            <a:br>
              <a:rPr kumimoji="0" lang="en-US" sz="27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CIFA SRF Workshop</a:t>
            </a:r>
            <a:b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November 18, 2024</a:t>
            </a:r>
            <a:endParaRPr lang="en-US" dirty="0"/>
          </a:p>
        </p:txBody>
      </p:sp>
    </p:spTree>
    <p:extLst>
      <p:ext uri="{BB962C8B-B14F-4D97-AF65-F5344CB8AC3E}">
        <p14:creationId xmlns:p14="http://schemas.microsoft.com/office/powerpoint/2010/main" val="310979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D34D8-FD2D-724F-B1A9-C85AAFB9647F}"/>
              </a:ext>
            </a:extLst>
          </p:cNvPr>
          <p:cNvSpPr txBox="1"/>
          <p:nvPr/>
        </p:nvSpPr>
        <p:spPr>
          <a:xfrm>
            <a:off x="395301" y="471638"/>
            <a:ext cx="10876548" cy="621708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lumMod val="50000"/>
                  </a:schemeClr>
                </a:solidFill>
              </a:rPr>
              <a:t>Wisconsin purchases bonds from municipalities to finance projects</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June 2023 – Application deadline for first year of BIL LSL funding</a:t>
            </a:r>
          </a:p>
          <a:p>
            <a:pPr marL="742950" lvl="1" indent="-285750">
              <a:buFont typeface="Wingdings" panose="05000000000000000000" pitchFamily="2" charset="2"/>
              <a:buChar char="Ø"/>
            </a:pPr>
            <a:r>
              <a:rPr lang="en-US" sz="2400" dirty="0">
                <a:solidFill>
                  <a:schemeClr val="accent5">
                    <a:lumMod val="50000"/>
                  </a:schemeClr>
                </a:solidFill>
              </a:rPr>
              <a:t>37 municipalities applied for total of $74M in LSL funding</a:t>
            </a: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IUP pledge options for LSL awards:</a:t>
            </a:r>
          </a:p>
          <a:p>
            <a:pPr marL="742950" lvl="1" indent="-285750">
              <a:buFont typeface="Wingdings" panose="05000000000000000000" pitchFamily="2" charset="2"/>
              <a:buChar char="Ø"/>
            </a:pPr>
            <a:r>
              <a:rPr lang="en-US" sz="2400" dirty="0">
                <a:solidFill>
                  <a:schemeClr val="accent5">
                    <a:lumMod val="50000"/>
                  </a:schemeClr>
                </a:solidFill>
              </a:rPr>
              <a:t>General Obligation (GO) Pledge  </a:t>
            </a:r>
          </a:p>
          <a:p>
            <a:pPr marL="742950" lvl="1" indent="-285750">
              <a:buFont typeface="Wingdings" panose="05000000000000000000" pitchFamily="2" charset="2"/>
              <a:buChar char="Ø"/>
            </a:pPr>
            <a:r>
              <a:rPr lang="en-US" sz="2400" dirty="0">
                <a:solidFill>
                  <a:schemeClr val="accent5">
                    <a:lumMod val="50000"/>
                  </a:schemeClr>
                </a:solidFill>
              </a:rPr>
              <a:t>Water Revenue Pledge</a:t>
            </a:r>
          </a:p>
          <a:p>
            <a:pPr marL="742950" lvl="1" indent="-285750">
              <a:buFont typeface="Wingdings" panose="05000000000000000000" pitchFamily="2" charset="2"/>
              <a:buChar char="Ø"/>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Only 2 new applications submitted to PSC in 2023 – PSC approval needed for Water Revenue Pledge</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August 2023 – Bond counsel from Quarles &amp; Brady &amp; an attorney from Municipal Environmental Group (MEG) initiated discussions of Alternative Revenue Pledge after being contacted by numerous municipalities.</a:t>
            </a:r>
          </a:p>
          <a:p>
            <a:pPr marL="285750" indent="-285750">
              <a:buFont typeface="Arial" panose="020B0604020202020204" pitchFamily="34" charset="0"/>
              <a:buChar char="•"/>
            </a:pPr>
            <a:endParaRPr lang="en-US" dirty="0"/>
          </a:p>
        </p:txBody>
      </p:sp>
      <p:pic>
        <p:nvPicPr>
          <p:cNvPr id="4" name="Picture 3" descr="A chalkboard with text on it next to books and glasses&#10;&#10;Description automatically generated">
            <a:extLst>
              <a:ext uri="{FF2B5EF4-FFF2-40B4-BE49-F238E27FC236}">
                <a16:creationId xmlns:a16="http://schemas.microsoft.com/office/drawing/2014/main" id="{11FB2CCC-0683-88A4-D6B5-162B1280F3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48751" y="2032929"/>
            <a:ext cx="2647950" cy="1754266"/>
          </a:xfrm>
          <a:prstGeom prst="rect">
            <a:avLst/>
          </a:prstGeom>
        </p:spPr>
      </p:pic>
      <p:sp>
        <p:nvSpPr>
          <p:cNvPr id="5" name="TextBox 4">
            <a:extLst>
              <a:ext uri="{FF2B5EF4-FFF2-40B4-BE49-F238E27FC236}">
                <a16:creationId xmlns:a16="http://schemas.microsoft.com/office/drawing/2014/main" id="{001834C8-DBCA-372E-3E2F-D0BD4E24F7FE}"/>
              </a:ext>
            </a:extLst>
          </p:cNvPr>
          <p:cNvSpPr txBox="1"/>
          <p:nvPr/>
        </p:nvSpPr>
        <p:spPr>
          <a:xfrm>
            <a:off x="920151" y="6858000"/>
            <a:ext cx="10351698" cy="230832"/>
          </a:xfrm>
          <a:prstGeom prst="rect">
            <a:avLst/>
          </a:prstGeom>
          <a:noFill/>
        </p:spPr>
        <p:txBody>
          <a:bodyPr wrap="square" rtlCol="0">
            <a:spAutoFit/>
          </a:bodyPr>
          <a:lstStyle/>
          <a:p>
            <a:r>
              <a:rPr lang="en-US" sz="900">
                <a:hlinkClick r:id="rId4" tooltip="https://www.picpedia.org/chalkboard/b/bond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65639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A36BA-3AB9-F67C-94E7-01632910464C}"/>
              </a:ext>
            </a:extLst>
          </p:cNvPr>
          <p:cNvSpPr txBox="1"/>
          <p:nvPr/>
        </p:nvSpPr>
        <p:spPr>
          <a:xfrm>
            <a:off x="466928" y="496111"/>
            <a:ext cx="5543348" cy="861774"/>
          </a:xfrm>
          <a:prstGeom prst="rect">
            <a:avLst/>
          </a:prstGeom>
          <a:noFill/>
        </p:spPr>
        <p:txBody>
          <a:bodyPr wrap="square" rtlCol="0">
            <a:spAutoFit/>
          </a:bodyPr>
          <a:lstStyle/>
          <a:p>
            <a:pPr marL="342900" indent="-342900">
              <a:buFont typeface="Wingdings" panose="05000000000000000000" pitchFamily="2" charset="2"/>
              <a:buChar char="§"/>
            </a:pPr>
            <a:r>
              <a:rPr lang="en-US" sz="2500" dirty="0">
                <a:solidFill>
                  <a:schemeClr val="accent5">
                    <a:lumMod val="50000"/>
                  </a:schemeClr>
                </a:solidFill>
              </a:rPr>
              <a:t>Wisconsin 2017 Act 137 also created section 66.0627(8)(ag), Wis. Stats.</a:t>
            </a:r>
          </a:p>
        </p:txBody>
      </p:sp>
      <p:pic>
        <p:nvPicPr>
          <p:cNvPr id="4" name="Picture 3">
            <a:extLst>
              <a:ext uri="{FF2B5EF4-FFF2-40B4-BE49-F238E27FC236}">
                <a16:creationId xmlns:a16="http://schemas.microsoft.com/office/drawing/2014/main" id="{0ED62E5F-6683-A19F-AB89-73FADAE13B67}"/>
              </a:ext>
            </a:extLst>
          </p:cNvPr>
          <p:cNvPicPr>
            <a:picLocks noChangeAspect="1"/>
          </p:cNvPicPr>
          <p:nvPr/>
        </p:nvPicPr>
        <p:blipFill>
          <a:blip r:embed="rId3"/>
          <a:stretch>
            <a:fillRect/>
          </a:stretch>
        </p:blipFill>
        <p:spPr>
          <a:xfrm>
            <a:off x="6282949" y="366712"/>
            <a:ext cx="5561388" cy="1274309"/>
          </a:xfrm>
          <a:prstGeom prst="rect">
            <a:avLst/>
          </a:prstGeom>
        </p:spPr>
      </p:pic>
      <p:sp>
        <p:nvSpPr>
          <p:cNvPr id="5" name="TextBox 4">
            <a:extLst>
              <a:ext uri="{FF2B5EF4-FFF2-40B4-BE49-F238E27FC236}">
                <a16:creationId xmlns:a16="http://schemas.microsoft.com/office/drawing/2014/main" id="{2C3D4954-10CC-4356-3458-3BF18DAC1FCF}"/>
              </a:ext>
            </a:extLst>
          </p:cNvPr>
          <p:cNvSpPr txBox="1"/>
          <p:nvPr/>
        </p:nvSpPr>
        <p:spPr>
          <a:xfrm>
            <a:off x="466928" y="1759465"/>
            <a:ext cx="11235446" cy="480131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Allows a municipality to set up a property owner loan program for LSL replacements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Amounts due can be collected as a special charge &amp; placed on the tax roll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Requires adoption of two municipal ordinances: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Ordinance creating the loan program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Mandatory replacement ordinance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Does not involve PSC approval as program is in essence its own utility run by the municipality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Wisconsin’s DWSRF allows the repayments of the property owner loans to be pledged as security for revenue bond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Can only be used for private side LSL replacements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Provide model ordinances for our applicants to use</a:t>
            </a:r>
          </a:p>
          <a:p>
            <a:endParaRPr lang="en-US" dirty="0"/>
          </a:p>
        </p:txBody>
      </p:sp>
    </p:spTree>
    <p:extLst>
      <p:ext uri="{BB962C8B-B14F-4D97-AF65-F5344CB8AC3E}">
        <p14:creationId xmlns:p14="http://schemas.microsoft.com/office/powerpoint/2010/main" val="362752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A79CE-F1F9-8577-3093-C735B0330E86}"/>
              </a:ext>
            </a:extLst>
          </p:cNvPr>
          <p:cNvSpPr txBox="1"/>
          <p:nvPr/>
        </p:nvSpPr>
        <p:spPr>
          <a:xfrm>
            <a:off x="5534855" y="261257"/>
            <a:ext cx="5968624" cy="603242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lumMod val="50000"/>
                  </a:schemeClr>
                </a:solidFill>
              </a:rPr>
              <a:t>Municipality’s Property Owner Loans can be for up to 10 years with an interest rate of up to 4%.</a:t>
            </a:r>
          </a:p>
          <a:p>
            <a:pPr marL="285750" indent="-285750">
              <a:buFont typeface="Arial" panose="020B0604020202020204" pitchFamily="34" charset="0"/>
              <a:buChar char="•"/>
            </a:pPr>
            <a:endParaRPr lang="en-US" sz="8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DWSRF loans from LSL capitalization grant funds are loaned out at 0.25%.</a:t>
            </a:r>
          </a:p>
          <a:p>
            <a:pPr marL="285750" indent="-285750">
              <a:buFont typeface="Arial" panose="020B0604020202020204" pitchFamily="34" charset="0"/>
              <a:buChar char="•"/>
            </a:pPr>
            <a:endParaRPr lang="en-US" sz="8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DWSRF Loans secured by an Alternative Revenue Pledge can be for up to 12 years and can be prepaid on normal May 1 &amp; November 1 payment dates.</a:t>
            </a:r>
          </a:p>
          <a:p>
            <a:pPr marL="285750" indent="-285750">
              <a:buFont typeface="Arial" panose="020B0604020202020204" pitchFamily="34" charset="0"/>
              <a:buChar char="•"/>
            </a:pPr>
            <a:endParaRPr lang="en-US" sz="8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Municipal Property Owner Loan Program considered a “Utility” under the Bond Resolution.</a:t>
            </a:r>
          </a:p>
          <a:p>
            <a:pPr marL="285750" indent="-285750">
              <a:buFont typeface="Arial" panose="020B0604020202020204" pitchFamily="34" charset="0"/>
              <a:buChar char="•"/>
            </a:pPr>
            <a:endParaRPr lang="en-US" sz="800" dirty="0">
              <a:solidFill>
                <a:schemeClr val="accent5">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Eight SFY 2024 applicants chose the Alternative Revenue Pledge option.</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6B3397A9-9E6A-45D4-3624-2451A6C49EE9}"/>
              </a:ext>
            </a:extLst>
          </p:cNvPr>
          <p:cNvPicPr>
            <a:picLocks noChangeAspect="1"/>
          </p:cNvPicPr>
          <p:nvPr/>
        </p:nvPicPr>
        <p:blipFill>
          <a:blip r:embed="rId3"/>
          <a:stretch>
            <a:fillRect/>
          </a:stretch>
        </p:blipFill>
        <p:spPr>
          <a:xfrm rot="-540000">
            <a:off x="360344" y="1326609"/>
            <a:ext cx="4915928" cy="3692864"/>
          </a:xfrm>
          <a:prstGeom prst="rect">
            <a:avLst/>
          </a:prstGeom>
        </p:spPr>
      </p:pic>
    </p:spTree>
    <p:extLst>
      <p:ext uri="{BB962C8B-B14F-4D97-AF65-F5344CB8AC3E}">
        <p14:creationId xmlns:p14="http://schemas.microsoft.com/office/powerpoint/2010/main" val="181008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7275-66F4-4C53-9691-ACED22A6F59C}"/>
              </a:ext>
            </a:extLst>
          </p:cNvPr>
          <p:cNvSpPr>
            <a:spLocks noGrp="1"/>
          </p:cNvSpPr>
          <p:nvPr>
            <p:ph type="ctrTitle"/>
          </p:nvPr>
        </p:nvSpPr>
        <p:spPr>
          <a:xfrm>
            <a:off x="671744" y="3109091"/>
            <a:ext cx="6560330" cy="981645"/>
          </a:xfrm>
        </p:spPr>
        <p:txBody>
          <a:bodyPr>
            <a:normAutofit fontScale="90000"/>
          </a:bodyPr>
          <a:lstStyle/>
          <a:p>
            <a:br>
              <a:rPr lang="en-US" sz="4000" dirty="0"/>
            </a:br>
            <a:br>
              <a:rPr lang="en-US" sz="4000" dirty="0"/>
            </a:br>
            <a:r>
              <a:rPr lang="en-US" sz="4400" dirty="0"/>
              <a:t>Becky Scott</a:t>
            </a:r>
            <a:br>
              <a:rPr lang="en-US" dirty="0"/>
            </a:br>
            <a:r>
              <a:rPr lang="en-US" sz="3300" dirty="0"/>
              <a:t>Environmental Loans Section Manager</a:t>
            </a:r>
          </a:p>
        </p:txBody>
      </p:sp>
      <p:sp>
        <p:nvSpPr>
          <p:cNvPr id="3" name="Subtitle 2">
            <a:extLst>
              <a:ext uri="{FF2B5EF4-FFF2-40B4-BE49-F238E27FC236}">
                <a16:creationId xmlns:a16="http://schemas.microsoft.com/office/drawing/2014/main" id="{47B1B68E-6511-462F-A005-CD9D8327F078}"/>
              </a:ext>
            </a:extLst>
          </p:cNvPr>
          <p:cNvSpPr>
            <a:spLocks noGrp="1"/>
          </p:cNvSpPr>
          <p:nvPr>
            <p:ph type="subTitle" idx="1"/>
          </p:nvPr>
        </p:nvSpPr>
        <p:spPr>
          <a:xfrm>
            <a:off x="671744" y="4251743"/>
            <a:ext cx="6560330" cy="1655762"/>
          </a:xfrm>
        </p:spPr>
        <p:txBody>
          <a:bodyPr>
            <a:normAutofit/>
          </a:bodyPr>
          <a:lstStyle/>
          <a:p>
            <a:r>
              <a:rPr lang="en-US" sz="2800" dirty="0"/>
              <a:t>rebecca.scott@wisconsin.gov</a:t>
            </a:r>
          </a:p>
        </p:txBody>
      </p:sp>
    </p:spTree>
    <p:extLst>
      <p:ext uri="{BB962C8B-B14F-4D97-AF65-F5344CB8AC3E}">
        <p14:creationId xmlns:p14="http://schemas.microsoft.com/office/powerpoint/2010/main" val="36464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B6C6-8ABB-4459-A4BF-5922A2B34F1E}"/>
              </a:ext>
            </a:extLst>
          </p:cNvPr>
          <p:cNvSpPr>
            <a:spLocks noGrp="1"/>
          </p:cNvSpPr>
          <p:nvPr>
            <p:ph type="title"/>
          </p:nvPr>
        </p:nvSpPr>
        <p:spPr>
          <a:xfrm>
            <a:off x="6183982" y="1015574"/>
            <a:ext cx="5499755" cy="4640508"/>
          </a:xfrm>
        </p:spPr>
        <p:txBody>
          <a:bodyPr>
            <a:normAutofit fontScale="90000"/>
          </a:bodyPr>
          <a:lstStyle/>
          <a:p>
            <a:r>
              <a:rPr lang="en-US" sz="2400" dirty="0">
                <a:solidFill>
                  <a:schemeClr val="accent5">
                    <a:lumMod val="50000"/>
                  </a:schemeClr>
                </a:solidFill>
              </a:rPr>
              <a:t>Water utilities in Wisconsin are regulated by the Public Service Commission of Wisconsin (PSC).</a:t>
            </a:r>
            <a:br>
              <a:rPr lang="en-US" sz="2400" dirty="0">
                <a:solidFill>
                  <a:schemeClr val="accent5">
                    <a:lumMod val="50000"/>
                  </a:schemeClr>
                </a:solidFill>
              </a:rPr>
            </a:br>
            <a:br>
              <a:rPr lang="en-US" sz="2400" dirty="0">
                <a:solidFill>
                  <a:schemeClr val="accent5">
                    <a:lumMod val="50000"/>
                  </a:schemeClr>
                </a:solidFill>
              </a:rPr>
            </a:br>
            <a:r>
              <a:rPr lang="en-US" sz="2400" dirty="0">
                <a:solidFill>
                  <a:schemeClr val="accent5">
                    <a:lumMod val="50000"/>
                  </a:schemeClr>
                </a:solidFill>
              </a:rPr>
              <a:t>PSC is responsible for setting user rates as well as authorizing construction of water infrastructure.</a:t>
            </a:r>
            <a:br>
              <a:rPr lang="en-US" sz="2400" dirty="0">
                <a:solidFill>
                  <a:schemeClr val="accent5">
                    <a:lumMod val="50000"/>
                  </a:schemeClr>
                </a:solidFill>
              </a:rPr>
            </a:br>
            <a:br>
              <a:rPr lang="en-US" sz="2400" dirty="0">
                <a:solidFill>
                  <a:schemeClr val="accent5">
                    <a:lumMod val="50000"/>
                  </a:schemeClr>
                </a:solidFill>
              </a:rPr>
            </a:br>
            <a:r>
              <a:rPr lang="en-US" sz="2400" dirty="0">
                <a:solidFill>
                  <a:schemeClr val="accent5">
                    <a:lumMod val="50000"/>
                  </a:schemeClr>
                </a:solidFill>
              </a:rPr>
              <a:t>This regulation by PSC has caused issues with our DWSRF providing loan funding for private LSL replacements.</a:t>
            </a:r>
            <a:br>
              <a:rPr lang="en-US" sz="2400" dirty="0">
                <a:solidFill>
                  <a:schemeClr val="accent5">
                    <a:lumMod val="50000"/>
                  </a:schemeClr>
                </a:solidFill>
              </a:rPr>
            </a:br>
            <a:br>
              <a:rPr lang="en-US" sz="2400" dirty="0">
                <a:solidFill>
                  <a:schemeClr val="accent5">
                    <a:lumMod val="50000"/>
                  </a:schemeClr>
                </a:solidFill>
              </a:rPr>
            </a:br>
            <a:r>
              <a:rPr lang="en-US" sz="2400" dirty="0">
                <a:solidFill>
                  <a:schemeClr val="accent5">
                    <a:lumMod val="50000"/>
                  </a:schemeClr>
                </a:solidFill>
              </a:rPr>
              <a:t>A little history helps explain how we got to where we are today.</a:t>
            </a:r>
            <a:br>
              <a:rPr lang="en-US" sz="2400" dirty="0"/>
            </a:br>
            <a:endParaRPr lang="en-US" sz="2400" dirty="0"/>
          </a:p>
        </p:txBody>
      </p:sp>
      <p:pic>
        <p:nvPicPr>
          <p:cNvPr id="4" name="Picture 3">
            <a:extLst>
              <a:ext uri="{FF2B5EF4-FFF2-40B4-BE49-F238E27FC236}">
                <a16:creationId xmlns:a16="http://schemas.microsoft.com/office/drawing/2014/main" id="{65AF8586-7F2A-DA3B-F398-CB021402B8A5}"/>
              </a:ext>
            </a:extLst>
          </p:cNvPr>
          <p:cNvPicPr>
            <a:picLocks noChangeAspect="1"/>
          </p:cNvPicPr>
          <p:nvPr/>
        </p:nvPicPr>
        <p:blipFill>
          <a:blip r:embed="rId3"/>
          <a:stretch>
            <a:fillRect/>
          </a:stretch>
        </p:blipFill>
        <p:spPr>
          <a:xfrm>
            <a:off x="387873" y="556182"/>
            <a:ext cx="5740809" cy="4883084"/>
          </a:xfrm>
          <a:prstGeom prst="rect">
            <a:avLst/>
          </a:prstGeom>
        </p:spPr>
      </p:pic>
    </p:spTree>
    <p:extLst>
      <p:ext uri="{BB962C8B-B14F-4D97-AF65-F5344CB8AC3E}">
        <p14:creationId xmlns:p14="http://schemas.microsoft.com/office/powerpoint/2010/main" val="253285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filo&#10;">
            <a:extLst>
              <a:ext uri="{FF2B5EF4-FFF2-40B4-BE49-F238E27FC236}">
                <a16:creationId xmlns:a16="http://schemas.microsoft.com/office/drawing/2014/main" id="{CC95BAC5-A201-A9B5-56E5-5AC1E6549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43" y="2289719"/>
            <a:ext cx="7147331" cy="3734930"/>
          </a:xfrm>
          <a:prstGeom prst="rect">
            <a:avLst/>
          </a:prstGeom>
        </p:spPr>
      </p:pic>
      <p:sp>
        <p:nvSpPr>
          <p:cNvPr id="6" name="TextBox 5">
            <a:extLst>
              <a:ext uri="{FF2B5EF4-FFF2-40B4-BE49-F238E27FC236}">
                <a16:creationId xmlns:a16="http://schemas.microsoft.com/office/drawing/2014/main" id="{20C09A07-A9B3-C715-30C7-61BCFAA7CCB7}"/>
              </a:ext>
            </a:extLst>
          </p:cNvPr>
          <p:cNvSpPr txBox="1"/>
          <p:nvPr/>
        </p:nvSpPr>
        <p:spPr>
          <a:xfrm>
            <a:off x="263951" y="443060"/>
            <a:ext cx="8220173" cy="1846659"/>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5">
                    <a:lumMod val="50000"/>
                  </a:schemeClr>
                </a:solidFill>
              </a:rPr>
              <a:t>In 1992 Madison had an Action Level Exceedance for lead</a:t>
            </a:r>
          </a:p>
          <a:p>
            <a:pPr marL="342900" indent="-342900">
              <a:buFont typeface="Wingdings" panose="05000000000000000000" pitchFamily="2" charset="2"/>
              <a:buChar char="§"/>
            </a:pPr>
            <a:r>
              <a:rPr lang="en-US" sz="2400" dirty="0">
                <a:solidFill>
                  <a:schemeClr val="accent5">
                    <a:lumMod val="50000"/>
                  </a:schemeClr>
                </a:solidFill>
              </a:rPr>
              <a:t>Considered two options:</a:t>
            </a:r>
          </a:p>
          <a:p>
            <a:pPr marL="742950" lvl="1" indent="-285750">
              <a:buFont typeface="Arial" panose="020B0604020202020204" pitchFamily="34" charset="0"/>
              <a:buChar char="•"/>
            </a:pPr>
            <a:r>
              <a:rPr lang="en-US" sz="2400" dirty="0">
                <a:solidFill>
                  <a:schemeClr val="accent5">
                    <a:lumMod val="50000"/>
                  </a:schemeClr>
                </a:solidFill>
              </a:rPr>
              <a:t>Use orthophosphates for corrosion control</a:t>
            </a:r>
          </a:p>
          <a:p>
            <a:pPr marL="742950" lvl="1" indent="-285750">
              <a:buFont typeface="Arial" panose="020B0604020202020204" pitchFamily="34" charset="0"/>
              <a:buChar char="•"/>
            </a:pPr>
            <a:r>
              <a:rPr lang="en-US" sz="2400" dirty="0">
                <a:solidFill>
                  <a:schemeClr val="accent5">
                    <a:lumMod val="50000"/>
                  </a:schemeClr>
                </a:solidFill>
              </a:rPr>
              <a:t>Replace all lead service lines (LSLs)</a:t>
            </a:r>
          </a:p>
          <a:p>
            <a:pPr marL="742950" lvl="1"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8DCA8420-65EA-35F5-ECEA-9B73CD5FC101}"/>
              </a:ext>
            </a:extLst>
          </p:cNvPr>
          <p:cNvSpPr txBox="1"/>
          <p:nvPr/>
        </p:nvSpPr>
        <p:spPr>
          <a:xfrm>
            <a:off x="7814820" y="4509624"/>
            <a:ext cx="3714161" cy="1846659"/>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5">
                    <a:lumMod val="50000"/>
                  </a:schemeClr>
                </a:solidFill>
              </a:rPr>
              <a:t>Madison City Council approved ordinance in 2000 requiring replacement of all LSLs</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76713A8-2742-F6A3-0DCA-69F35D7A6454}"/>
              </a:ext>
            </a:extLst>
          </p:cNvPr>
          <p:cNvSpPr txBox="1"/>
          <p:nvPr/>
        </p:nvSpPr>
        <p:spPr>
          <a:xfrm>
            <a:off x="7682845" y="1043486"/>
            <a:ext cx="3978112"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Did a 4-year study on corrosion control with two conclusions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Would increase phosphorus loading to the Madison lakes too much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Still wouldn’t bring lead levels down sufficiently</a:t>
            </a:r>
          </a:p>
        </p:txBody>
      </p:sp>
    </p:spTree>
    <p:extLst>
      <p:ext uri="{BB962C8B-B14F-4D97-AF65-F5344CB8AC3E}">
        <p14:creationId xmlns:p14="http://schemas.microsoft.com/office/powerpoint/2010/main" val="338761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C1753-5227-4705-9871-B5EFACE07C9A}"/>
              </a:ext>
            </a:extLst>
          </p:cNvPr>
          <p:cNvSpPr txBox="1"/>
          <p:nvPr/>
        </p:nvSpPr>
        <p:spPr>
          <a:xfrm>
            <a:off x="358219" y="546754"/>
            <a:ext cx="11390188" cy="1938992"/>
          </a:xfrm>
          <a:prstGeom prst="rect">
            <a:avLst/>
          </a:prstGeom>
          <a:noFill/>
        </p:spPr>
        <p:txBody>
          <a:bodyPr wrap="square" rtlCol="0">
            <a:spAutoFit/>
          </a:bodyPr>
          <a:lstStyle/>
          <a:p>
            <a:pPr marL="342900" indent="-342900">
              <a:buFont typeface="Wingdings" panose="05000000000000000000" pitchFamily="2" charset="2"/>
              <a:buChar char="§"/>
            </a:pPr>
            <a:r>
              <a:rPr lang="en-US" sz="2200" dirty="0">
                <a:solidFill>
                  <a:schemeClr val="accent5">
                    <a:lumMod val="50000"/>
                  </a:schemeClr>
                </a:solidFill>
              </a:rPr>
              <a:t>Applied to PSC in April 2000 for rate increase to cover private side rebates for 50% of cost. </a:t>
            </a:r>
          </a:p>
          <a:p>
            <a:pPr marL="742950" lvl="1" indent="-285750">
              <a:buFont typeface="Arial" panose="020B0604020202020204" pitchFamily="34" charset="0"/>
              <a:buChar char="•"/>
            </a:pPr>
            <a:r>
              <a:rPr lang="en-US" sz="2000" dirty="0">
                <a:solidFill>
                  <a:schemeClr val="accent5">
                    <a:lumMod val="50000"/>
                  </a:schemeClr>
                </a:solidFill>
              </a:rPr>
              <a:t>Orthophosphates would cost $1,000,000 per year to add to water &amp; remove from wastewater</a:t>
            </a:r>
          </a:p>
          <a:p>
            <a:pPr marL="742950" lvl="1" indent="-285750">
              <a:buFont typeface="Arial" panose="020B0604020202020204" pitchFamily="34" charset="0"/>
              <a:buChar char="•"/>
            </a:pPr>
            <a:r>
              <a:rPr lang="en-US" sz="2000" dirty="0">
                <a:solidFill>
                  <a:schemeClr val="accent5">
                    <a:lumMod val="50000"/>
                  </a:schemeClr>
                </a:solidFill>
              </a:rPr>
              <a:t>Orthophosphates would add 7-10 tons of phosphorus into the Madison lakes per year</a:t>
            </a:r>
          </a:p>
          <a:p>
            <a:pPr marL="742950" lvl="1" indent="-285750">
              <a:buFont typeface="Arial" panose="020B0604020202020204" pitchFamily="34" charset="0"/>
              <a:buChar char="•"/>
            </a:pPr>
            <a:r>
              <a:rPr lang="en-US" sz="2000" dirty="0">
                <a:solidFill>
                  <a:schemeClr val="accent5">
                    <a:lumMod val="50000"/>
                  </a:schemeClr>
                </a:solidFill>
              </a:rPr>
              <a:t>Reimbursing an average of $750 per LSL would cost $800,000 per year</a:t>
            </a:r>
          </a:p>
          <a:p>
            <a:pPr marL="742950" lvl="1" indent="-285750">
              <a:buFont typeface="Arial" panose="020B0604020202020204" pitchFamily="34" charset="0"/>
              <a:buChar char="•"/>
            </a:pPr>
            <a:r>
              <a:rPr lang="en-US" sz="2000" dirty="0">
                <a:solidFill>
                  <a:schemeClr val="accent5">
                    <a:lumMod val="50000"/>
                  </a:schemeClr>
                </a:solidFill>
              </a:rPr>
              <a:t>Asked for 10-year surcharge to raise $800,000 per year</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42A821F6-29B7-4648-9683-0B0049B22A12}"/>
              </a:ext>
            </a:extLst>
          </p:cNvPr>
          <p:cNvPicPr>
            <a:picLocks noChangeAspect="1"/>
          </p:cNvPicPr>
          <p:nvPr/>
        </p:nvPicPr>
        <p:blipFill>
          <a:blip r:embed="rId3"/>
          <a:stretch>
            <a:fillRect/>
          </a:stretch>
        </p:blipFill>
        <p:spPr>
          <a:xfrm>
            <a:off x="5875664" y="2701189"/>
            <a:ext cx="6019699" cy="3492222"/>
          </a:xfrm>
          <a:prstGeom prst="rect">
            <a:avLst/>
          </a:prstGeom>
        </p:spPr>
      </p:pic>
      <p:sp>
        <p:nvSpPr>
          <p:cNvPr id="4" name="TextBox 3">
            <a:extLst>
              <a:ext uri="{FF2B5EF4-FFF2-40B4-BE49-F238E27FC236}">
                <a16:creationId xmlns:a16="http://schemas.microsoft.com/office/drawing/2014/main" id="{77ABD929-DE9C-8FDD-39DE-6775C6AD6146}"/>
              </a:ext>
            </a:extLst>
          </p:cNvPr>
          <p:cNvSpPr txBox="1"/>
          <p:nvPr/>
        </p:nvSpPr>
        <p:spPr>
          <a:xfrm>
            <a:off x="358218" y="2270302"/>
            <a:ext cx="7348868" cy="430887"/>
          </a:xfrm>
          <a:prstGeom prst="rect">
            <a:avLst/>
          </a:prstGeom>
          <a:noFill/>
        </p:spPr>
        <p:txBody>
          <a:bodyPr wrap="square" rtlCol="0">
            <a:spAutoFit/>
          </a:bodyPr>
          <a:lstStyle/>
          <a:p>
            <a:pPr marL="342900" indent="-342900">
              <a:buFont typeface="Wingdings" panose="05000000000000000000" pitchFamily="2" charset="2"/>
              <a:buChar char="§"/>
            </a:pPr>
            <a:r>
              <a:rPr lang="en-US" sz="2200" dirty="0">
                <a:solidFill>
                  <a:schemeClr val="accent5">
                    <a:lumMod val="50000"/>
                  </a:schemeClr>
                </a:solidFill>
              </a:rPr>
              <a:t>PSC agreed that replacement was the best option but…</a:t>
            </a:r>
          </a:p>
        </p:txBody>
      </p:sp>
      <p:sp>
        <p:nvSpPr>
          <p:cNvPr id="5" name="TextBox 4">
            <a:extLst>
              <a:ext uri="{FF2B5EF4-FFF2-40B4-BE49-F238E27FC236}">
                <a16:creationId xmlns:a16="http://schemas.microsoft.com/office/drawing/2014/main" id="{AB0EF6F1-CD6E-08DA-96A0-A53A9D9E150E}"/>
              </a:ext>
            </a:extLst>
          </p:cNvPr>
          <p:cNvSpPr txBox="1"/>
          <p:nvPr/>
        </p:nvSpPr>
        <p:spPr>
          <a:xfrm>
            <a:off x="358218" y="2809998"/>
            <a:ext cx="5669573" cy="2923877"/>
          </a:xfrm>
          <a:prstGeom prst="rect">
            <a:avLst/>
          </a:prstGeom>
          <a:noFill/>
        </p:spPr>
        <p:txBody>
          <a:bodyPr wrap="square" rtlCol="0">
            <a:spAutoFit/>
          </a:bodyPr>
          <a:lstStyle/>
          <a:p>
            <a:r>
              <a:rPr lang="en-US" sz="2000" b="1" dirty="0">
                <a:solidFill>
                  <a:srgbClr val="C00000"/>
                </a:solidFill>
              </a:rPr>
              <a:t>“…it would be unreasonable and unjustly discriminatory if public program dollars generated through utility rates were to be authorized as a subsidy to furnish a direct benefit to an exclusive group of private property owners.”</a:t>
            </a:r>
          </a:p>
          <a:p>
            <a:endParaRPr lang="en-US" dirty="0">
              <a:solidFill>
                <a:schemeClr val="accent5">
                  <a:lumMod val="50000"/>
                </a:schemeClr>
              </a:solidFill>
            </a:endParaRPr>
          </a:p>
          <a:p>
            <a:endParaRPr lang="en-US" dirty="0">
              <a:solidFill>
                <a:schemeClr val="accent5">
                  <a:lumMod val="50000"/>
                </a:schemeClr>
              </a:solidFill>
            </a:endParaRPr>
          </a:p>
          <a:p>
            <a:pPr marL="285750" indent="-285750">
              <a:buFont typeface="Arial" panose="020B0604020202020204" pitchFamily="34" charset="0"/>
              <a:buChar char="•"/>
            </a:pPr>
            <a:r>
              <a:rPr lang="en-US" sz="2400" b="1" dirty="0">
                <a:solidFill>
                  <a:schemeClr val="accent5">
                    <a:lumMod val="50000"/>
                  </a:schemeClr>
                </a:solidFill>
              </a:rPr>
              <a:t>PSC denied the rate increase request on October 17, 2000</a:t>
            </a:r>
          </a:p>
        </p:txBody>
      </p:sp>
    </p:spTree>
    <p:extLst>
      <p:ext uri="{BB962C8B-B14F-4D97-AF65-F5344CB8AC3E}">
        <p14:creationId xmlns:p14="http://schemas.microsoft.com/office/powerpoint/2010/main" val="277273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E8C0E-515E-5E53-2A43-D6C0379FBC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7844" y="377647"/>
            <a:ext cx="4048257" cy="5665344"/>
          </a:xfrm>
          <a:prstGeom prst="rect">
            <a:avLst/>
          </a:prstGeom>
        </p:spPr>
      </p:pic>
      <p:sp>
        <p:nvSpPr>
          <p:cNvPr id="5" name="TextBox 4">
            <a:extLst>
              <a:ext uri="{FF2B5EF4-FFF2-40B4-BE49-F238E27FC236}">
                <a16:creationId xmlns:a16="http://schemas.microsoft.com/office/drawing/2014/main" id="{59DB1998-C50C-CF8E-8800-AD53496B8529}"/>
              </a:ext>
            </a:extLst>
          </p:cNvPr>
          <p:cNvSpPr txBox="1"/>
          <p:nvPr/>
        </p:nvSpPr>
        <p:spPr>
          <a:xfrm>
            <a:off x="407504" y="626164"/>
            <a:ext cx="6715191" cy="5570756"/>
          </a:xfrm>
          <a:prstGeom prst="rect">
            <a:avLst/>
          </a:prstGeom>
          <a:noFill/>
        </p:spPr>
        <p:txBody>
          <a:bodyPr wrap="square" rtlCol="0">
            <a:spAutoFit/>
          </a:bodyPr>
          <a:lstStyle/>
          <a:p>
            <a:pPr marL="457200" indent="-457200">
              <a:buFont typeface="Wingdings" panose="05000000000000000000" pitchFamily="2" charset="2"/>
              <a:buChar char="§"/>
            </a:pPr>
            <a:r>
              <a:rPr lang="en-US" sz="2600" dirty="0">
                <a:solidFill>
                  <a:schemeClr val="accent5">
                    <a:lumMod val="50000"/>
                  </a:schemeClr>
                </a:solidFill>
              </a:rPr>
              <a:t>Madison rented space on water towers to cell phone companies for antennas</a:t>
            </a:r>
          </a:p>
          <a:p>
            <a:pPr marL="285750" indent="-285750">
              <a:buFont typeface="Arial" panose="020B0604020202020204" pitchFamily="34" charset="0"/>
              <a:buChar char="•"/>
            </a:pPr>
            <a:endParaRPr lang="en-US" sz="800" dirty="0">
              <a:solidFill>
                <a:schemeClr val="accent5">
                  <a:lumMod val="50000"/>
                </a:schemeClr>
              </a:solidFil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Revenues paid for public side of replacements and half the cost of private side replacements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Replaced 8,000 LSLs during 2001-2012 for total cost of $15.5M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Average public side cost of $1,997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Average private side cost of $1,340</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Rebates for 50% of cost up to $1,000</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Still find an occasional LSL &amp; still offer 50% rebate up to $1,500</a:t>
            </a:r>
          </a:p>
          <a:p>
            <a:pPr marL="285750" indent="-285750">
              <a:buFont typeface="Arial" panose="020B0604020202020204" pitchFamily="34" charset="0"/>
              <a:buChar char="•"/>
            </a:pPr>
            <a:endParaRPr lang="en-US" sz="2600" dirty="0">
              <a:solidFill>
                <a:schemeClr val="accent5">
                  <a:lumMod val="50000"/>
                </a:schemeClr>
              </a:solidFill>
            </a:endParaRPr>
          </a:p>
        </p:txBody>
      </p:sp>
    </p:spTree>
    <p:extLst>
      <p:ext uri="{BB962C8B-B14F-4D97-AF65-F5344CB8AC3E}">
        <p14:creationId xmlns:p14="http://schemas.microsoft.com/office/powerpoint/2010/main" val="51864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FEFB77-A81D-2205-D3D5-38AEF9D4BF69}"/>
              </a:ext>
            </a:extLst>
          </p:cNvPr>
          <p:cNvPicPr>
            <a:picLocks noChangeAspect="1"/>
          </p:cNvPicPr>
          <p:nvPr/>
        </p:nvPicPr>
        <p:blipFill>
          <a:blip r:embed="rId3"/>
          <a:stretch>
            <a:fillRect/>
          </a:stretch>
        </p:blipFill>
        <p:spPr>
          <a:xfrm rot="660000">
            <a:off x="6746288" y="681069"/>
            <a:ext cx="5150167" cy="1856546"/>
          </a:xfrm>
          <a:prstGeom prst="rect">
            <a:avLst/>
          </a:prstGeom>
        </p:spPr>
      </p:pic>
      <p:pic>
        <p:nvPicPr>
          <p:cNvPr id="5" name="Picture 4">
            <a:extLst>
              <a:ext uri="{FF2B5EF4-FFF2-40B4-BE49-F238E27FC236}">
                <a16:creationId xmlns:a16="http://schemas.microsoft.com/office/drawing/2014/main" id="{26C38F97-740B-66EF-5892-AFA25CADD862}"/>
              </a:ext>
            </a:extLst>
          </p:cNvPr>
          <p:cNvPicPr>
            <a:picLocks noChangeAspect="1"/>
          </p:cNvPicPr>
          <p:nvPr/>
        </p:nvPicPr>
        <p:blipFill>
          <a:blip r:embed="rId4"/>
          <a:stretch>
            <a:fillRect/>
          </a:stretch>
        </p:blipFill>
        <p:spPr>
          <a:xfrm rot="-780000">
            <a:off x="6103566" y="3345822"/>
            <a:ext cx="5068007" cy="1751025"/>
          </a:xfrm>
          <a:prstGeom prst="rect">
            <a:avLst/>
          </a:prstGeom>
        </p:spPr>
      </p:pic>
      <p:pic>
        <p:nvPicPr>
          <p:cNvPr id="7" name="Picture 6">
            <a:extLst>
              <a:ext uri="{FF2B5EF4-FFF2-40B4-BE49-F238E27FC236}">
                <a16:creationId xmlns:a16="http://schemas.microsoft.com/office/drawing/2014/main" id="{190C51F4-2C6A-4E12-379D-259884E4820F}"/>
              </a:ext>
            </a:extLst>
          </p:cNvPr>
          <p:cNvPicPr>
            <a:picLocks noChangeAspect="1"/>
          </p:cNvPicPr>
          <p:nvPr/>
        </p:nvPicPr>
        <p:blipFill>
          <a:blip r:embed="rId5"/>
          <a:stretch>
            <a:fillRect/>
          </a:stretch>
        </p:blipFill>
        <p:spPr>
          <a:xfrm>
            <a:off x="3927343" y="2486261"/>
            <a:ext cx="3307080" cy="1464854"/>
          </a:xfrm>
          <a:prstGeom prst="rect">
            <a:avLst/>
          </a:prstGeom>
        </p:spPr>
      </p:pic>
      <p:sp>
        <p:nvSpPr>
          <p:cNvPr id="8" name="TextBox 7">
            <a:extLst>
              <a:ext uri="{FF2B5EF4-FFF2-40B4-BE49-F238E27FC236}">
                <a16:creationId xmlns:a16="http://schemas.microsoft.com/office/drawing/2014/main" id="{E1CF5D2D-A228-EEDB-5736-EC5493F309F5}"/>
              </a:ext>
            </a:extLst>
          </p:cNvPr>
          <p:cNvSpPr txBox="1"/>
          <p:nvPr/>
        </p:nvSpPr>
        <p:spPr>
          <a:xfrm>
            <a:off x="353216" y="269721"/>
            <a:ext cx="5316264" cy="523220"/>
          </a:xfrm>
          <a:prstGeom prst="rect">
            <a:avLst/>
          </a:prstGeom>
          <a:noFill/>
        </p:spPr>
        <p:txBody>
          <a:bodyPr wrap="square" rtlCol="0">
            <a:spAutoFit/>
          </a:bodyPr>
          <a:lstStyle/>
          <a:p>
            <a:r>
              <a:rPr lang="en-US" sz="2800" dirty="0">
                <a:solidFill>
                  <a:schemeClr val="accent5">
                    <a:lumMod val="50000"/>
                  </a:schemeClr>
                </a:solidFill>
              </a:rPr>
              <a:t>2015 – Flint Michigan happened</a:t>
            </a:r>
          </a:p>
        </p:txBody>
      </p:sp>
      <p:pic>
        <p:nvPicPr>
          <p:cNvPr id="10" name="Picture 9">
            <a:extLst>
              <a:ext uri="{FF2B5EF4-FFF2-40B4-BE49-F238E27FC236}">
                <a16:creationId xmlns:a16="http://schemas.microsoft.com/office/drawing/2014/main" id="{7CC4CF9F-0A7B-790B-96CF-41285F60B887}"/>
              </a:ext>
            </a:extLst>
          </p:cNvPr>
          <p:cNvPicPr>
            <a:picLocks noChangeAspect="1"/>
          </p:cNvPicPr>
          <p:nvPr/>
        </p:nvPicPr>
        <p:blipFill>
          <a:blip r:embed="rId6"/>
          <a:stretch>
            <a:fillRect/>
          </a:stretch>
        </p:blipFill>
        <p:spPr>
          <a:xfrm rot="480000">
            <a:off x="347292" y="3718977"/>
            <a:ext cx="5146517" cy="1136758"/>
          </a:xfrm>
          <a:prstGeom prst="rect">
            <a:avLst/>
          </a:prstGeom>
        </p:spPr>
      </p:pic>
      <p:pic>
        <p:nvPicPr>
          <p:cNvPr id="12" name="Picture 11">
            <a:extLst>
              <a:ext uri="{FF2B5EF4-FFF2-40B4-BE49-F238E27FC236}">
                <a16:creationId xmlns:a16="http://schemas.microsoft.com/office/drawing/2014/main" id="{F1B14FA4-66A7-BD7A-0A3F-66DEA1E384BB}"/>
              </a:ext>
            </a:extLst>
          </p:cNvPr>
          <p:cNvPicPr>
            <a:picLocks noChangeAspect="1"/>
          </p:cNvPicPr>
          <p:nvPr/>
        </p:nvPicPr>
        <p:blipFill>
          <a:blip r:embed="rId7"/>
          <a:stretch>
            <a:fillRect/>
          </a:stretch>
        </p:blipFill>
        <p:spPr>
          <a:xfrm rot="-540000">
            <a:off x="360851" y="1331050"/>
            <a:ext cx="5650202" cy="1309193"/>
          </a:xfrm>
          <a:prstGeom prst="rect">
            <a:avLst/>
          </a:prstGeom>
        </p:spPr>
      </p:pic>
      <p:pic>
        <p:nvPicPr>
          <p:cNvPr id="14" name="Picture 13">
            <a:extLst>
              <a:ext uri="{FF2B5EF4-FFF2-40B4-BE49-F238E27FC236}">
                <a16:creationId xmlns:a16="http://schemas.microsoft.com/office/drawing/2014/main" id="{78CCDEDE-4DFF-6DE6-92C2-4A37B7646CBB}"/>
              </a:ext>
            </a:extLst>
          </p:cNvPr>
          <p:cNvPicPr>
            <a:picLocks noChangeAspect="1"/>
          </p:cNvPicPr>
          <p:nvPr/>
        </p:nvPicPr>
        <p:blipFill>
          <a:blip r:embed="rId8"/>
          <a:stretch>
            <a:fillRect/>
          </a:stretch>
        </p:blipFill>
        <p:spPr>
          <a:xfrm>
            <a:off x="981417" y="4959973"/>
            <a:ext cx="4990148" cy="1331704"/>
          </a:xfrm>
          <a:prstGeom prst="rect">
            <a:avLst/>
          </a:prstGeom>
        </p:spPr>
      </p:pic>
      <p:pic>
        <p:nvPicPr>
          <p:cNvPr id="16" name="Picture 15" descr="A close-up of a water crisis&#10;&#10;Description automatically generated">
            <a:extLst>
              <a:ext uri="{FF2B5EF4-FFF2-40B4-BE49-F238E27FC236}">
                <a16:creationId xmlns:a16="http://schemas.microsoft.com/office/drawing/2014/main" id="{D6E1A89F-FA28-2F1F-1B71-468C6118EFAB}"/>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760887" y="4615911"/>
            <a:ext cx="3040064" cy="1710036"/>
          </a:xfrm>
          <a:prstGeom prst="rect">
            <a:avLst/>
          </a:prstGeom>
        </p:spPr>
      </p:pic>
    </p:spTree>
    <p:extLst>
      <p:ext uri="{BB962C8B-B14F-4D97-AF65-F5344CB8AC3E}">
        <p14:creationId xmlns:p14="http://schemas.microsoft.com/office/powerpoint/2010/main" val="362919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5DB03-B72A-46E7-6C49-1FBDDFA202FA}"/>
              </a:ext>
            </a:extLst>
          </p:cNvPr>
          <p:cNvSpPr txBox="1"/>
          <p:nvPr/>
        </p:nvSpPr>
        <p:spPr>
          <a:xfrm>
            <a:off x="211756" y="421812"/>
            <a:ext cx="1175244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lumMod val="50000"/>
                  </a:schemeClr>
                </a:solidFill>
              </a:rPr>
              <a:t>April 2016 – CIFA spring policy conference </a:t>
            </a:r>
          </a:p>
          <a:p>
            <a:pPr marL="800100" lvl="1" indent="-342900">
              <a:buFont typeface="Wingdings" panose="05000000000000000000" pitchFamily="2" charset="2"/>
              <a:buChar char="§"/>
            </a:pPr>
            <a:r>
              <a:rPr lang="en-US" sz="2400" dirty="0">
                <a:solidFill>
                  <a:schemeClr val="accent5">
                    <a:lumMod val="50000"/>
                  </a:schemeClr>
                </a:solidFill>
              </a:rPr>
              <a:t>EPA announces that private LSLs are eligible for DWSRF funding</a:t>
            </a:r>
          </a:p>
          <a:p>
            <a:pPr marL="800100" lvl="1" indent="-342900">
              <a:buFont typeface="Wingdings" panose="05000000000000000000" pitchFamily="2" charset="2"/>
              <a:buChar char="§"/>
            </a:pPr>
            <a:r>
              <a:rPr lang="en-US" sz="2400" dirty="0">
                <a:solidFill>
                  <a:schemeClr val="accent5">
                    <a:lumMod val="50000"/>
                  </a:schemeClr>
                </a:solidFill>
              </a:rPr>
              <a:t>EPA announces that old cap grants can be reopened in order to utilize unused authority for additional subsidy </a:t>
            </a:r>
            <a:r>
              <a:rPr lang="en-US" dirty="0">
                <a:solidFill>
                  <a:schemeClr val="accent5">
                    <a:lumMod val="50000"/>
                  </a:schemeClr>
                </a:solidFill>
              </a:rPr>
              <a:t>(FFY 2010 &amp; 2011 Cap Grants)</a:t>
            </a:r>
          </a:p>
        </p:txBody>
      </p:sp>
      <p:sp>
        <p:nvSpPr>
          <p:cNvPr id="10" name="TextBox 9">
            <a:extLst>
              <a:ext uri="{FF2B5EF4-FFF2-40B4-BE49-F238E27FC236}">
                <a16:creationId xmlns:a16="http://schemas.microsoft.com/office/drawing/2014/main" id="{63F8DEE3-01B6-E55A-2805-8646D7F50162}"/>
              </a:ext>
            </a:extLst>
          </p:cNvPr>
          <p:cNvSpPr txBox="1"/>
          <p:nvPr/>
        </p:nvSpPr>
        <p:spPr>
          <a:xfrm>
            <a:off x="211756" y="2034346"/>
            <a:ext cx="7507705"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Managers from DWSRF &amp; Drinking Water Program decide to offer 100% principal forgiveness for private LSL replacements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April-June 2016 </a:t>
            </a:r>
            <a:r>
              <a:rPr kumimoji="0" lang="en-US" sz="24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 simple LSL replacement program designed in time for June 2016 application cycle for SFY 2016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Private LSL Replacement Program modified slightly for SFY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$26M in principal forgiveness awarded to 42 municipalities over the two-year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5B9BD5">
                    <a:lumMod val="50000"/>
                  </a:srgbClr>
                </a:solidFill>
                <a:latin typeface="Franklin Gothic Book" panose="020B0503020102020204"/>
              </a:rPr>
              <a:t>Almost 7,000 LSLs replaced</a:t>
            </a:r>
            <a:endParaRPr kumimoji="0" lang="en-US" sz="24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endParaRPr>
          </a:p>
        </p:txBody>
      </p:sp>
      <p:pic>
        <p:nvPicPr>
          <p:cNvPr id="12" name="Picture 11" descr="A ladder and a pipe in the dirt&#10;&#10;Description automatically generated">
            <a:extLst>
              <a:ext uri="{FF2B5EF4-FFF2-40B4-BE49-F238E27FC236}">
                <a16:creationId xmlns:a16="http://schemas.microsoft.com/office/drawing/2014/main" id="{620DC85C-9DCB-EA1B-481C-5D92D523B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18957" y="2315643"/>
            <a:ext cx="4297412" cy="3223059"/>
          </a:xfrm>
          <a:prstGeom prst="rect">
            <a:avLst/>
          </a:prstGeom>
        </p:spPr>
      </p:pic>
    </p:spTree>
    <p:extLst>
      <p:ext uri="{BB962C8B-B14F-4D97-AF65-F5344CB8AC3E}">
        <p14:creationId xmlns:p14="http://schemas.microsoft.com/office/powerpoint/2010/main" val="424591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B85E2-535E-D80D-EC2B-CD4FF84429D3}"/>
              </a:ext>
            </a:extLst>
          </p:cNvPr>
          <p:cNvPicPr>
            <a:picLocks noChangeAspect="1"/>
          </p:cNvPicPr>
          <p:nvPr/>
        </p:nvPicPr>
        <p:blipFill>
          <a:blip r:embed="rId3"/>
          <a:stretch>
            <a:fillRect/>
          </a:stretch>
        </p:blipFill>
        <p:spPr>
          <a:xfrm rot="-600000">
            <a:off x="-98898" y="932412"/>
            <a:ext cx="6144995" cy="3967577"/>
          </a:xfrm>
          <a:prstGeom prst="rect">
            <a:avLst/>
          </a:prstGeom>
        </p:spPr>
      </p:pic>
      <p:sp>
        <p:nvSpPr>
          <p:cNvPr id="4" name="TextBox 3">
            <a:extLst>
              <a:ext uri="{FF2B5EF4-FFF2-40B4-BE49-F238E27FC236}">
                <a16:creationId xmlns:a16="http://schemas.microsoft.com/office/drawing/2014/main" id="{34F8198C-D6DC-30CB-0A06-7F65F1C4E198}"/>
              </a:ext>
            </a:extLst>
          </p:cNvPr>
          <p:cNvSpPr txBox="1"/>
          <p:nvPr/>
        </p:nvSpPr>
        <p:spPr>
          <a:xfrm>
            <a:off x="5533277" y="335845"/>
            <a:ext cx="6271385" cy="6217087"/>
          </a:xfrm>
          <a:prstGeom prst="rect">
            <a:avLst/>
          </a:prstGeom>
          <a:noFill/>
        </p:spPr>
        <p:txBody>
          <a:bodyPr wrap="square" rtlCol="0">
            <a:spAutoFit/>
          </a:bodyPr>
          <a:lstStyle/>
          <a:p>
            <a:pPr marL="457200" indent="-457200">
              <a:buFont typeface="Wingdings" panose="05000000000000000000" pitchFamily="2" charset="2"/>
              <a:buChar char="§"/>
            </a:pPr>
            <a:r>
              <a:rPr lang="en-US" sz="2600" dirty="0">
                <a:solidFill>
                  <a:schemeClr val="accent5">
                    <a:lumMod val="50000"/>
                  </a:schemeClr>
                </a:solidFill>
              </a:rPr>
              <a:t>2017 Wisconsin Act 137 passed in February 2018, amending or creating several sections of state statutes</a:t>
            </a:r>
          </a:p>
          <a:p>
            <a:pPr marL="457200" indent="-457200">
              <a:buFont typeface="Wingdings" panose="05000000000000000000" pitchFamily="2" charset="2"/>
              <a:buChar char="§"/>
            </a:pPr>
            <a:endParaRPr lang="en-US" sz="800" dirty="0">
              <a:solidFill>
                <a:schemeClr val="accent5">
                  <a:lumMod val="50000"/>
                </a:schemeClr>
              </a:solidFill>
            </a:endParaRPr>
          </a:p>
          <a:p>
            <a:pPr marL="342900" indent="-342900">
              <a:buFont typeface="Wingdings" panose="05000000000000000000" pitchFamily="2" charset="2"/>
              <a:buChar char="§"/>
            </a:pPr>
            <a:r>
              <a:rPr lang="en-US" sz="2600" dirty="0">
                <a:solidFill>
                  <a:schemeClr val="accent5">
                    <a:lumMod val="50000"/>
                  </a:schemeClr>
                </a:solidFill>
              </a:rPr>
              <a:t>Section 196.372, Wis. Stats. </a:t>
            </a:r>
          </a:p>
          <a:p>
            <a:pPr marL="800100" lvl="1" indent="-342900">
              <a:buFont typeface="Arial" panose="020B0604020202020204" pitchFamily="34" charset="0"/>
              <a:buChar char="•"/>
            </a:pPr>
            <a:r>
              <a:rPr lang="en-US" sz="2400" dirty="0">
                <a:solidFill>
                  <a:schemeClr val="accent5">
                    <a:lumMod val="50000"/>
                  </a:schemeClr>
                </a:solidFill>
              </a:rPr>
              <a:t>created the PSC approval process &amp; requirements for using ratepayer funds for private LSL replacements</a:t>
            </a:r>
          </a:p>
          <a:p>
            <a:pPr marL="800100" lvl="1" indent="-342900">
              <a:buFont typeface="Arial" panose="020B0604020202020204" pitchFamily="34" charset="0"/>
              <a:buChar char="•"/>
            </a:pPr>
            <a:r>
              <a:rPr lang="en-US" sz="2400" dirty="0">
                <a:solidFill>
                  <a:schemeClr val="accent5">
                    <a:lumMod val="50000"/>
                  </a:schemeClr>
                </a:solidFill>
              </a:rPr>
              <a:t>restricts grant funding to no more than 50%</a:t>
            </a:r>
          </a:p>
          <a:p>
            <a:pPr marL="800100" lvl="1" indent="-342900">
              <a:buFont typeface="Arial" panose="020B0604020202020204" pitchFamily="34" charset="0"/>
              <a:buChar char="•"/>
            </a:pPr>
            <a:r>
              <a:rPr lang="en-US" sz="2400" dirty="0">
                <a:solidFill>
                  <a:schemeClr val="accent5">
                    <a:lumMod val="50000"/>
                  </a:schemeClr>
                </a:solidFill>
              </a:rPr>
              <a:t>requires a mandatory replacement ordinance</a:t>
            </a:r>
          </a:p>
          <a:p>
            <a:pPr marL="800100" lvl="1" indent="-342900">
              <a:buFont typeface="Arial" panose="020B0604020202020204" pitchFamily="34" charset="0"/>
              <a:buChar char="•"/>
            </a:pPr>
            <a:r>
              <a:rPr lang="en-US" sz="2400" dirty="0">
                <a:solidFill>
                  <a:schemeClr val="accent5">
                    <a:lumMod val="50000"/>
                  </a:schemeClr>
                </a:solidFill>
              </a:rPr>
              <a:t>requires previous or simultaneous replacement of public side of LSL</a:t>
            </a:r>
          </a:p>
          <a:p>
            <a:pPr marL="800100" lvl="1" indent="-342900">
              <a:buFont typeface="Arial" panose="020B0604020202020204" pitchFamily="34" charset="0"/>
              <a:buChar char="•"/>
            </a:pPr>
            <a:r>
              <a:rPr lang="en-US" sz="2400" dirty="0">
                <a:solidFill>
                  <a:schemeClr val="accent5">
                    <a:lumMod val="50000"/>
                  </a:schemeClr>
                </a:solidFill>
              </a:rPr>
              <a:t>Requires all customers in a class to be treated equally</a:t>
            </a:r>
          </a:p>
          <a:p>
            <a:pPr marL="742950" lvl="1"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53083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87683-BEC0-D1CE-2DBF-A565E2B9A60D}"/>
              </a:ext>
            </a:extLst>
          </p:cNvPr>
          <p:cNvSpPr txBox="1"/>
          <p:nvPr/>
        </p:nvSpPr>
        <p:spPr>
          <a:xfrm>
            <a:off x="357808" y="526773"/>
            <a:ext cx="11479695" cy="2523768"/>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5">
                    <a:lumMod val="50000"/>
                  </a:schemeClr>
                </a:solidFill>
              </a:rPr>
              <a:t>October 2019 – Water Infrastructure Fund Transfer Act (WIFTA) passed allowing transfer of funds from CWSRF to DWSRF as PF to be used for lead abatement</a:t>
            </a:r>
          </a:p>
          <a:p>
            <a:pPr marL="342900" indent="-342900">
              <a:buFont typeface="Wingdings" panose="05000000000000000000" pitchFamily="2" charset="2"/>
              <a:buChar char="§"/>
            </a:pPr>
            <a:endParaRPr lang="en-US" sz="800" dirty="0">
              <a:solidFill>
                <a:schemeClr val="accent5">
                  <a:lumMod val="50000"/>
                </a:schemeClr>
              </a:solidFill>
            </a:endParaRPr>
          </a:p>
          <a:p>
            <a:pPr marL="342900" indent="-342900">
              <a:buFont typeface="Wingdings" panose="05000000000000000000" pitchFamily="2" charset="2"/>
              <a:buChar char="§"/>
            </a:pPr>
            <a:r>
              <a:rPr lang="en-US" sz="2400" dirty="0">
                <a:solidFill>
                  <a:schemeClr val="accent5">
                    <a:lumMod val="50000"/>
                  </a:schemeClr>
                </a:solidFill>
              </a:rPr>
              <a:t>DWSRF awarded $63.8M in 100% PF LSL funding from WIFTA transfer in CYs 2021 &amp; 2022-23 </a:t>
            </a:r>
            <a:r>
              <a:rPr lang="en-US" sz="2000" dirty="0">
                <a:solidFill>
                  <a:schemeClr val="accent5">
                    <a:lumMod val="50000"/>
                  </a:schemeClr>
                </a:solidFill>
              </a:rPr>
              <a:t>(Over 14,000 LSLs replaced)</a:t>
            </a:r>
          </a:p>
          <a:p>
            <a:pPr marL="285750" indent="-285750">
              <a:buFont typeface="Wingdings" panose="05000000000000000000" pitchFamily="2" charset="2"/>
              <a:buChar char="§"/>
            </a:pPr>
            <a:endParaRPr lang="en-US" dirty="0">
              <a:solidFill>
                <a:schemeClr val="accent5">
                  <a:lumMod val="50000"/>
                </a:schemeClr>
              </a:solidFill>
            </a:endParaRP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v"/>
            </a:pPr>
            <a:endParaRPr lang="en-US" dirty="0"/>
          </a:p>
        </p:txBody>
      </p:sp>
      <p:pic>
        <p:nvPicPr>
          <p:cNvPr id="6" name="Picture 5">
            <a:extLst>
              <a:ext uri="{FF2B5EF4-FFF2-40B4-BE49-F238E27FC236}">
                <a16:creationId xmlns:a16="http://schemas.microsoft.com/office/drawing/2014/main" id="{0CE5CF8D-A884-5556-DB7D-3547211E1401}"/>
              </a:ext>
            </a:extLst>
          </p:cNvPr>
          <p:cNvPicPr>
            <a:picLocks noChangeAspect="1"/>
          </p:cNvPicPr>
          <p:nvPr/>
        </p:nvPicPr>
        <p:blipFill>
          <a:blip r:embed="rId3"/>
          <a:stretch>
            <a:fillRect/>
          </a:stretch>
        </p:blipFill>
        <p:spPr>
          <a:xfrm rot="720000">
            <a:off x="6341282" y="3294547"/>
            <a:ext cx="5692574" cy="2119575"/>
          </a:xfrm>
          <a:prstGeom prst="rect">
            <a:avLst/>
          </a:prstGeom>
        </p:spPr>
      </p:pic>
      <p:sp>
        <p:nvSpPr>
          <p:cNvPr id="7" name="TextBox 6">
            <a:extLst>
              <a:ext uri="{FF2B5EF4-FFF2-40B4-BE49-F238E27FC236}">
                <a16:creationId xmlns:a16="http://schemas.microsoft.com/office/drawing/2014/main" id="{7E16ADF8-2845-B102-774C-818A8B14ACD8}"/>
              </a:ext>
            </a:extLst>
          </p:cNvPr>
          <p:cNvSpPr txBox="1"/>
          <p:nvPr/>
        </p:nvSpPr>
        <p:spPr>
          <a:xfrm>
            <a:off x="75951" y="2676953"/>
            <a:ext cx="6844613" cy="3354765"/>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3 applications in 2018 (Kenosha, Manitowoc, Menasha)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4 applications in 2019 (Kaukauna, Fond du Lac, Sun Prairie, Sheboygan)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3 applications in 2022  (Shorewood, Mayville, Edgerton)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2 applications in 2023 (Watertown, Racine)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All these municipalities received PF for LSL replacements from DWSRF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5">
                    <a:lumMod val="50000"/>
                  </a:schemeClr>
                </a:solidFill>
                <a:effectLst/>
                <a:uLnTx/>
                <a:uFillTx/>
                <a:latin typeface="Franklin Gothic Book" panose="020B0503020102020204"/>
                <a:ea typeface="+mn-ea"/>
                <a:cs typeface="+mn-cs"/>
              </a:rPr>
              <a:t>2 more applications are in process, one new, one revised, dealing with specifics of integrating with DWSRF funding</a:t>
            </a:r>
          </a:p>
        </p:txBody>
      </p:sp>
      <p:sp>
        <p:nvSpPr>
          <p:cNvPr id="8" name="TextBox 7">
            <a:extLst>
              <a:ext uri="{FF2B5EF4-FFF2-40B4-BE49-F238E27FC236}">
                <a16:creationId xmlns:a16="http://schemas.microsoft.com/office/drawing/2014/main" id="{FE39C413-E6B1-9B2A-CDAA-41E211A791AE}"/>
              </a:ext>
            </a:extLst>
          </p:cNvPr>
          <p:cNvSpPr txBox="1"/>
          <p:nvPr/>
        </p:nvSpPr>
        <p:spPr>
          <a:xfrm>
            <a:off x="354497" y="2209722"/>
            <a:ext cx="11309684"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5B9BD5">
                    <a:lumMod val="50000"/>
                  </a:srgbClr>
                </a:solidFill>
                <a:effectLst/>
                <a:uLnTx/>
                <a:uFillTx/>
                <a:latin typeface="Franklin Gothic Book" panose="020B0503020102020204"/>
                <a:ea typeface="+mn-ea"/>
                <a:cs typeface="+mn-cs"/>
              </a:rPr>
              <a:t>During same timeperiod, PSC approved 12 applications under 196.372 authority:</a:t>
            </a:r>
          </a:p>
        </p:txBody>
      </p:sp>
    </p:spTree>
    <p:extLst>
      <p:ext uri="{BB962C8B-B14F-4D97-AF65-F5344CB8AC3E}">
        <p14:creationId xmlns:p14="http://schemas.microsoft.com/office/powerpoint/2010/main" val="2923699835"/>
      </p:ext>
    </p:extLst>
  </p:cSld>
  <p:clrMapOvr>
    <a:masterClrMapping/>
  </p:clrMapOvr>
</p:sld>
</file>

<file path=ppt/theme/theme1.xml><?xml version="1.0" encoding="utf-8"?>
<a:theme xmlns:a="http://schemas.openxmlformats.org/drawingml/2006/main" name="DNR Presentation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potx" id="{3C49D17A-5CE8-4E7A-9284-4510BE2DE933}" vid="{271E2EFE-2CF0-4B55-8078-DAFC59406742}"/>
    </a:ext>
  </a:extLst>
</a:theme>
</file>

<file path=ppt/theme/theme2.xml><?xml version="1.0" encoding="utf-8"?>
<a:theme xmlns:a="http://schemas.openxmlformats.org/drawingml/2006/main" name="DNR Presentation Standard P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potx" id="{3C49D17A-5CE8-4E7A-9284-4510BE2DE933}" vid="{075267F4-DF8A-44AA-AB21-50E09FACA21C}"/>
    </a:ext>
  </a:extLst>
</a:theme>
</file>

<file path=ppt/theme/theme3.xml><?xml version="1.0" encoding="utf-8"?>
<a:theme xmlns:a="http://schemas.openxmlformats.org/drawingml/2006/main" name="DNR Presentation Contact Layou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potx" id="{3C49D17A-5CE8-4E7A-9284-4510BE2DE933}" vid="{53110DE4-43CD-4D99-9135-1E803EBCB0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DNR</Template>
  <TotalTime>24286</TotalTime>
  <Words>2669</Words>
  <Application>Microsoft Office PowerPoint</Application>
  <PresentationFormat>Widescreen</PresentationFormat>
  <Paragraphs>136</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Franklin Gothic Book</vt:lpstr>
      <vt:lpstr>Franklin Gothic Medium</vt:lpstr>
      <vt:lpstr>Wingdings</vt:lpstr>
      <vt:lpstr>DNR Presentation Layout</vt:lpstr>
      <vt:lpstr>DNR Presentation Standard Page Layout</vt:lpstr>
      <vt:lpstr>DNR Presentation Contact Layout</vt:lpstr>
      <vt:lpstr>Alternative to a Traditional Water Revenue Pledge for Private Lead Service Line (LSL) Replacements Becky Scott, Wisconsin Department of Natural Resources CIFA SRF Workshop November 18, 2024</vt:lpstr>
      <vt:lpstr>Water utilities in Wisconsin are regulated by the Public Service Commission of Wisconsin (PSC).  PSC is responsible for setting user rates as well as authorizing construction of water infrastructure.  This regulation by PSC has caused issues with our DWSRF providing loan funding for private LSL replacements.  A little history helps explain how we got to where we are today.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Becky Scott Environmental Loans Section Manager</vt:lpstr>
    </vt:vector>
  </TitlesOfParts>
  <Company>Wisconsin 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to a Traditional Water Revenue Pledge for Private LSL Replacements Becky Scott, Wisconsin Department of Natural Resources CIFA SRF Workshop November 18, 2024</dc:title>
  <dc:creator>Scott, Rebecca L - DNR</dc:creator>
  <cp:lastModifiedBy>Scott, Rebecca L - DNR</cp:lastModifiedBy>
  <cp:revision>30</cp:revision>
  <cp:lastPrinted>2024-11-14T00:20:08Z</cp:lastPrinted>
  <dcterms:created xsi:type="dcterms:W3CDTF">2024-10-18T20:41:24Z</dcterms:created>
  <dcterms:modified xsi:type="dcterms:W3CDTF">2024-11-14T22:35:59Z</dcterms:modified>
</cp:coreProperties>
</file>