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7"/>
  </p:notesMasterIdLst>
  <p:handoutMasterIdLst>
    <p:handoutMasterId r:id="rId28"/>
  </p:handoutMasterIdLst>
  <p:sldIdLst>
    <p:sldId id="377" r:id="rId3"/>
    <p:sldId id="389" r:id="rId4"/>
    <p:sldId id="327" r:id="rId5"/>
    <p:sldId id="383" r:id="rId6"/>
    <p:sldId id="381" r:id="rId7"/>
    <p:sldId id="382" r:id="rId8"/>
    <p:sldId id="384" r:id="rId9"/>
    <p:sldId id="388" r:id="rId10"/>
    <p:sldId id="385" r:id="rId11"/>
    <p:sldId id="386" r:id="rId12"/>
    <p:sldId id="376" r:id="rId13"/>
    <p:sldId id="354" r:id="rId14"/>
    <p:sldId id="374" r:id="rId15"/>
    <p:sldId id="362" r:id="rId16"/>
    <p:sldId id="368" r:id="rId17"/>
    <p:sldId id="375" r:id="rId18"/>
    <p:sldId id="353" r:id="rId19"/>
    <p:sldId id="367" r:id="rId20"/>
    <p:sldId id="355" r:id="rId21"/>
    <p:sldId id="351" r:id="rId22"/>
    <p:sldId id="308" r:id="rId23"/>
    <p:sldId id="320" r:id="rId24"/>
    <p:sldId id="326" r:id="rId25"/>
    <p:sldId id="380" r:id="rId2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7A6"/>
    <a:srgbClr val="2E9FB5"/>
    <a:srgbClr val="00A65E"/>
    <a:srgbClr val="003767"/>
    <a:srgbClr val="FDB5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854" autoAdjust="0"/>
    <p:restoredTop sz="71277" autoAdjust="0"/>
  </p:normalViewPr>
  <p:slideViewPr>
    <p:cSldViewPr snapToGrid="0">
      <p:cViewPr>
        <p:scale>
          <a:sx n="50" d="100"/>
          <a:sy n="50" d="100"/>
        </p:scale>
        <p:origin x="2816" y="792"/>
      </p:cViewPr>
      <p:guideLst>
        <p:guide orient="horz" pos="2160"/>
        <p:guide pos="2880"/>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36" tIns="46569" rIns="93136" bIns="4656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36" tIns="46569" rIns="93136" bIns="46569" rtlCol="0"/>
          <a:lstStyle>
            <a:lvl1pPr algn="r">
              <a:defRPr sz="1200"/>
            </a:lvl1pPr>
          </a:lstStyle>
          <a:p>
            <a:fld id="{70DDCDC1-A8B0-4EE8-B38E-EF44376BD521}" type="datetimeFigureOut">
              <a:rPr lang="en-US" smtClean="0"/>
              <a:t>10/31/17</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36" tIns="46569" rIns="93136" bIns="4656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36" tIns="46569" rIns="93136" bIns="46569" rtlCol="0" anchor="b"/>
          <a:lstStyle>
            <a:lvl1pPr algn="r">
              <a:defRPr sz="1200"/>
            </a:lvl1pPr>
          </a:lstStyle>
          <a:p>
            <a:fld id="{9B4F7AEB-0392-4F87-9C27-5D79E9309C3A}" type="slidenum">
              <a:rPr lang="en-US" smtClean="0"/>
              <a:t>‹#›</a:t>
            </a:fld>
            <a:endParaRPr lang="en-US" dirty="0"/>
          </a:p>
        </p:txBody>
      </p:sp>
    </p:spTree>
    <p:extLst>
      <p:ext uri="{BB962C8B-B14F-4D97-AF65-F5344CB8AC3E}">
        <p14:creationId xmlns:p14="http://schemas.microsoft.com/office/powerpoint/2010/main" val="2533585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36" tIns="46569" rIns="93136" bIns="4656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36" tIns="46569" rIns="93136" bIns="46569" rtlCol="0"/>
          <a:lstStyle>
            <a:lvl1pPr algn="r">
              <a:defRPr sz="1200"/>
            </a:lvl1pPr>
          </a:lstStyle>
          <a:p>
            <a:fld id="{1F950BF1-9587-406D-8233-932D19421444}" type="datetimeFigureOut">
              <a:rPr lang="en-US" smtClean="0"/>
              <a:t>10/31/17</a:t>
            </a:fld>
            <a:endParaRPr lang="en-US" dirty="0"/>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3136" tIns="46569" rIns="93136" bIns="46569" rtlCol="0" anchor="ctr"/>
          <a:lstStyle/>
          <a:p>
            <a:endParaRPr lang="en-US" dirty="0"/>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3136" tIns="46569" rIns="93136" bIns="4656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36" tIns="46569" rIns="93136" bIns="4656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36" tIns="46569" rIns="93136" bIns="46569" rtlCol="0" anchor="b"/>
          <a:lstStyle>
            <a:lvl1pPr algn="r">
              <a:defRPr sz="1200"/>
            </a:lvl1pPr>
          </a:lstStyle>
          <a:p>
            <a:fld id="{3D37B2E7-8D88-45BE-AD8A-1754678D02DF}" type="slidenum">
              <a:rPr lang="en-US" smtClean="0"/>
              <a:t>‹#›</a:t>
            </a:fld>
            <a:endParaRPr lang="en-US" dirty="0"/>
          </a:p>
        </p:txBody>
      </p:sp>
    </p:spTree>
    <p:extLst>
      <p:ext uri="{BB962C8B-B14F-4D97-AF65-F5344CB8AC3E}">
        <p14:creationId xmlns:p14="http://schemas.microsoft.com/office/powerpoint/2010/main" val="3384362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37B2E7-8D88-45BE-AD8A-1754678D02DF}" type="slidenum">
              <a:rPr lang="en-US" smtClean="0"/>
              <a:t>1</a:t>
            </a:fld>
            <a:endParaRPr lang="en-US" dirty="0"/>
          </a:p>
        </p:txBody>
      </p:sp>
    </p:spTree>
    <p:extLst>
      <p:ext uri="{BB962C8B-B14F-4D97-AF65-F5344CB8AC3E}">
        <p14:creationId xmlns:p14="http://schemas.microsoft.com/office/powerpoint/2010/main" val="3589414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"When you are made a leader, you are not given a crown...you are given the responsibility to bring out the best in others" Jack Welsh.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put together the from</a:t>
            </a:r>
            <a:r>
              <a:rPr lang="en-US" sz="1200" kern="1200" baseline="0" dirty="0" smtClean="0">
                <a:solidFill>
                  <a:schemeClr val="tx1"/>
                </a:solidFill>
                <a:effectLst/>
                <a:latin typeface="+mn-lt"/>
                <a:ea typeface="+mn-ea"/>
                <a:cs typeface="+mn-cs"/>
              </a:rPr>
              <a:t> the 30 largest cities in Indiana – the </a:t>
            </a:r>
            <a:r>
              <a:rPr lang="en-US" sz="1200" kern="1200" dirty="0" smtClean="0">
                <a:solidFill>
                  <a:schemeClr val="tx1"/>
                </a:solidFill>
                <a:effectLst/>
                <a:latin typeface="+mn-lt"/>
                <a:ea typeface="+mn-ea"/>
                <a:cs typeface="+mn-cs"/>
              </a:rPr>
              <a:t>Indiana Utility Directors Group … we meet to share ideas, concerns and to educate lawmakers about the</a:t>
            </a:r>
            <a:r>
              <a:rPr lang="en-US" sz="1200" kern="1200" baseline="0" dirty="0" smtClean="0">
                <a:solidFill>
                  <a:schemeClr val="tx1"/>
                </a:solidFill>
                <a:effectLst/>
                <a:latin typeface="+mn-lt"/>
                <a:ea typeface="+mn-ea"/>
                <a:cs typeface="+mn-cs"/>
              </a:rPr>
              <a:t> issues facing the utility.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We’ve had some success at getting on the radar of lawmakers when it comes to energy costs and how we can generate energy and sale back to the grid. </a:t>
            </a:r>
          </a:p>
          <a:p>
            <a:r>
              <a:rPr lang="en-US" sz="1200" kern="1200" baseline="0" dirty="0" smtClean="0">
                <a:solidFill>
                  <a:schemeClr val="tx1"/>
                </a:solidFill>
                <a:effectLst/>
                <a:latin typeface="+mn-lt"/>
                <a:ea typeface="+mn-ea"/>
                <a:cs typeface="+mn-cs"/>
              </a:rPr>
              <a:t>For my city alone we spend about $3 Million in energy costs every year.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This collaboration has been positive and is helping Indiana Utilities improve and serve the residents of Indiana better than before.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Private sector doesn't do this....they view others as competition.</a:t>
            </a:r>
            <a:endParaRPr lang="en-US" dirty="0"/>
          </a:p>
        </p:txBody>
      </p:sp>
      <p:sp>
        <p:nvSpPr>
          <p:cNvPr id="4" name="Slide Number Placeholder 3"/>
          <p:cNvSpPr>
            <a:spLocks noGrp="1"/>
          </p:cNvSpPr>
          <p:nvPr>
            <p:ph type="sldNum" sz="quarter" idx="10"/>
          </p:nvPr>
        </p:nvSpPr>
        <p:spPr/>
        <p:txBody>
          <a:bodyPr/>
          <a:lstStyle/>
          <a:p>
            <a:fld id="{3D37B2E7-8D88-45BE-AD8A-1754678D02DF}" type="slidenum">
              <a:rPr lang="en-US" smtClean="0"/>
              <a:t>10</a:t>
            </a:fld>
            <a:endParaRPr lang="en-US" dirty="0"/>
          </a:p>
        </p:txBody>
      </p:sp>
    </p:spTree>
    <p:extLst>
      <p:ext uri="{BB962C8B-B14F-4D97-AF65-F5344CB8AC3E}">
        <p14:creationId xmlns:p14="http://schemas.microsoft.com/office/powerpoint/2010/main" val="2698845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8500"/>
            <a:ext cx="4645025" cy="3484563"/>
          </a:xfrm>
        </p:spPr>
      </p:sp>
      <p:sp>
        <p:nvSpPr>
          <p:cNvPr id="3" name="Notes Placeholder 2"/>
          <p:cNvSpPr>
            <a:spLocks noGrp="1"/>
          </p:cNvSpPr>
          <p:nvPr>
            <p:ph type="body" idx="1"/>
          </p:nvPr>
        </p:nvSpPr>
        <p:spPr/>
        <p:txBody>
          <a:bodyPr>
            <a:normAutofit/>
          </a:bodyPr>
          <a:lstStyle/>
          <a:p>
            <a:pPr fontAlgn="t"/>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11</a:t>
            </a:fld>
            <a:endParaRPr lang="en-US" dirty="0"/>
          </a:p>
        </p:txBody>
      </p:sp>
    </p:spTree>
    <p:extLst>
      <p:ext uri="{BB962C8B-B14F-4D97-AF65-F5344CB8AC3E}">
        <p14:creationId xmlns:p14="http://schemas.microsoft.com/office/powerpoint/2010/main" val="1639859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7270" lvl="1" fontAlgn="t"/>
            <a:r>
              <a:rPr lang="en-US" dirty="0" smtClean="0"/>
              <a:t>We serve additional</a:t>
            </a:r>
            <a:r>
              <a:rPr lang="en-US" baseline="0" dirty="0" smtClean="0"/>
              <a:t> service areas outside of our municipal boundaries of Fort Wayne. </a:t>
            </a:r>
          </a:p>
          <a:p>
            <a:pPr marL="467270" lvl="1" fontAlgn="t"/>
            <a:endParaRPr lang="en-US" baseline="0" dirty="0" smtClean="0"/>
          </a:p>
          <a:p>
            <a:pPr marL="467270" lvl="1" fontAlgn="t"/>
            <a:r>
              <a:rPr lang="en-US" baseline="0" dirty="0" smtClean="0"/>
              <a:t>The value of these programs is close to $100 million dollars.  </a:t>
            </a:r>
          </a:p>
          <a:p>
            <a:pPr marL="467270" lvl="1" fontAlgn="t"/>
            <a:endParaRPr lang="en-US" baseline="0" dirty="0" smtClean="0"/>
          </a:p>
          <a:p>
            <a:pPr marL="1088799" lvl="2" indent="-169508" fontAlgn="t">
              <a:buFont typeface="Arial" panose="020B0604020202020204" pitchFamily="34" charset="0"/>
              <a:buChar char="•"/>
            </a:pPr>
            <a:r>
              <a:rPr lang="en-US" baseline="0" dirty="0" smtClean="0"/>
              <a:t>For the communities – it saves them from building $50 million dollar facilities, not including daily maintenance and operation with specialty positions such as mechanics, engineers, chemists, and licensed plant operators – it takes daily headaches off of the smaller communities we serve. </a:t>
            </a:r>
          </a:p>
          <a:p>
            <a:pPr marL="1088799" lvl="2" indent="-169508" fontAlgn="t">
              <a:buFont typeface="Arial" panose="020B0604020202020204" pitchFamily="34" charset="0"/>
              <a:buChar char="•"/>
            </a:pPr>
            <a:r>
              <a:rPr lang="en-US" baseline="0" dirty="0" smtClean="0"/>
              <a:t>For City Utilities – we are able to bring in additional revenue for operations and capital improvements</a:t>
            </a:r>
          </a:p>
          <a:p>
            <a:pPr marL="1088799" lvl="2" indent="-169508" fontAlgn="t">
              <a:buFont typeface="Arial" panose="020B0604020202020204" pitchFamily="34" charset="0"/>
              <a:buChar char="•"/>
            </a:pPr>
            <a:r>
              <a:rPr lang="en-US" baseline="0" dirty="0" smtClean="0"/>
              <a:t>It helps us keep rates low</a:t>
            </a:r>
          </a:p>
          <a:p>
            <a:pPr marL="1088799" lvl="2" indent="-169508" fontAlgn="t">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75693FD4-8F83-4EF7-AC3F-0DC0388986B0}" type="slidenum">
              <a:rPr lang="en-US" smtClean="0"/>
              <a:pPr/>
              <a:t>12</a:t>
            </a:fld>
            <a:endParaRPr lang="en-US" dirty="0"/>
          </a:p>
        </p:txBody>
      </p:sp>
    </p:spTree>
    <p:extLst>
      <p:ext uri="{BB962C8B-B14F-4D97-AF65-F5344CB8AC3E}">
        <p14:creationId xmlns:p14="http://schemas.microsoft.com/office/powerpoint/2010/main" val="321154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7270" lvl="1" fontAlgn="t"/>
            <a:r>
              <a:rPr lang="en-US" dirty="0" smtClean="0"/>
              <a:t>Let’s take a look at one of those. The Allen</a:t>
            </a:r>
            <a:r>
              <a:rPr lang="en-US" baseline="0" dirty="0" smtClean="0"/>
              <a:t> County Regional Water &amp; Sewer District </a:t>
            </a:r>
          </a:p>
          <a:p>
            <a:pPr marL="467270" lvl="1" fontAlgn="t"/>
            <a:endParaRPr lang="en-US" baseline="0" dirty="0" smtClean="0"/>
          </a:p>
          <a:p>
            <a:pPr marL="467270" lvl="1" fontAlgn="t"/>
            <a:endParaRPr lang="en-US" baseline="0" dirty="0" smtClean="0"/>
          </a:p>
          <a:p>
            <a:pPr marL="1088799" lvl="2" indent="-169508" fontAlgn="t">
              <a:buFont typeface="Arial" panose="020B0604020202020204" pitchFamily="34" charset="0"/>
              <a:buChar char="•"/>
            </a:pPr>
            <a:r>
              <a:rPr lang="en-US" baseline="0" dirty="0" smtClean="0"/>
              <a:t>Our sewer district was partnering with a private company to provide engineering, billing and other services.  </a:t>
            </a:r>
          </a:p>
          <a:p>
            <a:pPr marL="1088799" lvl="2" indent="-169508" fontAlgn="t">
              <a:buFont typeface="Arial" panose="020B0604020202020204" pitchFamily="34" charset="0"/>
              <a:buChar char="•"/>
            </a:pPr>
            <a:r>
              <a:rPr lang="en-US" baseline="0" dirty="0" smtClean="0"/>
              <a:t>Costs were rising and it was impacting their customers and the solvency of the important service they provided. </a:t>
            </a:r>
          </a:p>
          <a:p>
            <a:pPr marL="1088799" lvl="2" indent="-169508" fontAlgn="t">
              <a:buFont typeface="Arial" panose="020B0604020202020204" pitchFamily="34" charset="0"/>
              <a:buChar char="•"/>
            </a:pPr>
            <a:r>
              <a:rPr lang="en-US" baseline="0" dirty="0" smtClean="0"/>
              <a:t>We partnered to take care of billing, engineering and emergency on call services.  </a:t>
            </a:r>
          </a:p>
          <a:p>
            <a:pPr marL="1088799" lvl="2" indent="-169508" fontAlgn="t">
              <a:buFont typeface="Arial" panose="020B0604020202020204" pitchFamily="34" charset="0"/>
              <a:buChar char="•"/>
            </a:pPr>
            <a:r>
              <a:rPr lang="en-US" baseline="0" dirty="0" smtClean="0"/>
              <a:t>For the Sewer and Water District it resulted in a savings of around $2,000,000</a:t>
            </a:r>
          </a:p>
          <a:p>
            <a:pPr marL="1088799" lvl="2" indent="-169508" fontAlgn="t">
              <a:buFont typeface="Arial" panose="020B0604020202020204" pitchFamily="34" charset="0"/>
              <a:buChar char="•"/>
            </a:pPr>
            <a:r>
              <a:rPr lang="en-US" baseline="0" dirty="0" smtClean="0"/>
              <a:t>For City Utilities – it brought in $3 million over 10 years and allowed us to use existing staff. The economies of scale make the regional partnership valuable to our entire region.</a:t>
            </a:r>
          </a:p>
          <a:p>
            <a:pPr marL="1088799" lvl="2" indent="-169508" fontAlgn="t">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75693FD4-8F83-4EF7-AC3F-0DC0388986B0}" type="slidenum">
              <a:rPr lang="en-US" smtClean="0"/>
              <a:pPr/>
              <a:t>13</a:t>
            </a:fld>
            <a:endParaRPr lang="en-US" dirty="0"/>
          </a:p>
        </p:txBody>
      </p:sp>
    </p:spTree>
    <p:extLst>
      <p:ext uri="{BB962C8B-B14F-4D97-AF65-F5344CB8AC3E}">
        <p14:creationId xmlns:p14="http://schemas.microsoft.com/office/powerpoint/2010/main" val="1023898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Between the north and south acquisition</a:t>
            </a:r>
            <a:r>
              <a:rPr lang="en-US" baseline="0" dirty="0" smtClean="0"/>
              <a:t> of Aqua – those customers have saved $10million collectively.  Money that stays in their pocket or is invested locally rather than going to shareholders.  </a:t>
            </a:r>
          </a:p>
          <a:p>
            <a:endParaRPr lang="en-US" baseline="0" dirty="0" smtClean="0"/>
          </a:p>
          <a:p>
            <a:r>
              <a:rPr lang="en-US" baseline="0" dirty="0" smtClean="0"/>
              <a:t>It also brought in additional revenue to City Utilities in the way of new customers.  Those new Customers were enough to pay for the acquisition and to have a downward impact on customer growth.  </a:t>
            </a:r>
          </a:p>
          <a:p>
            <a:endParaRPr lang="en-US" baseline="0" dirty="0" smtClean="0"/>
          </a:p>
          <a:p>
            <a:r>
              <a:rPr lang="en-US" baseline="0" dirty="0" smtClean="0"/>
              <a:t>We’ve seen a tremendous amount of new development since that acquisition – bringing in even more new customers. </a:t>
            </a:r>
          </a:p>
        </p:txBody>
      </p:sp>
      <p:sp>
        <p:nvSpPr>
          <p:cNvPr id="4" name="Slide Number Placeholder 3"/>
          <p:cNvSpPr>
            <a:spLocks noGrp="1"/>
          </p:cNvSpPr>
          <p:nvPr>
            <p:ph type="sldNum" sz="quarter" idx="10"/>
          </p:nvPr>
        </p:nvSpPr>
        <p:spPr/>
        <p:txBody>
          <a:bodyPr/>
          <a:lstStyle/>
          <a:p>
            <a:fld id="{87714952-E71D-4019-9DAE-A06D70D29CC3}" type="slidenum">
              <a:rPr lang="en-US" smtClean="0"/>
              <a:t>14</a:t>
            </a:fld>
            <a:endParaRPr lang="en-US" dirty="0"/>
          </a:p>
        </p:txBody>
      </p:sp>
    </p:spTree>
    <p:extLst>
      <p:ext uri="{BB962C8B-B14F-4D97-AF65-F5344CB8AC3E}">
        <p14:creationId xmlns:p14="http://schemas.microsoft.com/office/powerpoint/2010/main" val="318055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Increases market share in a competitive environment. </a:t>
            </a:r>
          </a:p>
          <a:p>
            <a:pPr marL="169508" indent="-169508">
              <a:buFont typeface="Arial" panose="020B0604020202020204" pitchFamily="34" charset="0"/>
              <a:buChar char="•"/>
            </a:pPr>
            <a:r>
              <a:rPr lang="en-US" dirty="0" smtClean="0"/>
              <a:t>We</a:t>
            </a:r>
            <a:r>
              <a:rPr lang="en-US" baseline="0" dirty="0" smtClean="0"/>
              <a:t> partner with Developers to allow them to move forward with projects – by paying for the sewer or water line extension as they build their projects outside of our current area and then we reimburse them after customers are connected. </a:t>
            </a:r>
          </a:p>
          <a:p>
            <a:pPr marL="626708" marR="0" lvl="1" indent="-1695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Millions in Private-sector investment in our regional facilities; dependable and attractive returns for investment</a:t>
            </a:r>
          </a:p>
          <a:p>
            <a:pPr marL="626708" lvl="1" indent="-169508">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Provides larger, more diverse customer base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Increases market share in a competitive environment. </a:t>
            </a: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D37B2E7-8D88-45BE-AD8A-1754678D02DF}" type="slidenum">
              <a:rPr lang="en-US" smtClean="0"/>
              <a:t>15</a:t>
            </a:fld>
            <a:endParaRPr lang="en-US" dirty="0"/>
          </a:p>
        </p:txBody>
      </p:sp>
    </p:spTree>
    <p:extLst>
      <p:ext uri="{BB962C8B-B14F-4D97-AF65-F5344CB8AC3E}">
        <p14:creationId xmlns:p14="http://schemas.microsoft.com/office/powerpoint/2010/main" val="2698845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508" indent="-169508">
              <a:buFont typeface="Arial" panose="020B0604020202020204" pitchFamily="34" charset="0"/>
              <a:buChar char="•"/>
            </a:pPr>
            <a:r>
              <a:rPr lang="en-US" dirty="0" smtClean="0"/>
              <a:t>Besides</a:t>
            </a:r>
            <a:r>
              <a:rPr lang="en-US" baseline="0" dirty="0" smtClean="0"/>
              <a:t> purchasing the water side of the Aqua north and south customers we are also partnering with Aqua to take sewage flow from our systems far southwest connections</a:t>
            </a:r>
          </a:p>
          <a:p>
            <a:pPr marL="169508" indent="-169508">
              <a:buFont typeface="Arial" panose="020B0604020202020204" pitchFamily="34" charset="0"/>
              <a:buChar char="•"/>
            </a:pPr>
            <a:r>
              <a:rPr lang="en-US" dirty="0" smtClean="0"/>
              <a:t>This allowed us to free up funding</a:t>
            </a:r>
            <a:r>
              <a:rPr lang="en-US" baseline="0" dirty="0" smtClean="0"/>
              <a:t> for capital investments as we move forward with a deep rock tunnel</a:t>
            </a:r>
          </a:p>
          <a:p>
            <a:pPr marL="169508" indent="-169508">
              <a:buFont typeface="Arial" panose="020B0604020202020204" pitchFamily="34" charset="0"/>
              <a:buChar char="•"/>
            </a:pPr>
            <a:r>
              <a:rPr lang="en-US" baseline="0" dirty="0" smtClean="0"/>
              <a:t>The move will allow us to complete the tunnel before that flow comes back to our system. </a:t>
            </a:r>
          </a:p>
          <a:p>
            <a:pPr marL="169508" indent="-169508">
              <a:buFont typeface="Arial" panose="020B0604020202020204" pitchFamily="34" charset="0"/>
              <a:buChar char="•"/>
            </a:pPr>
            <a:r>
              <a:rPr lang="en-US" baseline="0" dirty="0" smtClean="0"/>
              <a:t>For Aqua – we are now reading their meters and it has prevented them from having a meter reading system of their own and staffing that area. </a:t>
            </a:r>
          </a:p>
          <a:p>
            <a:pPr marL="169508" indent="-1695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D37B2E7-8D88-45BE-AD8A-1754678D02DF}" type="slidenum">
              <a:rPr lang="en-US" smtClean="0"/>
              <a:t>16</a:t>
            </a:fld>
            <a:endParaRPr lang="en-US" dirty="0"/>
          </a:p>
        </p:txBody>
      </p:sp>
    </p:spTree>
    <p:extLst>
      <p:ext uri="{BB962C8B-B14F-4D97-AF65-F5344CB8AC3E}">
        <p14:creationId xmlns:p14="http://schemas.microsoft.com/office/powerpoint/2010/main" val="2698845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17</a:t>
            </a:fld>
            <a:endParaRPr lang="en-US" dirty="0"/>
          </a:p>
        </p:txBody>
      </p:sp>
    </p:spTree>
    <p:extLst>
      <p:ext uri="{BB962C8B-B14F-4D97-AF65-F5344CB8AC3E}">
        <p14:creationId xmlns:p14="http://schemas.microsoft.com/office/powerpoint/2010/main" val="1412567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37B2E7-8D88-45BE-AD8A-1754678D02DF}" type="slidenum">
              <a:rPr lang="en-US" smtClean="0"/>
              <a:t>18</a:t>
            </a:fld>
            <a:endParaRPr lang="en-US" dirty="0"/>
          </a:p>
        </p:txBody>
      </p:sp>
    </p:spTree>
    <p:extLst>
      <p:ext uri="{BB962C8B-B14F-4D97-AF65-F5344CB8AC3E}">
        <p14:creationId xmlns:p14="http://schemas.microsoft.com/office/powerpoint/2010/main" val="2698845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37B2E7-8D88-45BE-AD8A-1754678D02DF}" type="slidenum">
              <a:rPr lang="en-US" smtClean="0"/>
              <a:t>19</a:t>
            </a:fld>
            <a:endParaRPr lang="en-US" dirty="0"/>
          </a:p>
        </p:txBody>
      </p:sp>
    </p:spTree>
    <p:extLst>
      <p:ext uri="{BB962C8B-B14F-4D97-AF65-F5344CB8AC3E}">
        <p14:creationId xmlns:p14="http://schemas.microsoft.com/office/powerpoint/2010/main" val="2380957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More lives have been saved by advances in the water and wastewater fields than by advances in medical science...Could be the leading line...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D37B2E7-8D88-45BE-AD8A-1754678D02DF}" type="slidenum">
              <a:rPr lang="en-US" smtClean="0"/>
              <a:t>2</a:t>
            </a:fld>
            <a:endParaRPr lang="en-US" dirty="0"/>
          </a:p>
        </p:txBody>
      </p:sp>
    </p:spTree>
    <p:extLst>
      <p:ext uri="{BB962C8B-B14F-4D97-AF65-F5344CB8AC3E}">
        <p14:creationId xmlns:p14="http://schemas.microsoft.com/office/powerpoint/2010/main" val="26988452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of these are new – others expanded.</a:t>
            </a:r>
          </a:p>
          <a:p>
            <a:endParaRPr lang="en-US" dirty="0" smtClean="0"/>
          </a:p>
        </p:txBody>
      </p:sp>
      <p:sp>
        <p:nvSpPr>
          <p:cNvPr id="4" name="Slide Number Placeholder 3"/>
          <p:cNvSpPr>
            <a:spLocks noGrp="1"/>
          </p:cNvSpPr>
          <p:nvPr>
            <p:ph type="sldNum" sz="quarter" idx="10"/>
          </p:nvPr>
        </p:nvSpPr>
        <p:spPr/>
        <p:txBody>
          <a:bodyPr/>
          <a:lstStyle/>
          <a:p>
            <a:fld id="{F024E604-EA7A-413B-AE0B-61BD1DF3B17E}" type="slidenum">
              <a:rPr lang="en-US" smtClean="0"/>
              <a:t>20</a:t>
            </a:fld>
            <a:endParaRPr lang="en-US" dirty="0"/>
          </a:p>
        </p:txBody>
      </p:sp>
    </p:spTree>
    <p:extLst>
      <p:ext uri="{BB962C8B-B14F-4D97-AF65-F5344CB8AC3E}">
        <p14:creationId xmlns:p14="http://schemas.microsoft.com/office/powerpoint/2010/main" val="22043688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recent study by the Indiana Finance Authority found</a:t>
            </a:r>
            <a:r>
              <a:rPr lang="en-US" baseline="0" dirty="0" smtClean="0"/>
              <a:t> that operating small systems are more expensive – and ultimately not good for residents. </a:t>
            </a:r>
          </a:p>
          <a:p>
            <a:endParaRPr lang="en-US" baseline="0" dirty="0" smtClean="0">
              <a:latin typeface="Raleway Medium"/>
            </a:endParaRPr>
          </a:p>
          <a:p>
            <a:pPr marL="165261" indent="-165261">
              <a:buFont typeface="Arial" panose="020B0604020202020204" pitchFamily="34" charset="0"/>
              <a:buChar char="•"/>
            </a:pPr>
            <a:r>
              <a:rPr lang="en-US" baseline="0" dirty="0" smtClean="0">
                <a:latin typeface="Raleway Medium"/>
              </a:rPr>
              <a:t>Plants even for small communities of 3,000 residents can cost more than $20 million for construction and design – and that doesn’t include maintenance and specialty staff. </a:t>
            </a:r>
          </a:p>
          <a:p>
            <a:pPr marL="165261" indent="-165261">
              <a:buFont typeface="Arial" panose="020B0604020202020204" pitchFamily="34" charset="0"/>
              <a:buChar char="•"/>
            </a:pPr>
            <a:r>
              <a:rPr lang="en-US" baseline="0" dirty="0" smtClean="0">
                <a:latin typeface="Raleway Medium"/>
              </a:rPr>
              <a:t>The study also found that managing water resources together is essential to protecting the driving the economy. </a:t>
            </a:r>
            <a:endParaRPr lang="en-US" dirty="0" smtClean="0">
              <a:latin typeface="Raleway Medium"/>
            </a:endParaRPr>
          </a:p>
          <a:p>
            <a:endParaRPr lang="en-US" dirty="0"/>
          </a:p>
        </p:txBody>
      </p:sp>
      <p:sp>
        <p:nvSpPr>
          <p:cNvPr id="4" name="Slide Number Placeholder 3"/>
          <p:cNvSpPr>
            <a:spLocks noGrp="1"/>
          </p:cNvSpPr>
          <p:nvPr>
            <p:ph type="sldNum" sz="quarter" idx="10"/>
          </p:nvPr>
        </p:nvSpPr>
        <p:spPr/>
        <p:txBody>
          <a:bodyPr/>
          <a:lstStyle/>
          <a:p>
            <a:fld id="{3D37B2E7-8D88-45BE-AD8A-1754678D02DF}" type="slidenum">
              <a:rPr lang="en-US" smtClean="0"/>
              <a:t>21</a:t>
            </a:fld>
            <a:endParaRPr lang="en-US" dirty="0"/>
          </a:p>
        </p:txBody>
      </p:sp>
    </p:spTree>
    <p:extLst>
      <p:ext uri="{BB962C8B-B14F-4D97-AF65-F5344CB8AC3E}">
        <p14:creationId xmlns:p14="http://schemas.microsoft.com/office/powerpoint/2010/main" val="2615641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37B2E7-8D88-45BE-AD8A-1754678D02DF}" type="slidenum">
              <a:rPr lang="en-US" smtClean="0"/>
              <a:t>22</a:t>
            </a:fld>
            <a:endParaRPr lang="en-US" dirty="0"/>
          </a:p>
        </p:txBody>
      </p:sp>
    </p:spTree>
    <p:extLst>
      <p:ext uri="{BB962C8B-B14F-4D97-AF65-F5344CB8AC3E}">
        <p14:creationId xmlns:p14="http://schemas.microsoft.com/office/powerpoint/2010/main" val="2615641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37B2E7-8D88-45BE-AD8A-1754678D02DF}" type="slidenum">
              <a:rPr lang="en-US" smtClean="0"/>
              <a:t>23</a:t>
            </a:fld>
            <a:endParaRPr lang="en-US" dirty="0"/>
          </a:p>
        </p:txBody>
      </p:sp>
    </p:spTree>
    <p:extLst>
      <p:ext uri="{BB962C8B-B14F-4D97-AF65-F5344CB8AC3E}">
        <p14:creationId xmlns:p14="http://schemas.microsoft.com/office/powerpoint/2010/main" val="26156414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37B2E7-8D88-45BE-AD8A-1754678D02DF}" type="slidenum">
              <a:rPr lang="en-US" smtClean="0"/>
              <a:t>24</a:t>
            </a:fld>
            <a:endParaRPr lang="en-US" dirty="0"/>
          </a:p>
        </p:txBody>
      </p:sp>
    </p:spTree>
    <p:extLst>
      <p:ext uri="{BB962C8B-B14F-4D97-AF65-F5344CB8AC3E}">
        <p14:creationId xmlns:p14="http://schemas.microsoft.com/office/powerpoint/2010/main" val="3589414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Atlanta,</a:t>
            </a:r>
            <a:r>
              <a:rPr lang="en-US" baseline="0" dirty="0" smtClean="0"/>
              <a:t> New Orleans, Indianapolis backed out of their contract ops. </a:t>
            </a:r>
          </a:p>
          <a:p>
            <a:endParaRPr lang="en-US" baseline="0" dirty="0" smtClean="0"/>
          </a:p>
        </p:txBody>
      </p:sp>
      <p:sp>
        <p:nvSpPr>
          <p:cNvPr id="4" name="Slide Number Placeholder 3"/>
          <p:cNvSpPr>
            <a:spLocks noGrp="1"/>
          </p:cNvSpPr>
          <p:nvPr>
            <p:ph type="sldNum" sz="quarter" idx="10"/>
          </p:nvPr>
        </p:nvSpPr>
        <p:spPr/>
        <p:txBody>
          <a:bodyPr/>
          <a:lstStyle/>
          <a:p>
            <a:fld id="{3D37B2E7-8D88-45BE-AD8A-1754678D02DF}" type="slidenum">
              <a:rPr lang="en-US" smtClean="0"/>
              <a:t>3</a:t>
            </a:fld>
            <a:endParaRPr lang="en-US" dirty="0"/>
          </a:p>
        </p:txBody>
      </p:sp>
    </p:spTree>
    <p:extLst>
      <p:ext uri="{BB962C8B-B14F-4D97-AF65-F5344CB8AC3E}">
        <p14:creationId xmlns:p14="http://schemas.microsoft.com/office/powerpoint/2010/main" val="2698845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Residents want local control</a:t>
            </a:r>
          </a:p>
          <a:p>
            <a:pPr marL="171450" indent="-171450">
              <a:buFont typeface="Arial" panose="020B0604020202020204" pitchFamily="34" charset="0"/>
              <a:buChar char="•"/>
            </a:pPr>
            <a:r>
              <a:rPr lang="en-US" dirty="0" smtClean="0"/>
              <a:t>Their elected council</a:t>
            </a:r>
            <a:r>
              <a:rPr lang="en-US" baseline="0" dirty="0" smtClean="0"/>
              <a:t> members approve the rates</a:t>
            </a:r>
          </a:p>
          <a:p>
            <a:pPr marL="171450" indent="-171450">
              <a:buFont typeface="Arial" panose="020B0604020202020204" pitchFamily="34" charset="0"/>
              <a:buChar char="•"/>
            </a:pPr>
            <a:r>
              <a:rPr lang="en-US" baseline="0" dirty="0" smtClean="0"/>
              <a:t>As a city owned utility – between construction meetings, education meetings, events and one on one meetings our staff meets with the public more than 300 times a year.</a:t>
            </a:r>
          </a:p>
          <a:p>
            <a:pPr marL="171450" indent="-171450">
              <a:buFont typeface="Arial" panose="020B0604020202020204" pitchFamily="34" charset="0"/>
              <a:buChar char="•"/>
            </a:pPr>
            <a:r>
              <a:rPr lang="en-US" baseline="0" dirty="0" smtClean="0"/>
              <a:t>We have a Utility Advisory Group – that guides us as we move forward with improvements and meeting federal regulations. THIS GROUP HAS BEEN MEETING SINCE THE MID 1990’s and is made up mostly of neighborhood leaders and more recently, business leaders. You won’t get that with a private utility. </a:t>
            </a:r>
          </a:p>
          <a:p>
            <a:pPr marL="171450" indent="-171450">
              <a:buFont typeface="Arial" panose="020B0604020202020204" pitchFamily="34" charset="0"/>
              <a:buChar char="•"/>
            </a:pPr>
            <a:r>
              <a:rPr lang="en-US" baseline="0" dirty="0" smtClean="0"/>
              <a:t>We work in neighborhoods and coordinate with public works and parks on projects.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D37B2E7-8D88-45BE-AD8A-1754678D02DF}" type="slidenum">
              <a:rPr lang="en-US" smtClean="0"/>
              <a:t>4</a:t>
            </a:fld>
            <a:endParaRPr lang="en-US" dirty="0"/>
          </a:p>
        </p:txBody>
      </p:sp>
    </p:spTree>
    <p:extLst>
      <p:ext uri="{BB962C8B-B14F-4D97-AF65-F5344CB8AC3E}">
        <p14:creationId xmlns:p14="http://schemas.microsoft.com/office/powerpoint/2010/main" val="2615641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37B2E7-8D88-45BE-AD8A-1754678D02DF}" type="slidenum">
              <a:rPr lang="en-US" smtClean="0"/>
              <a:t>5</a:t>
            </a:fld>
            <a:endParaRPr lang="en-US" dirty="0"/>
          </a:p>
        </p:txBody>
      </p:sp>
    </p:spTree>
    <p:extLst>
      <p:ext uri="{BB962C8B-B14F-4D97-AF65-F5344CB8AC3E}">
        <p14:creationId xmlns:p14="http://schemas.microsoft.com/office/powerpoint/2010/main" val="2615641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37B2E7-8D88-45BE-AD8A-1754678D02DF}" type="slidenum">
              <a:rPr lang="en-US" smtClean="0"/>
              <a:t>6</a:t>
            </a:fld>
            <a:endParaRPr lang="en-US" dirty="0"/>
          </a:p>
        </p:txBody>
      </p:sp>
    </p:spTree>
    <p:extLst>
      <p:ext uri="{BB962C8B-B14F-4D97-AF65-F5344CB8AC3E}">
        <p14:creationId xmlns:p14="http://schemas.microsoft.com/office/powerpoint/2010/main" val="2615641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508" marR="0" indent="-1695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We</a:t>
            </a:r>
            <a:r>
              <a:rPr lang="en-US" baseline="0" dirty="0" smtClean="0"/>
              <a:t> take water for granted. </a:t>
            </a:r>
          </a:p>
          <a:p>
            <a:pPr marL="169508" marR="0" indent="-1695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Our pipes are out of sight… underground … and out of mind. </a:t>
            </a:r>
          </a:p>
          <a:p>
            <a:pPr marL="626708" marR="0" lvl="1" indent="-1695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We don’t value water and we Complain about the price.  </a:t>
            </a:r>
          </a:p>
          <a:p>
            <a:pPr marL="626708" marR="0" lvl="1" indent="-1695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Water keeps our house going and it keeps our lives going. </a:t>
            </a:r>
          </a:p>
          <a:p>
            <a:pPr marL="626708" marR="0" lvl="1" indent="-1695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Medical facilities rely on water for surgery, instrument Sterilization, bathing, cooking, and specialty treatments like dialyses.</a:t>
            </a:r>
          </a:p>
          <a:p>
            <a:pPr marL="626708" marR="0" lvl="1" indent="-1695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Our farming community relies on water to grow our food.</a:t>
            </a:r>
          </a:p>
          <a:p>
            <a:pPr marL="626708" marR="0" lvl="1" indent="-1695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Manufacturers use water to make food, paint vehicles, clean processes and to remove waste.</a:t>
            </a:r>
          </a:p>
          <a:p>
            <a:pPr marL="626708" marR="0" lvl="1" indent="-1695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AND – without an adequate supply of water – with good pressure – we wouldn’t be able to put out fires. </a:t>
            </a:r>
          </a:p>
          <a:p>
            <a:pPr marL="626708" marR="0" lvl="1" indent="-1695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Speaking of fire fighting – the local control we have allows us to immediately offer local information to the fire department and to offer redundancy and an increase in pressure when needed.  It is why all of us in Fort Wayne – pay less for homeowners insurance – our strong rating from the Insurance Services Offices – collectively saves our residents $7 Million a year on our homeowners insurance. </a:t>
            </a:r>
          </a:p>
          <a:p>
            <a:pPr marL="626708" marR="0" lvl="1" indent="-1695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Water in Fort Wayne is about</a:t>
            </a:r>
            <a:r>
              <a:rPr lang="en-US" baseline="0" dirty="0" smtClean="0"/>
              <a:t> 7 cents a gallon.  A bargain when you lit to your cell phone or cable bill.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smtClean="0"/>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t>It’s </a:t>
            </a:r>
            <a:r>
              <a:rPr lang="en-US" dirty="0" smtClean="0"/>
              <a:t>Public Health, Public Safety, Public Infrastructure...these should be managed conscientiously for the public good....and water utilities are on the forefront of all those ideals.</a:t>
            </a:r>
          </a:p>
          <a:p>
            <a:pPr marL="626708" marR="0" lvl="1" indent="-1695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smtClean="0"/>
          </a:p>
          <a:p>
            <a:pPr marL="169508" indent="-1695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D37B2E7-8D88-45BE-AD8A-1754678D02DF}" type="slidenum">
              <a:rPr lang="en-US" smtClean="0"/>
              <a:t>7</a:t>
            </a:fld>
            <a:endParaRPr lang="en-US" dirty="0"/>
          </a:p>
        </p:txBody>
      </p:sp>
    </p:spTree>
    <p:extLst>
      <p:ext uri="{BB962C8B-B14F-4D97-AF65-F5344CB8AC3E}">
        <p14:creationId xmlns:p14="http://schemas.microsoft.com/office/powerpoint/2010/main" val="2698845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Public vs Private ownership is like bacon vs eggs...the pig is committed, while the chicken is just involved...we invest, engage and commit to our local businesses, environment, schools and community as public utilities (I want to have some fun with this line)</a:t>
            </a:r>
            <a:endParaRPr lang="en-US" dirty="0"/>
          </a:p>
        </p:txBody>
      </p:sp>
      <p:sp>
        <p:nvSpPr>
          <p:cNvPr id="4" name="Slide Number Placeholder 3"/>
          <p:cNvSpPr>
            <a:spLocks noGrp="1"/>
          </p:cNvSpPr>
          <p:nvPr>
            <p:ph type="sldNum" sz="quarter" idx="10"/>
          </p:nvPr>
        </p:nvSpPr>
        <p:spPr/>
        <p:txBody>
          <a:bodyPr/>
          <a:lstStyle/>
          <a:p>
            <a:fld id="{3D37B2E7-8D88-45BE-AD8A-1754678D02DF}" type="slidenum">
              <a:rPr lang="en-US" smtClean="0"/>
              <a:t>8</a:t>
            </a:fld>
            <a:endParaRPr lang="en-US" dirty="0"/>
          </a:p>
        </p:txBody>
      </p:sp>
    </p:spTree>
    <p:extLst>
      <p:ext uri="{BB962C8B-B14F-4D97-AF65-F5344CB8AC3E}">
        <p14:creationId xmlns:p14="http://schemas.microsoft.com/office/powerpoint/2010/main" val="2698845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"Nothing is more expensive than mediocrity". Irwin Miller, Founder of Cummins Inc.: This could explain why private systems tend to be more expensive, and it also represents what happens when public systems fail to invest appropriately in their own infrastructure.</a:t>
            </a:r>
          </a:p>
          <a:p>
            <a:pPr marL="228600" indent="-228600">
              <a:buFont typeface="+mj-lt"/>
              <a:buAutoNum type="arabicPeriod"/>
            </a:pPr>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top priority for PRIVATE Utilities is to make a profit and return an investment to shareholders.  They are more expensive – and generally only invest when they must.</a:t>
            </a:r>
          </a:p>
          <a:p>
            <a:pPr marL="228600" indent="-228600">
              <a:buFont typeface="+mj-lt"/>
              <a:buAutoNum type="arabicPeriod"/>
            </a:pPr>
            <a:r>
              <a:rPr lang="en-US" sz="1200" kern="1200" baseline="0" dirty="0" smtClean="0">
                <a:solidFill>
                  <a:schemeClr val="tx1"/>
                </a:solidFill>
                <a:effectLst/>
                <a:latin typeface="+mn-lt"/>
                <a:ea typeface="+mn-ea"/>
                <a:cs typeface="+mn-cs"/>
              </a:rPr>
              <a:t>PUBLIC Utilities take all revenue and invest it in maintenance, operations and capital improvements.   Water main replacements are intrusive – but they set our neighborhoods up to thrive for generations to come. </a:t>
            </a:r>
          </a:p>
          <a:p>
            <a:pPr marL="228600" indent="-228600">
              <a:buFont typeface="+mj-lt"/>
              <a:buAutoNum type="arabicPeriod"/>
            </a:pPr>
            <a:endParaRPr lang="en-US" sz="1200" kern="1200" baseline="0" dirty="0" smtClean="0">
              <a:solidFill>
                <a:schemeClr val="tx1"/>
              </a:solidFill>
              <a:effectLst/>
              <a:latin typeface="+mn-lt"/>
              <a:ea typeface="+mn-ea"/>
              <a:cs typeface="+mn-cs"/>
            </a:endParaRPr>
          </a:p>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3D37B2E7-8D88-45BE-AD8A-1754678D02DF}" type="slidenum">
              <a:rPr lang="en-US" smtClean="0"/>
              <a:t>9</a:t>
            </a:fld>
            <a:endParaRPr lang="en-US" dirty="0"/>
          </a:p>
        </p:txBody>
      </p:sp>
    </p:spTree>
    <p:extLst>
      <p:ext uri="{BB962C8B-B14F-4D97-AF65-F5344CB8AC3E}">
        <p14:creationId xmlns:p14="http://schemas.microsoft.com/office/powerpoint/2010/main" val="2698845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3666967"/>
            <a:ext cx="6858000" cy="1655762"/>
          </a:xfrm>
          <a:solidFill>
            <a:srgbClr val="2E9FB5"/>
          </a:solidFill>
        </p:spPr>
        <p:txBody>
          <a:bodyPr/>
          <a:lstStyle>
            <a:lvl1pPr marL="0" indent="0" algn="ctr">
              <a:buNone/>
              <a:defRPr sz="1800">
                <a:solidFill>
                  <a:schemeClr val="bg1"/>
                </a:solidFill>
                <a:latin typeface="Raleway Medium" panose="020B06030301010600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
        <p:nvSpPr>
          <p:cNvPr id="13" name="Text Placeholder 12"/>
          <p:cNvSpPr>
            <a:spLocks noGrp="1"/>
          </p:cNvSpPr>
          <p:nvPr>
            <p:ph type="body" sz="quarter" idx="12" hasCustomPrompt="1"/>
          </p:nvPr>
        </p:nvSpPr>
        <p:spPr>
          <a:xfrm>
            <a:off x="1218520" y="1720499"/>
            <a:ext cx="4366192" cy="1534432"/>
          </a:xfrm>
        </p:spPr>
        <p:txBody>
          <a:bodyPr>
            <a:normAutofit/>
          </a:bodyPr>
          <a:lstStyle>
            <a:lvl1pPr marL="0" indent="0" algn="ctr">
              <a:buNone/>
              <a:defRPr sz="3000">
                <a:solidFill>
                  <a:schemeClr val="bg1"/>
                </a:solidFill>
                <a:latin typeface="Raleway Medium" panose="020B0603030101060003" pitchFamily="34" charset="0"/>
              </a:defRPr>
            </a:lvl1pPr>
          </a:lstStyle>
          <a:p>
            <a:pPr lvl="0"/>
            <a:r>
              <a:rPr lang="en-US" dirty="0" smtClean="0"/>
              <a:t>CLICK TO ADD TITLE</a:t>
            </a:r>
          </a:p>
        </p:txBody>
      </p:sp>
      <p:sp>
        <p:nvSpPr>
          <p:cNvPr id="6" name="Rectangle 5"/>
          <p:cNvSpPr/>
          <p:nvPr userDrawn="1"/>
        </p:nvSpPr>
        <p:spPr>
          <a:xfrm>
            <a:off x="609600" y="1760803"/>
            <a:ext cx="5242560" cy="1790118"/>
          </a:xfrm>
          <a:prstGeom prst="rect">
            <a:avLst/>
          </a:prstGeom>
          <a:solidFill>
            <a:srgbClr val="003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7" name="Rectangle 6"/>
          <p:cNvSpPr/>
          <p:nvPr userDrawn="1"/>
        </p:nvSpPr>
        <p:spPr>
          <a:xfrm>
            <a:off x="609600" y="1524000"/>
            <a:ext cx="5242560" cy="1819275"/>
          </a:xfrm>
          <a:prstGeom prst="rect">
            <a:avLst/>
          </a:prstGeom>
          <a:solidFill>
            <a:srgbClr val="2E9F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solidFill>
                <a:srgbClr val="2E9FB5"/>
              </a:solidFill>
            </a:endParaRPr>
          </a:p>
        </p:txBody>
      </p:sp>
      <p:sp>
        <p:nvSpPr>
          <p:cNvPr id="8" name="Text Placeholder 12"/>
          <p:cNvSpPr>
            <a:spLocks noGrp="1"/>
          </p:cNvSpPr>
          <p:nvPr>
            <p:ph type="body" sz="quarter" idx="13" hasCustomPrompt="1"/>
          </p:nvPr>
        </p:nvSpPr>
        <p:spPr>
          <a:xfrm>
            <a:off x="844275" y="1724478"/>
            <a:ext cx="4804049" cy="1475117"/>
          </a:xfrm>
        </p:spPr>
        <p:txBody>
          <a:bodyPr>
            <a:normAutofit/>
          </a:bodyPr>
          <a:lstStyle>
            <a:lvl1pPr marL="0" indent="0" algn="ctr">
              <a:buNone/>
              <a:defRPr sz="4000">
                <a:solidFill>
                  <a:schemeClr val="bg1"/>
                </a:solidFill>
                <a:latin typeface="Raleway Medium" panose="020B0603030101060003" pitchFamily="34" charset="0"/>
              </a:defRPr>
            </a:lvl1pPr>
          </a:lstStyle>
          <a:p>
            <a:pPr lvl="0"/>
            <a:r>
              <a:rPr lang="en-US" dirty="0" smtClean="0"/>
              <a:t>CLICK TO ADD TITLE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2160" y="1573666"/>
            <a:ext cx="2569761" cy="1828800"/>
          </a:xfrm>
          <a:prstGeom prst="rect">
            <a:avLst/>
          </a:prstGeom>
        </p:spPr>
      </p:pic>
    </p:spTree>
    <p:extLst>
      <p:ext uri="{BB962C8B-B14F-4D97-AF65-F5344CB8AC3E}">
        <p14:creationId xmlns:p14="http://schemas.microsoft.com/office/powerpoint/2010/main" val="359276781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2167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722664"/>
            <a:ext cx="1971675" cy="445429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722663"/>
            <a:ext cx="5800725" cy="4454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80305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EB9695C-A67F-4F78-887F-09344B480A2F}" type="datetimeFigureOut">
              <a:rPr lang="en-US" smtClean="0"/>
              <a:t>10/31/17</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A2B4882-6E0D-4FB8-AB91-6FF30ABB36BE}" type="slidenum">
              <a:rPr lang="en-US" smtClean="0"/>
              <a:t>‹#›</a:t>
            </a:fld>
            <a:endParaRPr lang="en-US" dirty="0"/>
          </a:p>
        </p:txBody>
      </p:sp>
    </p:spTree>
    <p:extLst>
      <p:ext uri="{BB962C8B-B14F-4D97-AF65-F5344CB8AC3E}">
        <p14:creationId xmlns:p14="http://schemas.microsoft.com/office/powerpoint/2010/main" val="33419827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EC50EE19-CA3B-4B92-9656-EA7C9B26006E}" type="datetimeFigureOut">
              <a:rPr lang="en-US" smtClean="0"/>
              <a:t>10/31/17</a:t>
            </a:fld>
            <a:endParaRPr lang="en-US" dirty="0"/>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18614D6B-24A3-4201-8D0F-08E326DB70F0}" type="slidenum">
              <a:rPr lang="en-US" smtClean="0"/>
              <a:t>‹#›</a:t>
            </a:fld>
            <a:endParaRPr lang="en-US" dirty="0"/>
          </a:p>
        </p:txBody>
      </p:sp>
    </p:spTree>
    <p:extLst>
      <p:ext uri="{BB962C8B-B14F-4D97-AF65-F5344CB8AC3E}">
        <p14:creationId xmlns:p14="http://schemas.microsoft.com/office/powerpoint/2010/main" val="6986747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EC50EE19-CA3B-4B92-9656-EA7C9B26006E}" type="datetimeFigureOut">
              <a:rPr lang="en-US" smtClean="0"/>
              <a:t>10/31/17</a:t>
            </a:fld>
            <a:endParaRPr lang="en-US" dirty="0"/>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18614D6B-24A3-4201-8D0F-08E326DB70F0}" type="slidenum">
              <a:rPr lang="en-US" smtClean="0"/>
              <a:t>‹#›</a:t>
            </a:fld>
            <a:endParaRPr lang="en-US" dirty="0"/>
          </a:p>
        </p:txBody>
      </p:sp>
    </p:spTree>
    <p:extLst>
      <p:ext uri="{BB962C8B-B14F-4D97-AF65-F5344CB8AC3E}">
        <p14:creationId xmlns:p14="http://schemas.microsoft.com/office/powerpoint/2010/main" val="3630277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EC50EE19-CA3B-4B92-9656-EA7C9B26006E}" type="datetimeFigureOut">
              <a:rPr lang="en-US" smtClean="0"/>
              <a:t>10/31/17</a:t>
            </a:fld>
            <a:endParaRPr lang="en-US" dirty="0"/>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18614D6B-24A3-4201-8D0F-08E326DB70F0}" type="slidenum">
              <a:rPr lang="en-US" smtClean="0"/>
              <a:t>‹#›</a:t>
            </a:fld>
            <a:endParaRPr lang="en-US" dirty="0"/>
          </a:p>
        </p:txBody>
      </p:sp>
    </p:spTree>
    <p:extLst>
      <p:ext uri="{BB962C8B-B14F-4D97-AF65-F5344CB8AC3E}">
        <p14:creationId xmlns:p14="http://schemas.microsoft.com/office/powerpoint/2010/main" val="29976675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28650" y="6356350"/>
            <a:ext cx="2057400" cy="365125"/>
          </a:xfrm>
          <a:prstGeom prst="rect">
            <a:avLst/>
          </a:prstGeom>
        </p:spPr>
        <p:txBody>
          <a:bodyPr/>
          <a:lstStyle/>
          <a:p>
            <a:fld id="{EC50EE19-CA3B-4B92-9656-EA7C9B26006E}" type="datetimeFigureOut">
              <a:rPr lang="en-US" smtClean="0"/>
              <a:t>10/31/17</a:t>
            </a:fld>
            <a:endParaRPr lang="en-US" dirty="0"/>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18614D6B-24A3-4201-8D0F-08E326DB70F0}" type="slidenum">
              <a:rPr lang="en-US" smtClean="0"/>
              <a:t>‹#›</a:t>
            </a:fld>
            <a:endParaRPr lang="en-US" dirty="0"/>
          </a:p>
        </p:txBody>
      </p:sp>
    </p:spTree>
    <p:extLst>
      <p:ext uri="{BB962C8B-B14F-4D97-AF65-F5344CB8AC3E}">
        <p14:creationId xmlns:p14="http://schemas.microsoft.com/office/powerpoint/2010/main" val="15326425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28650" y="6356350"/>
            <a:ext cx="2057400" cy="365125"/>
          </a:xfrm>
          <a:prstGeom prst="rect">
            <a:avLst/>
          </a:prstGeom>
        </p:spPr>
        <p:txBody>
          <a:bodyPr/>
          <a:lstStyle/>
          <a:p>
            <a:fld id="{EC50EE19-CA3B-4B92-9656-EA7C9B26006E}" type="datetimeFigureOut">
              <a:rPr lang="en-US" smtClean="0"/>
              <a:t>10/31/17</a:t>
            </a:fld>
            <a:endParaRPr lang="en-US" dirty="0"/>
          </a:p>
        </p:txBody>
      </p:sp>
      <p:sp>
        <p:nvSpPr>
          <p:cNvPr id="8" name="Footer Placeholder 7"/>
          <p:cNvSpPr>
            <a:spLocks noGrp="1"/>
          </p:cNvSpPr>
          <p:nvPr>
            <p:ph type="ftr" sz="quarter" idx="11"/>
          </p:nvPr>
        </p:nvSpPr>
        <p:spPr>
          <a:xfrm>
            <a:off x="3028950" y="6356350"/>
            <a:ext cx="30861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18614D6B-24A3-4201-8D0F-08E326DB70F0}" type="slidenum">
              <a:rPr lang="en-US" smtClean="0"/>
              <a:t>‹#›</a:t>
            </a:fld>
            <a:endParaRPr lang="en-US" dirty="0"/>
          </a:p>
        </p:txBody>
      </p:sp>
    </p:spTree>
    <p:extLst>
      <p:ext uri="{BB962C8B-B14F-4D97-AF65-F5344CB8AC3E}">
        <p14:creationId xmlns:p14="http://schemas.microsoft.com/office/powerpoint/2010/main" val="41675943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28650" y="6356350"/>
            <a:ext cx="2057400" cy="365125"/>
          </a:xfrm>
          <a:prstGeom prst="rect">
            <a:avLst/>
          </a:prstGeom>
        </p:spPr>
        <p:txBody>
          <a:bodyPr/>
          <a:lstStyle/>
          <a:p>
            <a:fld id="{EC50EE19-CA3B-4B92-9656-EA7C9B26006E}" type="datetimeFigureOut">
              <a:rPr lang="en-US" smtClean="0"/>
              <a:t>10/31/17</a:t>
            </a:fld>
            <a:endParaRPr lang="en-US" dirty="0"/>
          </a:p>
        </p:txBody>
      </p:sp>
      <p:sp>
        <p:nvSpPr>
          <p:cNvPr id="4" name="Footer Placeholder 3"/>
          <p:cNvSpPr>
            <a:spLocks noGrp="1"/>
          </p:cNvSpPr>
          <p:nvPr>
            <p:ph type="ftr" sz="quarter" idx="11"/>
          </p:nvPr>
        </p:nvSpPr>
        <p:spPr>
          <a:xfrm>
            <a:off x="3028950" y="6356350"/>
            <a:ext cx="30861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18614D6B-24A3-4201-8D0F-08E326DB70F0}" type="slidenum">
              <a:rPr lang="en-US" smtClean="0"/>
              <a:t>‹#›</a:t>
            </a:fld>
            <a:endParaRPr lang="en-US" dirty="0"/>
          </a:p>
        </p:txBody>
      </p:sp>
    </p:spTree>
    <p:extLst>
      <p:ext uri="{BB962C8B-B14F-4D97-AF65-F5344CB8AC3E}">
        <p14:creationId xmlns:p14="http://schemas.microsoft.com/office/powerpoint/2010/main" val="33862599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p>
            <a:fld id="{EC50EE19-CA3B-4B92-9656-EA7C9B26006E}" type="datetimeFigureOut">
              <a:rPr lang="en-US" smtClean="0"/>
              <a:t>10/31/17</a:t>
            </a:fld>
            <a:endParaRPr lang="en-US" dirty="0"/>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18614D6B-24A3-4201-8D0F-08E326DB70F0}" type="slidenum">
              <a:rPr lang="en-US" smtClean="0"/>
              <a:t>‹#›</a:t>
            </a:fld>
            <a:endParaRPr lang="en-US" dirty="0"/>
          </a:p>
        </p:txBody>
      </p:sp>
    </p:spTree>
    <p:extLst>
      <p:ext uri="{BB962C8B-B14F-4D97-AF65-F5344CB8AC3E}">
        <p14:creationId xmlns:p14="http://schemas.microsoft.com/office/powerpoint/2010/main" val="2167249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lvl1pPr>
              <a:defRPr>
                <a:solidFill>
                  <a:schemeClr val="bg1"/>
                </a:solidFill>
                <a:latin typeface="Raleway Medium" panose="020B0603030101060003"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29195002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p>
            <a:fld id="{EC50EE19-CA3B-4B92-9656-EA7C9B26006E}" type="datetimeFigureOut">
              <a:rPr lang="en-US" smtClean="0"/>
              <a:t>10/31/17</a:t>
            </a:fld>
            <a:endParaRPr lang="en-US" dirty="0"/>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18614D6B-24A3-4201-8D0F-08E326DB70F0}" type="slidenum">
              <a:rPr lang="en-US" smtClean="0"/>
              <a:t>‹#›</a:t>
            </a:fld>
            <a:endParaRPr lang="en-US" dirty="0"/>
          </a:p>
        </p:txBody>
      </p:sp>
    </p:spTree>
    <p:extLst>
      <p:ext uri="{BB962C8B-B14F-4D97-AF65-F5344CB8AC3E}">
        <p14:creationId xmlns:p14="http://schemas.microsoft.com/office/powerpoint/2010/main" val="33123845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p>
            <a:fld id="{EC50EE19-CA3B-4B92-9656-EA7C9B26006E}" type="datetimeFigureOut">
              <a:rPr lang="en-US" smtClean="0"/>
              <a:t>10/31/17</a:t>
            </a:fld>
            <a:endParaRPr lang="en-US" dirty="0"/>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18614D6B-24A3-4201-8D0F-08E326DB70F0}" type="slidenum">
              <a:rPr lang="en-US" smtClean="0"/>
              <a:t>‹#›</a:t>
            </a:fld>
            <a:endParaRPr lang="en-US" dirty="0"/>
          </a:p>
        </p:txBody>
      </p:sp>
    </p:spTree>
    <p:extLst>
      <p:ext uri="{BB962C8B-B14F-4D97-AF65-F5344CB8AC3E}">
        <p14:creationId xmlns:p14="http://schemas.microsoft.com/office/powerpoint/2010/main" val="33748841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EC50EE19-CA3B-4B92-9656-EA7C9B26006E}" type="datetimeFigureOut">
              <a:rPr lang="en-US" smtClean="0"/>
              <a:t>10/31/17</a:t>
            </a:fld>
            <a:endParaRPr lang="en-US" dirty="0"/>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18614D6B-24A3-4201-8D0F-08E326DB70F0}" type="slidenum">
              <a:rPr lang="en-US" smtClean="0"/>
              <a:t>‹#›</a:t>
            </a:fld>
            <a:endParaRPr lang="en-US" dirty="0"/>
          </a:p>
        </p:txBody>
      </p:sp>
    </p:spTree>
    <p:extLst>
      <p:ext uri="{BB962C8B-B14F-4D97-AF65-F5344CB8AC3E}">
        <p14:creationId xmlns:p14="http://schemas.microsoft.com/office/powerpoint/2010/main" val="25753269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EC50EE19-CA3B-4B92-9656-EA7C9B26006E}" type="datetimeFigureOut">
              <a:rPr lang="en-US" smtClean="0"/>
              <a:t>10/31/17</a:t>
            </a:fld>
            <a:endParaRPr lang="en-US" dirty="0"/>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18614D6B-24A3-4201-8D0F-08E326DB70F0}" type="slidenum">
              <a:rPr lang="en-US" smtClean="0"/>
              <a:t>‹#›</a:t>
            </a:fld>
            <a:endParaRPr lang="en-US" dirty="0"/>
          </a:p>
        </p:txBody>
      </p:sp>
    </p:spTree>
    <p:extLst>
      <p:ext uri="{BB962C8B-B14F-4D97-AF65-F5344CB8AC3E}">
        <p14:creationId xmlns:p14="http://schemas.microsoft.com/office/powerpoint/2010/main" val="309458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7" name="Title 1"/>
          <p:cNvSpPr txBox="1">
            <a:spLocks/>
          </p:cNvSpPr>
          <p:nvPr userDrawn="1"/>
        </p:nvSpPr>
        <p:spPr>
          <a:xfrm>
            <a:off x="628650" y="365126"/>
            <a:ext cx="78867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bg1"/>
                </a:solidFill>
                <a:latin typeface="Raleway Medium" panose="020B0603030101060003" pitchFamily="34" charset="0"/>
                <a:ea typeface="+mj-ea"/>
                <a:cs typeface="+mj-cs"/>
              </a:defRPr>
            </a:lvl1pPr>
          </a:lstStyle>
          <a:p>
            <a:r>
              <a:rPr lang="en-US" sz="3300" dirty="0" smtClean="0"/>
              <a:t>Click to edit Master title style</a:t>
            </a:r>
            <a:endParaRPr lang="en-US" sz="3300" dirty="0"/>
          </a:p>
        </p:txBody>
      </p:sp>
    </p:spTree>
    <p:extLst>
      <p:ext uri="{BB962C8B-B14F-4D97-AF65-F5344CB8AC3E}">
        <p14:creationId xmlns:p14="http://schemas.microsoft.com/office/powerpoint/2010/main" val="226676368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lvl1pPr>
              <a:defRPr>
                <a:solidFill>
                  <a:schemeClr val="bg1"/>
                </a:solidFill>
                <a:latin typeface="Raleway Medium" panose="020B0603030101060003"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48110210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629841" y="365126"/>
            <a:ext cx="7886700" cy="1325563"/>
          </a:xfrm>
        </p:spPr>
        <p:txBody>
          <a:bodyPr/>
          <a:lstStyle>
            <a:lvl1pPr>
              <a:defRPr>
                <a:solidFill>
                  <a:schemeClr val="bg1"/>
                </a:solidFill>
                <a:latin typeface="Raleway Medium" panose="020B0603030101060003"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030669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Raleway Medium" panose="020B0603030101060003"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844381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4548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71451"/>
            <a:ext cx="6773125" cy="1232807"/>
          </a:xfrm>
        </p:spPr>
        <p:txBody>
          <a:bodyPr anchor="b">
            <a:normAutofit/>
          </a:bodyPr>
          <a:lstStyle>
            <a:lvl1pPr>
              <a:defRPr sz="33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87391" y="1698172"/>
            <a:ext cx="4629150" cy="416287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698172"/>
            <a:ext cx="2949178" cy="41708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smtClean="0"/>
              <a:t>Click to edit Master text styles</a:t>
            </a:r>
          </a:p>
        </p:txBody>
      </p:sp>
    </p:spTree>
    <p:extLst>
      <p:ext uri="{BB962C8B-B14F-4D97-AF65-F5344CB8AC3E}">
        <p14:creationId xmlns:p14="http://schemas.microsoft.com/office/powerpoint/2010/main" val="1415779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6958" y="457200"/>
            <a:ext cx="7256009" cy="865414"/>
          </a:xfrm>
        </p:spPr>
        <p:txBody>
          <a:bodyPr anchor="b">
            <a:normAutofit/>
          </a:bodyPr>
          <a:lstStyle>
            <a:lvl1pPr>
              <a:defRPr sz="3300">
                <a:solidFill>
                  <a:schemeClr val="bg1"/>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3887391" y="1706336"/>
            <a:ext cx="4629150" cy="415471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Tree>
    <p:extLst>
      <p:ext uri="{BB962C8B-B14F-4D97-AF65-F5344CB8AC3E}">
        <p14:creationId xmlns:p14="http://schemas.microsoft.com/office/powerpoint/2010/main" val="100135542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3" Type="http://schemas.openxmlformats.org/officeDocument/2006/relationships/image" Target="../media/image1.jpe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Rectangle 8"/>
          <p:cNvSpPr/>
          <p:nvPr userDrawn="1"/>
        </p:nvSpPr>
        <p:spPr>
          <a:xfrm>
            <a:off x="212271" y="1350344"/>
            <a:ext cx="7031405" cy="295894"/>
          </a:xfrm>
          <a:prstGeom prst="rect">
            <a:avLst/>
          </a:prstGeom>
          <a:solidFill>
            <a:srgbClr val="003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p:cNvSpPr/>
          <p:nvPr userDrawn="1"/>
        </p:nvSpPr>
        <p:spPr>
          <a:xfrm>
            <a:off x="212271" y="185738"/>
            <a:ext cx="7029451" cy="1255416"/>
          </a:xfrm>
          <a:prstGeom prst="rect">
            <a:avLst/>
          </a:prstGeom>
          <a:solidFill>
            <a:srgbClr val="2E9F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2E9FB5"/>
              </a:solidFill>
            </a:endParaRPr>
          </a:p>
        </p:txBody>
      </p:sp>
      <p:sp>
        <p:nvSpPr>
          <p:cNvPr id="2" name="Title Placeholder 1"/>
          <p:cNvSpPr>
            <a:spLocks noGrp="1"/>
          </p:cNvSpPr>
          <p:nvPr>
            <p:ph type="title"/>
          </p:nvPr>
        </p:nvSpPr>
        <p:spPr>
          <a:xfrm>
            <a:off x="367393" y="365126"/>
            <a:ext cx="6763431" cy="99394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pic>
        <p:nvPicPr>
          <p:cNvPr id="10" name="Picture 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241722" y="127961"/>
            <a:ext cx="1798833" cy="1280160"/>
          </a:xfrm>
          <a:prstGeom prst="rect">
            <a:avLst/>
          </a:prstGeom>
        </p:spPr>
      </p:pic>
    </p:spTree>
    <p:extLst>
      <p:ext uri="{BB962C8B-B14F-4D97-AF65-F5344CB8AC3E}">
        <p14:creationId xmlns:p14="http://schemas.microsoft.com/office/powerpoint/2010/main" val="1099514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bg1"/>
          </a:solidFill>
          <a:latin typeface="Raleway Medium" panose="020B0603030101060003"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3796393"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3796393"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614D6B-24A3-4201-8D0F-08E326DB70F0}" type="slidenum">
              <a:rPr lang="en-US" smtClean="0"/>
              <a:t>‹#›</a:t>
            </a:fld>
            <a:endParaRPr lang="en-US" dirty="0"/>
          </a:p>
        </p:txBody>
      </p:sp>
      <p:sp>
        <p:nvSpPr>
          <p:cNvPr id="7" name="Rectangle 6"/>
          <p:cNvSpPr/>
          <p:nvPr userDrawn="1"/>
        </p:nvSpPr>
        <p:spPr>
          <a:xfrm rot="5400000">
            <a:off x="5439610" y="3365881"/>
            <a:ext cx="6678383" cy="305850"/>
          </a:xfrm>
          <a:prstGeom prst="rect">
            <a:avLst/>
          </a:prstGeom>
          <a:solidFill>
            <a:srgbClr val="003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p:cNvSpPr/>
          <p:nvPr userDrawn="1"/>
        </p:nvSpPr>
        <p:spPr>
          <a:xfrm rot="5400000">
            <a:off x="3263827" y="1457325"/>
            <a:ext cx="6678386" cy="4122965"/>
          </a:xfrm>
          <a:prstGeom prst="rect">
            <a:avLst/>
          </a:prstGeom>
          <a:solidFill>
            <a:srgbClr val="2E9F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p:cNvSpPr txBox="1"/>
          <p:nvPr userDrawn="1"/>
        </p:nvSpPr>
        <p:spPr>
          <a:xfrm>
            <a:off x="5935437" y="6298563"/>
            <a:ext cx="2669721" cy="338554"/>
          </a:xfrm>
          <a:prstGeom prst="rect">
            <a:avLst/>
          </a:prstGeom>
          <a:noFill/>
        </p:spPr>
        <p:txBody>
          <a:bodyPr wrap="square" rtlCol="0">
            <a:spAutoFit/>
          </a:bodyPr>
          <a:lstStyle/>
          <a:p>
            <a:pPr algn="r"/>
            <a:r>
              <a:rPr lang="en-US" sz="1600" dirty="0" smtClean="0">
                <a:solidFill>
                  <a:schemeClr val="tx1">
                    <a:lumMod val="95000"/>
                    <a:lumOff val="5000"/>
                  </a:schemeClr>
                </a:solidFill>
              </a:rPr>
              <a:t>cityoffortwayne.org/utilities</a:t>
            </a:r>
            <a:endParaRPr lang="en-US" sz="1600" dirty="0">
              <a:solidFill>
                <a:schemeClr val="tx1">
                  <a:lumMod val="95000"/>
                  <a:lumOff val="5000"/>
                </a:schemeClr>
              </a:solidFill>
            </a:endParaRPr>
          </a:p>
        </p:txBody>
      </p:sp>
      <p:pic>
        <p:nvPicPr>
          <p:cNvPr id="11" name="Picture 1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768796" y="307509"/>
            <a:ext cx="1798833" cy="1280160"/>
          </a:xfrm>
          <a:prstGeom prst="rect">
            <a:avLst/>
          </a:prstGeom>
        </p:spPr>
      </p:pic>
    </p:spTree>
    <p:extLst>
      <p:ext uri="{BB962C8B-B14F-4D97-AF65-F5344CB8AC3E}">
        <p14:creationId xmlns:p14="http://schemas.microsoft.com/office/powerpoint/2010/main" val="28769880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32.jpeg"/><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tags" Target="../tags/tag1.xml"/><Relationship Id="rId2"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jpeg"/><Relationship Id="rId5" Type="http://schemas.openxmlformats.org/officeDocument/2006/relationships/image" Target="../media/image37.png"/><Relationship Id="rId6" Type="http://schemas.openxmlformats.org/officeDocument/2006/relationships/image" Target="../media/image38.jpeg"/><Relationship Id="rId7" Type="http://schemas.openxmlformats.org/officeDocument/2006/relationships/image" Target="../media/image39.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40.jpeg"/><Relationship Id="rId5" Type="http://schemas.openxmlformats.org/officeDocument/2006/relationships/image" Target="../media/image41.jpeg"/><Relationship Id="rId6"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jpeg"/><Relationship Id="rId5" Type="http://schemas.openxmlformats.org/officeDocument/2006/relationships/image" Target="../media/image51.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1" Type="http://schemas.openxmlformats.org/officeDocument/2006/relationships/tags" Target="../tags/tag2.xml"/><Relationship Id="rId2"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image" Target="../media/image57.jpe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jpeg"/><Relationship Id="rId6" Type="http://schemas.openxmlformats.org/officeDocument/2006/relationships/image" Target="../media/image61.png"/><Relationship Id="rId7" Type="http://schemas.openxmlformats.org/officeDocument/2006/relationships/image" Target="../media/image62.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1" Type="http://schemas.openxmlformats.org/officeDocument/2006/relationships/image" Target="../media/image70.jpeg"/><Relationship Id="rId12" Type="http://schemas.openxmlformats.org/officeDocument/2006/relationships/image" Target="../media/image71.png"/><Relationship Id="rId13" Type="http://schemas.openxmlformats.org/officeDocument/2006/relationships/image" Target="../media/image72.png"/><Relationship Id="rId14" Type="http://schemas.openxmlformats.org/officeDocument/2006/relationships/hyperlink" Target="http://7nteng.com/" TargetMode="External"/><Relationship Id="rId15" Type="http://schemas.openxmlformats.org/officeDocument/2006/relationships/image" Target="../media/image73.png"/><Relationship Id="rId16" Type="http://schemas.openxmlformats.org/officeDocument/2006/relationships/image" Target="../media/image74.gif"/><Relationship Id="rId17" Type="http://schemas.openxmlformats.org/officeDocument/2006/relationships/image" Target="../media/image75.png"/><Relationship Id="rId18" Type="http://schemas.openxmlformats.org/officeDocument/2006/relationships/image" Target="../media/image76.png"/><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63.jpeg"/><Relationship Id="rId4" Type="http://schemas.openxmlformats.org/officeDocument/2006/relationships/image" Target="../media/image64.jpeg"/><Relationship Id="rId5" Type="http://schemas.microsoft.com/office/2007/relationships/hdphoto" Target="../media/hdphoto1.wdp"/><Relationship Id="rId6" Type="http://schemas.openxmlformats.org/officeDocument/2006/relationships/image" Target="../media/image65.jpeg"/><Relationship Id="rId7" Type="http://schemas.openxmlformats.org/officeDocument/2006/relationships/image" Target="../media/image66.jpeg"/><Relationship Id="rId8" Type="http://schemas.openxmlformats.org/officeDocument/2006/relationships/image" Target="../media/image67.gif"/><Relationship Id="rId9" Type="http://schemas.openxmlformats.org/officeDocument/2006/relationships/image" Target="../media/image68.jpeg"/><Relationship Id="rId10" Type="http://schemas.openxmlformats.org/officeDocument/2006/relationships/image" Target="../media/image6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77.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7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79.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jpe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5"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41444" y="3939921"/>
            <a:ext cx="8161362" cy="1960135"/>
          </a:xfrm>
        </p:spPr>
        <p:txBody>
          <a:bodyPr>
            <a:normAutofit fontScale="85000" lnSpcReduction="20000"/>
          </a:bodyPr>
          <a:lstStyle/>
          <a:p>
            <a:endParaRPr lang="en-US" sz="2400" dirty="0" smtClean="0"/>
          </a:p>
          <a:p>
            <a:r>
              <a:rPr lang="en-US" sz="3500" dirty="0" smtClean="0">
                <a:effectLst>
                  <a:outerShdw blurRad="38100" dist="38100" dir="2700000" algn="tl">
                    <a:srgbClr val="000000">
                      <a:alpha val="43137"/>
                    </a:srgbClr>
                  </a:outerShdw>
                </a:effectLst>
              </a:rPr>
              <a:t>Kumar Menon, Director</a:t>
            </a:r>
            <a:endParaRPr lang="en-US" sz="3500" dirty="0">
              <a:effectLst>
                <a:outerShdw blurRad="38100" dist="38100" dir="2700000" algn="tl">
                  <a:srgbClr val="000000">
                    <a:alpha val="43137"/>
                  </a:srgbClr>
                </a:outerShdw>
              </a:effectLst>
            </a:endParaRPr>
          </a:p>
          <a:p>
            <a:r>
              <a:rPr lang="en-US" sz="3500" dirty="0" smtClean="0">
                <a:effectLst>
                  <a:outerShdw blurRad="38100" dist="38100" dir="2700000" algn="tl">
                    <a:srgbClr val="000000">
                      <a:alpha val="43137"/>
                    </a:srgbClr>
                  </a:outerShdw>
                </a:effectLst>
              </a:rPr>
              <a:t>Fort Wayne City Utilities</a:t>
            </a:r>
          </a:p>
          <a:p>
            <a:endParaRPr lang="en-US" sz="1600" dirty="0" smtClean="0">
              <a:effectLst>
                <a:outerShdw blurRad="38100" dist="38100" dir="2700000" algn="tl">
                  <a:srgbClr val="000000">
                    <a:alpha val="43137"/>
                  </a:srgbClr>
                </a:outerShdw>
              </a:effectLst>
            </a:endParaRPr>
          </a:p>
          <a:p>
            <a:r>
              <a:rPr lang="en-US" sz="3300" i="1" dirty="0" smtClean="0">
                <a:effectLst>
                  <a:outerShdw blurRad="38100" dist="38100" dir="2700000" algn="tl">
                    <a:srgbClr val="000000">
                      <a:alpha val="43137"/>
                    </a:srgbClr>
                  </a:outerShdw>
                </a:effectLst>
              </a:rPr>
              <a:t>October 31, </a:t>
            </a:r>
            <a:r>
              <a:rPr lang="en-US" sz="3300" i="1" dirty="0">
                <a:effectLst>
                  <a:outerShdw blurRad="38100" dist="38100" dir="2700000" algn="tl">
                    <a:srgbClr val="000000">
                      <a:alpha val="43137"/>
                    </a:srgbClr>
                  </a:outerShdw>
                </a:effectLst>
              </a:rPr>
              <a:t>2017</a:t>
            </a:r>
          </a:p>
          <a:p>
            <a:endParaRPr lang="en-US" sz="3300" dirty="0"/>
          </a:p>
        </p:txBody>
      </p:sp>
      <p:sp>
        <p:nvSpPr>
          <p:cNvPr id="4" name="TextBox 1"/>
          <p:cNvSpPr txBox="1"/>
          <p:nvPr/>
        </p:nvSpPr>
        <p:spPr>
          <a:xfrm>
            <a:off x="659094" y="1580868"/>
            <a:ext cx="5141204" cy="187743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dirty="0" smtClean="0">
                <a:solidFill>
                  <a:schemeClr val="bg1"/>
                </a:solidFill>
                <a:effectLst>
                  <a:outerShdw blurRad="38100" dist="38100" dir="2700000" algn="tl">
                    <a:srgbClr val="000000">
                      <a:alpha val="43137"/>
                    </a:srgbClr>
                  </a:outerShdw>
                </a:effectLst>
                <a:latin typeface="Raleway Medium" panose="020B0603030101060003" pitchFamily="34" charset="0"/>
              </a:rPr>
              <a:t>Regionalization </a:t>
            </a:r>
          </a:p>
          <a:p>
            <a:pPr algn="ctr"/>
            <a:r>
              <a:rPr lang="en-US" sz="3200" dirty="0" smtClean="0">
                <a:solidFill>
                  <a:schemeClr val="bg1"/>
                </a:solidFill>
                <a:effectLst>
                  <a:outerShdw blurRad="38100" dist="38100" dir="2700000" algn="tl">
                    <a:srgbClr val="000000">
                      <a:alpha val="43137"/>
                    </a:srgbClr>
                  </a:outerShdw>
                </a:effectLst>
                <a:latin typeface="Raleway Medium" panose="020B0603030101060003" pitchFamily="34" charset="0"/>
              </a:rPr>
              <a:t>Not </a:t>
            </a:r>
          </a:p>
          <a:p>
            <a:pPr algn="ctr"/>
            <a:r>
              <a:rPr lang="en-US" sz="3600" dirty="0" smtClean="0">
                <a:solidFill>
                  <a:schemeClr val="bg1"/>
                </a:solidFill>
                <a:effectLst>
                  <a:outerShdw blurRad="38100" dist="38100" dir="2700000" algn="tl">
                    <a:srgbClr val="000000">
                      <a:alpha val="43137"/>
                    </a:srgbClr>
                  </a:outerShdw>
                </a:effectLst>
                <a:latin typeface="Raleway Medium" panose="020B0603030101060003" pitchFamily="34" charset="0"/>
              </a:rPr>
              <a:t>Privatization</a:t>
            </a:r>
            <a:endParaRPr lang="en-US" sz="3600" dirty="0">
              <a:solidFill>
                <a:schemeClr val="bg1"/>
              </a:solidFill>
              <a:effectLst>
                <a:outerShdw blurRad="38100" dist="38100" dir="2700000" algn="tl">
                  <a:srgbClr val="000000">
                    <a:alpha val="43137"/>
                  </a:srgbClr>
                </a:outerShdw>
              </a:effectLst>
              <a:latin typeface="Raleway Medium" panose="020B0603030101060003" pitchFamily="34" charset="0"/>
            </a:endParaRPr>
          </a:p>
        </p:txBody>
      </p:sp>
    </p:spTree>
    <p:extLst>
      <p:ext uri="{BB962C8B-B14F-4D97-AF65-F5344CB8AC3E}">
        <p14:creationId xmlns:p14="http://schemas.microsoft.com/office/powerpoint/2010/main" val="37234290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03318" y="1687000"/>
            <a:ext cx="8845431" cy="1384995"/>
          </a:xfrm>
          <a:prstGeom prst="rect">
            <a:avLst/>
          </a:prstGeom>
          <a:noFill/>
        </p:spPr>
        <p:txBody>
          <a:bodyPr wrap="square" rtlCol="0">
            <a:spAutoFit/>
          </a:bodyPr>
          <a:lstStyle/>
          <a:p>
            <a:r>
              <a:rPr lang="en-US" sz="2800" dirty="0">
                <a:solidFill>
                  <a:srgbClr val="0067A6"/>
                </a:solidFill>
                <a:effectLst>
                  <a:outerShdw blurRad="38100" dist="38100" dir="2700000" algn="tl">
                    <a:srgbClr val="000000">
                      <a:alpha val="43137"/>
                    </a:srgbClr>
                  </a:outerShdw>
                </a:effectLst>
                <a:latin typeface="Railway medium"/>
              </a:rPr>
              <a:t>"When you are made a leader, you are not given a crown...you are given the responsibility to bring out the best in others" </a:t>
            </a:r>
            <a:r>
              <a:rPr lang="en-US" sz="2800" dirty="0" smtClean="0">
                <a:solidFill>
                  <a:srgbClr val="0067A6"/>
                </a:solidFill>
                <a:effectLst>
                  <a:outerShdw blurRad="38100" dist="38100" dir="2700000" algn="tl">
                    <a:srgbClr val="000000">
                      <a:alpha val="43137"/>
                    </a:srgbClr>
                  </a:outerShdw>
                </a:effectLst>
                <a:latin typeface="Railway medium"/>
              </a:rPr>
              <a:t> - </a:t>
            </a:r>
            <a:r>
              <a:rPr lang="en-US" sz="2800" i="1" dirty="0" smtClean="0">
                <a:solidFill>
                  <a:srgbClr val="0067A6"/>
                </a:solidFill>
                <a:effectLst>
                  <a:outerShdw blurRad="38100" dist="38100" dir="2700000" algn="tl">
                    <a:srgbClr val="000000">
                      <a:alpha val="43137"/>
                    </a:srgbClr>
                  </a:outerShdw>
                </a:effectLst>
                <a:latin typeface="Railway medium"/>
              </a:rPr>
              <a:t>Jack Welch</a:t>
            </a:r>
            <a:endParaRPr lang="en-US" sz="2800" i="1" dirty="0">
              <a:solidFill>
                <a:srgbClr val="0067A6"/>
              </a:solidFill>
              <a:effectLst>
                <a:outerShdw blurRad="38100" dist="38100" dir="2700000" algn="tl">
                  <a:srgbClr val="000000">
                    <a:alpha val="43137"/>
                  </a:srgbClr>
                </a:outerShdw>
              </a:effectLst>
              <a:latin typeface="Railway medium"/>
            </a:endParaRPr>
          </a:p>
        </p:txBody>
      </p:sp>
      <p:pic>
        <p:nvPicPr>
          <p:cNvPr id="2052" name="Picture 4" descr="Image result for blank map of indian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708" r="16683"/>
          <a:stretch/>
        </p:blipFill>
        <p:spPr bwMode="auto">
          <a:xfrm>
            <a:off x="0" y="3373086"/>
            <a:ext cx="2036502" cy="31520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043468" y="3411186"/>
            <a:ext cx="3944679" cy="1969770"/>
          </a:xfrm>
          <a:prstGeom prst="rect">
            <a:avLst/>
          </a:prstGeom>
          <a:noFill/>
        </p:spPr>
        <p:txBody>
          <a:bodyPr wrap="square" rtlCol="0">
            <a:spAutoFit/>
          </a:bodyPr>
          <a:lstStyle/>
          <a:p>
            <a:r>
              <a:rPr lang="en-US" sz="2600" b="1" u="sng" dirty="0" smtClean="0">
                <a:effectLst>
                  <a:outerShdw blurRad="38100" dist="38100" dir="2700000" algn="tl">
                    <a:srgbClr val="000000">
                      <a:alpha val="43137"/>
                    </a:srgbClr>
                  </a:outerShdw>
                </a:effectLst>
                <a:latin typeface="Railway medium"/>
              </a:rPr>
              <a:t>Utility Directors Group</a:t>
            </a:r>
            <a:endParaRPr lang="en-US" sz="2600" b="1" i="1" dirty="0">
              <a:effectLst>
                <a:outerShdw blurRad="38100" dist="38100" dir="2700000" algn="tl">
                  <a:srgbClr val="000000">
                    <a:alpha val="43137"/>
                  </a:srgbClr>
                </a:outerShdw>
              </a:effectLst>
              <a:latin typeface="Railway medium"/>
            </a:endParaRPr>
          </a:p>
          <a:p>
            <a:pPr marL="342900" indent="-342900">
              <a:buFont typeface="Arial" panose="020B0604020202020204" pitchFamily="34" charset="0"/>
              <a:buChar char="•"/>
            </a:pPr>
            <a:r>
              <a:rPr lang="en-US" sz="2400" i="1" dirty="0" smtClean="0">
                <a:effectLst>
                  <a:outerShdw blurRad="38100" dist="38100" dir="2700000" algn="tl">
                    <a:srgbClr val="000000">
                      <a:alpha val="43137"/>
                    </a:srgbClr>
                  </a:outerShdw>
                </a:effectLst>
                <a:latin typeface="Railway medium"/>
              </a:rPr>
              <a:t>30 largest cities</a:t>
            </a:r>
          </a:p>
          <a:p>
            <a:pPr marL="342900" indent="-342900">
              <a:buFont typeface="Arial" panose="020B0604020202020204" pitchFamily="34" charset="0"/>
              <a:buChar char="•"/>
            </a:pPr>
            <a:r>
              <a:rPr lang="en-US" sz="2400" i="1" dirty="0" smtClean="0">
                <a:effectLst>
                  <a:outerShdw blurRad="38100" dist="38100" dir="2700000" algn="tl">
                    <a:srgbClr val="000000">
                      <a:alpha val="43137"/>
                    </a:srgbClr>
                  </a:outerShdw>
                </a:effectLst>
                <a:latin typeface="Railway medium"/>
              </a:rPr>
              <a:t>Collaboration</a:t>
            </a:r>
          </a:p>
          <a:p>
            <a:pPr marL="342900" indent="-342900">
              <a:buFont typeface="Arial" panose="020B0604020202020204" pitchFamily="34" charset="0"/>
              <a:buChar char="•"/>
            </a:pPr>
            <a:r>
              <a:rPr lang="en-US" sz="2400" i="1" dirty="0" smtClean="0">
                <a:effectLst>
                  <a:outerShdw blurRad="38100" dist="38100" dir="2700000" algn="tl">
                    <a:srgbClr val="000000">
                      <a:alpha val="43137"/>
                    </a:srgbClr>
                  </a:outerShdw>
                </a:effectLst>
                <a:latin typeface="Railway medium"/>
              </a:rPr>
              <a:t>Joint Efforts</a:t>
            </a:r>
          </a:p>
          <a:p>
            <a:pPr marL="342900" indent="-342900">
              <a:buFont typeface="Arial" panose="020B0604020202020204" pitchFamily="34" charset="0"/>
              <a:buChar char="•"/>
            </a:pPr>
            <a:endParaRPr lang="en-US" sz="2400" i="1" dirty="0">
              <a:latin typeface="Railway medium"/>
            </a:endParaRPr>
          </a:p>
        </p:txBody>
      </p:sp>
      <p:pic>
        <p:nvPicPr>
          <p:cNvPr id="2058" name="Picture 10" descr="Image result for Energy costs for water util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3684" y="5168562"/>
            <a:ext cx="2286319" cy="152421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2987" y="5108058"/>
            <a:ext cx="3163764" cy="1711842"/>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3"/>
          <p:cNvSpPr txBox="1">
            <a:spLocks/>
          </p:cNvSpPr>
          <p:nvPr/>
        </p:nvSpPr>
        <p:spPr>
          <a:xfrm>
            <a:off x="340097" y="170687"/>
            <a:ext cx="6763431" cy="993943"/>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300" kern="1200">
                <a:solidFill>
                  <a:schemeClr val="bg1"/>
                </a:solidFill>
                <a:latin typeface="Raleway Medium" panose="020B0603030101060003" pitchFamily="34" charset="0"/>
                <a:ea typeface="+mj-ea"/>
                <a:cs typeface="+mj-cs"/>
              </a:defRPr>
            </a:lvl1pPr>
          </a:lstStyle>
          <a:p>
            <a:r>
              <a:rPr lang="en-US" sz="3200" dirty="0" smtClean="0"/>
              <a:t>“Resource”–ful Connections</a:t>
            </a:r>
            <a:endParaRPr lang="en-US" sz="3200" dirty="0"/>
          </a:p>
        </p:txBody>
      </p:sp>
    </p:spTree>
    <p:extLst>
      <p:ext uri="{BB962C8B-B14F-4D97-AF65-F5344CB8AC3E}">
        <p14:creationId xmlns:p14="http://schemas.microsoft.com/office/powerpoint/2010/main" val="41133685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Raleway Medium" panose="020B0603030101060003" pitchFamily="34" charset="0"/>
                <a:ea typeface="+mj-ea"/>
                <a:cs typeface="+mj-cs"/>
              </a:defRPr>
            </a:lvl1pPr>
          </a:lstStyle>
          <a:p>
            <a:endParaRPr lang="en-US" dirty="0"/>
          </a:p>
        </p:txBody>
      </p:sp>
      <p:sp>
        <p:nvSpPr>
          <p:cNvPr id="9" name="TextBox 8"/>
          <p:cNvSpPr txBox="1"/>
          <p:nvPr/>
        </p:nvSpPr>
        <p:spPr>
          <a:xfrm>
            <a:off x="190284" y="1763077"/>
            <a:ext cx="6253378" cy="3231654"/>
          </a:xfrm>
          <a:prstGeom prst="rect">
            <a:avLst/>
          </a:prstGeom>
          <a:noFill/>
        </p:spPr>
        <p:txBody>
          <a:bodyPr wrap="square" rtlCol="0">
            <a:spAutoFit/>
          </a:bodyPr>
          <a:lstStyle/>
          <a:p>
            <a:pPr marL="171450" indent="-171450" fontAlgn="t">
              <a:buFont typeface="Arial" panose="020B0604020202020204" pitchFamily="34" charset="0"/>
              <a:buChar char="•"/>
            </a:pPr>
            <a:r>
              <a:rPr lang="en-US" sz="3200" dirty="0">
                <a:latin typeface="Lato" panose="020F0502020204030203" pitchFamily="34" charset="0"/>
                <a:ea typeface="Lato" panose="020F0502020204030203" pitchFamily="34" charset="0"/>
                <a:cs typeface="Lato" panose="020F0502020204030203" pitchFamily="34" charset="0"/>
              </a:rPr>
              <a:t>Methane power generation </a:t>
            </a:r>
          </a:p>
          <a:p>
            <a:pPr marL="171450" indent="-171450" fontAlgn="t">
              <a:buFont typeface="Arial" panose="020B0604020202020204" pitchFamily="34" charset="0"/>
              <a:buChar char="•"/>
            </a:pPr>
            <a:r>
              <a:rPr lang="en-US" sz="3200" dirty="0">
                <a:latin typeface="Lato" panose="020F0502020204030203" pitchFamily="34" charset="0"/>
                <a:ea typeface="Lato" panose="020F0502020204030203" pitchFamily="34" charset="0"/>
                <a:cs typeface="Lato" panose="020F0502020204030203" pitchFamily="34" charset="0"/>
              </a:rPr>
              <a:t>Reducing electric bill </a:t>
            </a:r>
            <a:r>
              <a:rPr lang="en-US" sz="3200" dirty="0" smtClean="0">
                <a:latin typeface="Lato" panose="020F0502020204030203" pitchFamily="34" charset="0"/>
                <a:ea typeface="Lato" panose="020F0502020204030203" pitchFamily="34" charset="0"/>
                <a:cs typeface="Lato" panose="020F0502020204030203" pitchFamily="34" charset="0"/>
              </a:rPr>
              <a:t>and increasing revenue by $750,000</a:t>
            </a:r>
            <a:endParaRPr lang="en-US" sz="3200" dirty="0">
              <a:latin typeface="Lato" panose="020F0502020204030203" pitchFamily="34" charset="0"/>
              <a:ea typeface="Lato" panose="020F0502020204030203" pitchFamily="34" charset="0"/>
              <a:cs typeface="Lato" panose="020F0502020204030203" pitchFamily="34" charset="0"/>
            </a:endParaRPr>
          </a:p>
          <a:p>
            <a:pPr>
              <a:lnSpc>
                <a:spcPct val="150000"/>
              </a:lnSpc>
            </a:pPr>
            <a:endParaRPr lang="en-US" sz="3600" dirty="0">
              <a:effectLst>
                <a:outerShdw blurRad="38100" dist="38100" dir="2700000" algn="tl">
                  <a:srgbClr val="000000">
                    <a:alpha val="43137"/>
                  </a:srgbClr>
                </a:outerShdw>
              </a:effectLst>
            </a:endParaRPr>
          </a:p>
          <a:p>
            <a:pPr>
              <a:lnSpc>
                <a:spcPct val="150000"/>
              </a:lnSpc>
            </a:pPr>
            <a:endParaRPr lang="en-US" dirty="0"/>
          </a:p>
          <a:p>
            <a:pPr>
              <a:lnSpc>
                <a:spcPct val="150000"/>
              </a:lnSpc>
            </a:pPr>
            <a:endParaRPr lang="en-US" dirty="0"/>
          </a:p>
        </p:txBody>
      </p:sp>
      <p:pic>
        <p:nvPicPr>
          <p:cNvPr id="5" name="Picture 3" descr="C:\Users\fjsufa\Desktop\Technology\Heating Unit.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994"/>
          <a:stretch/>
        </p:blipFill>
        <p:spPr bwMode="auto">
          <a:xfrm>
            <a:off x="6617371" y="1881414"/>
            <a:ext cx="2374520" cy="156640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16769"/>
          <a:stretch/>
        </p:blipFill>
        <p:spPr bwMode="auto">
          <a:xfrm>
            <a:off x="3803854" y="3638550"/>
            <a:ext cx="5108165" cy="2310372"/>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284" y="3742896"/>
            <a:ext cx="3518106" cy="2182529"/>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3"/>
          <p:cNvSpPr txBox="1">
            <a:spLocks/>
          </p:cNvSpPr>
          <p:nvPr/>
        </p:nvSpPr>
        <p:spPr>
          <a:xfrm>
            <a:off x="367393" y="365126"/>
            <a:ext cx="6763431" cy="99394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bg1"/>
                </a:solidFill>
                <a:latin typeface="Raleway Medium" panose="020B0603030101060003" pitchFamily="34" charset="0"/>
                <a:ea typeface="+mj-ea"/>
                <a:cs typeface="+mj-cs"/>
              </a:defRPr>
            </a:lvl1pPr>
          </a:lstStyle>
          <a:p>
            <a:r>
              <a:rPr lang="en-US" dirty="0" smtClean="0"/>
              <a:t>Innovation Offsets Costs</a:t>
            </a:r>
            <a:endParaRPr lang="en-US" dirty="0"/>
          </a:p>
        </p:txBody>
      </p:sp>
    </p:spTree>
    <p:custDataLst>
      <p:tags r:id="rId1"/>
    </p:custDataLst>
    <p:extLst>
      <p:ext uri="{BB962C8B-B14F-4D97-AF65-F5344CB8AC3E}">
        <p14:creationId xmlns:p14="http://schemas.microsoft.com/office/powerpoint/2010/main" val="26945137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225742" y="2252346"/>
            <a:ext cx="3562557" cy="415477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endParaRPr lang="en-US" sz="2400" dirty="0"/>
          </a:p>
        </p:txBody>
      </p:sp>
      <p:sp>
        <p:nvSpPr>
          <p:cNvPr id="6" name="Title 3"/>
          <p:cNvSpPr txBox="1">
            <a:spLocks/>
          </p:cNvSpPr>
          <p:nvPr/>
        </p:nvSpPr>
        <p:spPr>
          <a:xfrm>
            <a:off x="340097" y="170687"/>
            <a:ext cx="6763431" cy="993943"/>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300" kern="1200">
                <a:solidFill>
                  <a:schemeClr val="bg1"/>
                </a:solidFill>
                <a:latin typeface="Raleway Medium" panose="020B0603030101060003" pitchFamily="34" charset="0"/>
                <a:ea typeface="+mj-ea"/>
                <a:cs typeface="+mj-cs"/>
              </a:defRPr>
            </a:lvl1pPr>
          </a:lstStyle>
          <a:p>
            <a:r>
              <a:rPr lang="en-US" sz="3200" dirty="0" smtClean="0"/>
              <a:t>“Resource”–ful Partnerships</a:t>
            </a:r>
            <a:endParaRPr lang="en-US" sz="3200" dirty="0"/>
          </a:p>
        </p:txBody>
      </p:sp>
      <p:pic>
        <p:nvPicPr>
          <p:cNvPr id="1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697" r="6444" b="41696"/>
          <a:stretch/>
        </p:blipFill>
        <p:spPr bwMode="auto">
          <a:xfrm>
            <a:off x="2945082" y="3661852"/>
            <a:ext cx="6212566" cy="3235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slide1"/>
          <p:cNvPicPr>
            <a:picLocks noChangeAspect="1" noChangeArrowheads="1"/>
          </p:cNvPicPr>
          <p:nvPr/>
        </p:nvPicPr>
        <p:blipFill rotWithShape="1">
          <a:blip r:embed="rId4">
            <a:extLst>
              <a:ext uri="{28A0092B-C50C-407E-A947-70E740481C1C}">
                <a14:useLocalDpi xmlns:a14="http://schemas.microsoft.com/office/drawing/2010/main" val="0"/>
              </a:ext>
            </a:extLst>
          </a:blip>
          <a:srcRect l="17232" t="31089" r="32117" b="6183"/>
          <a:stretch/>
        </p:blipFill>
        <p:spPr bwMode="auto">
          <a:xfrm>
            <a:off x="13648" y="1685814"/>
            <a:ext cx="3534770" cy="202110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2054" name="Picture 6" descr="http://www.bestplaces.net/images/city/1886318_IN_Zanesville.png"/>
          <p:cNvPicPr>
            <a:picLocks noChangeAspect="1" noChangeArrowheads="1"/>
          </p:cNvPicPr>
          <p:nvPr/>
        </p:nvPicPr>
        <p:blipFill rotWithShape="1">
          <a:blip r:embed="rId5">
            <a:extLst>
              <a:ext uri="{28A0092B-C50C-407E-A947-70E740481C1C}">
                <a14:useLocalDpi xmlns:a14="http://schemas.microsoft.com/office/drawing/2010/main" val="0"/>
              </a:ext>
            </a:extLst>
          </a:blip>
          <a:srcRect l="38672" t="29790" r="11242" b="39589"/>
          <a:stretch/>
        </p:blipFill>
        <p:spPr bwMode="auto">
          <a:xfrm>
            <a:off x="3721812" y="2023019"/>
            <a:ext cx="2137466" cy="13067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newhavenbulletin.com/wp-content/uploads/2013/04/nh-log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5956" y="1894742"/>
            <a:ext cx="2911058" cy="15391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greenkingdomcome.net/wp-content/uploads/2010/09/JANS-HOUSE.-APRIL-2010-00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6576" r="34569" b="16552"/>
          <a:stretch/>
        </p:blipFill>
        <p:spPr bwMode="auto">
          <a:xfrm>
            <a:off x="68238" y="4302370"/>
            <a:ext cx="2863194" cy="1866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3766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225742" y="2252346"/>
            <a:ext cx="3562557" cy="415477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endParaRPr lang="en-US" sz="2400" dirty="0"/>
          </a:p>
        </p:txBody>
      </p:sp>
      <p:sp>
        <p:nvSpPr>
          <p:cNvPr id="6" name="Title 3"/>
          <p:cNvSpPr txBox="1">
            <a:spLocks/>
          </p:cNvSpPr>
          <p:nvPr/>
        </p:nvSpPr>
        <p:spPr>
          <a:xfrm>
            <a:off x="244561" y="170687"/>
            <a:ext cx="7166172" cy="993943"/>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300" kern="1200">
                <a:solidFill>
                  <a:schemeClr val="bg1"/>
                </a:solidFill>
                <a:latin typeface="Raleway Medium" panose="020B0603030101060003" pitchFamily="34" charset="0"/>
                <a:ea typeface="+mj-ea"/>
                <a:cs typeface="+mj-cs"/>
              </a:defRPr>
            </a:lvl1pPr>
          </a:lstStyle>
          <a:p>
            <a:r>
              <a:rPr lang="en-US" sz="3200" dirty="0" smtClean="0"/>
              <a:t>Regional</a:t>
            </a:r>
            <a:r>
              <a:rPr lang="en-US" dirty="0" smtClean="0"/>
              <a:t> Water &amp; Sewer Partnership</a:t>
            </a:r>
            <a:endParaRPr lang="en-US" sz="2800" dirty="0"/>
          </a:p>
        </p:txBody>
      </p:sp>
      <p:pic>
        <p:nvPicPr>
          <p:cNvPr id="1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697" r="6444" b="81382"/>
          <a:stretch/>
        </p:blipFill>
        <p:spPr bwMode="auto">
          <a:xfrm>
            <a:off x="13279" y="1802617"/>
            <a:ext cx="6212566" cy="1032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700958" y="2960127"/>
            <a:ext cx="6253378" cy="2739211"/>
          </a:xfrm>
          <a:prstGeom prst="rect">
            <a:avLst/>
          </a:prstGeom>
          <a:noFill/>
        </p:spPr>
        <p:txBody>
          <a:bodyPr wrap="square" rtlCol="0">
            <a:spAutoFit/>
          </a:bodyPr>
          <a:lstStyle/>
          <a:p>
            <a:pPr marL="171450" indent="-171450" fontAlgn="t">
              <a:buFont typeface="Arial" panose="020B0604020202020204" pitchFamily="34" charset="0"/>
              <a:buChar char="•"/>
            </a:pPr>
            <a:r>
              <a:rPr lang="en-US" sz="3200" dirty="0" smtClean="0">
                <a:latin typeface="Lato" panose="020F0502020204030203" pitchFamily="34" charset="0"/>
                <a:ea typeface="Lato" panose="020F0502020204030203" pitchFamily="34" charset="0"/>
                <a:cs typeface="Lato" panose="020F0502020204030203" pitchFamily="34" charset="0"/>
              </a:rPr>
              <a:t>$2M District Savings</a:t>
            </a:r>
            <a:endParaRPr lang="en-US" sz="3200" dirty="0">
              <a:latin typeface="Lato" panose="020F0502020204030203" pitchFamily="34" charset="0"/>
              <a:ea typeface="Lato" panose="020F0502020204030203" pitchFamily="34" charset="0"/>
              <a:cs typeface="Lato" panose="020F0502020204030203" pitchFamily="34" charset="0"/>
            </a:endParaRPr>
          </a:p>
          <a:p>
            <a:pPr marL="171450" indent="-171450" fontAlgn="t">
              <a:buFont typeface="Arial" panose="020B0604020202020204" pitchFamily="34" charset="0"/>
              <a:buChar char="•"/>
            </a:pPr>
            <a:r>
              <a:rPr lang="en-US" sz="3200" dirty="0" smtClean="0">
                <a:latin typeface="Lato" panose="020F0502020204030203" pitchFamily="34" charset="0"/>
                <a:ea typeface="Lato" panose="020F0502020204030203" pitchFamily="34" charset="0"/>
                <a:cs typeface="Lato" panose="020F0502020204030203" pitchFamily="34" charset="0"/>
              </a:rPr>
              <a:t>$3M City Revenue</a:t>
            </a:r>
            <a:endParaRPr lang="en-US" sz="3200" dirty="0">
              <a:latin typeface="Lato" panose="020F0502020204030203" pitchFamily="34" charset="0"/>
              <a:ea typeface="Lato" panose="020F0502020204030203" pitchFamily="34" charset="0"/>
              <a:cs typeface="Lato" panose="020F0502020204030203" pitchFamily="34" charset="0"/>
            </a:endParaRPr>
          </a:p>
          <a:p>
            <a:pPr>
              <a:lnSpc>
                <a:spcPct val="150000"/>
              </a:lnSpc>
            </a:pPr>
            <a:endParaRPr lang="en-US" sz="3600" dirty="0">
              <a:effectLst>
                <a:outerShdw blurRad="38100" dist="38100" dir="2700000" algn="tl">
                  <a:srgbClr val="000000">
                    <a:alpha val="43137"/>
                  </a:srgbClr>
                </a:outerShdw>
              </a:effectLst>
            </a:endParaRPr>
          </a:p>
          <a:p>
            <a:pPr>
              <a:lnSpc>
                <a:spcPct val="150000"/>
              </a:lnSpc>
            </a:pPr>
            <a:endParaRPr lang="en-US" dirty="0"/>
          </a:p>
          <a:p>
            <a:pPr>
              <a:lnSpc>
                <a:spcPct val="150000"/>
              </a:lnSpc>
            </a:pPr>
            <a:endParaRPr lang="en-US" dirty="0"/>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10831" r="33558" b="16877"/>
          <a:stretch/>
        </p:blipFill>
        <p:spPr>
          <a:xfrm>
            <a:off x="172838" y="3844281"/>
            <a:ext cx="2734934" cy="2900603"/>
          </a:xfrm>
          <a:prstGeom prst="rect">
            <a:avLst/>
          </a:prstGeom>
          <a:effectLst>
            <a:softEdge rad="63500"/>
          </a:effec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7623" t="16580" r="7404"/>
          <a:stretch/>
        </p:blipFill>
        <p:spPr>
          <a:xfrm>
            <a:off x="5901444" y="1892117"/>
            <a:ext cx="3143889" cy="2314784"/>
          </a:xfrm>
          <a:prstGeom prst="rect">
            <a:avLst/>
          </a:prstGeom>
        </p:spPr>
      </p:pic>
      <p:pic>
        <p:nvPicPr>
          <p:cNvPr id="7"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26518" y="4401150"/>
            <a:ext cx="5557946" cy="2369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23747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Public Buyout from Private Sector</a:t>
            </a:r>
            <a:endParaRPr lang="en-US" sz="3200" dirty="0"/>
          </a:p>
        </p:txBody>
      </p:sp>
      <p:sp>
        <p:nvSpPr>
          <p:cNvPr id="3" name="Content Placeholder 2"/>
          <p:cNvSpPr>
            <a:spLocks noGrp="1"/>
          </p:cNvSpPr>
          <p:nvPr>
            <p:ph idx="1"/>
          </p:nvPr>
        </p:nvSpPr>
        <p:spPr>
          <a:xfrm>
            <a:off x="273312" y="1782657"/>
            <a:ext cx="8618755" cy="4351338"/>
          </a:xfrm>
        </p:spPr>
        <p:txBody>
          <a:bodyPr>
            <a:normAutofit/>
          </a:bodyPr>
          <a:lstStyle/>
          <a:p>
            <a:r>
              <a:rPr lang="en-US" sz="2800" dirty="0" smtClean="0">
                <a:latin typeface="Lato"/>
              </a:rPr>
              <a:t>22,000 new customers  get lower rates, better water quality, better service</a:t>
            </a:r>
          </a:p>
          <a:p>
            <a:r>
              <a:rPr lang="en-US" sz="2800" dirty="0" smtClean="0">
                <a:latin typeface="Lato"/>
              </a:rPr>
              <a:t>$10 million customer savings in 10 years</a:t>
            </a:r>
          </a:p>
          <a:p>
            <a:r>
              <a:rPr lang="en-US" sz="2800" dirty="0" smtClean="0">
                <a:latin typeface="Lato"/>
              </a:rPr>
              <a:t>Existing customers benefit from Utility Growt</a:t>
            </a:r>
            <a:r>
              <a:rPr lang="en-US" sz="2800" dirty="0" smtClean="0"/>
              <a:t>h</a:t>
            </a:r>
          </a:p>
        </p:txBody>
      </p:sp>
      <p:pic>
        <p:nvPicPr>
          <p:cNvPr id="7" name="Picture 3" descr="C:\Users\fjsufa\AppData\Local\Microsoft\Windows\Temporary Internet Files\Content.IE5\LYO31G8V\MP900448383[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637"/>
          <a:stretch/>
        </p:blipFill>
        <p:spPr bwMode="auto">
          <a:xfrm>
            <a:off x="6540214" y="3685370"/>
            <a:ext cx="2161354" cy="3124095"/>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6" name="Picture 2" descr="J:\Drinking Water\Drinking Wat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836" y="4057943"/>
            <a:ext cx="2269899" cy="2522683"/>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8" name="Picture 3" descr="C:\Users\fjsufa\Desktop\Water photos for web\WomanRelaxing.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9333"/>
          <a:stretch/>
        </p:blipFill>
        <p:spPr bwMode="auto">
          <a:xfrm>
            <a:off x="2634907" y="3986077"/>
            <a:ext cx="3388483" cy="2522683"/>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2127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367393" y="365126"/>
            <a:ext cx="6763431" cy="99394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bg1"/>
                </a:solidFill>
                <a:latin typeface="Raleway Medium" panose="020B0603030101060003" pitchFamily="34" charset="0"/>
                <a:ea typeface="+mj-ea"/>
                <a:cs typeface="+mj-cs"/>
              </a:defRPr>
            </a:lvl1pPr>
          </a:lstStyle>
          <a:p>
            <a:r>
              <a:rPr lang="en-US" dirty="0" smtClean="0"/>
              <a:t>Public Private Partnerships </a:t>
            </a:r>
            <a:endParaRPr lang="en-US" dirty="0"/>
          </a:p>
        </p:txBody>
      </p:sp>
      <p:sp>
        <p:nvSpPr>
          <p:cNvPr id="10" name="TextBox 9"/>
          <p:cNvSpPr txBox="1"/>
          <p:nvPr/>
        </p:nvSpPr>
        <p:spPr>
          <a:xfrm>
            <a:off x="152400" y="1847247"/>
            <a:ext cx="6253378" cy="3477875"/>
          </a:xfrm>
          <a:prstGeom prst="rect">
            <a:avLst/>
          </a:prstGeom>
          <a:noFill/>
        </p:spPr>
        <p:txBody>
          <a:bodyPr wrap="square" rtlCol="0">
            <a:spAutoFit/>
          </a:bodyPr>
          <a:lstStyle/>
          <a:p>
            <a:pPr marL="171450" indent="-171450" fontAlgn="t">
              <a:buFont typeface="Arial" panose="020B0604020202020204" pitchFamily="34" charset="0"/>
              <a:buChar char="•"/>
            </a:pPr>
            <a:r>
              <a:rPr lang="en-US" sz="2800" dirty="0" smtClean="0">
                <a:latin typeface="Lato" panose="020F0502020204030203" pitchFamily="34" charset="0"/>
                <a:ea typeface="Lato" panose="020F0502020204030203" pitchFamily="34" charset="0"/>
                <a:cs typeface="Lato" panose="020F0502020204030203" pitchFamily="34" charset="0"/>
              </a:rPr>
              <a:t>Millions in Private Regional Investment</a:t>
            </a:r>
          </a:p>
          <a:p>
            <a:pPr marL="171450" indent="-171450" fontAlgn="t">
              <a:buFont typeface="Arial" panose="020B0604020202020204" pitchFamily="34" charset="0"/>
              <a:buChar char="•"/>
            </a:pPr>
            <a:r>
              <a:rPr lang="en-US" sz="2800" dirty="0" smtClean="0">
                <a:latin typeface="Lato" panose="020F0502020204030203" pitchFamily="34" charset="0"/>
                <a:ea typeface="Lato" panose="020F0502020204030203" pitchFamily="34" charset="0"/>
                <a:cs typeface="Lato" panose="020F0502020204030203" pitchFamily="34" charset="0"/>
              </a:rPr>
              <a:t>Attractive Return on Investment</a:t>
            </a:r>
          </a:p>
          <a:p>
            <a:pPr marL="171450" indent="-171450" fontAlgn="t">
              <a:buFont typeface="Arial" panose="020B0604020202020204" pitchFamily="34" charset="0"/>
              <a:buChar char="•"/>
            </a:pPr>
            <a:r>
              <a:rPr lang="en-US" sz="2800" dirty="0" smtClean="0">
                <a:latin typeface="Lato" panose="020F0502020204030203" pitchFamily="34" charset="0"/>
                <a:ea typeface="Lato" panose="020F0502020204030203" pitchFamily="34" charset="0"/>
                <a:cs typeface="Lato" panose="020F0502020204030203" pitchFamily="34" charset="0"/>
              </a:rPr>
              <a:t>Adds Larger, Diverse Customer Base</a:t>
            </a:r>
          </a:p>
          <a:p>
            <a:pPr marL="171450" indent="-171450" fontAlgn="t">
              <a:buFont typeface="Arial" panose="020B0604020202020204" pitchFamily="34" charset="0"/>
              <a:buChar char="•"/>
            </a:pPr>
            <a:r>
              <a:rPr lang="en-US" sz="2800" dirty="0" smtClean="0">
                <a:latin typeface="Lato" panose="020F0502020204030203" pitchFamily="34" charset="0"/>
                <a:ea typeface="Lato" panose="020F0502020204030203" pitchFamily="34" charset="0"/>
                <a:cs typeface="Lato" panose="020F0502020204030203" pitchFamily="34" charset="0"/>
              </a:rPr>
              <a:t>Increases Market Share</a:t>
            </a:r>
          </a:p>
          <a:p>
            <a:pPr>
              <a:lnSpc>
                <a:spcPct val="150000"/>
              </a:lnSpc>
            </a:pPr>
            <a:endParaRPr lang="en-US" sz="3600" dirty="0">
              <a:effectLst>
                <a:outerShdw blurRad="38100" dist="38100" dir="2700000" algn="tl">
                  <a:srgbClr val="000000">
                    <a:alpha val="43137"/>
                  </a:srgbClr>
                </a:outerShdw>
              </a:effectLst>
            </a:endParaRPr>
          </a:p>
          <a:p>
            <a:pPr>
              <a:lnSpc>
                <a:spcPct val="150000"/>
              </a:lnSpc>
            </a:pPr>
            <a:endParaRPr lang="en-US" dirty="0"/>
          </a:p>
          <a:p>
            <a:pPr>
              <a:lnSpc>
                <a:spcPct val="150000"/>
              </a:lnSpc>
            </a:pPr>
            <a:endParaRPr lang="en-US" dirty="0"/>
          </a:p>
        </p:txBody>
      </p:sp>
      <p:pic>
        <p:nvPicPr>
          <p:cNvPr id="7" name="Picture 4" descr="https://tse1.mm.bing.net/th?id=OIP.M9335a091468abc1be27a0b12f3e0ef69H0&amp;pid=15.1&amp;P=0&amp;w=276&amp;h=162"/>
          <p:cNvPicPr>
            <a:picLocks noChangeAspect="1" noChangeArrowheads="1"/>
          </p:cNvPicPr>
          <p:nvPr/>
        </p:nvPicPr>
        <p:blipFill rotWithShape="1">
          <a:blip r:embed="rId3">
            <a:extLst>
              <a:ext uri="{28A0092B-C50C-407E-A947-70E740481C1C}">
                <a14:useLocalDpi xmlns:a14="http://schemas.microsoft.com/office/drawing/2010/main" val="0"/>
              </a:ext>
            </a:extLst>
          </a:blip>
          <a:srcRect l="23324" b="14129"/>
          <a:stretch/>
        </p:blipFill>
        <p:spPr bwMode="auto">
          <a:xfrm>
            <a:off x="6338288" y="1594044"/>
            <a:ext cx="2732996" cy="178543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5052"/>
          <a:stretch/>
        </p:blipFill>
        <p:spPr bwMode="auto">
          <a:xfrm>
            <a:off x="367393" y="4144591"/>
            <a:ext cx="4604657" cy="2588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857" b="21571"/>
          <a:stretch/>
        </p:blipFill>
        <p:spPr bwMode="auto">
          <a:xfrm>
            <a:off x="5399790" y="4177551"/>
            <a:ext cx="3462068" cy="2364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34432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367393" y="365126"/>
            <a:ext cx="6763431" cy="99394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bg1"/>
                </a:solidFill>
                <a:latin typeface="Raleway Medium" panose="020B0603030101060003" pitchFamily="34" charset="0"/>
                <a:ea typeface="+mj-ea"/>
                <a:cs typeface="+mj-cs"/>
              </a:defRPr>
            </a:lvl1pPr>
          </a:lstStyle>
          <a:p>
            <a:r>
              <a:rPr lang="en-US" dirty="0" smtClean="0"/>
              <a:t>Partnership with Private Utilities </a:t>
            </a:r>
            <a:endParaRPr lang="en-US" dirty="0"/>
          </a:p>
        </p:txBody>
      </p:sp>
      <p:sp>
        <p:nvSpPr>
          <p:cNvPr id="10" name="TextBox 9"/>
          <p:cNvSpPr txBox="1"/>
          <p:nvPr/>
        </p:nvSpPr>
        <p:spPr>
          <a:xfrm>
            <a:off x="203318" y="1782250"/>
            <a:ext cx="8845431" cy="3724096"/>
          </a:xfrm>
          <a:prstGeom prst="rect">
            <a:avLst/>
          </a:prstGeom>
          <a:noFill/>
        </p:spPr>
        <p:txBody>
          <a:bodyPr wrap="square" rtlCol="0">
            <a:spAutoFit/>
          </a:bodyPr>
          <a:lstStyle/>
          <a:p>
            <a:pPr marL="171450" indent="-171450" fontAlgn="t">
              <a:buFont typeface="Arial" panose="020B0604020202020204" pitchFamily="34" charset="0"/>
              <a:buChar char="•"/>
            </a:pPr>
            <a:r>
              <a:rPr lang="en-US" sz="3200" dirty="0" smtClean="0">
                <a:latin typeface="Lato" panose="020F0502020204030203" pitchFamily="34" charset="0"/>
                <a:ea typeface="Lato" panose="020F0502020204030203" pitchFamily="34" charset="0"/>
                <a:cs typeface="Lato" panose="020F0502020204030203" pitchFamily="34" charset="0"/>
              </a:rPr>
              <a:t>10 year agreement -$20M plus</a:t>
            </a:r>
          </a:p>
          <a:p>
            <a:pPr marL="171450" indent="-171450" fontAlgn="t">
              <a:buFont typeface="Arial" panose="020B0604020202020204" pitchFamily="34" charset="0"/>
              <a:buChar char="•"/>
            </a:pPr>
            <a:r>
              <a:rPr lang="en-US" sz="3200" dirty="0" smtClean="0">
                <a:latin typeface="Lato" panose="020F0502020204030203" pitchFamily="34" charset="0"/>
                <a:ea typeface="Lato" panose="020F0502020204030203" pitchFamily="34" charset="0"/>
                <a:cs typeface="Lato" panose="020F0502020204030203" pitchFamily="34" charset="0"/>
              </a:rPr>
              <a:t>1.5 Million gallons treated daily</a:t>
            </a:r>
          </a:p>
          <a:p>
            <a:pPr marL="171450" indent="-171450" fontAlgn="t">
              <a:buFont typeface="Arial" panose="020B0604020202020204" pitchFamily="34" charset="0"/>
              <a:buChar char="•"/>
            </a:pPr>
            <a:r>
              <a:rPr lang="en-US" sz="3200" dirty="0" smtClean="0">
                <a:latin typeface="Lato" panose="020F0502020204030203" pitchFamily="34" charset="0"/>
                <a:ea typeface="Lato" panose="020F0502020204030203" pitchFamily="34" charset="0"/>
                <a:cs typeface="Lato" panose="020F0502020204030203" pitchFamily="34" charset="0"/>
              </a:rPr>
              <a:t>Frees up capital funding for City</a:t>
            </a:r>
          </a:p>
          <a:p>
            <a:pPr marL="171450" indent="-171450" fontAlgn="t">
              <a:buFont typeface="Arial" panose="020B0604020202020204" pitchFamily="34" charset="0"/>
              <a:buChar char="•"/>
            </a:pPr>
            <a:r>
              <a:rPr lang="en-US" sz="3200" dirty="0" smtClean="0">
                <a:latin typeface="Lato" panose="020F0502020204030203" pitchFamily="34" charset="0"/>
                <a:ea typeface="Lato" panose="020F0502020204030203" pitchFamily="34" charset="0"/>
                <a:cs typeface="Lato" panose="020F0502020204030203" pitchFamily="34" charset="0"/>
              </a:rPr>
              <a:t>Prevents duplication of Facilities and Equipment</a:t>
            </a:r>
          </a:p>
          <a:p>
            <a:pPr>
              <a:lnSpc>
                <a:spcPct val="150000"/>
              </a:lnSpc>
            </a:pPr>
            <a:endParaRPr lang="en-US" sz="3600" dirty="0">
              <a:effectLst>
                <a:outerShdw blurRad="38100" dist="38100" dir="2700000" algn="tl">
                  <a:srgbClr val="000000">
                    <a:alpha val="43137"/>
                  </a:srgbClr>
                </a:outerShdw>
              </a:effectLst>
            </a:endParaRPr>
          </a:p>
          <a:p>
            <a:pPr>
              <a:lnSpc>
                <a:spcPct val="150000"/>
              </a:lnSpc>
            </a:pPr>
            <a:endParaRPr lang="en-US" dirty="0"/>
          </a:p>
          <a:p>
            <a:pPr>
              <a:lnSpc>
                <a:spcPct val="150000"/>
              </a:lnSpc>
            </a:pPr>
            <a:endParaRPr lang="en-US" dirty="0"/>
          </a:p>
        </p:txBody>
      </p:sp>
      <p:pic>
        <p:nvPicPr>
          <p:cNvPr id="3074" name="Picture 2" descr="http://overpasslightbrigade.org/wp-content/uploads/2016/01/AquaAmerica-Inc-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4778" y="2111555"/>
            <a:ext cx="2916821" cy="93338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axianta.com/wp-content/uploads/Environmental_StructurePoint_AvonWasteWa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2327" y="3844598"/>
            <a:ext cx="3864431" cy="290243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i.ytimg.com/vi/emqpgL9nCXo/maxresdefault.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905" r="10848"/>
          <a:stretch/>
        </p:blipFill>
        <p:spPr bwMode="auto">
          <a:xfrm>
            <a:off x="622419" y="4039736"/>
            <a:ext cx="3449931" cy="2512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4461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57726" y="1668393"/>
            <a:ext cx="5918616" cy="1754326"/>
          </a:xfrm>
          <a:prstGeom prst="rect">
            <a:avLst/>
          </a:prstGeom>
          <a:noFill/>
        </p:spPr>
        <p:txBody>
          <a:bodyPr wrap="square" rtlCol="0">
            <a:spAutoFit/>
          </a:bodyPr>
          <a:lstStyle/>
          <a:p>
            <a:pPr marL="171450" indent="-171450" fontAlgn="t">
              <a:buFont typeface="Arial" panose="020B0604020202020204" pitchFamily="34" charset="0"/>
              <a:buChar char="•"/>
            </a:pPr>
            <a:r>
              <a:rPr lang="en-US" sz="3600" dirty="0">
                <a:latin typeface="Lato" panose="020F0502020204030203" pitchFamily="34" charset="0"/>
                <a:ea typeface="Lato" panose="020F0502020204030203" pitchFamily="34" charset="0"/>
                <a:cs typeface="Lato" panose="020F0502020204030203" pitchFamily="34" charset="0"/>
              </a:rPr>
              <a:t>Maximizing return on existing assets</a:t>
            </a:r>
          </a:p>
          <a:p>
            <a:pPr marL="171450" indent="-171450" fontAlgn="t">
              <a:buFont typeface="Arial" panose="020B0604020202020204" pitchFamily="34" charset="0"/>
              <a:buChar char="•"/>
            </a:pPr>
            <a:r>
              <a:rPr lang="en-US" sz="3600" dirty="0">
                <a:latin typeface="Lato" panose="020F0502020204030203" pitchFamily="34" charset="0"/>
                <a:ea typeface="Lato" panose="020F0502020204030203" pitchFamily="34" charset="0"/>
                <a:cs typeface="Lato" panose="020F0502020204030203" pitchFamily="34" charset="0"/>
              </a:rPr>
              <a:t>$2.3 Million </a:t>
            </a:r>
            <a:endParaRPr lang="en-US" dirty="0">
              <a:latin typeface="Lato" panose="020F0502020204030203" pitchFamily="34" charset="0"/>
              <a:ea typeface="Lato" panose="020F0502020204030203" pitchFamily="34" charset="0"/>
              <a:cs typeface="Lato" panose="020F0502020204030203" pitchFamily="34" charset="0"/>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4757" y="2488406"/>
            <a:ext cx="2415529" cy="3814762"/>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8333" r="11111"/>
          <a:stretch/>
        </p:blipFill>
        <p:spPr bwMode="auto">
          <a:xfrm>
            <a:off x="3907706" y="3063441"/>
            <a:ext cx="2429795" cy="3239727"/>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485" y="3649381"/>
            <a:ext cx="3103697" cy="3104468"/>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3"/>
          <p:cNvSpPr txBox="1">
            <a:spLocks/>
          </p:cNvSpPr>
          <p:nvPr/>
        </p:nvSpPr>
        <p:spPr>
          <a:xfrm>
            <a:off x="340097" y="170687"/>
            <a:ext cx="6763431" cy="993943"/>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300" kern="1200">
                <a:solidFill>
                  <a:schemeClr val="bg1"/>
                </a:solidFill>
                <a:latin typeface="Raleway Medium" panose="020B0603030101060003" pitchFamily="34" charset="0"/>
                <a:ea typeface="+mj-ea"/>
                <a:cs typeface="+mj-cs"/>
              </a:defRPr>
            </a:lvl1pPr>
          </a:lstStyle>
          <a:p>
            <a:r>
              <a:rPr lang="en-US" dirty="0" smtClean="0"/>
              <a:t>Monetizing Resources</a:t>
            </a:r>
            <a:endParaRPr lang="en-US" sz="2800" dirty="0"/>
          </a:p>
        </p:txBody>
      </p:sp>
    </p:spTree>
    <p:custDataLst>
      <p:tags r:id="rId1"/>
    </p:custDataLst>
    <p:extLst>
      <p:ext uri="{BB962C8B-B14F-4D97-AF65-F5344CB8AC3E}">
        <p14:creationId xmlns:p14="http://schemas.microsoft.com/office/powerpoint/2010/main" val="40288153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367393" y="365126"/>
            <a:ext cx="6763431" cy="993943"/>
          </a:xfrm>
          <a:prstGeom prst="rect">
            <a:avLst/>
          </a:prstGeom>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sz="3300" kern="1200">
                <a:solidFill>
                  <a:schemeClr val="bg1"/>
                </a:solidFill>
                <a:latin typeface="Raleway Medium" panose="020B0603030101060003" pitchFamily="34" charset="0"/>
                <a:ea typeface="+mj-ea"/>
                <a:cs typeface="+mj-cs"/>
              </a:defRPr>
            </a:lvl1pPr>
          </a:lstStyle>
          <a:p>
            <a:r>
              <a:rPr lang="en-US" dirty="0" smtClean="0"/>
              <a:t>Reassessing </a:t>
            </a:r>
          </a:p>
          <a:p>
            <a:r>
              <a:rPr lang="en-US" dirty="0" smtClean="0"/>
              <a:t>Banking</a:t>
            </a:r>
            <a:r>
              <a:rPr lang="en-US" b="1" dirty="0" smtClean="0"/>
              <a:t>,</a:t>
            </a:r>
            <a:r>
              <a:rPr lang="en-US" dirty="0" smtClean="0"/>
              <a:t> Billing Services</a:t>
            </a:r>
            <a:endParaRPr lang="en-US" dirty="0"/>
          </a:p>
        </p:txBody>
      </p:sp>
      <p:pic>
        <p:nvPicPr>
          <p:cNvPr id="1028" name="Picture 4" descr="http://keravnoslaw.com/images/bank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3320" y="4307359"/>
            <a:ext cx="3825962" cy="25506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eoulsublet.com/wp-content/uploads/2014/02/banking_in_kore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978" y="4307359"/>
            <a:ext cx="4477250" cy="217622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blog.unibulmerchantservices.com/wp-content/uploads/2011/03/Banks-May-Limit-Debit-Card-Transaction-Size-to-Fight-Fee-Limi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1933" y="1722354"/>
            <a:ext cx="3597781" cy="239447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0" y="1874754"/>
            <a:ext cx="6253378" cy="3724096"/>
          </a:xfrm>
          <a:prstGeom prst="rect">
            <a:avLst/>
          </a:prstGeom>
          <a:noFill/>
        </p:spPr>
        <p:txBody>
          <a:bodyPr wrap="square" rtlCol="0">
            <a:spAutoFit/>
          </a:bodyPr>
          <a:lstStyle/>
          <a:p>
            <a:pPr marL="171450" indent="-171450" fontAlgn="t">
              <a:buFont typeface="Arial" panose="020B0604020202020204" pitchFamily="34" charset="0"/>
              <a:buChar char="•"/>
            </a:pPr>
            <a:r>
              <a:rPr lang="en-US" sz="3200" dirty="0" smtClean="0">
                <a:latin typeface="Lato" panose="020F0502020204030203" pitchFamily="34" charset="0"/>
                <a:ea typeface="Lato" panose="020F0502020204030203" pitchFamily="34" charset="0"/>
                <a:cs typeface="Lato" panose="020F0502020204030203" pitchFamily="34" charset="0"/>
              </a:rPr>
              <a:t>$500,000 Savings 1</a:t>
            </a:r>
            <a:r>
              <a:rPr lang="en-US" sz="3200" baseline="30000" dirty="0" smtClean="0">
                <a:latin typeface="Lato" panose="020F0502020204030203" pitchFamily="34" charset="0"/>
                <a:ea typeface="Lato" panose="020F0502020204030203" pitchFamily="34" charset="0"/>
                <a:cs typeface="Lato" panose="020F0502020204030203" pitchFamily="34" charset="0"/>
              </a:rPr>
              <a:t>st</a:t>
            </a:r>
            <a:r>
              <a:rPr lang="en-US" sz="3200" dirty="0" smtClean="0">
                <a:latin typeface="Lato" panose="020F0502020204030203" pitchFamily="34" charset="0"/>
                <a:ea typeface="Lato" panose="020F0502020204030203" pitchFamily="34" charset="0"/>
                <a:cs typeface="Lato" panose="020F0502020204030203" pitchFamily="34" charset="0"/>
              </a:rPr>
              <a:t> year</a:t>
            </a:r>
          </a:p>
          <a:p>
            <a:pPr marL="171450" indent="-171450" fontAlgn="t">
              <a:buFont typeface="Arial" panose="020B0604020202020204" pitchFamily="34" charset="0"/>
              <a:buChar char="•"/>
            </a:pPr>
            <a:r>
              <a:rPr lang="en-US" sz="3200" dirty="0" smtClean="0">
                <a:latin typeface="Lato" panose="020F0502020204030203" pitchFamily="34" charset="0"/>
                <a:ea typeface="Lato" panose="020F0502020204030203" pitchFamily="34" charset="0"/>
                <a:cs typeface="Lato" panose="020F0502020204030203" pitchFamily="34" charset="0"/>
              </a:rPr>
              <a:t>Reduction in staff time</a:t>
            </a:r>
          </a:p>
          <a:p>
            <a:pPr marL="171450" indent="-171450" fontAlgn="t">
              <a:buFont typeface="Arial" panose="020B0604020202020204" pitchFamily="34" charset="0"/>
              <a:buChar char="•"/>
            </a:pPr>
            <a:r>
              <a:rPr lang="en-US" sz="3200" dirty="0" smtClean="0">
                <a:latin typeface="Lato" panose="020F0502020204030203" pitchFamily="34" charset="0"/>
                <a:ea typeface="Lato" panose="020F0502020204030203" pitchFamily="34" charset="0"/>
                <a:cs typeface="Lato" panose="020F0502020204030203" pitchFamily="34" charset="0"/>
              </a:rPr>
              <a:t>Earnings Credit </a:t>
            </a:r>
          </a:p>
          <a:p>
            <a:pPr marL="171450" indent="-171450" fontAlgn="t">
              <a:buFont typeface="Arial" panose="020B0604020202020204" pitchFamily="34" charset="0"/>
              <a:buChar char="•"/>
            </a:pPr>
            <a:r>
              <a:rPr lang="en-US" sz="3200" dirty="0" smtClean="0">
                <a:latin typeface="Lato" panose="020F0502020204030203" pitchFamily="34" charset="0"/>
                <a:ea typeface="Lato" panose="020F0502020204030203" pitchFamily="34" charset="0"/>
                <a:cs typeface="Lato" panose="020F0502020204030203" pitchFamily="34" charset="0"/>
              </a:rPr>
              <a:t>10 Year Savings $6 Million</a:t>
            </a:r>
            <a:endParaRPr lang="en-US" sz="3200" dirty="0">
              <a:latin typeface="Lato" panose="020F0502020204030203" pitchFamily="34" charset="0"/>
              <a:ea typeface="Lato" panose="020F0502020204030203" pitchFamily="34" charset="0"/>
              <a:cs typeface="Lato" panose="020F0502020204030203" pitchFamily="34" charset="0"/>
            </a:endParaRPr>
          </a:p>
          <a:p>
            <a:pPr>
              <a:lnSpc>
                <a:spcPct val="150000"/>
              </a:lnSpc>
            </a:pPr>
            <a:endParaRPr lang="en-US" sz="3600" dirty="0">
              <a:effectLst>
                <a:outerShdw blurRad="38100" dist="38100" dir="2700000" algn="tl">
                  <a:srgbClr val="000000">
                    <a:alpha val="43137"/>
                  </a:srgbClr>
                </a:outerShdw>
              </a:effectLst>
            </a:endParaRPr>
          </a:p>
          <a:p>
            <a:pPr>
              <a:lnSpc>
                <a:spcPct val="150000"/>
              </a:lnSpc>
            </a:pPr>
            <a:endParaRPr lang="en-US" dirty="0"/>
          </a:p>
          <a:p>
            <a:pPr>
              <a:lnSpc>
                <a:spcPct val="150000"/>
              </a:lnSpc>
            </a:pPr>
            <a:endParaRPr lang="en-US" dirty="0"/>
          </a:p>
        </p:txBody>
      </p:sp>
    </p:spTree>
    <p:extLst>
      <p:ext uri="{BB962C8B-B14F-4D97-AF65-F5344CB8AC3E}">
        <p14:creationId xmlns:p14="http://schemas.microsoft.com/office/powerpoint/2010/main" val="39054568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367393" y="365126"/>
            <a:ext cx="6763431" cy="99394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bg1"/>
                </a:solidFill>
                <a:latin typeface="Raleway Medium" panose="020B0603030101060003" pitchFamily="34" charset="0"/>
                <a:ea typeface="+mj-ea"/>
                <a:cs typeface="+mj-cs"/>
              </a:defRPr>
            </a:lvl1pPr>
          </a:lstStyle>
          <a:p>
            <a:r>
              <a:rPr lang="en-US" dirty="0" smtClean="0"/>
              <a:t>Building the Pipeline of Talent</a:t>
            </a:r>
            <a:endParaRPr lang="en-US" dirty="0"/>
          </a:p>
        </p:txBody>
      </p:sp>
      <p:pic>
        <p:nvPicPr>
          <p:cNvPr id="2" name="Picture 3" descr="S:\City Utilities\CU Administration\Photos for Mary Lopez\IMG_095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403" t="26123" r="27066" b="37830"/>
          <a:stretch/>
        </p:blipFill>
        <p:spPr bwMode="auto">
          <a:xfrm>
            <a:off x="4883050" y="4988121"/>
            <a:ext cx="3363054" cy="184258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City Utilities\CU Administration\Web Update Photos\Engineers in House\Engineer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854" t="9519" b="6627"/>
          <a:stretch/>
        </p:blipFill>
        <p:spPr bwMode="auto">
          <a:xfrm>
            <a:off x="1531625" y="4689700"/>
            <a:ext cx="2844014" cy="20526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12571" r="17805" b="23258"/>
          <a:stretch/>
        </p:blipFill>
        <p:spPr>
          <a:xfrm>
            <a:off x="6601621" y="1773660"/>
            <a:ext cx="2269424" cy="3149855"/>
          </a:xfrm>
          <a:prstGeom prst="rect">
            <a:avLst/>
          </a:prstGeom>
        </p:spPr>
      </p:pic>
      <p:pic>
        <p:nvPicPr>
          <p:cNvPr id="102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t="4556" r="3916" b="33663"/>
          <a:stretch/>
        </p:blipFill>
        <p:spPr bwMode="auto">
          <a:xfrm>
            <a:off x="805218" y="1662169"/>
            <a:ext cx="5759359" cy="2958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5" descr="http://www.jani.org/images/Logos/Journal%20Gazett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618" y="2051348"/>
            <a:ext cx="1859966" cy="448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2304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wsj.net/public/resources/images/OB-SH978_iwater_H_201203220758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5583" y="3891102"/>
            <a:ext cx="4017251" cy="26761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who.int/entity/heli/risks/water/en/webwshma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911" y="1790017"/>
            <a:ext cx="4564271" cy="295400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3"/>
          <p:cNvSpPr txBox="1">
            <a:spLocks/>
          </p:cNvSpPr>
          <p:nvPr/>
        </p:nvSpPr>
        <p:spPr>
          <a:xfrm>
            <a:off x="340097" y="170687"/>
            <a:ext cx="6763431" cy="993943"/>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300" kern="1200">
                <a:solidFill>
                  <a:schemeClr val="bg1"/>
                </a:solidFill>
                <a:latin typeface="Raleway Medium" panose="020B0603030101060003" pitchFamily="34" charset="0"/>
                <a:ea typeface="+mj-ea"/>
                <a:cs typeface="+mj-cs"/>
              </a:defRPr>
            </a:lvl1pPr>
          </a:lstStyle>
          <a:p>
            <a:r>
              <a:rPr lang="en-US" sz="3200" dirty="0" smtClean="0"/>
              <a:t>Water for Life</a:t>
            </a:r>
            <a:endParaRPr lang="en-US" sz="3200" dirty="0"/>
          </a:p>
        </p:txBody>
      </p:sp>
    </p:spTree>
    <p:extLst>
      <p:ext uri="{BB962C8B-B14F-4D97-AF65-F5344CB8AC3E}">
        <p14:creationId xmlns:p14="http://schemas.microsoft.com/office/powerpoint/2010/main" val="41133685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367393" y="365126"/>
            <a:ext cx="6763431" cy="99394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bg1"/>
                </a:solidFill>
                <a:latin typeface="Raleway Medium" panose="020B0603030101060003" pitchFamily="34" charset="0"/>
                <a:ea typeface="+mj-ea"/>
                <a:cs typeface="+mj-cs"/>
              </a:defRPr>
            </a:lvl1pPr>
          </a:lstStyle>
          <a:p>
            <a:r>
              <a:rPr lang="en-US" dirty="0" smtClean="0"/>
              <a:t>Expanding Firms</a:t>
            </a:r>
            <a:endParaRPr lang="en-US" dirty="0"/>
          </a:p>
        </p:txBody>
      </p:sp>
      <p:pic>
        <p:nvPicPr>
          <p:cNvPr id="2050" name="Picture 2" descr="http://www.phonebookoftheworld.com/usa/indiana/city/city-of-fort-wayne.jpg"/>
          <p:cNvPicPr>
            <a:picLocks noChangeAspect="1" noChangeArrowheads="1"/>
          </p:cNvPicPr>
          <p:nvPr/>
        </p:nvPicPr>
        <p:blipFill rotWithShape="1">
          <a:blip r:embed="rId3">
            <a:extLst>
              <a:ext uri="{28A0092B-C50C-407E-A947-70E740481C1C}">
                <a14:useLocalDpi xmlns:a14="http://schemas.microsoft.com/office/drawing/2010/main" val="0"/>
              </a:ext>
            </a:extLst>
          </a:blip>
          <a:srcRect t="11590" b="5326"/>
          <a:stretch/>
        </p:blipFill>
        <p:spPr bwMode="auto">
          <a:xfrm>
            <a:off x="705797" y="1869746"/>
            <a:ext cx="7687575" cy="47903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phonebookoftheworld.com/usa/indiana/city/city-of-fort-wayne.jpg"/>
          <p:cNvPicPr>
            <a:picLocks noChangeAspect="1" noChangeArrowheads="1"/>
          </p:cNvPicPr>
          <p:nvPr/>
        </p:nvPicPr>
        <p:blipFill rotWithShape="1">
          <a:blip r:embed="rId4">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t="11590" b="5326"/>
          <a:stretch/>
        </p:blipFill>
        <p:spPr bwMode="auto">
          <a:xfrm>
            <a:off x="446489" y="1686011"/>
            <a:ext cx="8278105" cy="515834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theiam.org/sites/default/files/black_and_veatch_11.08.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7264" y="2505162"/>
            <a:ext cx="2431592" cy="94946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hanford.gov/images.cfm/ch_sm_rgb_blu_po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86664" y="5882535"/>
            <a:ext cx="2634842" cy="72677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buildingex.com/Edge_Profiles/AmerStructPoint/American%20Structurepoint%20Logo.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54287" y="3519150"/>
            <a:ext cx="2710773" cy="1272558"/>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www.tmacog.org/Transportation/Summit/2014/DLZ_logo.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20808" y="3911074"/>
            <a:ext cx="2581844" cy="708214"/>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www.indianaruralwater.org/wp-content/uploads/2013/10/Commonwealth.png"/>
          <p:cNvPicPr>
            <a:picLocks noChangeAspect="1" noChangeArrowheads="1"/>
          </p:cNvPicPr>
          <p:nvPr/>
        </p:nvPicPr>
        <p:blipFill rotWithShape="1">
          <a:blip r:embed="rId10">
            <a:extLst>
              <a:ext uri="{28A0092B-C50C-407E-A947-70E740481C1C}">
                <a14:useLocalDpi xmlns:a14="http://schemas.microsoft.com/office/drawing/2010/main" val="0"/>
              </a:ext>
            </a:extLst>
          </a:blip>
          <a:srcRect r="4631"/>
          <a:stretch/>
        </p:blipFill>
        <p:spPr bwMode="auto">
          <a:xfrm>
            <a:off x="2400516" y="4856056"/>
            <a:ext cx="2634842" cy="914235"/>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ttp://www.kokosing.biz/Portals/0/Kokosing-logo.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6848" y="5940905"/>
            <a:ext cx="3292260" cy="7139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s://pbs.twimg.com/profile_images/501773122068946944/3jOxUcKo.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30824" y="5135687"/>
            <a:ext cx="1610436" cy="161043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vsengineering.com/wp-content/uploads/VS-LOGO-Services-400x86.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5900" y="1686011"/>
            <a:ext cx="3810000" cy="81915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7NT Engineeri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01696" y="1824646"/>
            <a:ext cx="2405681" cy="90802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viawayfinding.com/images/footer/footerLandPlan.gif"/>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6489" y="3686574"/>
            <a:ext cx="1727282" cy="211112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85541" y="2900060"/>
            <a:ext cx="1234222" cy="786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225402" y="5048352"/>
            <a:ext cx="1704987" cy="649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99075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p:cNvSpPr>
            <a:spLocks noGrp="1"/>
          </p:cNvSpPr>
          <p:nvPr>
            <p:ph type="title"/>
          </p:nvPr>
        </p:nvSpPr>
        <p:spPr>
          <a:xfrm>
            <a:off x="367393" y="556198"/>
            <a:ext cx="6763431" cy="993943"/>
          </a:xfrm>
        </p:spPr>
        <p:txBody>
          <a:bodyPr>
            <a:noAutofit/>
          </a:bodyPr>
          <a:lstStyle/>
          <a:p>
            <a:r>
              <a:rPr lang="en-US" sz="3200" dirty="0" smtClean="0"/>
              <a:t>Regionalization and Partnerships</a:t>
            </a:r>
            <a:br>
              <a:rPr lang="en-US" sz="3200" dirty="0" smtClean="0"/>
            </a:br>
            <a:endParaRPr lang="en-US" sz="3200" dirty="0"/>
          </a:p>
        </p:txBody>
      </p:sp>
      <p:sp>
        <p:nvSpPr>
          <p:cNvPr id="3" name="Content Placeholder 2"/>
          <p:cNvSpPr>
            <a:spLocks noGrp="1"/>
          </p:cNvSpPr>
          <p:nvPr>
            <p:ph idx="1"/>
          </p:nvPr>
        </p:nvSpPr>
        <p:spPr>
          <a:xfrm>
            <a:off x="2253178" y="2576234"/>
            <a:ext cx="6931764" cy="4162879"/>
          </a:xfrm>
        </p:spPr>
        <p:txBody>
          <a:bodyPr>
            <a:normAutofit/>
          </a:bodyPr>
          <a:lstStyle/>
          <a:p>
            <a:pPr marL="0" indent="0">
              <a:buNone/>
            </a:pPr>
            <a:endParaRPr lang="en-US" dirty="0" smtClean="0">
              <a:latin typeface="Raleway Medium"/>
            </a:endParaRPr>
          </a:p>
          <a:p>
            <a:r>
              <a:rPr lang="en-US" dirty="0" smtClean="0">
                <a:latin typeface="Raleway Medium"/>
              </a:rPr>
              <a:t>“…small systems are both more expensive to operate and less resilient to the changes that are affecting health and safety.”</a:t>
            </a:r>
          </a:p>
          <a:p>
            <a:pPr marL="0" indent="0">
              <a:buNone/>
            </a:pPr>
            <a:endParaRPr lang="en-US" dirty="0" smtClean="0">
              <a:latin typeface="Raleway Medium"/>
            </a:endParaRPr>
          </a:p>
          <a:p>
            <a:r>
              <a:rPr lang="en-US" dirty="0" smtClean="0">
                <a:latin typeface="Raleway Medium"/>
              </a:rPr>
              <a:t>“Protecting the economy means making sure that utilities manage our water resources together.”</a:t>
            </a:r>
          </a:p>
          <a:p>
            <a:endParaRPr lang="en-US" dirty="0"/>
          </a:p>
          <a:p>
            <a:endParaRPr lang="en-US" dirty="0"/>
          </a:p>
          <a:p>
            <a:endParaRPr lang="en-US" dirty="0" smtClean="0"/>
          </a:p>
          <a:p>
            <a:endParaRPr lang="en-US" dirty="0"/>
          </a:p>
        </p:txBody>
      </p:sp>
      <p:pic>
        <p:nvPicPr>
          <p:cNvPr id="5122" name="Picture 2" descr="http://www.sycamoreadvisors.com/images/clients/if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60" y="1803127"/>
            <a:ext cx="2202157" cy="2564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5510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109184" y="2056592"/>
            <a:ext cx="4208464" cy="4699053"/>
          </a:xfrm>
        </p:spPr>
        <p:txBody>
          <a:bodyPr>
            <a:normAutofit/>
          </a:bodyPr>
          <a:lstStyle/>
          <a:p>
            <a:r>
              <a:rPr lang="en-US" dirty="0" smtClean="0"/>
              <a:t>Commitment to leadership and training</a:t>
            </a:r>
          </a:p>
          <a:p>
            <a:r>
              <a:rPr lang="en-US" dirty="0" smtClean="0"/>
              <a:t>Maintenance Management</a:t>
            </a:r>
          </a:p>
          <a:p>
            <a:r>
              <a:rPr lang="en-US" dirty="0" smtClean="0"/>
              <a:t>Technology Growth </a:t>
            </a:r>
          </a:p>
          <a:p>
            <a:r>
              <a:rPr lang="en-US" dirty="0" smtClean="0"/>
              <a:t>Environmental Stewardship</a:t>
            </a:r>
          </a:p>
          <a:p>
            <a:r>
              <a:rPr lang="en-US" dirty="0" smtClean="0"/>
              <a:t>Educational Partnerships</a:t>
            </a:r>
          </a:p>
          <a:p>
            <a:r>
              <a:rPr lang="en-US" dirty="0" smtClean="0"/>
              <a:t>Regulatory Support</a:t>
            </a:r>
          </a:p>
          <a:p>
            <a:r>
              <a:rPr lang="en-US" dirty="0" smtClean="0"/>
              <a:t>Local, Regional, National Advocacy</a:t>
            </a:r>
          </a:p>
          <a:p>
            <a:r>
              <a:rPr lang="en-US" dirty="0"/>
              <a:t>Reliable, resilient, responsible, affordable services for all customers</a:t>
            </a:r>
          </a:p>
          <a:p>
            <a:endParaRPr lang="en-US" dirty="0" smtClean="0"/>
          </a:p>
        </p:txBody>
      </p:sp>
      <p:sp>
        <p:nvSpPr>
          <p:cNvPr id="5" name="Title 3"/>
          <p:cNvSpPr txBox="1">
            <a:spLocks/>
          </p:cNvSpPr>
          <p:nvPr/>
        </p:nvSpPr>
        <p:spPr>
          <a:xfrm>
            <a:off x="367390" y="438255"/>
            <a:ext cx="7207115" cy="99394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bg1"/>
                </a:solidFill>
                <a:latin typeface="Raleway Medium" panose="020B0603030101060003" pitchFamily="34" charset="0"/>
                <a:ea typeface="+mj-ea"/>
                <a:cs typeface="+mj-cs"/>
              </a:defRPr>
            </a:lvl1pPr>
          </a:lstStyle>
          <a:p>
            <a:r>
              <a:rPr lang="en-US" sz="3200" dirty="0" smtClean="0"/>
              <a:t>Enhanced Utility Management </a:t>
            </a:r>
            <a:br>
              <a:rPr lang="en-US" sz="3200" dirty="0" smtClean="0"/>
            </a:br>
            <a:r>
              <a:rPr lang="en-US" sz="3200" dirty="0" smtClean="0"/>
              <a:t>Establishing Centers of Excellence</a:t>
            </a:r>
            <a:endParaRPr lang="en-US" sz="3200" dirty="0"/>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728" r="11330"/>
          <a:stretch/>
        </p:blipFill>
        <p:spPr bwMode="auto">
          <a:xfrm>
            <a:off x="4250954" y="2361055"/>
            <a:ext cx="4785272" cy="3452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89378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sz="half" idx="2"/>
          </p:nvPr>
        </p:nvSpPr>
        <p:spPr>
          <a:xfrm>
            <a:off x="299400" y="1744776"/>
            <a:ext cx="5272725" cy="5015555"/>
          </a:xfrm>
        </p:spPr>
        <p:txBody>
          <a:bodyPr>
            <a:normAutofit fontScale="92500"/>
          </a:bodyPr>
          <a:lstStyle/>
          <a:p>
            <a:r>
              <a:rPr lang="en-US" sz="2800" dirty="0" smtClean="0">
                <a:latin typeface="Raleway Medium"/>
              </a:rPr>
              <a:t>Economies of Scale</a:t>
            </a:r>
          </a:p>
          <a:p>
            <a:r>
              <a:rPr lang="en-US" sz="2800" dirty="0" smtClean="0">
                <a:latin typeface="Raleway Medium"/>
              </a:rPr>
              <a:t>Downward Effect on Customer Rates</a:t>
            </a:r>
          </a:p>
          <a:p>
            <a:r>
              <a:rPr lang="en-US" sz="2800" dirty="0" smtClean="0">
                <a:latin typeface="Raleway Medium"/>
              </a:rPr>
              <a:t>Improved Opportunities to attract and retain high demand positions</a:t>
            </a:r>
          </a:p>
          <a:p>
            <a:r>
              <a:rPr lang="en-US" sz="2800" dirty="0" smtClean="0">
                <a:latin typeface="Raleway Medium"/>
              </a:rPr>
              <a:t>Environmental Stewardship</a:t>
            </a:r>
          </a:p>
          <a:p>
            <a:r>
              <a:rPr lang="en-US" sz="2800" dirty="0" smtClean="0">
                <a:latin typeface="Raleway Medium"/>
              </a:rPr>
              <a:t>Effective Resource Management</a:t>
            </a:r>
          </a:p>
          <a:p>
            <a:r>
              <a:rPr lang="en-US" sz="2800" dirty="0" smtClean="0">
                <a:latin typeface="Raleway Medium"/>
              </a:rPr>
              <a:t>Enhanced Educational and Training </a:t>
            </a:r>
          </a:p>
          <a:p>
            <a:r>
              <a:rPr lang="en-US" sz="2800" dirty="0" smtClean="0">
                <a:latin typeface="Raleway Medium"/>
              </a:rPr>
              <a:t>Cyber Security and Technology Investments</a:t>
            </a:r>
          </a:p>
          <a:p>
            <a:endParaRPr lang="en-US" dirty="0" smtClean="0"/>
          </a:p>
        </p:txBody>
      </p:sp>
      <p:pic>
        <p:nvPicPr>
          <p:cNvPr id="9218" name="Picture 2" descr="Image result for indiana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1272" y="1842445"/>
            <a:ext cx="3316311" cy="4820219"/>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3"/>
          <p:cNvSpPr txBox="1">
            <a:spLocks/>
          </p:cNvSpPr>
          <p:nvPr/>
        </p:nvSpPr>
        <p:spPr>
          <a:xfrm>
            <a:off x="340097" y="170687"/>
            <a:ext cx="6763431" cy="993943"/>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300" kern="1200">
                <a:solidFill>
                  <a:schemeClr val="bg1"/>
                </a:solidFill>
                <a:latin typeface="Raleway Medium" panose="020B0603030101060003" pitchFamily="34" charset="0"/>
                <a:ea typeface="+mj-ea"/>
                <a:cs typeface="+mj-cs"/>
              </a:defRPr>
            </a:lvl1pPr>
          </a:lstStyle>
          <a:p>
            <a:r>
              <a:rPr lang="en-US" sz="3200" dirty="0" smtClean="0"/>
              <a:t>Why Regionalization</a:t>
            </a:r>
            <a:endParaRPr lang="en-US" sz="3200" dirty="0"/>
          </a:p>
        </p:txBody>
      </p:sp>
    </p:spTree>
    <p:extLst>
      <p:ext uri="{BB962C8B-B14F-4D97-AF65-F5344CB8AC3E}">
        <p14:creationId xmlns:p14="http://schemas.microsoft.com/office/powerpoint/2010/main" val="9345617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41444" y="3939921"/>
            <a:ext cx="8161362" cy="1960135"/>
          </a:xfrm>
        </p:spPr>
        <p:txBody>
          <a:bodyPr>
            <a:normAutofit fontScale="85000" lnSpcReduction="20000"/>
          </a:bodyPr>
          <a:lstStyle/>
          <a:p>
            <a:endParaRPr lang="en-US" sz="2400" dirty="0" smtClean="0"/>
          </a:p>
          <a:p>
            <a:r>
              <a:rPr lang="en-US" sz="3500" dirty="0" smtClean="0">
                <a:effectLst>
                  <a:outerShdw blurRad="38100" dist="38100" dir="2700000" algn="tl">
                    <a:srgbClr val="000000">
                      <a:alpha val="43137"/>
                    </a:srgbClr>
                  </a:outerShdw>
                </a:effectLst>
              </a:rPr>
              <a:t>Kumar Menon, Director</a:t>
            </a:r>
            <a:endParaRPr lang="en-US" sz="3500" dirty="0">
              <a:effectLst>
                <a:outerShdw blurRad="38100" dist="38100" dir="2700000" algn="tl">
                  <a:srgbClr val="000000">
                    <a:alpha val="43137"/>
                  </a:srgbClr>
                </a:outerShdw>
              </a:effectLst>
            </a:endParaRPr>
          </a:p>
          <a:p>
            <a:r>
              <a:rPr lang="en-US" sz="3500" dirty="0" smtClean="0">
                <a:effectLst>
                  <a:outerShdw blurRad="38100" dist="38100" dir="2700000" algn="tl">
                    <a:srgbClr val="000000">
                      <a:alpha val="43137"/>
                    </a:srgbClr>
                  </a:outerShdw>
                </a:effectLst>
              </a:rPr>
              <a:t>Fort Wayne City Utilities</a:t>
            </a:r>
          </a:p>
          <a:p>
            <a:endParaRPr lang="en-US" sz="1600" dirty="0" smtClean="0">
              <a:effectLst>
                <a:outerShdw blurRad="38100" dist="38100" dir="2700000" algn="tl">
                  <a:srgbClr val="000000">
                    <a:alpha val="43137"/>
                  </a:srgbClr>
                </a:outerShdw>
              </a:effectLst>
            </a:endParaRPr>
          </a:p>
          <a:p>
            <a:r>
              <a:rPr lang="en-US" sz="3300" i="1" dirty="0" smtClean="0">
                <a:effectLst>
                  <a:outerShdw blurRad="38100" dist="38100" dir="2700000" algn="tl">
                    <a:srgbClr val="000000">
                      <a:alpha val="43137"/>
                    </a:srgbClr>
                  </a:outerShdw>
                </a:effectLst>
              </a:rPr>
              <a:t>October 31, </a:t>
            </a:r>
            <a:r>
              <a:rPr lang="en-US" sz="3300" i="1" dirty="0">
                <a:effectLst>
                  <a:outerShdw blurRad="38100" dist="38100" dir="2700000" algn="tl">
                    <a:srgbClr val="000000">
                      <a:alpha val="43137"/>
                    </a:srgbClr>
                  </a:outerShdw>
                </a:effectLst>
              </a:rPr>
              <a:t>2017</a:t>
            </a:r>
          </a:p>
          <a:p>
            <a:endParaRPr lang="en-US" sz="3300" dirty="0"/>
          </a:p>
        </p:txBody>
      </p:sp>
      <p:sp>
        <p:nvSpPr>
          <p:cNvPr id="4" name="TextBox 1"/>
          <p:cNvSpPr txBox="1"/>
          <p:nvPr/>
        </p:nvSpPr>
        <p:spPr>
          <a:xfrm>
            <a:off x="659094" y="1580868"/>
            <a:ext cx="5141204" cy="187743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dirty="0" smtClean="0">
                <a:solidFill>
                  <a:schemeClr val="bg1"/>
                </a:solidFill>
                <a:effectLst>
                  <a:outerShdw blurRad="38100" dist="38100" dir="2700000" algn="tl">
                    <a:srgbClr val="000000">
                      <a:alpha val="43137"/>
                    </a:srgbClr>
                  </a:outerShdw>
                </a:effectLst>
                <a:latin typeface="Raleway Medium" panose="020B0603030101060003" pitchFamily="34" charset="0"/>
              </a:rPr>
              <a:t>Regionalization </a:t>
            </a:r>
          </a:p>
          <a:p>
            <a:pPr algn="ctr"/>
            <a:r>
              <a:rPr lang="en-US" sz="3200" dirty="0" smtClean="0">
                <a:solidFill>
                  <a:schemeClr val="bg1"/>
                </a:solidFill>
                <a:effectLst>
                  <a:outerShdw blurRad="38100" dist="38100" dir="2700000" algn="tl">
                    <a:srgbClr val="000000">
                      <a:alpha val="43137"/>
                    </a:srgbClr>
                  </a:outerShdw>
                </a:effectLst>
                <a:latin typeface="Raleway Medium" panose="020B0603030101060003" pitchFamily="34" charset="0"/>
              </a:rPr>
              <a:t>Not </a:t>
            </a:r>
          </a:p>
          <a:p>
            <a:pPr algn="ctr"/>
            <a:r>
              <a:rPr lang="en-US" sz="3600" dirty="0" smtClean="0">
                <a:solidFill>
                  <a:schemeClr val="bg1"/>
                </a:solidFill>
                <a:effectLst>
                  <a:outerShdw blurRad="38100" dist="38100" dir="2700000" algn="tl">
                    <a:srgbClr val="000000">
                      <a:alpha val="43137"/>
                    </a:srgbClr>
                  </a:outerShdw>
                </a:effectLst>
                <a:latin typeface="Raleway Medium" panose="020B0603030101060003" pitchFamily="34" charset="0"/>
              </a:rPr>
              <a:t>Privatization</a:t>
            </a:r>
            <a:endParaRPr lang="en-US" sz="3600" dirty="0">
              <a:solidFill>
                <a:schemeClr val="bg1"/>
              </a:solidFill>
              <a:effectLst>
                <a:outerShdw blurRad="38100" dist="38100" dir="2700000" algn="tl">
                  <a:srgbClr val="000000">
                    <a:alpha val="43137"/>
                  </a:srgbClr>
                </a:outerShdw>
              </a:effectLst>
              <a:latin typeface="Raleway Medium" panose="020B0603030101060003" pitchFamily="34" charset="0"/>
            </a:endParaRPr>
          </a:p>
        </p:txBody>
      </p:sp>
    </p:spTree>
    <p:extLst>
      <p:ext uri="{BB962C8B-B14F-4D97-AF65-F5344CB8AC3E}">
        <p14:creationId xmlns:p14="http://schemas.microsoft.com/office/powerpoint/2010/main" val="33931087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367393" y="365126"/>
            <a:ext cx="6763431" cy="99394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bg1"/>
                </a:solidFill>
                <a:latin typeface="Raleway Medium" panose="020B0603030101060003" pitchFamily="34" charset="0"/>
                <a:ea typeface="+mj-ea"/>
                <a:cs typeface="+mj-cs"/>
              </a:defRPr>
            </a:lvl1pPr>
          </a:lstStyle>
          <a:p>
            <a:r>
              <a:rPr lang="en-US" sz="3200" dirty="0" smtClean="0"/>
              <a:t>Residents Want Municipal Control</a:t>
            </a:r>
            <a:endParaRPr lang="en-US" sz="3200" dirty="0"/>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657" y="2386060"/>
            <a:ext cx="5435259" cy="3014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1522" y="3989913"/>
            <a:ext cx="4311064" cy="2777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txBox="1">
            <a:spLocks/>
          </p:cNvSpPr>
          <p:nvPr/>
        </p:nvSpPr>
        <p:spPr>
          <a:xfrm>
            <a:off x="254344" y="4877872"/>
            <a:ext cx="3234348" cy="70905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3200" dirty="0" smtClean="0">
                <a:solidFill>
                  <a:schemeClr val="bg1"/>
                </a:solidFill>
                <a:effectLst>
                  <a:outerShdw blurRad="38100" dist="38100" dir="2700000" algn="tl">
                    <a:srgbClr val="000000">
                      <a:alpha val="43137"/>
                    </a:srgbClr>
                  </a:outerShdw>
                </a:effectLst>
                <a:latin typeface="Railway medium"/>
              </a:rPr>
              <a:t>St. Louis</a:t>
            </a:r>
            <a:endParaRPr lang="en-US" sz="3200" dirty="0">
              <a:solidFill>
                <a:schemeClr val="bg1"/>
              </a:solidFill>
              <a:effectLst>
                <a:outerShdw blurRad="38100" dist="38100" dir="2700000" algn="tl">
                  <a:srgbClr val="000000">
                    <a:alpha val="43137"/>
                  </a:srgbClr>
                </a:outerShdw>
              </a:effectLst>
              <a:latin typeface="Railway medium"/>
            </a:endParaRPr>
          </a:p>
        </p:txBody>
      </p:sp>
      <p:sp>
        <p:nvSpPr>
          <p:cNvPr id="7" name="Content Placeholder 2"/>
          <p:cNvSpPr txBox="1">
            <a:spLocks/>
          </p:cNvSpPr>
          <p:nvPr/>
        </p:nvSpPr>
        <p:spPr>
          <a:xfrm>
            <a:off x="7073897" y="4000726"/>
            <a:ext cx="3153727" cy="641442"/>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3200" dirty="0" smtClean="0">
                <a:solidFill>
                  <a:schemeClr val="bg1"/>
                </a:solidFill>
                <a:effectLst>
                  <a:outerShdw blurRad="38100" dist="38100" dir="2700000" algn="tl">
                    <a:srgbClr val="000000">
                      <a:alpha val="43137"/>
                    </a:srgbClr>
                  </a:outerShdw>
                </a:effectLst>
                <a:latin typeface="Railway medium"/>
              </a:rPr>
              <a:t>Baltimore</a:t>
            </a:r>
            <a:endParaRPr lang="en-US" sz="3200" dirty="0">
              <a:solidFill>
                <a:schemeClr val="bg1"/>
              </a:solidFill>
              <a:effectLst>
                <a:outerShdw blurRad="38100" dist="38100" dir="2700000" algn="tl">
                  <a:srgbClr val="000000">
                    <a:alpha val="43137"/>
                  </a:srgbClr>
                </a:outerShdw>
              </a:effectLst>
              <a:latin typeface="Railway medium"/>
            </a:endParaRPr>
          </a:p>
        </p:txBody>
      </p:sp>
      <p:pic>
        <p:nvPicPr>
          <p:cNvPr id="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327" t="17732" r="23488" b="21516"/>
          <a:stretch/>
        </p:blipFill>
        <p:spPr bwMode="auto">
          <a:xfrm>
            <a:off x="5262602" y="1715818"/>
            <a:ext cx="3452462" cy="2177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08374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p:cNvSpPr txBox="1">
            <a:spLocks/>
          </p:cNvSpPr>
          <p:nvPr/>
        </p:nvSpPr>
        <p:spPr>
          <a:xfrm>
            <a:off x="340097" y="170687"/>
            <a:ext cx="6763431" cy="993943"/>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300" kern="1200">
                <a:solidFill>
                  <a:schemeClr val="bg1"/>
                </a:solidFill>
                <a:latin typeface="Raleway Medium" panose="020B0603030101060003" pitchFamily="34" charset="0"/>
                <a:ea typeface="+mj-ea"/>
                <a:cs typeface="+mj-cs"/>
              </a:defRPr>
            </a:lvl1pPr>
          </a:lstStyle>
          <a:p>
            <a:r>
              <a:rPr lang="en-US" sz="3200" dirty="0" smtClean="0"/>
              <a:t>Local Control</a:t>
            </a:r>
            <a:endParaRPr lang="en-US" sz="3200" dirty="0"/>
          </a:p>
        </p:txBody>
      </p:sp>
      <p:pic>
        <p:nvPicPr>
          <p:cNvPr id="4098" name="Picture 2" descr="https://lintvwane.files.wordpress.com/2016/02/img_1885-e1455662281904.jpg?w=492"/>
          <p:cNvPicPr>
            <a:picLocks noChangeAspect="1" noChangeArrowheads="1"/>
          </p:cNvPicPr>
          <p:nvPr/>
        </p:nvPicPr>
        <p:blipFill rotWithShape="1">
          <a:blip r:embed="rId3">
            <a:extLst>
              <a:ext uri="{28A0092B-C50C-407E-A947-70E740481C1C}">
                <a14:useLocalDpi xmlns:a14="http://schemas.microsoft.com/office/drawing/2010/main" val="0"/>
              </a:ext>
            </a:extLst>
          </a:blip>
          <a:srcRect l="8698" t="8611" r="15976" b="14905"/>
          <a:stretch/>
        </p:blipFill>
        <p:spPr bwMode="auto">
          <a:xfrm>
            <a:off x="654984" y="1712400"/>
            <a:ext cx="3823284" cy="2674838"/>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2051599" y="3843313"/>
            <a:ext cx="3153727" cy="641442"/>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3200" b="1" dirty="0">
                <a:solidFill>
                  <a:schemeClr val="bg1"/>
                </a:solidFill>
                <a:effectLst>
                  <a:outerShdw blurRad="38100" dist="38100" dir="2700000" algn="tl">
                    <a:srgbClr val="000000">
                      <a:alpha val="43137"/>
                    </a:srgbClr>
                  </a:outerShdw>
                </a:effectLst>
              </a:rPr>
              <a:t>City Council</a:t>
            </a: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3649" y="1875143"/>
            <a:ext cx="3905692" cy="2196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15332"/>
          <a:stretch/>
        </p:blipFill>
        <p:spPr bwMode="auto">
          <a:xfrm>
            <a:off x="5788688" y="4710320"/>
            <a:ext cx="3275244" cy="1593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143123" y="4018650"/>
            <a:ext cx="3920809" cy="584775"/>
          </a:xfrm>
          <a:prstGeom prst="rect">
            <a:avLst/>
          </a:prstGeom>
        </p:spPr>
        <p:txBody>
          <a:bodyPr wrap="square">
            <a:spAutoFit/>
          </a:bodyPr>
          <a:lstStyle/>
          <a:p>
            <a:r>
              <a:rPr lang="en-US" sz="3200" b="1" dirty="0" smtClean="0">
                <a:solidFill>
                  <a:srgbClr val="0067A6"/>
                </a:solidFill>
              </a:rPr>
              <a:t>Public Meetings</a:t>
            </a:r>
            <a:endParaRPr lang="en-US" sz="3200" b="1" dirty="0">
              <a:solidFill>
                <a:srgbClr val="0067A6"/>
              </a:solidFill>
            </a:endParaRPr>
          </a:p>
        </p:txBody>
      </p:sp>
      <p:pic>
        <p:nvPicPr>
          <p:cNvPr id="5125"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t="10107" b="37340"/>
          <a:stretch/>
        </p:blipFill>
        <p:spPr bwMode="auto">
          <a:xfrm>
            <a:off x="340097" y="4603425"/>
            <a:ext cx="5205326" cy="2051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Content Placeholder 2"/>
          <p:cNvSpPr txBox="1">
            <a:spLocks/>
          </p:cNvSpPr>
          <p:nvPr/>
        </p:nvSpPr>
        <p:spPr>
          <a:xfrm>
            <a:off x="704287" y="6216558"/>
            <a:ext cx="5848350" cy="641442"/>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3200" b="1" dirty="0" smtClean="0">
                <a:solidFill>
                  <a:schemeClr val="bg1"/>
                </a:solidFill>
                <a:effectLst>
                  <a:outerShdw blurRad="38100" dist="38100" dir="2700000" algn="tl">
                    <a:srgbClr val="000000">
                      <a:alpha val="43137"/>
                    </a:srgbClr>
                  </a:outerShdw>
                </a:effectLst>
              </a:rPr>
              <a:t>Neighborhood Coordination</a:t>
            </a:r>
            <a:endParaRPr lang="en-US"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293010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p:cNvSpPr txBox="1">
            <a:spLocks/>
          </p:cNvSpPr>
          <p:nvPr/>
        </p:nvSpPr>
        <p:spPr>
          <a:xfrm>
            <a:off x="340097" y="170687"/>
            <a:ext cx="6763431" cy="993943"/>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300" kern="1200">
                <a:solidFill>
                  <a:schemeClr val="bg1"/>
                </a:solidFill>
                <a:latin typeface="Raleway Medium" panose="020B0603030101060003" pitchFamily="34" charset="0"/>
                <a:ea typeface="+mj-ea"/>
                <a:cs typeface="+mj-cs"/>
              </a:defRPr>
            </a:lvl1pPr>
          </a:lstStyle>
          <a:p>
            <a:r>
              <a:rPr lang="en-US" sz="3200" dirty="0" smtClean="0"/>
              <a:t>Why Regionalization</a:t>
            </a:r>
            <a:endParaRPr lang="en-US" sz="32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6444" y="4461251"/>
            <a:ext cx="4564291" cy="2311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5989" y="1816802"/>
            <a:ext cx="3745136" cy="2410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915" y="1844836"/>
            <a:ext cx="4291529" cy="4449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75006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p:cNvSpPr txBox="1">
            <a:spLocks/>
          </p:cNvSpPr>
          <p:nvPr/>
        </p:nvSpPr>
        <p:spPr>
          <a:xfrm>
            <a:off x="340097" y="170687"/>
            <a:ext cx="6763431" cy="993943"/>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300" kern="1200">
                <a:solidFill>
                  <a:schemeClr val="bg1"/>
                </a:solidFill>
                <a:latin typeface="Raleway Medium" panose="020B0603030101060003" pitchFamily="34" charset="0"/>
                <a:ea typeface="+mj-ea"/>
                <a:cs typeface="+mj-cs"/>
              </a:defRPr>
            </a:lvl1pPr>
          </a:lstStyle>
          <a:p>
            <a:r>
              <a:rPr lang="en-US" sz="3200" dirty="0" smtClean="0"/>
              <a:t>Why Regionalization</a:t>
            </a:r>
            <a:endParaRPr lang="en-US" sz="32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722" y="1797634"/>
            <a:ext cx="4424528" cy="2716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8700" y="3019833"/>
            <a:ext cx="4110131" cy="3457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descr="S:\City Utilities\CU Administration\Web Update Photos\Drinking Water\WaterFauce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11327" y="4488316"/>
            <a:ext cx="1679573" cy="2274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3503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367393" y="365126"/>
            <a:ext cx="6763431" cy="99394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bg1"/>
                </a:solidFill>
                <a:latin typeface="Raleway Medium" panose="020B0603030101060003" pitchFamily="34" charset="0"/>
                <a:ea typeface="+mj-ea"/>
                <a:cs typeface="+mj-cs"/>
              </a:defRPr>
            </a:lvl1pPr>
          </a:lstStyle>
          <a:p>
            <a:r>
              <a:rPr lang="en-US" dirty="0" smtClean="0"/>
              <a:t>Water, Essential and Great Value</a:t>
            </a:r>
            <a:endParaRPr lang="en-US" dirty="0"/>
          </a:p>
        </p:txBody>
      </p:sp>
      <p:sp>
        <p:nvSpPr>
          <p:cNvPr id="10" name="TextBox 9"/>
          <p:cNvSpPr txBox="1"/>
          <p:nvPr/>
        </p:nvSpPr>
        <p:spPr>
          <a:xfrm>
            <a:off x="148166" y="1714088"/>
            <a:ext cx="8845431" cy="954107"/>
          </a:xfrm>
          <a:prstGeom prst="rect">
            <a:avLst/>
          </a:prstGeom>
          <a:noFill/>
        </p:spPr>
        <p:txBody>
          <a:bodyPr wrap="square" rtlCol="0">
            <a:spAutoFit/>
          </a:bodyPr>
          <a:lstStyle/>
          <a:p>
            <a:r>
              <a:rPr lang="en-US" sz="2800" dirty="0">
                <a:solidFill>
                  <a:srgbClr val="0067A6"/>
                </a:solidFill>
                <a:effectLst>
                  <a:outerShdw blurRad="38100" dist="38100" dir="2700000" algn="tl">
                    <a:srgbClr val="000000">
                      <a:alpha val="43137"/>
                    </a:srgbClr>
                  </a:outerShdw>
                </a:effectLst>
                <a:latin typeface="Railway medium"/>
              </a:rPr>
              <a:t>"Everyone knows the price of everything, but the value of </a:t>
            </a:r>
            <a:r>
              <a:rPr lang="en-US" sz="2800" dirty="0" smtClean="0">
                <a:solidFill>
                  <a:srgbClr val="0067A6"/>
                </a:solidFill>
                <a:effectLst>
                  <a:outerShdw blurRad="38100" dist="38100" dir="2700000" algn="tl">
                    <a:srgbClr val="000000">
                      <a:alpha val="43137"/>
                    </a:srgbClr>
                  </a:outerShdw>
                </a:effectLst>
                <a:latin typeface="Railway medium"/>
              </a:rPr>
              <a:t>nothing."  - </a:t>
            </a:r>
            <a:r>
              <a:rPr lang="en-US" sz="2800" i="1" dirty="0" smtClean="0">
                <a:solidFill>
                  <a:srgbClr val="0067A6"/>
                </a:solidFill>
                <a:effectLst>
                  <a:outerShdw blurRad="38100" dist="38100" dir="2700000" algn="tl">
                    <a:srgbClr val="000000">
                      <a:alpha val="43137"/>
                    </a:srgbClr>
                  </a:outerShdw>
                </a:effectLst>
                <a:latin typeface="Railway medium"/>
              </a:rPr>
              <a:t>Oscar Wilde</a:t>
            </a:r>
            <a:endParaRPr lang="en-US" sz="2800" i="1" dirty="0">
              <a:solidFill>
                <a:srgbClr val="0067A6"/>
              </a:solidFill>
              <a:effectLst>
                <a:outerShdw blurRad="38100" dist="38100" dir="2700000" algn="tl">
                  <a:srgbClr val="000000">
                    <a:alpha val="43137"/>
                  </a:srgbClr>
                </a:outerShdw>
              </a:effectLst>
              <a:latin typeface="Railway medium"/>
            </a:endParaRPr>
          </a:p>
        </p:txBody>
      </p:sp>
      <p:pic>
        <p:nvPicPr>
          <p:cNvPr id="1026" name="Picture 2" descr="http://all-about-water-filters.com/wp-content/uploads/2016/02/Wounds.jpeg?5cd0bb&amp;5cd0b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392" y="2754625"/>
            <a:ext cx="2852057" cy="190137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peakfreely.ru/system/files/uploadedimages/user164/Traitement_de_surface_2_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050" y="4755851"/>
            <a:ext cx="2758508" cy="206888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isws.illinois.edu/docs/wsfaq/images/QnA/cropirrigation.jpg"/>
          <p:cNvPicPr>
            <a:picLocks noChangeAspect="1" noChangeArrowheads="1"/>
          </p:cNvPicPr>
          <p:nvPr/>
        </p:nvPicPr>
        <p:blipFill rotWithShape="1">
          <a:blip r:embed="rId5">
            <a:extLst>
              <a:ext uri="{28A0092B-C50C-407E-A947-70E740481C1C}">
                <a14:useLocalDpi xmlns:a14="http://schemas.microsoft.com/office/drawing/2010/main" val="0"/>
              </a:ext>
            </a:extLst>
          </a:blip>
          <a:srcRect t="7172"/>
          <a:stretch/>
        </p:blipFill>
        <p:spPr bwMode="auto">
          <a:xfrm>
            <a:off x="4847246" y="2305050"/>
            <a:ext cx="3944469" cy="196740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upload.wikimedia.org/wikipedia/commons/9/95/FirePhotograph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39522" y="4348658"/>
            <a:ext cx="3477102" cy="2476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7621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367393" y="365126"/>
            <a:ext cx="6763431" cy="99394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bg1"/>
                </a:solidFill>
                <a:latin typeface="Raleway Medium" panose="020B0603030101060003" pitchFamily="34" charset="0"/>
                <a:ea typeface="+mj-ea"/>
                <a:cs typeface="+mj-cs"/>
              </a:defRPr>
            </a:lvl1pPr>
          </a:lstStyle>
          <a:p>
            <a:r>
              <a:rPr lang="en-US" dirty="0" smtClean="0"/>
              <a:t>Involved vs. Committed</a:t>
            </a:r>
            <a:endParaRPr lang="en-US" dirty="0"/>
          </a:p>
        </p:txBody>
      </p:sp>
      <p:pic>
        <p:nvPicPr>
          <p:cNvPr id="2051" name="Picture 3" descr="C:\Users\Frank Suarez\AppData\Local\Microsoft\Windows\Temporary Internet Files\Content.IE5\8BAVAROO\Cartoon_Pi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8947" y="2055654"/>
            <a:ext cx="2637854" cy="194908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4042459">
            <a:off x="2841454" y="2441071"/>
            <a:ext cx="3159567" cy="3127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descr="C:\Users\Frank Suarez\AppData\Local\Microsoft\Windows\Temporary Internet Files\Content.IE5\HH77UE6U\chicken[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392" y="1884204"/>
            <a:ext cx="2261507" cy="230472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894205" y="5921336"/>
            <a:ext cx="9149567" cy="523220"/>
          </a:xfrm>
          <a:prstGeom prst="rect">
            <a:avLst/>
          </a:prstGeom>
          <a:noFill/>
        </p:spPr>
        <p:txBody>
          <a:bodyPr wrap="square" rtlCol="0">
            <a:spAutoFit/>
          </a:bodyPr>
          <a:lstStyle/>
          <a:p>
            <a:r>
              <a:rPr lang="en-US" sz="2800" dirty="0" smtClean="0">
                <a:solidFill>
                  <a:srgbClr val="0067A6"/>
                </a:solidFill>
                <a:effectLst>
                  <a:outerShdw blurRad="38100" dist="38100" dir="2700000" algn="tl">
                    <a:srgbClr val="000000">
                      <a:alpha val="43137"/>
                    </a:srgbClr>
                  </a:outerShdw>
                </a:effectLst>
                <a:latin typeface="Railway medium"/>
              </a:rPr>
              <a:t>Public Commitment, Local Accountability </a:t>
            </a:r>
            <a:endParaRPr lang="en-US" sz="2800" i="1" dirty="0">
              <a:solidFill>
                <a:srgbClr val="0067A6"/>
              </a:solidFill>
              <a:effectLst>
                <a:outerShdw blurRad="38100" dist="38100" dir="2700000" algn="tl">
                  <a:srgbClr val="000000">
                    <a:alpha val="43137"/>
                  </a:srgbClr>
                </a:outerShdw>
              </a:effectLst>
              <a:latin typeface="Railway medium"/>
            </a:endParaRPr>
          </a:p>
        </p:txBody>
      </p:sp>
    </p:spTree>
    <p:extLst>
      <p:ext uri="{BB962C8B-B14F-4D97-AF65-F5344CB8AC3E}">
        <p14:creationId xmlns:p14="http://schemas.microsoft.com/office/powerpoint/2010/main" val="41133685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367393" y="365126"/>
            <a:ext cx="6763431" cy="99394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bg1"/>
                </a:solidFill>
                <a:latin typeface="Raleway Medium" panose="020B0603030101060003" pitchFamily="34" charset="0"/>
                <a:ea typeface="+mj-ea"/>
                <a:cs typeface="+mj-cs"/>
              </a:defRPr>
            </a:lvl1pPr>
          </a:lstStyle>
          <a:p>
            <a:r>
              <a:rPr lang="en-US" dirty="0" smtClean="0"/>
              <a:t>Serving the Public </a:t>
            </a:r>
            <a:endParaRPr lang="en-US" dirty="0"/>
          </a:p>
        </p:txBody>
      </p:sp>
      <p:sp>
        <p:nvSpPr>
          <p:cNvPr id="10" name="TextBox 9"/>
          <p:cNvSpPr txBox="1"/>
          <p:nvPr/>
        </p:nvSpPr>
        <p:spPr>
          <a:xfrm>
            <a:off x="94105" y="1677204"/>
            <a:ext cx="9149567" cy="954107"/>
          </a:xfrm>
          <a:prstGeom prst="rect">
            <a:avLst/>
          </a:prstGeom>
          <a:noFill/>
        </p:spPr>
        <p:txBody>
          <a:bodyPr wrap="square" rtlCol="0">
            <a:spAutoFit/>
          </a:bodyPr>
          <a:lstStyle/>
          <a:p>
            <a:r>
              <a:rPr lang="en-US" sz="2800" dirty="0">
                <a:solidFill>
                  <a:srgbClr val="0067A6"/>
                </a:solidFill>
                <a:effectLst>
                  <a:outerShdw blurRad="38100" dist="38100" dir="2700000" algn="tl">
                    <a:srgbClr val="000000">
                      <a:alpha val="43137"/>
                    </a:srgbClr>
                  </a:outerShdw>
                </a:effectLst>
                <a:latin typeface="Railway medium"/>
              </a:rPr>
              <a:t>"Nothing is more expensive than </a:t>
            </a:r>
            <a:r>
              <a:rPr lang="en-US" sz="2800" dirty="0" smtClean="0">
                <a:solidFill>
                  <a:srgbClr val="0067A6"/>
                </a:solidFill>
                <a:effectLst>
                  <a:outerShdw blurRad="38100" dist="38100" dir="2700000" algn="tl">
                    <a:srgbClr val="000000">
                      <a:alpha val="43137"/>
                    </a:srgbClr>
                  </a:outerShdw>
                </a:effectLst>
                <a:latin typeface="Railway medium"/>
              </a:rPr>
              <a:t>mediocrity“  </a:t>
            </a:r>
          </a:p>
          <a:p>
            <a:r>
              <a:rPr lang="en-US" sz="2800" i="1" dirty="0">
                <a:solidFill>
                  <a:srgbClr val="0067A6"/>
                </a:solidFill>
                <a:effectLst>
                  <a:outerShdw blurRad="38100" dist="38100" dir="2700000" algn="tl">
                    <a:srgbClr val="000000">
                      <a:alpha val="43137"/>
                    </a:srgbClr>
                  </a:outerShdw>
                </a:effectLst>
                <a:latin typeface="Railway medium"/>
              </a:rPr>
              <a:t>	</a:t>
            </a:r>
            <a:r>
              <a:rPr lang="en-US" sz="2800" i="1" dirty="0" smtClean="0">
                <a:solidFill>
                  <a:srgbClr val="0067A6"/>
                </a:solidFill>
                <a:effectLst>
                  <a:outerShdw blurRad="38100" dist="38100" dir="2700000" algn="tl">
                    <a:srgbClr val="000000">
                      <a:alpha val="43137"/>
                    </a:srgbClr>
                  </a:outerShdw>
                </a:effectLst>
                <a:latin typeface="Railway medium"/>
              </a:rPr>
              <a:t>	Irwin </a:t>
            </a:r>
            <a:r>
              <a:rPr lang="en-US" sz="2800" i="1" dirty="0">
                <a:solidFill>
                  <a:srgbClr val="0067A6"/>
                </a:solidFill>
                <a:effectLst>
                  <a:outerShdw blurRad="38100" dist="38100" dir="2700000" algn="tl">
                    <a:srgbClr val="000000">
                      <a:alpha val="43137"/>
                    </a:srgbClr>
                  </a:outerShdw>
                </a:effectLst>
                <a:latin typeface="Railway medium"/>
              </a:rPr>
              <a:t>Miller, </a:t>
            </a:r>
            <a:r>
              <a:rPr lang="en-US" sz="2800" i="1" dirty="0" smtClean="0">
                <a:solidFill>
                  <a:srgbClr val="0067A6"/>
                </a:solidFill>
                <a:effectLst>
                  <a:outerShdw blurRad="38100" dist="38100" dir="2700000" algn="tl">
                    <a:srgbClr val="000000">
                      <a:alpha val="43137"/>
                    </a:srgbClr>
                  </a:outerShdw>
                </a:effectLst>
                <a:latin typeface="Railway medium"/>
              </a:rPr>
              <a:t>Founder </a:t>
            </a:r>
            <a:r>
              <a:rPr lang="en-US" sz="2800" i="1" dirty="0">
                <a:solidFill>
                  <a:srgbClr val="0067A6"/>
                </a:solidFill>
                <a:effectLst>
                  <a:outerShdw blurRad="38100" dist="38100" dir="2700000" algn="tl">
                    <a:srgbClr val="000000">
                      <a:alpha val="43137"/>
                    </a:srgbClr>
                  </a:outerShdw>
                </a:effectLst>
                <a:latin typeface="Railway medium"/>
              </a:rPr>
              <a:t>of Cummins </a:t>
            </a:r>
            <a:r>
              <a:rPr lang="en-US" sz="2800" i="1" dirty="0" smtClean="0">
                <a:solidFill>
                  <a:srgbClr val="0067A6"/>
                </a:solidFill>
                <a:effectLst>
                  <a:outerShdw blurRad="38100" dist="38100" dir="2700000" algn="tl">
                    <a:srgbClr val="000000">
                      <a:alpha val="43137"/>
                    </a:srgbClr>
                  </a:outerShdw>
                </a:effectLst>
                <a:latin typeface="Railway medium"/>
              </a:rPr>
              <a:t>Inc.</a:t>
            </a:r>
            <a:endParaRPr lang="en-US" sz="2800" i="1" dirty="0">
              <a:solidFill>
                <a:srgbClr val="0067A6"/>
              </a:solidFill>
              <a:effectLst>
                <a:outerShdw blurRad="38100" dist="38100" dir="2700000" algn="tl">
                  <a:srgbClr val="000000">
                    <a:alpha val="43137"/>
                  </a:srgbClr>
                </a:outerShdw>
              </a:effectLst>
              <a:latin typeface="Railway medium"/>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806" y="5156839"/>
            <a:ext cx="3397102" cy="1662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7812" y="5156839"/>
            <a:ext cx="3802165" cy="1690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1699" y="2821433"/>
            <a:ext cx="3978278" cy="2072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382" y="2645956"/>
            <a:ext cx="3253563" cy="2282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639178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2.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wers" id="{B38A3C6F-43CF-4237-8E0D-1C2A980A5EB0}" vid="{A95D6187-ED50-43EC-ADC6-7902A7A87935}"/>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21966</TotalTime>
  <Words>1686</Words>
  <Application>Microsoft Macintosh PowerPoint</Application>
  <PresentationFormat>On-screen Show (4:3)</PresentationFormat>
  <Paragraphs>192</Paragraphs>
  <Slides>24</Slides>
  <Notes>24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24</vt:i4>
      </vt:variant>
    </vt:vector>
  </HeadingPairs>
  <TitlesOfParts>
    <vt:vector size="32" baseType="lpstr">
      <vt:lpstr>Calibri</vt:lpstr>
      <vt:lpstr>Calibri Light</vt:lpstr>
      <vt:lpstr>Lato</vt:lpstr>
      <vt:lpstr>Railway medium</vt:lpstr>
      <vt:lpstr>Raleway Medium</vt:lpstr>
      <vt:lpstr>Arial</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Public Buyout from Private Sector</vt:lpstr>
      <vt:lpstr>PowerPoint Presentation</vt:lpstr>
      <vt:lpstr>PowerPoint Presentation</vt:lpstr>
      <vt:lpstr>PowerPoint Presentation</vt:lpstr>
      <vt:lpstr>PowerPoint Presentation</vt:lpstr>
      <vt:lpstr>PowerPoint Presentation</vt:lpstr>
      <vt:lpstr>PowerPoint Presentation</vt:lpstr>
      <vt:lpstr>Regionalization and Partnerships </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dc:creator>
  <cp:lastModifiedBy>Brian Carlstrom</cp:lastModifiedBy>
  <cp:revision>236</cp:revision>
  <cp:lastPrinted>2017-10-23T21:38:44Z</cp:lastPrinted>
  <dcterms:created xsi:type="dcterms:W3CDTF">2016-05-16T18:29:05Z</dcterms:created>
  <dcterms:modified xsi:type="dcterms:W3CDTF">2017-10-31T12:32:22Z</dcterms:modified>
</cp:coreProperties>
</file>