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1"/>
  </p:notesMasterIdLst>
  <p:sldIdLst>
    <p:sldId id="256" r:id="rId8"/>
    <p:sldId id="257" r:id="rId9"/>
    <p:sldId id="281" r:id="rId10"/>
    <p:sldId id="289" r:id="rId11"/>
    <p:sldId id="288" r:id="rId12"/>
    <p:sldId id="282" r:id="rId13"/>
    <p:sldId id="290" r:id="rId14"/>
    <p:sldId id="292" r:id="rId15"/>
    <p:sldId id="285" r:id="rId16"/>
    <p:sldId id="287" r:id="rId17"/>
    <p:sldId id="293" r:id="rId18"/>
    <p:sldId id="283" r:id="rId19"/>
    <p:sldId id="27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ders, Alison" initials="S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75B"/>
    <a:srgbClr val="BA4A00"/>
    <a:srgbClr val="66A5AD"/>
    <a:srgbClr val="003B46"/>
    <a:srgbClr val="C4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358" autoAdjust="0"/>
  </p:normalViewPr>
  <p:slideViewPr>
    <p:cSldViewPr snapToGrid="0">
      <p:cViewPr>
        <p:scale>
          <a:sx n="101" d="100"/>
          <a:sy n="101" d="100"/>
        </p:scale>
        <p:origin x="-90" y="-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34900065441455E-2"/>
          <c:y val="2.877234686244675E-2"/>
          <c:w val="0.79591511055026787"/>
          <c:h val="0.77241957604875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assistance!$B$1</c:f>
              <c:strCache>
                <c:ptCount val="1"/>
                <c:pt idx="0">
                  <c:v>Annual Assistance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assistance!$A$2:$A$31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assistance!$B$2:$B$31</c:f>
              <c:numCache>
                <c:formatCode>"$"#,##0.00</c:formatCode>
                <c:ptCount val="30"/>
                <c:pt idx="0">
                  <c:v>37704902</c:v>
                </c:pt>
                <c:pt idx="1">
                  <c:v>462717614</c:v>
                </c:pt>
                <c:pt idx="2">
                  <c:v>1080338439</c:v>
                </c:pt>
                <c:pt idx="3">
                  <c:v>2499731793</c:v>
                </c:pt>
                <c:pt idx="4">
                  <c:v>2318908152</c:v>
                </c:pt>
                <c:pt idx="5">
                  <c:v>1959091983</c:v>
                </c:pt>
                <c:pt idx="6">
                  <c:v>3067240812</c:v>
                </c:pt>
                <c:pt idx="7">
                  <c:v>2904907106</c:v>
                </c:pt>
                <c:pt idx="8">
                  <c:v>2710037579</c:v>
                </c:pt>
                <c:pt idx="9">
                  <c:v>2773638648</c:v>
                </c:pt>
                <c:pt idx="10">
                  <c:v>3069565084</c:v>
                </c:pt>
                <c:pt idx="11">
                  <c:v>3046829407</c:v>
                </c:pt>
                <c:pt idx="12">
                  <c:v>4238230675</c:v>
                </c:pt>
                <c:pt idx="13">
                  <c:v>3972695878</c:v>
                </c:pt>
                <c:pt idx="14">
                  <c:v>4301473099</c:v>
                </c:pt>
                <c:pt idx="15">
                  <c:v>4647164844</c:v>
                </c:pt>
                <c:pt idx="16">
                  <c:v>4592279962</c:v>
                </c:pt>
                <c:pt idx="17">
                  <c:v>4874581153</c:v>
                </c:pt>
                <c:pt idx="18">
                  <c:v>5025691118</c:v>
                </c:pt>
                <c:pt idx="19">
                  <c:v>5334908999</c:v>
                </c:pt>
                <c:pt idx="20">
                  <c:v>5834560685</c:v>
                </c:pt>
                <c:pt idx="21">
                  <c:v>5250817084</c:v>
                </c:pt>
                <c:pt idx="22">
                  <c:v>10155041702</c:v>
                </c:pt>
                <c:pt idx="23">
                  <c:v>5270099932</c:v>
                </c:pt>
                <c:pt idx="24">
                  <c:v>5843296311</c:v>
                </c:pt>
                <c:pt idx="25">
                  <c:v>4584512072</c:v>
                </c:pt>
                <c:pt idx="26">
                  <c:v>5483171000</c:v>
                </c:pt>
                <c:pt idx="27">
                  <c:v>5718914052</c:v>
                </c:pt>
                <c:pt idx="28">
                  <c:v>7625212114</c:v>
                </c:pt>
                <c:pt idx="29">
                  <c:v>7422930554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8-44DA-B74E-AE022EE14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4935424"/>
        <c:axId val="174937216"/>
      </c:barChart>
      <c:lineChart>
        <c:grouping val="standard"/>
        <c:varyColors val="0"/>
        <c:ser>
          <c:idx val="1"/>
          <c:order val="1"/>
          <c:tx>
            <c:strRef>
              <c:f>assistance!$C$1</c:f>
              <c:strCache>
                <c:ptCount val="1"/>
                <c:pt idx="0">
                  <c:v>Number of Loans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assistance!$C$2:$C$31</c:f>
              <c:numCache>
                <c:formatCode>General</c:formatCode>
                <c:ptCount val="30"/>
                <c:pt idx="0">
                  <c:v>28</c:v>
                </c:pt>
                <c:pt idx="1">
                  <c:v>88</c:v>
                </c:pt>
                <c:pt idx="2">
                  <c:v>242</c:v>
                </c:pt>
                <c:pt idx="3">
                  <c:v>399</c:v>
                </c:pt>
                <c:pt idx="4">
                  <c:v>547</c:v>
                </c:pt>
                <c:pt idx="5">
                  <c:v>545</c:v>
                </c:pt>
                <c:pt idx="6">
                  <c:v>679</c:v>
                </c:pt>
                <c:pt idx="7">
                  <c:v>933</c:v>
                </c:pt>
                <c:pt idx="8">
                  <c:v>949</c:v>
                </c:pt>
                <c:pt idx="9">
                  <c:v>1128</c:v>
                </c:pt>
                <c:pt idx="10">
                  <c:v>1124</c:v>
                </c:pt>
                <c:pt idx="11">
                  <c:v>1205</c:v>
                </c:pt>
                <c:pt idx="12">
                  <c:v>1354</c:v>
                </c:pt>
                <c:pt idx="13">
                  <c:v>1554</c:v>
                </c:pt>
                <c:pt idx="14">
                  <c:v>1550</c:v>
                </c:pt>
                <c:pt idx="15">
                  <c:v>1375</c:v>
                </c:pt>
                <c:pt idx="16">
                  <c:v>1285</c:v>
                </c:pt>
                <c:pt idx="17">
                  <c:v>1437</c:v>
                </c:pt>
                <c:pt idx="18">
                  <c:v>1829</c:v>
                </c:pt>
                <c:pt idx="19">
                  <c:v>2037</c:v>
                </c:pt>
                <c:pt idx="20">
                  <c:v>2009</c:v>
                </c:pt>
                <c:pt idx="21">
                  <c:v>2008</c:v>
                </c:pt>
                <c:pt idx="22">
                  <c:v>3521</c:v>
                </c:pt>
                <c:pt idx="23">
                  <c:v>1775</c:v>
                </c:pt>
                <c:pt idx="24">
                  <c:v>1914</c:v>
                </c:pt>
                <c:pt idx="25">
                  <c:v>1452</c:v>
                </c:pt>
                <c:pt idx="26">
                  <c:v>1414</c:v>
                </c:pt>
                <c:pt idx="27">
                  <c:v>1235</c:v>
                </c:pt>
                <c:pt idx="28">
                  <c:v>1341</c:v>
                </c:pt>
                <c:pt idx="29">
                  <c:v>1484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A8-44DA-B74E-AE022EE14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941312"/>
        <c:axId val="174939136"/>
      </c:lineChart>
      <c:catAx>
        <c:axId val="1749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37216"/>
        <c:crosses val="autoZero"/>
        <c:auto val="1"/>
        <c:lblAlgn val="ctr"/>
        <c:lblOffset val="100"/>
        <c:noMultiLvlLbl val="0"/>
      </c:catAx>
      <c:valAx>
        <c:axId val="174937216"/>
        <c:scaling>
          <c:orientation val="minMax"/>
          <c:max val="11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3542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5017195424551454E-2"/>
                <c:y val="0.3557319590978253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74939136"/>
        <c:scaling>
          <c:orientation val="minMax"/>
          <c:max val="40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# of Loans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41312"/>
        <c:crosses val="max"/>
        <c:crossBetween val="between"/>
      </c:valAx>
      <c:catAx>
        <c:axId val="17494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4939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95647153514365"/>
          <c:y val="0.93563345962279676"/>
          <c:w val="0.39047057698245424"/>
          <c:h val="6.4366540377203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Sheet1!$A$7</c:f>
              <c:strCache>
                <c:ptCount val="1"/>
                <c:pt idx="0">
                  <c:v>Disbursements as a % of Loans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Sheet1!$B$7:$AE$7</c:f>
              <c:numCache>
                <c:formatCode>0.0%</c:formatCode>
                <c:ptCount val="30"/>
                <c:pt idx="0">
                  <c:v>0</c:v>
                </c:pt>
                <c:pt idx="1">
                  <c:v>0.27787311032983175</c:v>
                </c:pt>
                <c:pt idx="2">
                  <c:v>0.39303894053987437</c:v>
                </c:pt>
                <c:pt idx="3">
                  <c:v>0.46638641201672831</c:v>
                </c:pt>
                <c:pt idx="4">
                  <c:v>0.61031724204057913</c:v>
                </c:pt>
                <c:pt idx="5">
                  <c:v>0.70087149406022886</c:v>
                </c:pt>
                <c:pt idx="6">
                  <c:v>0.74140937747455526</c:v>
                </c:pt>
                <c:pt idx="7">
                  <c:v>0.76035164863246374</c:v>
                </c:pt>
                <c:pt idx="8">
                  <c:v>0.78197389034931131</c:v>
                </c:pt>
                <c:pt idx="9">
                  <c:v>0.80263128481927104</c:v>
                </c:pt>
                <c:pt idx="10">
                  <c:v>0.82016925194916335</c:v>
                </c:pt>
                <c:pt idx="11">
                  <c:v>0.83626594036755275</c:v>
                </c:pt>
                <c:pt idx="12">
                  <c:v>0.82976534562780779</c:v>
                </c:pt>
                <c:pt idx="13">
                  <c:v>0.82896774897394465</c:v>
                </c:pt>
                <c:pt idx="14">
                  <c:v>0.83717309035370668</c:v>
                </c:pt>
                <c:pt idx="15">
                  <c:v>0.83271547597750317</c:v>
                </c:pt>
                <c:pt idx="16">
                  <c:v>0.84056511205426077</c:v>
                </c:pt>
                <c:pt idx="17">
                  <c:v>0.8499637801875447</c:v>
                </c:pt>
                <c:pt idx="18">
                  <c:v>0.8510126039624154</c:v>
                </c:pt>
                <c:pt idx="19">
                  <c:v>0.85963342541277632</c:v>
                </c:pt>
                <c:pt idx="20">
                  <c:v>0.86699937737096378</c:v>
                </c:pt>
                <c:pt idx="21">
                  <c:v>0.87507294677898229</c:v>
                </c:pt>
                <c:pt idx="22">
                  <c:v>0.83842305033217068</c:v>
                </c:pt>
                <c:pt idx="23">
                  <c:v>0.86443465179486345</c:v>
                </c:pt>
                <c:pt idx="24">
                  <c:v>0.86614001121242978</c:v>
                </c:pt>
                <c:pt idx="25">
                  <c:v>0.87882226872126079</c:v>
                </c:pt>
                <c:pt idx="26">
                  <c:v>0.87828149520559451</c:v>
                </c:pt>
                <c:pt idx="27">
                  <c:v>0.88009039069237516</c:v>
                </c:pt>
                <c:pt idx="28">
                  <c:v>0.87476129789613866</c:v>
                </c:pt>
                <c:pt idx="29">
                  <c:v>0.87311194149947591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BF-4406-940C-352C55CB8785}"/>
            </c:ext>
          </c:extLst>
        </c:ser>
        <c:ser>
          <c:idx val="0"/>
          <c:order val="1"/>
          <c:tx>
            <c:strRef>
              <c:f>Sheet1!$A$6</c:f>
              <c:strCache>
                <c:ptCount val="1"/>
                <c:pt idx="0">
                  <c:v>Loans as % of Cumulative Funds Available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Sheet1!$B$6:$AE$6</c:f>
              <c:numCache>
                <c:formatCode>0.0%</c:formatCode>
                <c:ptCount val="30"/>
                <c:pt idx="0">
                  <c:v>0.16777854374324394</c:v>
                </c:pt>
                <c:pt idx="1">
                  <c:v>0.36791566200856918</c:v>
                </c:pt>
                <c:pt idx="2">
                  <c:v>0.54043821251250246</c:v>
                </c:pt>
                <c:pt idx="3">
                  <c:v>0.73304327792536994</c:v>
                </c:pt>
                <c:pt idx="4">
                  <c:v>0.75071506429787693</c:v>
                </c:pt>
                <c:pt idx="5">
                  <c:v>0.75099698818764948</c:v>
                </c:pt>
                <c:pt idx="6">
                  <c:v>0.78909090471786514</c:v>
                </c:pt>
                <c:pt idx="7">
                  <c:v>0.78666622816020226</c:v>
                </c:pt>
                <c:pt idx="8">
                  <c:v>0.82205077175282959</c:v>
                </c:pt>
                <c:pt idx="9">
                  <c:v>0.84237480259087094</c:v>
                </c:pt>
                <c:pt idx="10">
                  <c:v>0.86159140937697465</c:v>
                </c:pt>
                <c:pt idx="11">
                  <c:v>0.86542700671172679</c:v>
                </c:pt>
                <c:pt idx="12">
                  <c:v>0.88678156864603619</c:v>
                </c:pt>
                <c:pt idx="13">
                  <c:v>0.90230593881718002</c:v>
                </c:pt>
                <c:pt idx="14">
                  <c:v>0.90774835591762293</c:v>
                </c:pt>
                <c:pt idx="15">
                  <c:v>0.91981764949082467</c:v>
                </c:pt>
                <c:pt idx="16">
                  <c:v>0.91282244303843763</c:v>
                </c:pt>
                <c:pt idx="17">
                  <c:v>0.93104769702452983</c:v>
                </c:pt>
                <c:pt idx="18">
                  <c:v>0.94330948478597054</c:v>
                </c:pt>
                <c:pt idx="19">
                  <c:v>0.9623830251489387</c:v>
                </c:pt>
                <c:pt idx="20">
                  <c:v>0.97529135701917513</c:v>
                </c:pt>
                <c:pt idx="21">
                  <c:v>0.9569721839547044</c:v>
                </c:pt>
                <c:pt idx="22">
                  <c:v>0.99796736468458114</c:v>
                </c:pt>
                <c:pt idx="23">
                  <c:v>0.97590931215042187</c:v>
                </c:pt>
                <c:pt idx="24">
                  <c:v>0.97104394859931398</c:v>
                </c:pt>
                <c:pt idx="25">
                  <c:v>0.96239612753349335</c:v>
                </c:pt>
                <c:pt idx="26">
                  <c:v>0.96890248332904361</c:v>
                </c:pt>
                <c:pt idx="27">
                  <c:v>0.97162504000879946</c:v>
                </c:pt>
                <c:pt idx="28">
                  <c:v>0.97631958790565898</c:v>
                </c:pt>
                <c:pt idx="29">
                  <c:v>0.98413525300981719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BF-4406-940C-352C55CB8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21760"/>
        <c:axId val="174823296"/>
      </c:lineChart>
      <c:catAx>
        <c:axId val="1748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23296"/>
        <c:crosses val="autoZero"/>
        <c:auto val="1"/>
        <c:lblAlgn val="ctr"/>
        <c:lblOffset val="100"/>
        <c:noMultiLvlLbl val="0"/>
      </c:catAx>
      <c:valAx>
        <c:axId val="174823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SRF Interest Rate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Sheet1!$B$9:$AE$9</c:f>
              <c:numCache>
                <c:formatCode>0.0%</c:formatCode>
                <c:ptCount val="30"/>
                <c:pt idx="0">
                  <c:v>1.2999999999999999E-2</c:v>
                </c:pt>
                <c:pt idx="1">
                  <c:v>3.6999999999999998E-2</c:v>
                </c:pt>
                <c:pt idx="2">
                  <c:v>4.1000000000000002E-2</c:v>
                </c:pt>
                <c:pt idx="3">
                  <c:v>3.5999999999999997E-2</c:v>
                </c:pt>
                <c:pt idx="4">
                  <c:v>3.7999999999999999E-2</c:v>
                </c:pt>
                <c:pt idx="5">
                  <c:v>3.2000000000000001E-2</c:v>
                </c:pt>
                <c:pt idx="6">
                  <c:v>2.9000000000000001E-2</c:v>
                </c:pt>
                <c:pt idx="7">
                  <c:v>3.1E-2</c:v>
                </c:pt>
                <c:pt idx="8">
                  <c:v>0.03</c:v>
                </c:pt>
                <c:pt idx="9">
                  <c:v>2.9000000000000001E-2</c:v>
                </c:pt>
                <c:pt idx="10">
                  <c:v>2.7E-2</c:v>
                </c:pt>
                <c:pt idx="11">
                  <c:v>2.5999999999999999E-2</c:v>
                </c:pt>
                <c:pt idx="12">
                  <c:v>2.5999999999999999E-2</c:v>
                </c:pt>
                <c:pt idx="13">
                  <c:v>2.3E-2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2.1999999999999999E-2</c:v>
                </c:pt>
                <c:pt idx="17">
                  <c:v>2.3E-2</c:v>
                </c:pt>
                <c:pt idx="18">
                  <c:v>2.1000000000000001E-2</c:v>
                </c:pt>
                <c:pt idx="19">
                  <c:v>2.1000000000000001E-2</c:v>
                </c:pt>
                <c:pt idx="20">
                  <c:v>2.1999999999999999E-2</c:v>
                </c:pt>
                <c:pt idx="21">
                  <c:v>2.1999999999999999E-2</c:v>
                </c:pt>
                <c:pt idx="22">
                  <c:v>1.9E-2</c:v>
                </c:pt>
                <c:pt idx="23">
                  <c:v>2.1999999999999999E-2</c:v>
                </c:pt>
                <c:pt idx="24">
                  <c:v>2.1000000000000001E-2</c:v>
                </c:pt>
                <c:pt idx="25">
                  <c:v>1.7000000000000001E-2</c:v>
                </c:pt>
                <c:pt idx="26">
                  <c:v>1.9E-2</c:v>
                </c:pt>
                <c:pt idx="27">
                  <c:v>1.7000000000000001E-2</c:v>
                </c:pt>
                <c:pt idx="28">
                  <c:v>1.6E-2</c:v>
                </c:pt>
                <c:pt idx="29">
                  <c:v>1.4E-2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08-430D-B360-29941A692696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Market Interest Rate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Sheet1!$B$10:$AE$10</c:f>
              <c:numCache>
                <c:formatCode>0.0%</c:formatCode>
                <c:ptCount val="30"/>
                <c:pt idx="0">
                  <c:v>7.9000000000000001E-2</c:v>
                </c:pt>
                <c:pt idx="1">
                  <c:v>7.4999999999999997E-2</c:v>
                </c:pt>
                <c:pt idx="2">
                  <c:v>7.1999999999999995E-2</c:v>
                </c:pt>
                <c:pt idx="3">
                  <c:v>7.1999999999999995E-2</c:v>
                </c:pt>
                <c:pt idx="4">
                  <c:v>6.7000000000000004E-2</c:v>
                </c:pt>
                <c:pt idx="5">
                  <c:v>0.06</c:v>
                </c:pt>
                <c:pt idx="6">
                  <c:v>5.6000000000000001E-2</c:v>
                </c:pt>
                <c:pt idx="7">
                  <c:v>6.3E-2</c:v>
                </c:pt>
                <c:pt idx="8">
                  <c:v>5.8000000000000003E-2</c:v>
                </c:pt>
                <c:pt idx="9">
                  <c:v>5.7000000000000002E-2</c:v>
                </c:pt>
                <c:pt idx="10">
                  <c:v>5.1999999999999998E-2</c:v>
                </c:pt>
                <c:pt idx="11">
                  <c:v>5.0999999999999997E-2</c:v>
                </c:pt>
                <c:pt idx="12">
                  <c:v>5.8000000000000003E-2</c:v>
                </c:pt>
                <c:pt idx="13">
                  <c:v>5.2999999999999999E-2</c:v>
                </c:pt>
                <c:pt idx="14">
                  <c:v>5.0999999999999997E-2</c:v>
                </c:pt>
                <c:pt idx="15">
                  <c:v>4.8000000000000001E-2</c:v>
                </c:pt>
                <c:pt idx="16">
                  <c:v>4.8000000000000001E-2</c:v>
                </c:pt>
                <c:pt idx="17">
                  <c:v>4.9000000000000002E-2</c:v>
                </c:pt>
                <c:pt idx="18">
                  <c:v>4.4999999999999998E-2</c:v>
                </c:pt>
                <c:pt idx="19">
                  <c:v>4.2999999999999997E-2</c:v>
                </c:pt>
                <c:pt idx="20">
                  <c:v>4.5999999999999999E-2</c:v>
                </c:pt>
                <c:pt idx="21">
                  <c:v>0.05</c:v>
                </c:pt>
                <c:pt idx="22">
                  <c:v>4.3999999999999997E-2</c:v>
                </c:pt>
                <c:pt idx="23">
                  <c:v>4.4999999999999998E-2</c:v>
                </c:pt>
                <c:pt idx="24">
                  <c:v>3.9E-2</c:v>
                </c:pt>
                <c:pt idx="25">
                  <c:v>3.6999999999999998E-2</c:v>
                </c:pt>
                <c:pt idx="26">
                  <c:v>4.4999999999999998E-2</c:v>
                </c:pt>
                <c:pt idx="27">
                  <c:v>3.7999999999999999E-2</c:v>
                </c:pt>
                <c:pt idx="28">
                  <c:v>3.5000000000000003E-2</c:v>
                </c:pt>
                <c:pt idx="29">
                  <c:v>3.5000000000000003E-2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08-430D-B360-29941A692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574016"/>
        <c:axId val="215575552"/>
      </c:lineChart>
      <c:catAx>
        <c:axId val="2155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575552"/>
        <c:crosses val="autoZero"/>
        <c:auto val="1"/>
        <c:lblAlgn val="ctr"/>
        <c:lblOffset val="100"/>
        <c:noMultiLvlLbl val="0"/>
      </c:catAx>
      <c:valAx>
        <c:axId val="21557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5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48366449177034E-2"/>
          <c:y val="3.3528404544883109E-2"/>
          <c:w val="0.90479329927766583"/>
          <c:h val="0.799743305126783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Sheet1!$A$18</c:f>
              <c:strCache>
                <c:ptCount val="1"/>
                <c:pt idx="0">
                  <c:v>Annual Expenses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Sheet1!$B$1:$AE$1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Sheet1!$B$18:$AE$18</c:f>
              <c:numCache>
                <c:formatCode>"$"#,##0</c:formatCode>
                <c:ptCount val="30"/>
                <c:pt idx="0">
                  <c:v>0</c:v>
                </c:pt>
                <c:pt idx="1">
                  <c:v>862907</c:v>
                </c:pt>
                <c:pt idx="2">
                  <c:v>7321366</c:v>
                </c:pt>
                <c:pt idx="3">
                  <c:v>58595752</c:v>
                </c:pt>
                <c:pt idx="4">
                  <c:v>135376349</c:v>
                </c:pt>
                <c:pt idx="5">
                  <c:v>184008578</c:v>
                </c:pt>
                <c:pt idx="6">
                  <c:v>241411488</c:v>
                </c:pt>
                <c:pt idx="7">
                  <c:v>372617399</c:v>
                </c:pt>
                <c:pt idx="8">
                  <c:v>427786324</c:v>
                </c:pt>
                <c:pt idx="9">
                  <c:v>482890331</c:v>
                </c:pt>
                <c:pt idx="10">
                  <c:v>536017291</c:v>
                </c:pt>
                <c:pt idx="11">
                  <c:v>585586408</c:v>
                </c:pt>
                <c:pt idx="12">
                  <c:v>620960372</c:v>
                </c:pt>
                <c:pt idx="13">
                  <c:v>704079953</c:v>
                </c:pt>
                <c:pt idx="14">
                  <c:v>771926091</c:v>
                </c:pt>
                <c:pt idx="15">
                  <c:v>844906263</c:v>
                </c:pt>
                <c:pt idx="16">
                  <c:v>855055829</c:v>
                </c:pt>
                <c:pt idx="17">
                  <c:v>983573141</c:v>
                </c:pt>
                <c:pt idx="18">
                  <c:v>1037723620</c:v>
                </c:pt>
                <c:pt idx="19">
                  <c:v>1061735110</c:v>
                </c:pt>
                <c:pt idx="20">
                  <c:v>1064461092</c:v>
                </c:pt>
                <c:pt idx="21">
                  <c:v>1107417752</c:v>
                </c:pt>
                <c:pt idx="22">
                  <c:v>1207048717</c:v>
                </c:pt>
                <c:pt idx="23">
                  <c:v>1215864010</c:v>
                </c:pt>
                <c:pt idx="24">
                  <c:v>1122283459</c:v>
                </c:pt>
                <c:pt idx="25">
                  <c:v>1077633620</c:v>
                </c:pt>
                <c:pt idx="26">
                  <c:v>1065113563</c:v>
                </c:pt>
                <c:pt idx="27">
                  <c:v>1069473389</c:v>
                </c:pt>
                <c:pt idx="28">
                  <c:v>980643375</c:v>
                </c:pt>
                <c:pt idx="29">
                  <c:v>944888018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C-4DD7-BF51-DC976905DCBE}"/>
            </c:ext>
          </c:extLst>
        </c:ser>
        <c:ser>
          <c:idx val="0"/>
          <c:order val="1"/>
          <c:tx>
            <c:strRef>
              <c:f>Sheet1!$A$14</c:f>
              <c:strCache>
                <c:ptCount val="1"/>
                <c:pt idx="0">
                  <c:v>Annual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Sheet1!$B$20:$AE$20</c:f>
              <c:numCache>
                <c:formatCode>"$"#,##0</c:formatCode>
                <c:ptCount val="30"/>
                <c:pt idx="0">
                  <c:v>209949</c:v>
                </c:pt>
                <c:pt idx="1">
                  <c:v>4556698</c:v>
                </c:pt>
                <c:pt idx="2">
                  <c:v>17447016</c:v>
                </c:pt>
                <c:pt idx="3">
                  <c:v>32720803</c:v>
                </c:pt>
                <c:pt idx="4">
                  <c:v>82827590</c:v>
                </c:pt>
                <c:pt idx="5">
                  <c:v>119219567</c:v>
                </c:pt>
                <c:pt idx="6">
                  <c:v>158390278</c:v>
                </c:pt>
                <c:pt idx="7">
                  <c:v>209057147</c:v>
                </c:pt>
                <c:pt idx="8">
                  <c:v>253996769</c:v>
                </c:pt>
                <c:pt idx="9">
                  <c:v>311669497</c:v>
                </c:pt>
                <c:pt idx="10">
                  <c:v>382121350</c:v>
                </c:pt>
                <c:pt idx="11">
                  <c:v>385116003</c:v>
                </c:pt>
                <c:pt idx="12">
                  <c:v>461767566</c:v>
                </c:pt>
                <c:pt idx="13">
                  <c:v>516867182</c:v>
                </c:pt>
                <c:pt idx="14">
                  <c:v>425165750</c:v>
                </c:pt>
                <c:pt idx="15">
                  <c:v>368980741</c:v>
                </c:pt>
                <c:pt idx="16">
                  <c:v>396082449</c:v>
                </c:pt>
                <c:pt idx="17">
                  <c:v>372518115</c:v>
                </c:pt>
                <c:pt idx="18">
                  <c:v>504880218</c:v>
                </c:pt>
                <c:pt idx="19">
                  <c:v>623041524</c:v>
                </c:pt>
                <c:pt idx="20">
                  <c:v>627520520</c:v>
                </c:pt>
                <c:pt idx="21">
                  <c:v>440634864</c:v>
                </c:pt>
                <c:pt idx="22">
                  <c:v>268446444</c:v>
                </c:pt>
                <c:pt idx="23">
                  <c:v>253997888</c:v>
                </c:pt>
                <c:pt idx="24">
                  <c:v>365319608</c:v>
                </c:pt>
                <c:pt idx="25">
                  <c:v>276431266</c:v>
                </c:pt>
                <c:pt idx="26">
                  <c:v>227485816</c:v>
                </c:pt>
                <c:pt idx="27">
                  <c:v>223844645</c:v>
                </c:pt>
                <c:pt idx="28">
                  <c:v>281056689</c:v>
                </c:pt>
                <c:pt idx="29">
                  <c:v>285340025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C-4DD7-BF51-DC976905D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0857856"/>
        <c:axId val="200859648"/>
      </c:barChart>
      <c:catAx>
        <c:axId val="2008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59648"/>
        <c:crosses val="autoZero"/>
        <c:auto val="1"/>
        <c:lblAlgn val="ctr"/>
        <c:lblOffset val="100"/>
        <c:noMultiLvlLbl val="0"/>
      </c:catAx>
      <c:valAx>
        <c:axId val="2008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5785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4639600938287478E-2"/>
                <c:y val="0.3434774261514967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/>
                    <a:t>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CWSRF Program Equity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Sheet1!$B$1:$AE$1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Sheet1!$B$22:$AE$22</c:f>
              <c:numCache>
                <c:formatCode>"$"#,##0</c:formatCode>
                <c:ptCount val="30"/>
                <c:pt idx="0">
                  <c:v>36956234</c:v>
                </c:pt>
                <c:pt idx="1">
                  <c:v>368249247.99999994</c:v>
                </c:pt>
                <c:pt idx="2">
                  <c:v>905104940.45952845</c:v>
                </c:pt>
                <c:pt idx="3">
                  <c:v>1961294758.020133</c:v>
                </c:pt>
                <c:pt idx="4">
                  <c:v>3568780755.6633968</c:v>
                </c:pt>
                <c:pt idx="5">
                  <c:v>5310683441.2927713</c:v>
                </c:pt>
                <c:pt idx="6">
                  <c:v>7087760284.5882864</c:v>
                </c:pt>
                <c:pt idx="7">
                  <c:v>8991780892.4541416</c:v>
                </c:pt>
                <c:pt idx="8">
                  <c:v>11117933533.850937</c:v>
                </c:pt>
                <c:pt idx="9">
                  <c:v>13088363953.892147</c:v>
                </c:pt>
                <c:pt idx="10">
                  <c:v>15021202338.840307</c:v>
                </c:pt>
                <c:pt idx="11">
                  <c:v>16896608882.916637</c:v>
                </c:pt>
                <c:pt idx="12">
                  <c:v>18925954113.984486</c:v>
                </c:pt>
                <c:pt idx="13">
                  <c:v>21123546358.966911</c:v>
                </c:pt>
                <c:pt idx="14">
                  <c:v>23010603652.45084</c:v>
                </c:pt>
                <c:pt idx="15">
                  <c:v>24793142511.25872</c:v>
                </c:pt>
                <c:pt idx="16">
                  <c:v>26801410560.610012</c:v>
                </c:pt>
                <c:pt idx="17">
                  <c:v>28591764418.179905</c:v>
                </c:pt>
                <c:pt idx="18">
                  <c:v>30357116467.854424</c:v>
                </c:pt>
                <c:pt idx="19">
                  <c:v>32530490159.19368</c:v>
                </c:pt>
                <c:pt idx="20">
                  <c:v>34524262356.513115</c:v>
                </c:pt>
                <c:pt idx="21">
                  <c:v>35653778835.098045</c:v>
                </c:pt>
                <c:pt idx="22">
                  <c:v>35386398706.413162</c:v>
                </c:pt>
                <c:pt idx="23">
                  <c:v>38482684603.215912</c:v>
                </c:pt>
                <c:pt idx="24">
                  <c:v>40357493567.76503</c:v>
                </c:pt>
                <c:pt idx="25">
                  <c:v>42703745294.056229</c:v>
                </c:pt>
                <c:pt idx="26">
                  <c:v>44388766447.937729</c:v>
                </c:pt>
                <c:pt idx="27">
                  <c:v>46432348038.509773</c:v>
                </c:pt>
                <c:pt idx="28">
                  <c:v>48225029286.786118</c:v>
                </c:pt>
                <c:pt idx="29">
                  <c:v>49611853593.153946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85-4E6B-9066-981470A60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345408"/>
        <c:axId val="215461888"/>
      </c:areaChart>
      <c:catAx>
        <c:axId val="2153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61888"/>
        <c:crosses val="autoZero"/>
        <c:auto val="1"/>
        <c:lblAlgn val="ctr"/>
        <c:lblOffset val="100"/>
        <c:noMultiLvlLbl val="0"/>
      </c:catAx>
      <c:valAx>
        <c:axId val="21546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345408"/>
        <c:crosses val="autoZero"/>
        <c:crossBetween val="midCat"/>
        <c:dispUnits>
          <c:builtInUnit val="billions"/>
          <c:dispUnitsLbl>
            <c:layout>
              <c:manualLayout>
                <c:xMode val="edge"/>
                <c:yMode val="edge"/>
                <c:x val="3.7133291670312664E-3"/>
                <c:y val="0.3869681350817536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0.32038</cdr:x>
      <cdr:y>0.26358</cdr:y>
    </cdr:from>
    <cdr:to>
      <cdr:x>0.58385</cdr:x>
      <cdr:y>0.41043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3906037" y="1325563"/>
          <a:ext cx="3212215" cy="738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Cumulative Rate of Loan Commitments as of 2017: 98%</a:t>
          </a:r>
        </a:p>
      </cdr:txBody>
    </cdr:sp>
  </cdr:relSizeAnchor>
  <cdr:relSizeAnchor xmlns:cdr="http://schemas.openxmlformats.org/drawingml/2006/chartDrawing">
    <cdr:from>
      <cdr:x>0.31993</cdr:x>
      <cdr:y>0.4583</cdr:y>
    </cdr:from>
    <cdr:to>
      <cdr:x>0.5834</cdr:x>
      <cdr:y>0.60515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3900566" y="2304831"/>
          <a:ext cx="3212215" cy="738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Cumulative Rate of Disbursements as of 2017: 87%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0.56801</cdr:x>
      <cdr:y>0.11318</cdr:y>
    </cdr:from>
    <cdr:to>
      <cdr:x>0.89423</cdr:x>
      <cdr:y>0.25556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925120" y="587045"/>
          <a:ext cx="3977342" cy="738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Average CWSRF Interest Rate in 2017: </a:t>
          </a:r>
          <a:r>
            <a:rPr lang="en-US" sz="2000" dirty="0"/>
            <a:t>1.4</a:t>
          </a:r>
          <a:r>
            <a:rPr lang="en-US" sz="1600" dirty="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0.09217</cdr:x>
      <cdr:y>0.11442</cdr:y>
    </cdr:from>
    <cdr:to>
      <cdr:x>0.4184</cdr:x>
      <cdr:y>0.25836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123760" y="587045"/>
          <a:ext cx="3977342" cy="738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CWSRF Revenues have exceeded Expenses by over $8.8 billion over the past 30 years.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0.11632</cdr:x>
      <cdr:y>0.17718</cdr:y>
    </cdr:from>
    <cdr:to>
      <cdr:x>0.48214</cdr:x>
      <cdr:y>0.32403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405115" y="891063"/>
          <a:ext cx="4418910" cy="73851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CWSRF Program Equity in 2017 was $49.6 billion.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15D53-6EA1-49C0-93FF-0AA9C6C161D3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94731-1D35-43D3-B54B-A4183364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4731-1D35-43D3-B54B-A4183364D9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6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4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7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0B28-7560-4A0B-8A98-FCC45F62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2" y="4631"/>
            <a:ext cx="12388651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137666" y="4106795"/>
            <a:ext cx="7720014" cy="1663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0"/>
              </a:rPr>
              <a:t>Andrew Sawyers, Ph.D., Director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Office of Wastewater Management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Washington, DC March 2018</a:t>
            </a:r>
          </a:p>
        </p:txBody>
      </p:sp>
      <p:sp>
        <p:nvSpPr>
          <p:cNvPr id="10" name="Oval 9"/>
          <p:cNvSpPr/>
          <p:nvPr/>
        </p:nvSpPr>
        <p:spPr>
          <a:xfrm>
            <a:off x="8626873" y="1728723"/>
            <a:ext cx="3209924" cy="3209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29405" r="27871" b="27766"/>
          <a:stretch/>
        </p:blipFill>
        <p:spPr>
          <a:xfrm>
            <a:off x="8758634" y="1879534"/>
            <a:ext cx="2946401" cy="2908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02E50"/>
              </a:clrFrom>
              <a:clrTo>
                <a:srgbClr val="10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/>
        </p:blipFill>
        <p:spPr>
          <a:xfrm>
            <a:off x="1" y="6113146"/>
            <a:ext cx="2495413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70" y="31532"/>
            <a:ext cx="12192000" cy="6858000"/>
          </a:xfrm>
          <a:prstGeom prst="rect">
            <a:avLst/>
          </a:prstGeom>
          <a:solidFill>
            <a:srgbClr val="66A5AD">
              <a:alpha val="5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31143" y="0"/>
            <a:ext cx="9136858" cy="685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602832" y="-4071691"/>
            <a:ext cx="993475" cy="913685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5786" y="1637566"/>
            <a:ext cx="2313412" cy="2078655"/>
            <a:chOff x="1626965" y="1436434"/>
            <a:chExt cx="2894034" cy="2600357"/>
          </a:xfrm>
        </p:grpSpPr>
        <p:grpSp>
          <p:nvGrpSpPr>
            <p:cNvPr id="6" name="Group 5"/>
            <p:cNvGrpSpPr/>
            <p:nvPr/>
          </p:nvGrpSpPr>
          <p:grpSpPr>
            <a:xfrm>
              <a:off x="1626965" y="1436434"/>
              <a:ext cx="2894034" cy="2600357"/>
              <a:chOff x="2527300" y="1767240"/>
              <a:chExt cx="4303462" cy="386676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3529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7300" y="1767240"/>
                <a:ext cx="4303462" cy="386676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527300" y="1776163"/>
                <a:ext cx="660400" cy="5596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52006" y="2401333"/>
              <a:ext cx="1926563" cy="46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Co-Financing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35815" y="4546245"/>
            <a:ext cx="2463418" cy="2181444"/>
            <a:chOff x="6143287" y="6003423"/>
            <a:chExt cx="2463418" cy="21814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3529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287" y="6003423"/>
              <a:ext cx="2427808" cy="21814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57269" y="6724813"/>
              <a:ext cx="244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Programmatic Financing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311198" y="3929853"/>
            <a:ext cx="5962988" cy="3428149"/>
            <a:chOff x="2785461" y="1397114"/>
            <a:chExt cx="5962988" cy="3258604"/>
          </a:xfrm>
        </p:grpSpPr>
        <p:grpSp>
          <p:nvGrpSpPr>
            <p:cNvPr id="19" name="Group 18"/>
            <p:cNvGrpSpPr/>
            <p:nvPr/>
          </p:nvGrpSpPr>
          <p:grpSpPr>
            <a:xfrm>
              <a:off x="2785461" y="1397114"/>
              <a:ext cx="5962988" cy="3258604"/>
              <a:chOff x="2527300" y="-2893680"/>
              <a:chExt cx="9569490" cy="522945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3529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3329" y="-2893680"/>
                <a:ext cx="4303461" cy="386676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527300" y="1776163"/>
                <a:ext cx="660400" cy="5596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502259" y="2287822"/>
              <a:ext cx="2191113" cy="35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Sponsorship Financing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31673" y="4438355"/>
            <a:ext cx="2896447" cy="1976933"/>
            <a:chOff x="7384055" y="4781450"/>
            <a:chExt cx="2896447" cy="1976933"/>
          </a:xfrm>
        </p:grpSpPr>
        <p:grpSp>
          <p:nvGrpSpPr>
            <p:cNvPr id="23" name="Group 22"/>
            <p:cNvGrpSpPr/>
            <p:nvPr/>
          </p:nvGrpSpPr>
          <p:grpSpPr>
            <a:xfrm>
              <a:off x="7384055" y="4781450"/>
              <a:ext cx="2896447" cy="1976933"/>
              <a:chOff x="2527300" y="1398649"/>
              <a:chExt cx="5108000" cy="386676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3529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1839" y="1398649"/>
                <a:ext cx="4303461" cy="3866763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527300" y="1776163"/>
                <a:ext cx="660400" cy="5596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119361" y="5450145"/>
              <a:ext cx="197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Portfolio Financing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73720" y="1676819"/>
            <a:ext cx="2679065" cy="2214700"/>
            <a:chOff x="9140061" y="1851708"/>
            <a:chExt cx="2679065" cy="2214700"/>
          </a:xfrm>
        </p:grpSpPr>
        <p:grpSp>
          <p:nvGrpSpPr>
            <p:cNvPr id="27" name="Group 26"/>
            <p:cNvGrpSpPr/>
            <p:nvPr/>
          </p:nvGrpSpPr>
          <p:grpSpPr>
            <a:xfrm>
              <a:off x="9140061" y="1851708"/>
              <a:ext cx="2464820" cy="2214700"/>
              <a:chOff x="2422593" y="1573704"/>
              <a:chExt cx="4303461" cy="386676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>
                      <a:alpha val="3529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2593" y="1573704"/>
                <a:ext cx="4303461" cy="3866763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2527300" y="1776163"/>
                <a:ext cx="660400" cy="5596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369690" y="2695156"/>
              <a:ext cx="244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Extended Term Financing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29405" r="27871" b="27766"/>
          <a:stretch/>
        </p:blipFill>
        <p:spPr>
          <a:xfrm>
            <a:off x="4086370" y="825376"/>
            <a:ext cx="4157936" cy="4104170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13323" y="-165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rPr>
              <a:t>Ongoing Efforts to Streamline the CWSRF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Promoting Financing Innovations (Five </a:t>
            </a:r>
            <a:r>
              <a:rPr 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Fi’s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922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329"/>
            <a:ext cx="12192000" cy="6858000"/>
          </a:xfrm>
          <a:prstGeom prst="rect">
            <a:avLst/>
          </a:prstGeom>
          <a:solidFill>
            <a:srgbClr val="C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555207" y="-4024066"/>
            <a:ext cx="1088725" cy="913685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11</a:t>
            </a:fld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13323" y="-165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rPr>
              <a:t>Ongoing Efforts to Streamline the CWSRF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SRF Database Redesign and Modernization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4210" y="1188134"/>
            <a:ext cx="5309670" cy="5004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54210" y="1683470"/>
            <a:ext cx="5210849" cy="4508914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The Office of Ground Water and Drinking Water and the Office of Wastewater Management are partnering with stakeholders to modernize SRF data collection.</a:t>
            </a:r>
          </a:p>
          <a:p>
            <a:r>
              <a:rPr lang="en-US" dirty="0">
                <a:latin typeface="Tw Cen MT" panose="020B0602020104020603" pitchFamily="34" charset="0"/>
              </a:rPr>
              <a:t>Create a single database that is mutually beneficial to the states and EPA.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t="11161" r="10749" b="17102"/>
          <a:stretch/>
        </p:blipFill>
        <p:spPr>
          <a:xfrm>
            <a:off x="5926405" y="1244118"/>
            <a:ext cx="5953660" cy="4919732"/>
          </a:xfrm>
          <a:prstGeom prst="rect">
            <a:avLst/>
          </a:prstGeom>
          <a:ln w="44450">
            <a:solidFill>
              <a:srgbClr val="07575B"/>
            </a:solidFill>
          </a:ln>
        </p:spPr>
      </p:pic>
    </p:spTree>
    <p:extLst>
      <p:ext uri="{BB962C8B-B14F-4D97-AF65-F5344CB8AC3E}">
        <p14:creationId xmlns:p14="http://schemas.microsoft.com/office/powerpoint/2010/main" val="310798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70" y="0"/>
            <a:ext cx="12192000" cy="6858000"/>
          </a:xfrm>
          <a:prstGeom prst="rect">
            <a:avLst/>
          </a:prstGeom>
          <a:solidFill>
            <a:srgbClr val="66A5AD">
              <a:alpha val="5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52550" y="1"/>
            <a:ext cx="9734550" cy="685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613712" y="-4234970"/>
            <a:ext cx="1238419" cy="9708359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-165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rPr>
              <a:t>Marketing and Outreach Update</a:t>
            </a:r>
            <a:endParaRPr 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31142" y="1991509"/>
            <a:ext cx="9822658" cy="324326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w Cen MT" panose="020B0602020104020603" pitchFamily="34" charset="0"/>
              </a:rPr>
              <a:t>State Customizable Marketing Brochure</a:t>
            </a:r>
          </a:p>
          <a:p>
            <a:endParaRPr lang="en-US" sz="3600" dirty="0">
              <a:latin typeface="Tw Cen MT" panose="020B0602020104020603" pitchFamily="34" charset="0"/>
            </a:endParaRPr>
          </a:p>
          <a:p>
            <a:r>
              <a:rPr lang="en-US" sz="3600" dirty="0">
                <a:latin typeface="Tw Cen MT" panose="020B0602020104020603" pitchFamily="34" charset="0"/>
              </a:rPr>
              <a:t>State Surveys and Focus Groups</a:t>
            </a:r>
          </a:p>
          <a:p>
            <a:pPr marL="0" indent="0">
              <a:buNone/>
            </a:pPr>
            <a:endParaRPr lang="en-US" sz="3600" dirty="0">
              <a:latin typeface="Tw Cen MT" panose="020B0602020104020603" pitchFamily="34" charset="0"/>
            </a:endParaRPr>
          </a:p>
          <a:p>
            <a:r>
              <a:rPr lang="en-US" sz="3600" dirty="0">
                <a:latin typeface="Tw Cen MT" panose="020B0602020104020603" pitchFamily="34" charset="0"/>
              </a:rPr>
              <a:t>Compilation of Feedback from State Surveys and Focus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0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 txBox="1">
            <a:spLocks/>
          </p:cNvSpPr>
          <p:nvPr/>
        </p:nvSpPr>
        <p:spPr>
          <a:xfrm>
            <a:off x="9067800" y="6387829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>
          <a:xfrm>
            <a:off x="9054491" y="6356167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14</a:t>
            </a:r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>
            <a:off x="5550344" y="0"/>
            <a:ext cx="6641656" cy="6858000"/>
          </a:xfrm>
          <a:prstGeom prst="parallelogram">
            <a:avLst>
              <a:gd name="adj" fmla="val 0"/>
            </a:avLst>
          </a:prstGeom>
          <a:solidFill>
            <a:srgbClr val="07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67694" y="644349"/>
            <a:ext cx="5329511" cy="5468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1"/>
            <a:ext cx="12338274" cy="694027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66900" y="1181100"/>
            <a:ext cx="8801100" cy="40767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20354" y="1446066"/>
            <a:ext cx="8223796" cy="350162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51" y="-683996"/>
            <a:ext cx="7290596" cy="7541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7467" y="4263378"/>
            <a:ext cx="4959965" cy="68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w Cen MT" panose="020B0602020104020603" pitchFamily="34" charset="0"/>
              </a:rPr>
              <a:t>www.epa.gov/cwsrf</a:t>
            </a:r>
          </a:p>
        </p:txBody>
      </p:sp>
    </p:spTree>
    <p:extLst>
      <p:ext uri="{BB962C8B-B14F-4D97-AF65-F5344CB8AC3E}">
        <p14:creationId xmlns:p14="http://schemas.microsoft.com/office/powerpoint/2010/main" val="27321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3"/>
          <a:stretch/>
        </p:blipFill>
        <p:spPr>
          <a:xfrm>
            <a:off x="6215996" y="12761"/>
            <a:ext cx="5984421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3"/>
          <a:stretch/>
        </p:blipFill>
        <p:spPr>
          <a:xfrm>
            <a:off x="40254" y="12761"/>
            <a:ext cx="6196593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70" y="0"/>
            <a:ext cx="12192000" cy="6858000"/>
          </a:xfrm>
          <a:prstGeom prst="rect">
            <a:avLst/>
          </a:prstGeom>
          <a:solidFill>
            <a:srgbClr val="66A5AD">
              <a:alpha val="5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57644" y="0"/>
            <a:ext cx="9876713" cy="6180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476790" y="-4319147"/>
            <a:ext cx="1238419" cy="9876713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3677" y="248759"/>
            <a:ext cx="409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CWSRF Update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2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47834" y="1807369"/>
            <a:ext cx="5543809" cy="32432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Assistant Administrator for the Office of Water, David P. Ross</a:t>
            </a:r>
          </a:p>
          <a:p>
            <a:r>
              <a:rPr lang="en-US" dirty="0">
                <a:latin typeface="Tw Cen MT" panose="020B0602020104020603" pitchFamily="34" charset="0"/>
              </a:rPr>
              <a:t>The President’s Infrastructure Plan</a:t>
            </a:r>
          </a:p>
          <a:p>
            <a:r>
              <a:rPr lang="en-US" dirty="0">
                <a:latin typeface="Tw Cen MT" panose="020B0602020104020603" pitchFamily="34" charset="0"/>
              </a:rPr>
              <a:t>FY 2019 President’s Request for the CWSRF </a:t>
            </a:r>
          </a:p>
          <a:p>
            <a:r>
              <a:rPr lang="en-US" dirty="0">
                <a:latin typeface="Tw Cen MT" panose="020B0602020104020603" pitchFamily="34" charset="0"/>
              </a:rPr>
              <a:t>FY 2018 CWSRF Appropriation</a:t>
            </a:r>
          </a:p>
          <a:p>
            <a:r>
              <a:rPr lang="en-US" dirty="0">
                <a:latin typeface="Tw Cen MT" panose="020B0602020104020603" pitchFamily="34" charset="0"/>
              </a:rPr>
              <a:t>30</a:t>
            </a:r>
            <a:r>
              <a:rPr lang="en-US" baseline="30000" dirty="0">
                <a:latin typeface="Tw Cen MT" panose="020B0602020104020603" pitchFamily="34" charset="0"/>
              </a:rPr>
              <a:t>th</a:t>
            </a:r>
            <a:r>
              <a:rPr lang="en-US" dirty="0">
                <a:latin typeface="Tw Cen MT" panose="020B0602020104020603" pitchFamily="34" charset="0"/>
              </a:rPr>
              <a:t> Anniversary of the CWSRF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7B00A7-7926-4B62-8C65-5A056060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665" y="1414102"/>
            <a:ext cx="3429501" cy="44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31143" y="0"/>
            <a:ext cx="9136858" cy="6180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480361" y="-3949218"/>
            <a:ext cx="1238420" cy="913685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9574" y="-111977"/>
            <a:ext cx="5872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30 Years of Success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Annual Funding: 1988 to 2017</a:t>
            </a:r>
          </a:p>
          <a:p>
            <a:endParaRPr lang="en-US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65170"/>
              </p:ext>
            </p:extLst>
          </p:nvPr>
        </p:nvGraphicFramePr>
        <p:xfrm>
          <a:off x="0" y="1381692"/>
          <a:ext cx="12191999" cy="515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664044" y="2327805"/>
            <a:ext cx="2500184" cy="7385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CWSRF Funding 1988 to 2017: $126.1 Billion</a:t>
            </a:r>
          </a:p>
        </p:txBody>
      </p:sp>
    </p:spTree>
    <p:extLst>
      <p:ext uri="{BB962C8B-B14F-4D97-AF65-F5344CB8AC3E}">
        <p14:creationId xmlns:p14="http://schemas.microsoft.com/office/powerpoint/2010/main" val="391396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70" y="0"/>
            <a:ext cx="12192000" cy="6858000"/>
          </a:xfrm>
          <a:prstGeom prst="rect">
            <a:avLst/>
          </a:prstGeom>
          <a:solidFill>
            <a:srgbClr val="66A5AD">
              <a:alpha val="5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6" t="10359" r="513" b="4953"/>
          <a:stretch/>
        </p:blipFill>
        <p:spPr>
          <a:xfrm>
            <a:off x="3570" y="1"/>
            <a:ext cx="5907146" cy="6858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4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427422" y="-4040220"/>
            <a:ext cx="1337156" cy="941759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14700" y="1337158"/>
            <a:ext cx="2596016" cy="5520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4700" y="1337157"/>
            <a:ext cx="2596016" cy="5520844"/>
          </a:xfrm>
          <a:prstGeom prst="rect">
            <a:avLst/>
          </a:prstGeom>
          <a:solidFill>
            <a:srgbClr val="66A5A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23982" y="2150153"/>
            <a:ext cx="8533129" cy="287508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49861" y="2382036"/>
            <a:ext cx="8439150" cy="2643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BA4A00"/>
                </a:solidFill>
                <a:latin typeface="Tw Cen MT" panose="020B0602020104020603" pitchFamily="34" charset="0"/>
              </a:rPr>
              <a:t>$53.9 billion to improve water quality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A4A00"/>
                </a:solidFill>
                <a:latin typeface="Tw Cen MT" panose="020B0602020104020603" pitchFamily="34" charset="0"/>
              </a:rPr>
              <a:t>$33.1 billion to achieve compliance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A4A00"/>
                </a:solidFill>
                <a:latin typeface="Tw Cen MT" panose="020B0602020104020603" pitchFamily="34" charset="0"/>
              </a:rPr>
              <a:t>$54.7 billion to protect and restore aquatic life and wildlife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A4A00"/>
                </a:solidFill>
                <a:latin typeface="Tw Cen MT" panose="020B0602020104020603" pitchFamily="34" charset="0"/>
              </a:rPr>
              <a:t>$11.4 billion to protect and restore drinking water sources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A4A00"/>
                </a:solidFill>
                <a:latin typeface="Tw Cen MT" panose="020B0602020104020603" pitchFamily="34" charset="0"/>
              </a:rPr>
              <a:t>$56.9 billion to protect and restore recreational uses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06" y="0"/>
            <a:ext cx="90637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30 Years of Success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CWSRF Environmental Benefits: 2005 to 2017</a:t>
            </a:r>
          </a:p>
        </p:txBody>
      </p:sp>
    </p:spTree>
    <p:extLst>
      <p:ext uri="{BB962C8B-B14F-4D97-AF65-F5344CB8AC3E}">
        <p14:creationId xmlns:p14="http://schemas.microsoft.com/office/powerpoint/2010/main" val="13136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5400000">
            <a:off x="5385897" y="-3998694"/>
            <a:ext cx="1420206" cy="941759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4105" y="48607"/>
            <a:ext cx="90637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30 Years of Success</a:t>
            </a:r>
          </a:p>
          <a:p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Cumulative Rate of Loan Commitments and Disbursements: 1988 to 2017</a:t>
            </a:r>
          </a:p>
          <a:p>
            <a:endParaRPr lang="en-US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16363"/>
              </p:ext>
            </p:extLst>
          </p:nvPr>
        </p:nvGraphicFramePr>
        <p:xfrm>
          <a:off x="0" y="1757219"/>
          <a:ext cx="12192000" cy="502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750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5400000">
            <a:off x="5480360" y="-3949219"/>
            <a:ext cx="1238420" cy="913685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46634"/>
              </p:ext>
            </p:extLst>
          </p:nvPr>
        </p:nvGraphicFramePr>
        <p:xfrm>
          <a:off x="0" y="1392701"/>
          <a:ext cx="12191999" cy="518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0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30 Years of Success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CWSRF Interest Rates: 1988 to 2017</a:t>
            </a:r>
          </a:p>
        </p:txBody>
      </p:sp>
    </p:spTree>
    <p:extLst>
      <p:ext uri="{BB962C8B-B14F-4D97-AF65-F5344CB8AC3E}">
        <p14:creationId xmlns:p14="http://schemas.microsoft.com/office/powerpoint/2010/main" val="264466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5400000">
            <a:off x="5457352" y="-4306758"/>
            <a:ext cx="1277297" cy="9813062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3625"/>
              </p:ext>
            </p:extLst>
          </p:nvPr>
        </p:nvGraphicFramePr>
        <p:xfrm>
          <a:off x="0" y="1448971"/>
          <a:ext cx="12191999" cy="513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524125" y="-38878"/>
            <a:ext cx="71437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30 Years of Success</a:t>
            </a:r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SRF Revenues vs. Expenses: 1988 to 2017 </a:t>
            </a:r>
          </a:p>
        </p:txBody>
      </p:sp>
    </p:spTree>
    <p:extLst>
      <p:ext uri="{BB962C8B-B14F-4D97-AF65-F5344CB8AC3E}">
        <p14:creationId xmlns:p14="http://schemas.microsoft.com/office/powerpoint/2010/main" val="5720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5400000">
            <a:off x="5476791" y="-4287319"/>
            <a:ext cx="1238419" cy="9813062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7949" y="-125359"/>
            <a:ext cx="68960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30 Years of Success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CWSRF Program Equity: 1988 to 2017 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36610"/>
              </p:ext>
            </p:extLst>
          </p:nvPr>
        </p:nvGraphicFramePr>
        <p:xfrm>
          <a:off x="112542" y="1550503"/>
          <a:ext cx="12079457" cy="48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0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70" y="0"/>
            <a:ext cx="12192000" cy="6858000"/>
          </a:xfrm>
          <a:prstGeom prst="rect">
            <a:avLst/>
          </a:prstGeom>
          <a:solidFill>
            <a:srgbClr val="66A5AD">
              <a:alpha val="5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7571" y="0"/>
            <a:ext cx="9136858" cy="62003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5340271" y="-3812698"/>
            <a:ext cx="1511458" cy="9136857"/>
          </a:xfrm>
          <a:prstGeom prst="roundRect">
            <a:avLst/>
          </a:prstGeom>
          <a:solidFill>
            <a:srgbClr val="075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3" y="5947873"/>
            <a:ext cx="586154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5050" y="265629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CWSRF PISCES Recognition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0B28-7560-4A0B-8A98-FCC45F625A79}" type="slidenum">
              <a:rPr lang="en-US" smtClean="0"/>
              <a:t>9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05050" y="1167319"/>
            <a:ext cx="7415679" cy="222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w Cen MT" panose="020B0602020104020603" pitchFamily="34" charset="0"/>
            </a:endParaRPr>
          </a:p>
          <a:p>
            <a:r>
              <a:rPr lang="en-US" dirty="0">
                <a:latin typeface="Tw Cen MT" panose="020B0602020104020603" pitchFamily="34" charset="0"/>
              </a:rPr>
              <a:t>Now accepting nominations for 2018’s PISCES for innovative CWSRF projects</a:t>
            </a:r>
          </a:p>
          <a:p>
            <a:r>
              <a:rPr lang="en-US" dirty="0">
                <a:latin typeface="Tw Cen MT" panose="020B0602020104020603" pitchFamily="34" charset="0"/>
              </a:rPr>
              <a:t>Recognized projects will be featured at the 2018 Fall CIFA Workshop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5262" r="-1112" b="32632"/>
          <a:stretch/>
        </p:blipFill>
        <p:spPr>
          <a:xfrm>
            <a:off x="1527571" y="3489498"/>
            <a:ext cx="9273779" cy="3368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15" y="768780"/>
            <a:ext cx="2609415" cy="2646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993" y="6496963"/>
            <a:ext cx="60614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Delaware’s Governor receives 2017 PISCES Recognition Plaque </a:t>
            </a:r>
          </a:p>
        </p:txBody>
      </p:sp>
    </p:spTree>
    <p:extLst>
      <p:ext uri="{BB962C8B-B14F-4D97-AF65-F5344CB8AC3E}">
        <p14:creationId xmlns:p14="http://schemas.microsoft.com/office/powerpoint/2010/main" val="203499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44E5737-F74B-4260-B818-3C6ED4DF287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FEFB5B5-D82C-42E6-A4B4-5D60DD1CCF5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D1805EF-C774-4BDE-9A97-E8AB1DAE408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08BB464-CE9F-4F5C-B8BF-D9E2866DDC5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ADACB9C-50FB-4260-961D-12194F113B4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A76F821-6312-40DA-A551-143134AC123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12662</TotalTime>
  <Words>344</Words>
  <Application>Microsoft Office PowerPoint</Application>
  <PresentationFormat>Custom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Efforts to Streamline the CWSRF Promoting Financing Innovations (Five Fi’s)</vt:lpstr>
      <vt:lpstr>Ongoing Efforts to Streamline the CWSRF SRF Database Redesign and Modernization</vt:lpstr>
      <vt:lpstr>Marketing and Outreach Update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Souders, Alison</dc:creator>
  <cp:lastModifiedBy>Alyson</cp:lastModifiedBy>
  <cp:revision>109</cp:revision>
  <cp:lastPrinted>2018-03-20T16:52:38Z</cp:lastPrinted>
  <dcterms:created xsi:type="dcterms:W3CDTF">2017-12-05T21:15:57Z</dcterms:created>
  <dcterms:modified xsi:type="dcterms:W3CDTF">2018-03-25T16:20:12Z</dcterms:modified>
</cp:coreProperties>
</file>