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75" autoAdjust="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1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A9F-E5D3-014C-90B5-A633D117E10B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Rex:Users:jwhite:Pictures:iPhoto Library:Masters:2011:Sep 26, 2011:iStock_000015155868XLarge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35130" cy="2248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183B-0246-8F4C-9DD5-58BE845C975C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8" name="Picture 7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EA57-CABA-C648-8675-873E2B85D374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8" name="Picture 7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D2A-5650-1242-8BC4-E7CA5F86F2D8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9" name="Picture 8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solidFill>
            <a:srgbClr val="D9DDDB"/>
          </a:solidFill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solidFill>
            <a:srgbClr val="D9DDDB"/>
          </a:solidFill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0CDC-ECE0-9845-8F7D-BA6F66EC02B1}" type="datetime1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11" name="Picture 10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00BB-D90F-D448-B2E4-108EB29482BC}" type="datetime1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7" name="Picture 6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6519-674A-7C41-A619-19869B22D0D0}" type="datetime1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6" name="Picture 5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1959-574C-AC45-8E2B-FCC080BBB6A6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F_CC_Yellow_Logo.d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  <p:pic>
        <p:nvPicPr>
          <p:cNvPr id="10" name="Picture 9" descr="F_CC_Yellow_Logo.d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" y="6144785"/>
            <a:ext cx="1914016" cy="5120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F277-9D82-8B40-A946-8BE4A86392A8}" type="datetime1">
              <a:rPr lang="en-US" smtClean="0"/>
              <a:t>10/28/17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1F84-FFB7-3C4E-9AB0-1890F0F07AE6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753FA-B553-9C4B-A67F-1FC1DA8FEB2B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B171-2B5C-E94A-8799-777413638746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02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AA52-F89D-D24D-839D-43DE46C5FD23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2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E739-D6EC-AC43-8C7E-65FFE36C7A32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8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AC06-FD1A-7948-8661-328ED81250C7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6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BC27-9B63-F84F-9C4E-9779BA2736D7}" type="datetime1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4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66F8-EAAB-294B-A4FC-C90F00FD3DA0}" type="datetime1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9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D49A-4DC6-D542-8C6E-9621BE11D4CE}" type="datetime1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8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D92E-89D0-2846-AC6F-A494BBD1D0D1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1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C9C-01FE-694C-9548-532A4A5B87B6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3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93BA6-02A3-9C43-A974-84FAE34F890C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05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B94-CDD1-BD4B-B404-38BBEA2828B1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8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7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8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72E5-C208-CF44-B99F-52116153741B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D835-EF6C-B64A-959B-6D8ADA1D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E6D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D9D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681D7445-299F-1D42-A40F-03AD6AB1FF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AD2B70-2AE5-D44A-AD7C-46079CA63B24}" type="datetime1">
              <a:rPr lang="en-US" smtClean="0"/>
              <a:t>10/28/17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kern="1200" cap="none" spc="-100" baseline="0">
          <a:ln>
            <a:noFill/>
          </a:ln>
          <a:solidFill>
            <a:schemeClr val="tx2"/>
          </a:solidFill>
          <a:effectLst/>
          <a:latin typeface="Helvetica Neue Medium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Helvetica Neue Ligh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6C800-EFFB-4E4B-8E41-FCA8161FBCEB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50E0-4AB6-D94F-8B8B-CE6DBE8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dlloyd@columbiacapita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2017 CIFA SRF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Implications of 2017 Issue Price Rules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38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Issue Price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Used to determine bond yield and bond proceeds</a:t>
            </a:r>
          </a:p>
          <a:p>
            <a:pPr marL="11430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Bond yield matters because it affects:</a:t>
            </a:r>
          </a:p>
          <a:p>
            <a:pPr lvl="1"/>
            <a:r>
              <a:rPr lang="en-US" dirty="0" smtClean="0"/>
              <a:t>Investment restrictions on certain bond issues</a:t>
            </a:r>
          </a:p>
          <a:p>
            <a:pPr lvl="2"/>
            <a:r>
              <a:rPr lang="en-US" dirty="0" smtClean="0"/>
              <a:t>Advance refunding escrow</a:t>
            </a:r>
          </a:p>
          <a:p>
            <a:pPr lvl="1"/>
            <a:r>
              <a:rPr lang="en-US" dirty="0" smtClean="0"/>
              <a:t>Computation of rebate amounts</a:t>
            </a:r>
            <a:endParaRPr lang="en-US" dirty="0"/>
          </a:p>
          <a:p>
            <a:r>
              <a:rPr lang="en-US" dirty="0" smtClean="0"/>
              <a:t>Amount of bond proceeds has implications for certain issues</a:t>
            </a:r>
          </a:p>
          <a:p>
            <a:pPr lvl="1"/>
            <a:r>
              <a:rPr lang="en-US" dirty="0" smtClean="0"/>
              <a:t>Private activity bond Volume Cap</a:t>
            </a:r>
          </a:p>
          <a:p>
            <a:pPr lvl="1"/>
            <a:r>
              <a:rPr lang="en-US" dirty="0" smtClean="0"/>
              <a:t>Bank-Qualified issues near $10 million limit</a:t>
            </a:r>
          </a:p>
          <a:p>
            <a:pPr lvl="1"/>
            <a:r>
              <a:rPr lang="en-US" dirty="0" smtClean="0"/>
              <a:t>Issues subject to 2% limit on issuance costs paid with bond proceeds</a:t>
            </a:r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New Issue Price Rules Impact My Next Issue?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 type of issue and circumstances</a:t>
            </a:r>
          </a:p>
          <a:p>
            <a:pPr lvl="1"/>
            <a:r>
              <a:rPr lang="en-US" dirty="0" smtClean="0"/>
              <a:t>NEED to know bond yield when signing BPA in advance refunding</a:t>
            </a:r>
          </a:p>
          <a:p>
            <a:pPr lvl="1"/>
            <a:r>
              <a:rPr lang="en-US" dirty="0" smtClean="0"/>
              <a:t>NEED to know total proceeds for private activity bond issues or for smaller issuers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 Critical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Many issues not impacted immediately by issue price</a:t>
            </a:r>
          </a:p>
          <a:p>
            <a:r>
              <a:rPr lang="en-US" dirty="0" smtClean="0"/>
              <a:t>Will know price eventually for rebate purposes</a:t>
            </a:r>
          </a:p>
          <a:p>
            <a:pPr marL="342900" lvl="1">
              <a:buClr>
                <a:schemeClr val="accent1"/>
              </a:buClr>
            </a:pPr>
            <a:r>
              <a:rPr lang="en-US" sz="2400" dirty="0" smtClean="0"/>
              <a:t>But, always </a:t>
            </a:r>
            <a:r>
              <a:rPr lang="en-US" sz="2400" dirty="0"/>
              <a:t>nice to know bond yield when signing </a:t>
            </a:r>
            <a:r>
              <a:rPr lang="en-US" sz="2400" dirty="0" smtClean="0"/>
              <a:t>BPA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Know Issue Price?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Negotiated Sale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447" y="2174875"/>
            <a:ext cx="3805353" cy="3951288"/>
          </a:xfrm>
        </p:spPr>
        <p:txBody>
          <a:bodyPr/>
          <a:lstStyle/>
          <a:p>
            <a:r>
              <a:rPr lang="en-US" dirty="0" smtClean="0"/>
              <a:t>Actual price at which 10% of each maturity sold during pricing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Hold-the-Price, if any maturities unsold (less than 10%)</a:t>
            </a:r>
          </a:p>
          <a:p>
            <a:r>
              <a:rPr lang="en-US" dirty="0" smtClean="0"/>
              <a:t>Wait until 10% of each maturity sold and price not needed immediately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Competitive Sale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735620" cy="4394622"/>
          </a:xfrm>
        </p:spPr>
        <p:txBody>
          <a:bodyPr>
            <a:normAutofit/>
          </a:bodyPr>
          <a:lstStyle/>
          <a:p>
            <a:r>
              <a:rPr lang="en-US" dirty="0"/>
              <a:t>Actual price at which 10% of each maturity sold during pricing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Three underwriters bid on bonds, winning bid</a:t>
            </a:r>
          </a:p>
          <a:p>
            <a:r>
              <a:rPr lang="en-US" dirty="0" smtClean="0"/>
              <a:t>Hold</a:t>
            </a:r>
            <a:r>
              <a:rPr lang="en-US" dirty="0"/>
              <a:t>-the-Price, if any maturities unsold (less than 10%</a:t>
            </a:r>
            <a:r>
              <a:rPr lang="en-US" dirty="0" smtClean="0"/>
              <a:t>)</a:t>
            </a:r>
          </a:p>
          <a:p>
            <a:r>
              <a:rPr lang="en-US" dirty="0"/>
              <a:t>Wait until 10% of each maturity sold and price not needed immediately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9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the Price—Practical Considerations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Underwriter </a:t>
            </a:r>
            <a:r>
              <a:rPr lang="en-US" dirty="0" smtClean="0"/>
              <a:t>must agree </a:t>
            </a:r>
            <a:r>
              <a:rPr lang="en-US" u="sng" dirty="0"/>
              <a:t>in writing</a:t>
            </a:r>
            <a:r>
              <a:rPr lang="en-US" dirty="0"/>
              <a:t> not to offer or sell </a:t>
            </a:r>
            <a:r>
              <a:rPr lang="en-US" dirty="0" smtClean="0"/>
              <a:t>at </a:t>
            </a:r>
            <a:r>
              <a:rPr lang="en-US" dirty="0"/>
              <a:t>prices higher than initial offering price until end of Price </a:t>
            </a:r>
            <a:r>
              <a:rPr lang="en-US" dirty="0" smtClean="0"/>
              <a:t>Hold Period</a:t>
            </a:r>
          </a:p>
          <a:p>
            <a:pPr lvl="1"/>
            <a:r>
              <a:rPr lang="en-US" dirty="0" smtClean="0"/>
              <a:t>Five business days or until 10% sold</a:t>
            </a:r>
          </a:p>
          <a:p>
            <a:r>
              <a:rPr lang="en-US" dirty="0" smtClean="0"/>
              <a:t>For competitive sales, </a:t>
            </a:r>
            <a:r>
              <a:rPr lang="en-US" dirty="0"/>
              <a:t>Hold-the-</a:t>
            </a:r>
            <a:r>
              <a:rPr lang="en-US" dirty="0" smtClean="0"/>
              <a:t>Price should be included within bidding parameters</a:t>
            </a:r>
          </a:p>
          <a:p>
            <a:r>
              <a:rPr lang="en-US" dirty="0" smtClean="0"/>
              <a:t>Concerns that underwriters will charge higher interest rates for sales with </a:t>
            </a:r>
            <a:r>
              <a:rPr lang="en-US" dirty="0"/>
              <a:t>Hold-the-Price </a:t>
            </a:r>
            <a:r>
              <a:rPr lang="en-US" dirty="0" smtClean="0"/>
              <a:t>requirements or needs</a:t>
            </a:r>
          </a:p>
          <a:p>
            <a:r>
              <a:rPr lang="en-US" dirty="0" smtClean="0"/>
              <a:t>As an alternative to </a:t>
            </a:r>
            <a:r>
              <a:rPr lang="en-US" dirty="0"/>
              <a:t>Hold-the-Price </a:t>
            </a:r>
            <a:r>
              <a:rPr lang="en-US" dirty="0" smtClean="0"/>
              <a:t>provisions, an issuer in a competitive sale can revoke all bids if less than three bids received</a:t>
            </a:r>
          </a:p>
          <a:p>
            <a:pPr lvl="1"/>
            <a:r>
              <a:rPr lang="en-US" dirty="0" smtClean="0"/>
              <a:t>Timing issues and how to sell otherwise to avoid too few bidders again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2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Hold-the-Price—Bond Pricing Considerations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prevent offering bonds at a HIGHER price (lower yield) during the five business day period</a:t>
            </a:r>
          </a:p>
          <a:p>
            <a:r>
              <a:rPr lang="en-US" dirty="0" smtClean="0"/>
              <a:t>No restrictions on lowering the price (higher yield)</a:t>
            </a:r>
          </a:p>
          <a:p>
            <a:r>
              <a:rPr lang="en-US" dirty="0" smtClean="0"/>
              <a:t>Underwriters can still adjust price if yields rising and need to sell to prevent further losses</a:t>
            </a:r>
          </a:p>
          <a:p>
            <a:r>
              <a:rPr lang="en-US" dirty="0" smtClean="0"/>
              <a:t>Hold-the-Price only reduces underwriter opportunity to increase prices on bonds if yields are falling</a:t>
            </a:r>
          </a:p>
          <a:p>
            <a:pPr lvl="1"/>
            <a:r>
              <a:rPr lang="en-US" dirty="0" smtClean="0"/>
              <a:t>Up to five business day restriction period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Hold-the-Price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Issuers not required to provide for Hold-the-Price in their bidding parameters for a competitive sale </a:t>
            </a:r>
          </a:p>
          <a:p>
            <a:r>
              <a:rPr lang="en-US" dirty="0" smtClean="0"/>
              <a:t>Can revoke all bids if less than three bid received</a:t>
            </a:r>
          </a:p>
          <a:p>
            <a:r>
              <a:rPr lang="en-US" dirty="0" smtClean="0"/>
              <a:t>Creates dilemma for issuer</a:t>
            </a:r>
          </a:p>
          <a:p>
            <a:pPr lvl="1"/>
            <a:r>
              <a:rPr lang="en-US" dirty="0" smtClean="0"/>
              <a:t>Expect more bids next time?  Why?</a:t>
            </a:r>
          </a:p>
          <a:p>
            <a:pPr lvl="1"/>
            <a:r>
              <a:rPr lang="en-US" dirty="0" smtClean="0"/>
              <a:t>Negotiate sale? Time to conduct RFP?</a:t>
            </a:r>
          </a:p>
          <a:p>
            <a:r>
              <a:rPr lang="en-US" dirty="0" smtClean="0"/>
              <a:t>Creates delays and exposes issuer to market risk</a:t>
            </a:r>
          </a:p>
          <a:p>
            <a:r>
              <a:rPr lang="en-US" dirty="0" smtClean="0"/>
              <a:t>Underwriters may be reluctant to spend time formulating bids if possibility of revocation</a:t>
            </a:r>
          </a:p>
          <a:p>
            <a:pPr lvl="1"/>
            <a:r>
              <a:rPr lang="en-US" dirty="0" smtClean="0"/>
              <a:t>Becomes self-fulfilling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Issue Price rules apply to all bond issues</a:t>
            </a:r>
          </a:p>
          <a:p>
            <a:r>
              <a:rPr lang="en-US" dirty="0" smtClean="0"/>
              <a:t>Smaller universe of issues need issue price known at bond pricing</a:t>
            </a:r>
          </a:p>
          <a:p>
            <a:pPr lvl="1"/>
            <a:r>
              <a:rPr lang="en-US" dirty="0" smtClean="0"/>
              <a:t>Advance Refundings</a:t>
            </a:r>
          </a:p>
          <a:p>
            <a:pPr lvl="1"/>
            <a:r>
              <a:rPr lang="en-US" dirty="0" smtClean="0"/>
              <a:t>Issue size important and constrained</a:t>
            </a:r>
          </a:p>
          <a:p>
            <a:pPr lvl="1"/>
            <a:r>
              <a:rPr lang="en-US" dirty="0" smtClean="0"/>
              <a:t>Costs of issuance limit tied to bond proceeds</a:t>
            </a:r>
          </a:p>
          <a:p>
            <a:r>
              <a:rPr lang="en-US" dirty="0" smtClean="0"/>
              <a:t>Hold-the-Price requirement for underwriters can establish the price when needed</a:t>
            </a:r>
          </a:p>
          <a:p>
            <a:pPr lvl="1"/>
            <a:r>
              <a:rPr lang="en-US" dirty="0"/>
              <a:t>Concerns that underwriters will charge higher interest rates for sales with Hold the Price requirements or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Revocation of sales generally not a practical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Thank you</a:t>
            </a:r>
          </a:p>
          <a:p>
            <a:endParaRPr lang="en-US" dirty="0" smtClean="0"/>
          </a:p>
          <a:p>
            <a:r>
              <a:rPr lang="en-US" dirty="0" smtClean="0"/>
              <a:t>Dennis Lloyd</a:t>
            </a:r>
          </a:p>
          <a:p>
            <a:r>
              <a:rPr lang="en-US" dirty="0" smtClean="0">
                <a:hlinkClick r:id="rId2"/>
              </a:rPr>
              <a:t>dlloyd@columbiacapital.com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(913) 312-8050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7445-299F-1D42-A40F-03AD6AB1FF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67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M Format 1-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CM Format 1--2014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CCM Format 1--2014.thmx</Template>
  <TotalTime>36159</TotalTime>
  <Words>566</Words>
  <Application>Microsoft Macintosh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Neue Light</vt:lpstr>
      <vt:lpstr>Helvetica Neue Medium</vt:lpstr>
      <vt:lpstr>Mangal</vt:lpstr>
      <vt:lpstr>CCM Format 1--2014</vt:lpstr>
      <vt:lpstr>1_CCM Format 1--2014</vt:lpstr>
      <vt:lpstr>1_Custom Design</vt:lpstr>
      <vt:lpstr>2017 CIFA SRF Workshop</vt:lpstr>
      <vt:lpstr>Why Does Issue Price Matter?</vt:lpstr>
      <vt:lpstr>Will New Issue Price Rules Impact My Next Issue?</vt:lpstr>
      <vt:lpstr>How to Know Issue Price?</vt:lpstr>
      <vt:lpstr>Hold the Price—Practical Considerations</vt:lpstr>
      <vt:lpstr>Hold-the-Price—Bond Pricing Considerations </vt:lpstr>
      <vt:lpstr>Alternative to Hold-the-Price </vt:lpstr>
      <vt:lpstr>Conclusion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Issues Seminar 2014</dc:title>
  <dc:creator>Dennis Lloyd</dc:creator>
  <cp:lastModifiedBy>Brian Carlstrom</cp:lastModifiedBy>
  <cp:revision>128</cp:revision>
  <cp:lastPrinted>2015-10-12T22:14:17Z</cp:lastPrinted>
  <dcterms:created xsi:type="dcterms:W3CDTF">2014-09-16T21:31:28Z</dcterms:created>
  <dcterms:modified xsi:type="dcterms:W3CDTF">2017-10-28T14:55:36Z</dcterms:modified>
</cp:coreProperties>
</file>