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5" r:id="rId3"/>
    <p:sldId id="316" r:id="rId4"/>
    <p:sldId id="295" r:id="rId5"/>
    <p:sldId id="262" r:id="rId6"/>
    <p:sldId id="310" r:id="rId7"/>
    <p:sldId id="287" r:id="rId8"/>
    <p:sldId id="288" r:id="rId9"/>
    <p:sldId id="291" r:id="rId10"/>
    <p:sldId id="317" r:id="rId11"/>
  </p:sldIdLst>
  <p:sldSz cx="9144000" cy="6858000" type="screen4x3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B9A3"/>
    <a:srgbClr val="1F355A"/>
    <a:srgbClr val="FFD051"/>
    <a:srgbClr val="3E6BB3"/>
    <a:srgbClr val="C7B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5501" autoAdjust="0"/>
  </p:normalViewPr>
  <p:slideViewPr>
    <p:cSldViewPr snapToGrid="0">
      <p:cViewPr varScale="1">
        <p:scale>
          <a:sx n="114" d="100"/>
          <a:sy n="114" d="100"/>
        </p:scale>
        <p:origin x="1600" y="176"/>
      </p:cViewPr>
      <p:guideLst>
        <p:guide orient="horz" pos="792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3" d="100"/>
          <a:sy n="113" d="100"/>
        </p:scale>
        <p:origin x="51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947" y="0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66746-A5E6-4F31-9607-FD03C1BC6AC9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1257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947" y="6601257"/>
            <a:ext cx="4002019" cy="3488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9386E-72E5-4691-8B0C-C98FC973E2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10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D0172859-63A3-40DD-9EB2-5ED2B13BAB88}" type="datetimeFigureOut">
              <a:rPr lang="en-US" smtClean="0"/>
              <a:t>10/28/17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54350" y="868363"/>
            <a:ext cx="3127375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44724"/>
            <a:ext cx="7388860" cy="2736592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6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436C7FC6-A4DC-4F7E-A199-B30E13219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46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e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228" y="2001838"/>
            <a:ext cx="7691403" cy="997196"/>
          </a:xfrm>
        </p:spPr>
        <p:txBody>
          <a:bodyPr wrap="square" anchor="t" anchorCtr="0">
            <a:spAutoFit/>
          </a:bodyPr>
          <a:lstStyle>
            <a:lvl1pPr algn="l">
              <a:defRPr sz="36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Title. Adjust from 36 – 40 pt. font. Two lines maximum.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8707" y="3244334"/>
            <a:ext cx="7693923" cy="406265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578708" y="5961880"/>
            <a:ext cx="1562064" cy="974626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 b="0" i="0">
                <a:latin typeface="Arial" charset="0"/>
                <a:ea typeface="Arial" charset="0"/>
                <a:cs typeface="Arial" charset="0"/>
              </a:defRPr>
            </a:lvl1pPr>
            <a:lvl2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 b="0" i="0">
                <a:latin typeface="Arial" charset="0"/>
                <a:ea typeface="Arial" charset="0"/>
                <a:cs typeface="Arial" charset="0"/>
              </a:defRPr>
            </a:lvl2pPr>
            <a:lvl3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 b="0" i="0">
                <a:latin typeface="Arial" charset="0"/>
                <a:ea typeface="Arial" charset="0"/>
                <a:cs typeface="Arial" charset="0"/>
              </a:defRPr>
            </a:lvl3pPr>
            <a:lvl4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900" b="0" i="0">
                <a:latin typeface="Arial" charset="0"/>
                <a:ea typeface="Arial" charset="0"/>
                <a:cs typeface="Arial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2300416" y="5972638"/>
            <a:ext cx="1562064" cy="974626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lang="en-US" sz="900" b="0" i="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lang="en-US" sz="900" b="0" i="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lang="en-US" sz="900" b="0" i="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lang="en-US" sz="900" b="0" i="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1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4013886" y="5972638"/>
            <a:ext cx="1562064" cy="936154"/>
          </a:xfr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lang="en-US" sz="900" b="0" i="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lang="en-US" sz="900" b="0" i="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lang="en-US" sz="900" b="0" i="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FontTx/>
              <a:buNone/>
              <a:defRPr lang="en-US" sz="900" b="0" i="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>
              <a:lnSpc>
                <a:spcPct val="100000"/>
              </a:lnSpc>
              <a:buFontTx/>
              <a:buNone/>
              <a:defRPr sz="105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5" hasCustomPrompt="1"/>
          </p:nvPr>
        </p:nvSpPr>
        <p:spPr>
          <a:xfrm>
            <a:off x="578707" y="4956057"/>
            <a:ext cx="5929312" cy="27432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400" b="1" baseline="0"/>
            </a:lvl1pPr>
          </a:lstStyle>
          <a:p>
            <a:pPr lvl="0"/>
            <a:r>
              <a:rPr lang="en-US" dirty="0" smtClean="0"/>
              <a:t>Click to add Presenters Name, Name &amp; Name</a:t>
            </a:r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 hasCustomPrompt="1"/>
          </p:nvPr>
        </p:nvSpPr>
        <p:spPr>
          <a:xfrm>
            <a:off x="578707" y="4689955"/>
            <a:ext cx="5929312" cy="27432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400" b="1" baseline="0"/>
            </a:lvl1pPr>
          </a:lstStyle>
          <a:p>
            <a:pPr lvl="0"/>
            <a:r>
              <a:rPr lang="en-US" dirty="0" smtClean="0"/>
              <a:t>Click to add “Presented By:”</a:t>
            </a:r>
          </a:p>
        </p:txBody>
      </p:sp>
      <p:sp>
        <p:nvSpPr>
          <p:cNvPr id="15" name="Content Placeholder 6"/>
          <p:cNvSpPr>
            <a:spLocks noGrp="1"/>
          </p:cNvSpPr>
          <p:nvPr>
            <p:ph sz="quarter" idx="17" hasCustomPrompt="1"/>
          </p:nvPr>
        </p:nvSpPr>
        <p:spPr>
          <a:xfrm>
            <a:off x="578707" y="5555495"/>
            <a:ext cx="3150611" cy="320040"/>
          </a:xfrm>
        </p:spPr>
        <p:txBody>
          <a:bodyPr>
            <a:noAutofit/>
          </a:bodyPr>
          <a:lstStyle>
            <a:lvl1pPr marL="0" indent="0">
              <a:spcBef>
                <a:spcPts val="1200"/>
              </a:spcBef>
              <a:buFontTx/>
              <a:buNone/>
              <a:defRPr sz="1400" b="0" baseline="0"/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1069323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&amp;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84" y="1006088"/>
            <a:ext cx="8243187" cy="2417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2"/>
          </p:nvPr>
        </p:nvSpPr>
        <p:spPr>
          <a:xfrm>
            <a:off x="450850" y="2905545"/>
            <a:ext cx="4013574" cy="309067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1485" y="1554480"/>
            <a:ext cx="8229111" cy="56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4659581" y="2905545"/>
            <a:ext cx="4013574" cy="3090672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6070169"/>
            <a:ext cx="8229600" cy="1477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i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4140598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84" y="1006088"/>
            <a:ext cx="8243187" cy="2417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1485" y="1554479"/>
            <a:ext cx="4059936" cy="2176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2pPr>
              <a:defRPr/>
            </a:lvl2pPr>
            <a:lvl3pPr marL="398463" indent="0">
              <a:buNone/>
              <a:defRPr/>
            </a:lvl3pPr>
            <a:lvl9pPr marL="3657600" indent="0"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6070169"/>
            <a:ext cx="8229600" cy="1477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i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insert source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4"/>
          </p:nvPr>
        </p:nvSpPr>
        <p:spPr>
          <a:xfrm>
            <a:off x="453278" y="3826142"/>
            <a:ext cx="4059936" cy="2176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2pPr>
              <a:defRPr/>
            </a:lvl2pPr>
            <a:lvl3pPr marL="398463" indent="0">
              <a:buNone/>
              <a:defRPr/>
            </a:lvl3pPr>
            <a:lvl9pPr marL="3657600" indent="0"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idx="15"/>
          </p:nvPr>
        </p:nvSpPr>
        <p:spPr>
          <a:xfrm>
            <a:off x="4616486" y="1556271"/>
            <a:ext cx="4059936" cy="2176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2pPr>
              <a:defRPr/>
            </a:lvl2pPr>
            <a:lvl3pPr marL="398463" indent="0">
              <a:buNone/>
              <a:defRPr/>
            </a:lvl3pPr>
            <a:lvl9pPr marL="3657600" indent="0"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idx="16"/>
          </p:nvPr>
        </p:nvSpPr>
        <p:spPr>
          <a:xfrm>
            <a:off x="4618279" y="3827934"/>
            <a:ext cx="4059936" cy="21762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2pPr>
              <a:defRPr/>
            </a:lvl2pPr>
            <a:lvl3pPr marL="398463" indent="0">
              <a:buNone/>
              <a:defRPr/>
            </a:lvl3pPr>
            <a:lvl9pPr marL="3657600" indent="0"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0714575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&amp; 3 Add 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84" y="1006088"/>
            <a:ext cx="8243187" cy="2417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51485" y="1554479"/>
            <a:ext cx="8229111" cy="56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50851" y="3646844"/>
            <a:ext cx="2533697" cy="229788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 noChangeAspect="1"/>
          </p:cNvSpPr>
          <p:nvPr>
            <p:ph sz="quarter" idx="15"/>
          </p:nvPr>
        </p:nvSpPr>
        <p:spPr>
          <a:xfrm>
            <a:off x="3305151" y="3646844"/>
            <a:ext cx="2533697" cy="229788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3"/>
          <p:cNvSpPr>
            <a:spLocks noGrp="1"/>
          </p:cNvSpPr>
          <p:nvPr>
            <p:ph sz="quarter" idx="16"/>
          </p:nvPr>
        </p:nvSpPr>
        <p:spPr>
          <a:xfrm>
            <a:off x="6139458" y="3646844"/>
            <a:ext cx="2533697" cy="2297882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6070169"/>
            <a:ext cx="8229600" cy="1477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i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46100362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&amp; Chart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art Placeholder 14"/>
          <p:cNvSpPr>
            <a:spLocks noGrp="1"/>
          </p:cNvSpPr>
          <p:nvPr>
            <p:ph type="chart" sz="quarter" idx="12"/>
          </p:nvPr>
        </p:nvSpPr>
        <p:spPr>
          <a:xfrm>
            <a:off x="3905027" y="1554480"/>
            <a:ext cx="4830182" cy="336176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50850" y="1554480"/>
            <a:ext cx="3357563" cy="4456355"/>
          </a:xfrm>
        </p:spPr>
        <p:txBody>
          <a:bodyPr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6070169"/>
            <a:ext cx="8229600" cy="1477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i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insert source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1484" y="1006088"/>
            <a:ext cx="8243187" cy="2417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4956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1485" y="1006088"/>
            <a:ext cx="825145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018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4958" y="3200207"/>
            <a:ext cx="7772400" cy="415498"/>
          </a:xfrm>
        </p:spPr>
        <p:txBody>
          <a:bodyPr anchor="t" anchorCtr="0">
            <a:spAutoFit/>
          </a:bodyPr>
          <a:lstStyle>
            <a:lvl1pPr algn="l">
              <a:defRPr sz="3000" baseline="0"/>
            </a:lvl1pPr>
          </a:lstStyle>
          <a:p>
            <a:r>
              <a:rPr lang="en-US" dirty="0" smtClean="0"/>
              <a:t>Click to Edit. Adjust size from 30 – 38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883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Tau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54958" y="3200207"/>
            <a:ext cx="7772400" cy="415498"/>
          </a:xfrm>
        </p:spPr>
        <p:txBody>
          <a:bodyPr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Edit. Adjust size from 30 – 38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380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4958" y="3200207"/>
            <a:ext cx="7772400" cy="415498"/>
          </a:xfrm>
        </p:spPr>
        <p:txBody>
          <a:bodyPr anchor="t" anchorCtr="0">
            <a:spAutoFit/>
          </a:bodyPr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Edit. Adjust size from 30 – 38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38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015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454958" y="3200207"/>
            <a:ext cx="7772400" cy="415498"/>
          </a:xfrm>
        </p:spPr>
        <p:txBody>
          <a:bodyPr anchor="t" anchorCtr="0">
            <a:spAutoFit/>
          </a:bodyPr>
          <a:lstStyle>
            <a:lvl1pPr algn="l">
              <a:defRPr sz="3000"/>
            </a:lvl1pPr>
          </a:lstStyle>
          <a:p>
            <a:r>
              <a:rPr lang="en-US" dirty="0" smtClean="0"/>
              <a:t>Click to Edit. Adjust size from 30 – 38 pt.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35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</a:defRPr>
            </a:lvl1pPr>
          </a:lstStyle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2448862"/>
            <a:ext cx="7772400" cy="609398"/>
          </a:xfrm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9975898" y="28050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b="0" i="0" dirty="0" smtClean="0">
              <a:latin typeface="Arial Regular" charset="0"/>
              <a:ea typeface="Arial Regular" charset="0"/>
              <a:cs typeface="Arial Regular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59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Add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228" y="2001838"/>
            <a:ext cx="7691403" cy="997196"/>
          </a:xfrm>
        </p:spPr>
        <p:txBody>
          <a:bodyPr wrap="square" anchor="t" anchorCtr="0">
            <a:spAutoFit/>
          </a:bodyPr>
          <a:lstStyle>
            <a:lvl1pPr algn="l">
              <a:defRPr sz="3600" baseline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Title. Adjust from 36 – 40 pt. font. Two lines maximum.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8707" y="3244334"/>
            <a:ext cx="7693923" cy="406265"/>
          </a:xfrm>
        </p:spPr>
        <p:txBody>
          <a:bodyPr wrap="square">
            <a:spAutoFit/>
          </a:bodyPr>
          <a:lstStyle>
            <a:lvl1pPr marL="0" indent="0" algn="l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40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Black &amp;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n-US" sz="1000" dirty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9975898" y="2805077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1000" b="0" i="0" dirty="0" smtClean="0">
              <a:latin typeface="Arial Regular" charset="0"/>
              <a:ea typeface="Arial Regular" charset="0"/>
              <a:cs typeface="Arial Regular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448862"/>
            <a:ext cx="7772400" cy="609398"/>
          </a:xfrm>
        </p:spPr>
        <p:txBody>
          <a:bodyPr anchor="t" anchorCtr="0">
            <a:sp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06312" y="4648130"/>
            <a:ext cx="917379" cy="1420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258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941" y="2105019"/>
            <a:ext cx="2860717" cy="138499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6886" y="1401421"/>
            <a:ext cx="3891065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spc="300">
                <a:solidFill>
                  <a:schemeClr val="tx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1"/>
          </p:nvPr>
        </p:nvSpPr>
        <p:spPr>
          <a:xfrm>
            <a:off x="4036885" y="3736848"/>
            <a:ext cx="3891065" cy="3231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i="0" spc="300">
                <a:solidFill>
                  <a:schemeClr val="tx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4036884" y="2035767"/>
            <a:ext cx="3891067" cy="1703030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 2" panose="05020102010507070707" pitchFamily="18" charset="2"/>
              <a:buChar char="Ã"/>
              <a:defRPr sz="1100"/>
            </a:lvl1pPr>
            <a:lvl2pPr marL="230188" indent="-114300">
              <a:buFont typeface="Arial" panose="020B0604020202020204" pitchFamily="34" charset="0"/>
              <a:buChar char="•"/>
              <a:defRPr/>
            </a:lvl2pPr>
            <a:lvl3pPr marL="284163" indent="-109538">
              <a:buFont typeface="Arial" panose="020B0604020202020204" pitchFamily="34" charset="0"/>
              <a:buChar char="•"/>
              <a:defRPr sz="1100"/>
            </a:lvl3pPr>
            <a:lvl4pPr marL="346075" indent="-115888">
              <a:buFont typeface="Arial" panose="020B0604020202020204" pitchFamily="34" charset="0"/>
              <a:buChar char="•"/>
              <a:defRPr sz="1100"/>
            </a:lvl4pPr>
            <a:lvl5pPr marL="400050" indent="-115888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4"/>
          </p:nvPr>
        </p:nvSpPr>
        <p:spPr>
          <a:xfrm>
            <a:off x="4036885" y="4376097"/>
            <a:ext cx="3891066" cy="1703030"/>
          </a:xfrm>
          <a:prstGeom prst="rect">
            <a:avLst/>
          </a:prstGeom>
        </p:spPr>
        <p:txBody>
          <a:bodyPr/>
          <a:lstStyle>
            <a:lvl1pPr marL="171450" indent="-171450">
              <a:buFont typeface="Wingdings 2" panose="05020102010507070707" pitchFamily="18" charset="2"/>
              <a:buChar char="Ã"/>
              <a:defRPr sz="1100"/>
            </a:lvl1pPr>
            <a:lvl2pPr marL="230188" indent="-114300">
              <a:buFont typeface="Arial" panose="020B0604020202020204" pitchFamily="34" charset="0"/>
              <a:buChar char="•"/>
              <a:defRPr/>
            </a:lvl2pPr>
            <a:lvl3pPr marL="346075" indent="-115888">
              <a:buFont typeface="Arial" panose="020B0604020202020204" pitchFamily="34" charset="0"/>
              <a:buChar char="•"/>
              <a:defRPr sz="1100"/>
            </a:lvl3pPr>
            <a:lvl4pPr marL="461963" indent="-115888">
              <a:buFont typeface="Arial" panose="020B0604020202020204" pitchFamily="34" charset="0"/>
              <a:buChar char="•"/>
              <a:defRPr sz="1100"/>
            </a:lvl4pPr>
            <a:lvl5pPr marL="568325" indent="-109538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81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yp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4" y="2016602"/>
            <a:ext cx="4120516" cy="1143903"/>
          </a:xfrm>
          <a:prstGeom prst="rect">
            <a:avLst/>
          </a:prstGeom>
        </p:spPr>
        <p:txBody>
          <a:bodyPr wrap="square"/>
          <a:lstStyle>
            <a:lvl1pPr marL="90488" indent="-90488">
              <a:defRPr sz="1100"/>
            </a:lvl1pPr>
            <a:lvl2pPr marL="168275" indent="90488">
              <a:defRPr/>
            </a:lvl2pPr>
            <a:lvl3pPr indent="-91440">
              <a:defRPr sz="1100"/>
            </a:lvl3pPr>
            <a:lvl4pPr indent="-91440">
              <a:defRPr sz="1100"/>
            </a:lvl4pPr>
            <a:lvl5pPr indent="-91440"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869842" y="6584715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2"/>
          </p:nvPr>
        </p:nvSpPr>
        <p:spPr>
          <a:xfrm>
            <a:off x="5045011" y="2311429"/>
            <a:ext cx="3649662" cy="2393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79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50850" y="1447800"/>
            <a:ext cx="8147050" cy="180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9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1485" y="1867190"/>
            <a:ext cx="3886200" cy="9848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  <a:lvl2pPr marL="320040" indent="0">
              <a:buFontTx/>
              <a:buNone/>
              <a:defRPr sz="900"/>
            </a:lvl2pPr>
            <a:lvl3pPr marL="502920" indent="0">
              <a:buFontTx/>
              <a:buNone/>
              <a:defRPr sz="900"/>
            </a:lvl3pPr>
            <a:lvl4pPr marL="777240" indent="0">
              <a:buFontTx/>
              <a:buNone/>
              <a:defRPr sz="9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>
          <a:xfrm>
            <a:off x="6861605" y="6601191"/>
            <a:ext cx="2057400" cy="153888"/>
          </a:xfrm>
          <a:prstGeom prst="rect">
            <a:avLst/>
          </a:prstGeom>
        </p:spPr>
        <p:txBody>
          <a:bodyPr/>
          <a:lstStyle/>
          <a:p>
            <a:fld id="{DF8096FD-41B5-2F46-9EA1-01A78F53584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1"/>
          </p:nvPr>
        </p:nvSpPr>
        <p:spPr>
          <a:xfrm>
            <a:off x="4777855" y="1867190"/>
            <a:ext cx="3949585" cy="98488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900"/>
            </a:lvl1pPr>
            <a:lvl2pPr marL="320040" indent="0">
              <a:buFontTx/>
              <a:buNone/>
              <a:defRPr sz="900"/>
            </a:lvl2pPr>
            <a:lvl3pPr marL="502920" indent="0">
              <a:buFontTx/>
              <a:buNone/>
              <a:defRPr sz="900"/>
            </a:lvl3pPr>
            <a:lvl4pPr marL="777240" indent="0">
              <a:buFontTx/>
              <a:buNone/>
              <a:defRPr sz="90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2"/>
          </p:nvPr>
        </p:nvSpPr>
        <p:spPr>
          <a:xfrm>
            <a:off x="446620" y="1636358"/>
            <a:ext cx="3891065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300">
                <a:solidFill>
                  <a:schemeClr val="accent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777855" y="1636358"/>
            <a:ext cx="3891065" cy="2308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1" i="0" spc="300">
                <a:solidFill>
                  <a:schemeClr val="accent2"/>
                </a:solidFill>
                <a:latin typeface="Soleil ExtraBold" charset="0"/>
                <a:ea typeface="Soleil ExtraBold" charset="0"/>
                <a:cs typeface="Soleil ExtraBold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316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ZZ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952500"/>
            <a:ext cx="8882742" cy="5375730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ts val="1000"/>
              </a:spcBef>
              <a:buClrTx/>
              <a:buFont typeface="Wingdings" pitchFamily="2" charset="2"/>
              <a:buChar char="§"/>
              <a:defRPr lang="en-US" sz="16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itchFamily="2" charset="2"/>
              <a:buChar char="§"/>
              <a:defRPr lang="en-US" sz="1400" kern="120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39700" y="134620"/>
            <a:ext cx="8869680" cy="8686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9976" y="6581245"/>
            <a:ext cx="2133600" cy="276755"/>
          </a:xfrm>
          <a:prstGeom prst="rect">
            <a:avLst/>
          </a:prstGeom>
        </p:spPr>
        <p:txBody>
          <a:bodyPr anchor="ctr" anchorCtr="0"/>
          <a:lstStyle>
            <a:lvl1pPr>
              <a:defRPr sz="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© 2014 The PFM Group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568017"/>
            <a:ext cx="2133600" cy="27675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46E8BEF-84F8-4DAE-A40D-50CC264AEF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080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4765638" y="1217904"/>
            <a:ext cx="3657595" cy="415498"/>
          </a:xfrm>
        </p:spPr>
        <p:txBody>
          <a:bodyPr/>
          <a:lstStyle>
            <a:lvl1pPr marL="0" indent="0">
              <a:buFontTx/>
              <a:buNone/>
              <a:defRPr sz="1800" b="1">
                <a:latin typeface="Georgia" panose="02040502050405020303" pitchFamily="18" charset="0"/>
              </a:defRPr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Name Goes Here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864823" y="1219530"/>
            <a:ext cx="3657595" cy="415498"/>
          </a:xfrm>
        </p:spPr>
        <p:txBody>
          <a:bodyPr/>
          <a:lstStyle>
            <a:lvl1pPr marL="0" indent="0">
              <a:buFontTx/>
              <a:buNone/>
              <a:defRPr sz="1800" b="1" baseline="0">
                <a:latin typeface="Georgia" panose="02040502050405020303" pitchFamily="18" charset="0"/>
              </a:defRPr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Name Goes Here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864823" y="1518225"/>
            <a:ext cx="3657595" cy="276999"/>
          </a:xfrm>
        </p:spPr>
        <p:txBody>
          <a:bodyPr/>
          <a:lstStyle>
            <a:lvl1pPr marL="0" indent="0">
              <a:buFontTx/>
              <a:buNone/>
              <a:defRPr sz="1200" b="0" baseline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4765638" y="1518225"/>
            <a:ext cx="3657595" cy="276999"/>
          </a:xfrm>
        </p:spPr>
        <p:txBody>
          <a:bodyPr/>
          <a:lstStyle>
            <a:lvl1pPr marL="0" indent="0">
              <a:buFontTx/>
              <a:buNone/>
              <a:defRPr sz="1200" b="0" baseline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64823" y="1930159"/>
            <a:ext cx="3657595" cy="144917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765638" y="1930159"/>
            <a:ext cx="3657595" cy="144917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baseline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4765638" y="3796099"/>
            <a:ext cx="3657595" cy="369332"/>
          </a:xfrm>
        </p:spPr>
        <p:txBody>
          <a:bodyPr/>
          <a:lstStyle>
            <a:lvl1pPr marL="0" indent="0">
              <a:buFontTx/>
              <a:buNone/>
              <a:defRPr sz="1600" b="1">
                <a:latin typeface="Georgia" panose="02040502050405020303" pitchFamily="18" charset="0"/>
              </a:defRPr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Name Goes Here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64823" y="3797725"/>
            <a:ext cx="3657595" cy="415498"/>
          </a:xfrm>
        </p:spPr>
        <p:txBody>
          <a:bodyPr/>
          <a:lstStyle>
            <a:lvl1pPr marL="0" indent="0">
              <a:buFontTx/>
              <a:buNone/>
              <a:defRPr sz="1800" b="1">
                <a:latin typeface="Georgia" panose="02040502050405020303" pitchFamily="18" charset="0"/>
              </a:defRPr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Name Goes Here</a:t>
            </a:r>
          </a:p>
        </p:txBody>
      </p:sp>
      <p:sp>
        <p:nvSpPr>
          <p:cNvPr id="37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864823" y="4096420"/>
            <a:ext cx="3657595" cy="276999"/>
          </a:xfrm>
        </p:spPr>
        <p:txBody>
          <a:bodyPr/>
          <a:lstStyle>
            <a:lvl1pPr marL="0" indent="0">
              <a:buFontTx/>
              <a:buNone/>
              <a:defRPr sz="1200" b="0" baseline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8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4765638" y="4096420"/>
            <a:ext cx="3657595" cy="276999"/>
          </a:xfrm>
        </p:spPr>
        <p:txBody>
          <a:bodyPr/>
          <a:lstStyle>
            <a:lvl1pPr marL="0" indent="0">
              <a:buFontTx/>
              <a:buNone/>
              <a:defRPr sz="1200" b="0" baseline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9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864823" y="4486838"/>
            <a:ext cx="3657595" cy="144917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4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4765638" y="4486838"/>
            <a:ext cx="3657595" cy="144917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4825" y="1812108"/>
            <a:ext cx="393334" cy="0"/>
          </a:xfrm>
          <a:prstGeom prst="line">
            <a:avLst/>
          </a:prstGeom>
          <a:ln w="317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864825" y="4382538"/>
            <a:ext cx="393334" cy="0"/>
          </a:xfrm>
          <a:prstGeom prst="line">
            <a:avLst/>
          </a:prstGeom>
          <a:ln w="317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4765638" y="1812108"/>
            <a:ext cx="393334" cy="0"/>
          </a:xfrm>
          <a:prstGeom prst="line">
            <a:avLst/>
          </a:prstGeom>
          <a:ln w="317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765638" y="4382538"/>
            <a:ext cx="393334" cy="0"/>
          </a:xfrm>
          <a:prstGeom prst="line">
            <a:avLst/>
          </a:prstGeom>
          <a:ln w="317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10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"/>
          <p:cNvSpPr>
            <a:spLocks noGrp="1"/>
          </p:cNvSpPr>
          <p:nvPr>
            <p:ph type="pic" sz="quarter" idx="28"/>
          </p:nvPr>
        </p:nvSpPr>
        <p:spPr>
          <a:xfrm>
            <a:off x="4796547" y="3551826"/>
            <a:ext cx="777296" cy="854388"/>
          </a:xfrm>
          <a:custGeom>
            <a:avLst/>
            <a:gdLst>
              <a:gd name="connsiteX0" fmla="*/ 0 w 931862"/>
              <a:gd name="connsiteY0" fmla="*/ 114084 h 389513"/>
              <a:gd name="connsiteX1" fmla="*/ 114084 w 931862"/>
              <a:gd name="connsiteY1" fmla="*/ 0 h 389513"/>
              <a:gd name="connsiteX2" fmla="*/ 817778 w 931862"/>
              <a:gd name="connsiteY2" fmla="*/ 0 h 389513"/>
              <a:gd name="connsiteX3" fmla="*/ 931862 w 931862"/>
              <a:gd name="connsiteY3" fmla="*/ 114084 h 389513"/>
              <a:gd name="connsiteX4" fmla="*/ 931862 w 931862"/>
              <a:gd name="connsiteY4" fmla="*/ 275429 h 389513"/>
              <a:gd name="connsiteX5" fmla="*/ 817778 w 931862"/>
              <a:gd name="connsiteY5" fmla="*/ 389513 h 389513"/>
              <a:gd name="connsiteX6" fmla="*/ 114084 w 931862"/>
              <a:gd name="connsiteY6" fmla="*/ 389513 h 389513"/>
              <a:gd name="connsiteX7" fmla="*/ 0 w 931862"/>
              <a:gd name="connsiteY7" fmla="*/ 275429 h 389513"/>
              <a:gd name="connsiteX8" fmla="*/ 0 w 931862"/>
              <a:gd name="connsiteY8" fmla="*/ 114084 h 389513"/>
              <a:gd name="connsiteX0" fmla="*/ 0 w 931862"/>
              <a:gd name="connsiteY0" fmla="*/ 114084 h 399205"/>
              <a:gd name="connsiteX1" fmla="*/ 114084 w 931862"/>
              <a:gd name="connsiteY1" fmla="*/ 0 h 399205"/>
              <a:gd name="connsiteX2" fmla="*/ 817778 w 931862"/>
              <a:gd name="connsiteY2" fmla="*/ 0 h 399205"/>
              <a:gd name="connsiteX3" fmla="*/ 931862 w 931862"/>
              <a:gd name="connsiteY3" fmla="*/ 114084 h 399205"/>
              <a:gd name="connsiteX4" fmla="*/ 931862 w 931862"/>
              <a:gd name="connsiteY4" fmla="*/ 275429 h 399205"/>
              <a:gd name="connsiteX5" fmla="*/ 817778 w 931862"/>
              <a:gd name="connsiteY5" fmla="*/ 389513 h 399205"/>
              <a:gd name="connsiteX6" fmla="*/ 113348 w 931862"/>
              <a:gd name="connsiteY6" fmla="*/ 398557 h 399205"/>
              <a:gd name="connsiteX7" fmla="*/ 114084 w 931862"/>
              <a:gd name="connsiteY7" fmla="*/ 389513 h 399205"/>
              <a:gd name="connsiteX8" fmla="*/ 0 w 931862"/>
              <a:gd name="connsiteY8" fmla="*/ 275429 h 399205"/>
              <a:gd name="connsiteX9" fmla="*/ 0 w 931862"/>
              <a:gd name="connsiteY9" fmla="*/ 114084 h 399205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114084 w 931862"/>
              <a:gd name="connsiteY7" fmla="*/ 389513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114084 w 931862"/>
              <a:gd name="connsiteY7" fmla="*/ 389513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85509 w 931862"/>
              <a:gd name="connsiteY7" fmla="*/ 646688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44885"/>
              <a:gd name="connsiteX1" fmla="*/ 114084 w 931862"/>
              <a:gd name="connsiteY1" fmla="*/ 0 h 844885"/>
              <a:gd name="connsiteX2" fmla="*/ 817778 w 931862"/>
              <a:gd name="connsiteY2" fmla="*/ 0 h 844885"/>
              <a:gd name="connsiteX3" fmla="*/ 931862 w 931862"/>
              <a:gd name="connsiteY3" fmla="*/ 114084 h 844885"/>
              <a:gd name="connsiteX4" fmla="*/ 931862 w 931862"/>
              <a:gd name="connsiteY4" fmla="*/ 275429 h 844885"/>
              <a:gd name="connsiteX5" fmla="*/ 495049 w 931862"/>
              <a:gd name="connsiteY5" fmla="*/ 830576 h 844885"/>
              <a:gd name="connsiteX6" fmla="*/ 85509 w 931862"/>
              <a:gd name="connsiteY6" fmla="*/ 646688 h 844885"/>
              <a:gd name="connsiteX7" fmla="*/ 0 w 931862"/>
              <a:gd name="connsiteY7" fmla="*/ 275429 h 844885"/>
              <a:gd name="connsiteX8" fmla="*/ 0 w 931862"/>
              <a:gd name="connsiteY8" fmla="*/ 114084 h 844885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85509 w 931862"/>
              <a:gd name="connsiteY6" fmla="*/ 646688 h 830576"/>
              <a:gd name="connsiteX7" fmla="*/ 0 w 931862"/>
              <a:gd name="connsiteY7" fmla="*/ 275429 h 830576"/>
              <a:gd name="connsiteX8" fmla="*/ 0 w 931862"/>
              <a:gd name="connsiteY8" fmla="*/ 114084 h 830576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931862 w 931862"/>
              <a:gd name="connsiteY4" fmla="*/ 275429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860425 w 931862"/>
              <a:gd name="connsiteY4" fmla="*/ 646904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860425 w 931862"/>
              <a:gd name="connsiteY4" fmla="*/ 646904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860425"/>
              <a:gd name="connsiteY0" fmla="*/ 114084 h 844863"/>
              <a:gd name="connsiteX1" fmla="*/ 114084 w 860425"/>
              <a:gd name="connsiteY1" fmla="*/ 0 h 844863"/>
              <a:gd name="connsiteX2" fmla="*/ 817778 w 860425"/>
              <a:gd name="connsiteY2" fmla="*/ 0 h 844863"/>
              <a:gd name="connsiteX3" fmla="*/ 850899 w 860425"/>
              <a:gd name="connsiteY3" fmla="*/ 195047 h 844863"/>
              <a:gd name="connsiteX4" fmla="*/ 860425 w 860425"/>
              <a:gd name="connsiteY4" fmla="*/ 646904 h 844863"/>
              <a:gd name="connsiteX5" fmla="*/ 466474 w 860425"/>
              <a:gd name="connsiteY5" fmla="*/ 844863 h 844863"/>
              <a:gd name="connsiteX6" fmla="*/ 85509 w 860425"/>
              <a:gd name="connsiteY6" fmla="*/ 646688 h 844863"/>
              <a:gd name="connsiteX7" fmla="*/ 0 w 860425"/>
              <a:gd name="connsiteY7" fmla="*/ 275429 h 844863"/>
              <a:gd name="connsiteX8" fmla="*/ 0 w 860425"/>
              <a:gd name="connsiteY8" fmla="*/ 114084 h 844863"/>
              <a:gd name="connsiteX0" fmla="*/ 0 w 860425"/>
              <a:gd name="connsiteY0" fmla="*/ 123609 h 854388"/>
              <a:gd name="connsiteX1" fmla="*/ 114084 w 860425"/>
              <a:gd name="connsiteY1" fmla="*/ 9525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8" fmla="*/ 0 w 860425"/>
              <a:gd name="connsiteY8" fmla="*/ 123609 h 854388"/>
              <a:gd name="connsiteX0" fmla="*/ 0 w 860425"/>
              <a:gd name="connsiteY0" fmla="*/ 123609 h 854388"/>
              <a:gd name="connsiteX1" fmla="*/ 80747 w 860425"/>
              <a:gd name="connsiteY1" fmla="*/ 209550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8" fmla="*/ 0 w 860425"/>
              <a:gd name="connsiteY8" fmla="*/ 123609 h 854388"/>
              <a:gd name="connsiteX0" fmla="*/ 0 w 860425"/>
              <a:gd name="connsiteY0" fmla="*/ 284954 h 854388"/>
              <a:gd name="connsiteX1" fmla="*/ 80747 w 860425"/>
              <a:gd name="connsiteY1" fmla="*/ 209550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0" fmla="*/ 4762 w 779678"/>
              <a:gd name="connsiteY0" fmla="*/ 656213 h 854388"/>
              <a:gd name="connsiteX1" fmla="*/ 0 w 779678"/>
              <a:gd name="connsiteY1" fmla="*/ 209550 h 854388"/>
              <a:gd name="connsiteX2" fmla="*/ 370319 w 779678"/>
              <a:gd name="connsiteY2" fmla="*/ 0 h 854388"/>
              <a:gd name="connsiteX3" fmla="*/ 770152 w 779678"/>
              <a:gd name="connsiteY3" fmla="*/ 204572 h 854388"/>
              <a:gd name="connsiteX4" fmla="*/ 779678 w 779678"/>
              <a:gd name="connsiteY4" fmla="*/ 656429 h 854388"/>
              <a:gd name="connsiteX5" fmla="*/ 385727 w 779678"/>
              <a:gd name="connsiteY5" fmla="*/ 854388 h 854388"/>
              <a:gd name="connsiteX6" fmla="*/ 4762 w 779678"/>
              <a:gd name="connsiteY6" fmla="*/ 656213 h 854388"/>
              <a:gd name="connsiteX0" fmla="*/ 4762 w 779678"/>
              <a:gd name="connsiteY0" fmla="*/ 656213 h 854388"/>
              <a:gd name="connsiteX1" fmla="*/ 0 w 779678"/>
              <a:gd name="connsiteY1" fmla="*/ 209550 h 854388"/>
              <a:gd name="connsiteX2" fmla="*/ 370319 w 779678"/>
              <a:gd name="connsiteY2" fmla="*/ 0 h 854388"/>
              <a:gd name="connsiteX3" fmla="*/ 770152 w 779678"/>
              <a:gd name="connsiteY3" fmla="*/ 199810 h 854388"/>
              <a:gd name="connsiteX4" fmla="*/ 779678 w 779678"/>
              <a:gd name="connsiteY4" fmla="*/ 656429 h 854388"/>
              <a:gd name="connsiteX5" fmla="*/ 385727 w 779678"/>
              <a:gd name="connsiteY5" fmla="*/ 854388 h 854388"/>
              <a:gd name="connsiteX6" fmla="*/ 4762 w 779678"/>
              <a:gd name="connsiteY6" fmla="*/ 656213 h 854388"/>
              <a:gd name="connsiteX0" fmla="*/ 4762 w 777296"/>
              <a:gd name="connsiteY0" fmla="*/ 656213 h 854388"/>
              <a:gd name="connsiteX1" fmla="*/ 0 w 777296"/>
              <a:gd name="connsiteY1" fmla="*/ 209550 h 854388"/>
              <a:gd name="connsiteX2" fmla="*/ 370319 w 777296"/>
              <a:gd name="connsiteY2" fmla="*/ 0 h 854388"/>
              <a:gd name="connsiteX3" fmla="*/ 770152 w 777296"/>
              <a:gd name="connsiteY3" fmla="*/ 199810 h 854388"/>
              <a:gd name="connsiteX4" fmla="*/ 777296 w 777296"/>
              <a:gd name="connsiteY4" fmla="*/ 658811 h 854388"/>
              <a:gd name="connsiteX5" fmla="*/ 385727 w 777296"/>
              <a:gd name="connsiteY5" fmla="*/ 854388 h 854388"/>
              <a:gd name="connsiteX6" fmla="*/ 4762 w 777296"/>
              <a:gd name="connsiteY6" fmla="*/ 656213 h 854388"/>
              <a:gd name="connsiteX0" fmla="*/ 4762 w 777296"/>
              <a:gd name="connsiteY0" fmla="*/ 660975 h 854388"/>
              <a:gd name="connsiteX1" fmla="*/ 0 w 777296"/>
              <a:gd name="connsiteY1" fmla="*/ 209550 h 854388"/>
              <a:gd name="connsiteX2" fmla="*/ 370319 w 777296"/>
              <a:gd name="connsiteY2" fmla="*/ 0 h 854388"/>
              <a:gd name="connsiteX3" fmla="*/ 770152 w 777296"/>
              <a:gd name="connsiteY3" fmla="*/ 199810 h 854388"/>
              <a:gd name="connsiteX4" fmla="*/ 777296 w 777296"/>
              <a:gd name="connsiteY4" fmla="*/ 658811 h 854388"/>
              <a:gd name="connsiteX5" fmla="*/ 385727 w 777296"/>
              <a:gd name="connsiteY5" fmla="*/ 854388 h 854388"/>
              <a:gd name="connsiteX6" fmla="*/ 4762 w 777296"/>
              <a:gd name="connsiteY6" fmla="*/ 660975 h 85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96" h="854388">
                <a:moveTo>
                  <a:pt x="4762" y="660975"/>
                </a:moveTo>
                <a:cubicBezTo>
                  <a:pt x="3175" y="512087"/>
                  <a:pt x="1587" y="358438"/>
                  <a:pt x="0" y="209550"/>
                </a:cubicBezTo>
                <a:lnTo>
                  <a:pt x="370319" y="0"/>
                </a:lnTo>
                <a:lnTo>
                  <a:pt x="770152" y="199810"/>
                </a:lnTo>
                <a:lnTo>
                  <a:pt x="777296" y="658811"/>
                </a:lnTo>
                <a:lnTo>
                  <a:pt x="385727" y="854388"/>
                </a:lnTo>
                <a:lnTo>
                  <a:pt x="4762" y="66097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27"/>
          </p:nvPr>
        </p:nvSpPr>
        <p:spPr>
          <a:xfrm>
            <a:off x="710861" y="3550808"/>
            <a:ext cx="777296" cy="854388"/>
          </a:xfrm>
          <a:custGeom>
            <a:avLst/>
            <a:gdLst>
              <a:gd name="connsiteX0" fmla="*/ 0 w 931862"/>
              <a:gd name="connsiteY0" fmla="*/ 114084 h 389513"/>
              <a:gd name="connsiteX1" fmla="*/ 114084 w 931862"/>
              <a:gd name="connsiteY1" fmla="*/ 0 h 389513"/>
              <a:gd name="connsiteX2" fmla="*/ 817778 w 931862"/>
              <a:gd name="connsiteY2" fmla="*/ 0 h 389513"/>
              <a:gd name="connsiteX3" fmla="*/ 931862 w 931862"/>
              <a:gd name="connsiteY3" fmla="*/ 114084 h 389513"/>
              <a:gd name="connsiteX4" fmla="*/ 931862 w 931862"/>
              <a:gd name="connsiteY4" fmla="*/ 275429 h 389513"/>
              <a:gd name="connsiteX5" fmla="*/ 817778 w 931862"/>
              <a:gd name="connsiteY5" fmla="*/ 389513 h 389513"/>
              <a:gd name="connsiteX6" fmla="*/ 114084 w 931862"/>
              <a:gd name="connsiteY6" fmla="*/ 389513 h 389513"/>
              <a:gd name="connsiteX7" fmla="*/ 0 w 931862"/>
              <a:gd name="connsiteY7" fmla="*/ 275429 h 389513"/>
              <a:gd name="connsiteX8" fmla="*/ 0 w 931862"/>
              <a:gd name="connsiteY8" fmla="*/ 114084 h 389513"/>
              <a:gd name="connsiteX0" fmla="*/ 0 w 931862"/>
              <a:gd name="connsiteY0" fmla="*/ 114084 h 399205"/>
              <a:gd name="connsiteX1" fmla="*/ 114084 w 931862"/>
              <a:gd name="connsiteY1" fmla="*/ 0 h 399205"/>
              <a:gd name="connsiteX2" fmla="*/ 817778 w 931862"/>
              <a:gd name="connsiteY2" fmla="*/ 0 h 399205"/>
              <a:gd name="connsiteX3" fmla="*/ 931862 w 931862"/>
              <a:gd name="connsiteY3" fmla="*/ 114084 h 399205"/>
              <a:gd name="connsiteX4" fmla="*/ 931862 w 931862"/>
              <a:gd name="connsiteY4" fmla="*/ 275429 h 399205"/>
              <a:gd name="connsiteX5" fmla="*/ 817778 w 931862"/>
              <a:gd name="connsiteY5" fmla="*/ 389513 h 399205"/>
              <a:gd name="connsiteX6" fmla="*/ 113348 w 931862"/>
              <a:gd name="connsiteY6" fmla="*/ 398557 h 399205"/>
              <a:gd name="connsiteX7" fmla="*/ 114084 w 931862"/>
              <a:gd name="connsiteY7" fmla="*/ 389513 h 399205"/>
              <a:gd name="connsiteX8" fmla="*/ 0 w 931862"/>
              <a:gd name="connsiteY8" fmla="*/ 275429 h 399205"/>
              <a:gd name="connsiteX9" fmla="*/ 0 w 931862"/>
              <a:gd name="connsiteY9" fmla="*/ 114084 h 399205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114084 w 931862"/>
              <a:gd name="connsiteY7" fmla="*/ 389513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114084 w 931862"/>
              <a:gd name="connsiteY7" fmla="*/ 389513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85509 w 931862"/>
              <a:gd name="connsiteY7" fmla="*/ 646688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44885"/>
              <a:gd name="connsiteX1" fmla="*/ 114084 w 931862"/>
              <a:gd name="connsiteY1" fmla="*/ 0 h 844885"/>
              <a:gd name="connsiteX2" fmla="*/ 817778 w 931862"/>
              <a:gd name="connsiteY2" fmla="*/ 0 h 844885"/>
              <a:gd name="connsiteX3" fmla="*/ 931862 w 931862"/>
              <a:gd name="connsiteY3" fmla="*/ 114084 h 844885"/>
              <a:gd name="connsiteX4" fmla="*/ 931862 w 931862"/>
              <a:gd name="connsiteY4" fmla="*/ 275429 h 844885"/>
              <a:gd name="connsiteX5" fmla="*/ 495049 w 931862"/>
              <a:gd name="connsiteY5" fmla="*/ 830576 h 844885"/>
              <a:gd name="connsiteX6" fmla="*/ 85509 w 931862"/>
              <a:gd name="connsiteY6" fmla="*/ 646688 h 844885"/>
              <a:gd name="connsiteX7" fmla="*/ 0 w 931862"/>
              <a:gd name="connsiteY7" fmla="*/ 275429 h 844885"/>
              <a:gd name="connsiteX8" fmla="*/ 0 w 931862"/>
              <a:gd name="connsiteY8" fmla="*/ 114084 h 844885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85509 w 931862"/>
              <a:gd name="connsiteY6" fmla="*/ 646688 h 830576"/>
              <a:gd name="connsiteX7" fmla="*/ 0 w 931862"/>
              <a:gd name="connsiteY7" fmla="*/ 275429 h 830576"/>
              <a:gd name="connsiteX8" fmla="*/ 0 w 931862"/>
              <a:gd name="connsiteY8" fmla="*/ 114084 h 830576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931862 w 931862"/>
              <a:gd name="connsiteY4" fmla="*/ 275429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860425 w 931862"/>
              <a:gd name="connsiteY4" fmla="*/ 646904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860425 w 931862"/>
              <a:gd name="connsiteY4" fmla="*/ 646904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860425"/>
              <a:gd name="connsiteY0" fmla="*/ 114084 h 844863"/>
              <a:gd name="connsiteX1" fmla="*/ 114084 w 860425"/>
              <a:gd name="connsiteY1" fmla="*/ 0 h 844863"/>
              <a:gd name="connsiteX2" fmla="*/ 817778 w 860425"/>
              <a:gd name="connsiteY2" fmla="*/ 0 h 844863"/>
              <a:gd name="connsiteX3" fmla="*/ 850899 w 860425"/>
              <a:gd name="connsiteY3" fmla="*/ 195047 h 844863"/>
              <a:gd name="connsiteX4" fmla="*/ 860425 w 860425"/>
              <a:gd name="connsiteY4" fmla="*/ 646904 h 844863"/>
              <a:gd name="connsiteX5" fmla="*/ 466474 w 860425"/>
              <a:gd name="connsiteY5" fmla="*/ 844863 h 844863"/>
              <a:gd name="connsiteX6" fmla="*/ 85509 w 860425"/>
              <a:gd name="connsiteY6" fmla="*/ 646688 h 844863"/>
              <a:gd name="connsiteX7" fmla="*/ 0 w 860425"/>
              <a:gd name="connsiteY7" fmla="*/ 275429 h 844863"/>
              <a:gd name="connsiteX8" fmla="*/ 0 w 860425"/>
              <a:gd name="connsiteY8" fmla="*/ 114084 h 844863"/>
              <a:gd name="connsiteX0" fmla="*/ 0 w 860425"/>
              <a:gd name="connsiteY0" fmla="*/ 123609 h 854388"/>
              <a:gd name="connsiteX1" fmla="*/ 114084 w 860425"/>
              <a:gd name="connsiteY1" fmla="*/ 9525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8" fmla="*/ 0 w 860425"/>
              <a:gd name="connsiteY8" fmla="*/ 123609 h 854388"/>
              <a:gd name="connsiteX0" fmla="*/ 0 w 860425"/>
              <a:gd name="connsiteY0" fmla="*/ 123609 h 854388"/>
              <a:gd name="connsiteX1" fmla="*/ 80747 w 860425"/>
              <a:gd name="connsiteY1" fmla="*/ 209550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8" fmla="*/ 0 w 860425"/>
              <a:gd name="connsiteY8" fmla="*/ 123609 h 854388"/>
              <a:gd name="connsiteX0" fmla="*/ 0 w 860425"/>
              <a:gd name="connsiteY0" fmla="*/ 284954 h 854388"/>
              <a:gd name="connsiteX1" fmla="*/ 80747 w 860425"/>
              <a:gd name="connsiteY1" fmla="*/ 209550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0" fmla="*/ 4762 w 779678"/>
              <a:gd name="connsiteY0" fmla="*/ 656213 h 854388"/>
              <a:gd name="connsiteX1" fmla="*/ 0 w 779678"/>
              <a:gd name="connsiteY1" fmla="*/ 209550 h 854388"/>
              <a:gd name="connsiteX2" fmla="*/ 370319 w 779678"/>
              <a:gd name="connsiteY2" fmla="*/ 0 h 854388"/>
              <a:gd name="connsiteX3" fmla="*/ 770152 w 779678"/>
              <a:gd name="connsiteY3" fmla="*/ 204572 h 854388"/>
              <a:gd name="connsiteX4" fmla="*/ 779678 w 779678"/>
              <a:gd name="connsiteY4" fmla="*/ 656429 h 854388"/>
              <a:gd name="connsiteX5" fmla="*/ 385727 w 779678"/>
              <a:gd name="connsiteY5" fmla="*/ 854388 h 854388"/>
              <a:gd name="connsiteX6" fmla="*/ 4762 w 779678"/>
              <a:gd name="connsiteY6" fmla="*/ 656213 h 854388"/>
              <a:gd name="connsiteX0" fmla="*/ 4762 w 779678"/>
              <a:gd name="connsiteY0" fmla="*/ 656213 h 854388"/>
              <a:gd name="connsiteX1" fmla="*/ 0 w 779678"/>
              <a:gd name="connsiteY1" fmla="*/ 209550 h 854388"/>
              <a:gd name="connsiteX2" fmla="*/ 370319 w 779678"/>
              <a:gd name="connsiteY2" fmla="*/ 0 h 854388"/>
              <a:gd name="connsiteX3" fmla="*/ 770152 w 779678"/>
              <a:gd name="connsiteY3" fmla="*/ 199810 h 854388"/>
              <a:gd name="connsiteX4" fmla="*/ 779678 w 779678"/>
              <a:gd name="connsiteY4" fmla="*/ 656429 h 854388"/>
              <a:gd name="connsiteX5" fmla="*/ 385727 w 779678"/>
              <a:gd name="connsiteY5" fmla="*/ 854388 h 854388"/>
              <a:gd name="connsiteX6" fmla="*/ 4762 w 779678"/>
              <a:gd name="connsiteY6" fmla="*/ 656213 h 854388"/>
              <a:gd name="connsiteX0" fmla="*/ 4762 w 777296"/>
              <a:gd name="connsiteY0" fmla="*/ 656213 h 854388"/>
              <a:gd name="connsiteX1" fmla="*/ 0 w 777296"/>
              <a:gd name="connsiteY1" fmla="*/ 209550 h 854388"/>
              <a:gd name="connsiteX2" fmla="*/ 370319 w 777296"/>
              <a:gd name="connsiteY2" fmla="*/ 0 h 854388"/>
              <a:gd name="connsiteX3" fmla="*/ 770152 w 777296"/>
              <a:gd name="connsiteY3" fmla="*/ 199810 h 854388"/>
              <a:gd name="connsiteX4" fmla="*/ 777296 w 777296"/>
              <a:gd name="connsiteY4" fmla="*/ 658811 h 854388"/>
              <a:gd name="connsiteX5" fmla="*/ 385727 w 777296"/>
              <a:gd name="connsiteY5" fmla="*/ 854388 h 854388"/>
              <a:gd name="connsiteX6" fmla="*/ 4762 w 777296"/>
              <a:gd name="connsiteY6" fmla="*/ 656213 h 854388"/>
              <a:gd name="connsiteX0" fmla="*/ 4762 w 777296"/>
              <a:gd name="connsiteY0" fmla="*/ 660975 h 854388"/>
              <a:gd name="connsiteX1" fmla="*/ 0 w 777296"/>
              <a:gd name="connsiteY1" fmla="*/ 209550 h 854388"/>
              <a:gd name="connsiteX2" fmla="*/ 370319 w 777296"/>
              <a:gd name="connsiteY2" fmla="*/ 0 h 854388"/>
              <a:gd name="connsiteX3" fmla="*/ 770152 w 777296"/>
              <a:gd name="connsiteY3" fmla="*/ 199810 h 854388"/>
              <a:gd name="connsiteX4" fmla="*/ 777296 w 777296"/>
              <a:gd name="connsiteY4" fmla="*/ 658811 h 854388"/>
              <a:gd name="connsiteX5" fmla="*/ 385727 w 777296"/>
              <a:gd name="connsiteY5" fmla="*/ 854388 h 854388"/>
              <a:gd name="connsiteX6" fmla="*/ 4762 w 777296"/>
              <a:gd name="connsiteY6" fmla="*/ 660975 h 85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96" h="854388">
                <a:moveTo>
                  <a:pt x="4762" y="660975"/>
                </a:moveTo>
                <a:cubicBezTo>
                  <a:pt x="3175" y="512087"/>
                  <a:pt x="1587" y="358438"/>
                  <a:pt x="0" y="209550"/>
                </a:cubicBezTo>
                <a:lnTo>
                  <a:pt x="370319" y="0"/>
                </a:lnTo>
                <a:lnTo>
                  <a:pt x="770152" y="199810"/>
                </a:lnTo>
                <a:lnTo>
                  <a:pt x="777296" y="658811"/>
                </a:lnTo>
                <a:lnTo>
                  <a:pt x="385727" y="854388"/>
                </a:lnTo>
                <a:lnTo>
                  <a:pt x="4762" y="660975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5174437" y="1777496"/>
            <a:ext cx="3577491" cy="4154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1800" b="1" kern="1200" baseline="0" dirty="0" smtClean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defRPr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SzPct val="90000"/>
              <a:buFontTx/>
              <a:buNone/>
            </a:pPr>
            <a:r>
              <a:rPr lang="en-US" dirty="0" smtClean="0"/>
              <a:t>Name Goes Here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090728" y="1778104"/>
            <a:ext cx="3642637" cy="415498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 sz="1800" b="1" baseline="0">
                <a:latin typeface="Georgia" panose="02040502050405020303" pitchFamily="18" charset="0"/>
              </a:defRPr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Name Goes Here</a:t>
            </a:r>
          </a:p>
        </p:txBody>
      </p:sp>
      <p:sp>
        <p:nvSpPr>
          <p:cNvPr id="30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090728" y="2076799"/>
            <a:ext cx="2744651" cy="276999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 sz="1200" b="0" baseline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2" name="Text Placeholder 25"/>
          <p:cNvSpPr>
            <a:spLocks noGrp="1"/>
          </p:cNvSpPr>
          <p:nvPr>
            <p:ph type="body" sz="quarter" idx="13" hasCustomPrompt="1"/>
          </p:nvPr>
        </p:nvSpPr>
        <p:spPr>
          <a:xfrm>
            <a:off x="5174437" y="2077817"/>
            <a:ext cx="2744651" cy="276999"/>
          </a:xfrm>
        </p:spPr>
        <p:txBody>
          <a:bodyPr/>
          <a:lstStyle>
            <a:lvl1pPr marL="0" indent="0">
              <a:buFontTx/>
              <a:buNone/>
              <a:defRPr sz="1200" b="0" baseline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1090728" y="2467217"/>
            <a:ext cx="3642637" cy="826573"/>
          </a:xfrm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200" b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174437" y="2468235"/>
            <a:ext cx="3577309" cy="8265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baseline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5163679" y="4430997"/>
            <a:ext cx="3577491" cy="415498"/>
          </a:xfrm>
        </p:spPr>
        <p:txBody>
          <a:bodyPr>
            <a:normAutofit/>
          </a:bodyPr>
          <a:lstStyle>
            <a:lvl1pPr marL="0" indent="0">
              <a:buFontTx/>
              <a:buNone/>
              <a:defRPr lang="en-US" sz="1800" b="1" kern="1200" baseline="0" dirty="0" smtClean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defRPr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SzPct val="90000"/>
              <a:buFontTx/>
              <a:buNone/>
            </a:pPr>
            <a:r>
              <a:rPr lang="en-US" dirty="0" smtClean="0"/>
              <a:t>Name Goes Here</a:t>
            </a:r>
          </a:p>
        </p:txBody>
      </p:sp>
      <p:sp>
        <p:nvSpPr>
          <p:cNvPr id="36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1079970" y="4431605"/>
            <a:ext cx="3642637" cy="415498"/>
          </a:xfrm>
          <a:ln>
            <a:noFill/>
          </a:ln>
        </p:spPr>
        <p:txBody>
          <a:bodyPr>
            <a:normAutofit/>
          </a:bodyPr>
          <a:lstStyle>
            <a:lvl1pPr marL="0" indent="0">
              <a:buFontTx/>
              <a:buNone/>
              <a:defRPr lang="en-US" sz="1800" b="1" kern="1200" baseline="0" dirty="0" smtClean="0">
                <a:solidFill>
                  <a:schemeClr val="tx2"/>
                </a:solidFill>
                <a:latin typeface="Georgia" panose="02040502050405020303" pitchFamily="18" charset="0"/>
                <a:ea typeface="Arial" charset="0"/>
                <a:cs typeface="Arial" charset="0"/>
              </a:defRPr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buClr>
                <a:schemeClr val="accent2"/>
              </a:buClr>
              <a:buSzPct val="90000"/>
              <a:buFontTx/>
              <a:buNone/>
            </a:pPr>
            <a:r>
              <a:rPr lang="en-US" dirty="0" smtClean="0"/>
              <a:t>Name Goes Here</a:t>
            </a:r>
          </a:p>
        </p:txBody>
      </p:sp>
      <p:sp>
        <p:nvSpPr>
          <p:cNvPr id="37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1079970" y="4730300"/>
            <a:ext cx="2744651" cy="276999"/>
          </a:xfrm>
          <a:ln>
            <a:noFill/>
          </a:ln>
        </p:spPr>
        <p:txBody>
          <a:bodyPr/>
          <a:lstStyle>
            <a:lvl1pPr marL="0" indent="0">
              <a:buFontTx/>
              <a:buNone/>
              <a:defRPr sz="1200" b="0" baseline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8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5163679" y="4731318"/>
            <a:ext cx="2744651" cy="276999"/>
          </a:xfrm>
        </p:spPr>
        <p:txBody>
          <a:bodyPr/>
          <a:lstStyle>
            <a:lvl1pPr marL="0" indent="0">
              <a:buFontTx/>
              <a:buNone/>
              <a:defRPr sz="1200" b="0" baseline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Title Goes Here</a:t>
            </a:r>
          </a:p>
        </p:txBody>
      </p:sp>
      <p:sp>
        <p:nvSpPr>
          <p:cNvPr id="39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1079971" y="5131476"/>
            <a:ext cx="3652858" cy="826573"/>
          </a:xfrm>
          <a:ln>
            <a:noFill/>
          </a:ln>
        </p:spPr>
        <p:txBody>
          <a:bodyPr>
            <a:noAutofit/>
          </a:bodyPr>
          <a:lstStyle>
            <a:lvl1pPr marL="0" indent="0">
              <a:buFontTx/>
              <a:buNone/>
              <a:defRPr sz="1200" b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40" name="Text Placeholder 25"/>
          <p:cNvSpPr>
            <a:spLocks noGrp="1"/>
          </p:cNvSpPr>
          <p:nvPr>
            <p:ph type="body" sz="quarter" idx="21" hasCustomPrompt="1"/>
          </p:nvPr>
        </p:nvSpPr>
        <p:spPr>
          <a:xfrm>
            <a:off x="5163679" y="5132494"/>
            <a:ext cx="3587530" cy="82657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/>
            </a:lvl1pPr>
            <a:lvl2pPr marL="45720" indent="0">
              <a:buFontTx/>
              <a:buNone/>
              <a:defRPr sz="2000"/>
            </a:lvl2pPr>
            <a:lvl3pPr marL="502920" indent="0">
              <a:buFontTx/>
              <a:buNone/>
              <a:defRPr sz="2000"/>
            </a:lvl3pPr>
            <a:lvl4pPr marL="777240" indent="0">
              <a:buFontTx/>
              <a:buNone/>
              <a:defRPr sz="2000"/>
            </a:lvl4pPr>
            <a:lvl5pPr marL="2286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Description goes here</a:t>
            </a:r>
          </a:p>
        </p:txBody>
      </p:sp>
      <p:sp>
        <p:nvSpPr>
          <p:cNvPr id="41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710861" y="892609"/>
            <a:ext cx="777296" cy="854388"/>
          </a:xfrm>
          <a:custGeom>
            <a:avLst/>
            <a:gdLst>
              <a:gd name="connsiteX0" fmla="*/ 0 w 931862"/>
              <a:gd name="connsiteY0" fmla="*/ 114084 h 389513"/>
              <a:gd name="connsiteX1" fmla="*/ 114084 w 931862"/>
              <a:gd name="connsiteY1" fmla="*/ 0 h 389513"/>
              <a:gd name="connsiteX2" fmla="*/ 817778 w 931862"/>
              <a:gd name="connsiteY2" fmla="*/ 0 h 389513"/>
              <a:gd name="connsiteX3" fmla="*/ 931862 w 931862"/>
              <a:gd name="connsiteY3" fmla="*/ 114084 h 389513"/>
              <a:gd name="connsiteX4" fmla="*/ 931862 w 931862"/>
              <a:gd name="connsiteY4" fmla="*/ 275429 h 389513"/>
              <a:gd name="connsiteX5" fmla="*/ 817778 w 931862"/>
              <a:gd name="connsiteY5" fmla="*/ 389513 h 389513"/>
              <a:gd name="connsiteX6" fmla="*/ 114084 w 931862"/>
              <a:gd name="connsiteY6" fmla="*/ 389513 h 389513"/>
              <a:gd name="connsiteX7" fmla="*/ 0 w 931862"/>
              <a:gd name="connsiteY7" fmla="*/ 275429 h 389513"/>
              <a:gd name="connsiteX8" fmla="*/ 0 w 931862"/>
              <a:gd name="connsiteY8" fmla="*/ 114084 h 389513"/>
              <a:gd name="connsiteX0" fmla="*/ 0 w 931862"/>
              <a:gd name="connsiteY0" fmla="*/ 114084 h 399205"/>
              <a:gd name="connsiteX1" fmla="*/ 114084 w 931862"/>
              <a:gd name="connsiteY1" fmla="*/ 0 h 399205"/>
              <a:gd name="connsiteX2" fmla="*/ 817778 w 931862"/>
              <a:gd name="connsiteY2" fmla="*/ 0 h 399205"/>
              <a:gd name="connsiteX3" fmla="*/ 931862 w 931862"/>
              <a:gd name="connsiteY3" fmla="*/ 114084 h 399205"/>
              <a:gd name="connsiteX4" fmla="*/ 931862 w 931862"/>
              <a:gd name="connsiteY4" fmla="*/ 275429 h 399205"/>
              <a:gd name="connsiteX5" fmla="*/ 817778 w 931862"/>
              <a:gd name="connsiteY5" fmla="*/ 389513 h 399205"/>
              <a:gd name="connsiteX6" fmla="*/ 113348 w 931862"/>
              <a:gd name="connsiteY6" fmla="*/ 398557 h 399205"/>
              <a:gd name="connsiteX7" fmla="*/ 114084 w 931862"/>
              <a:gd name="connsiteY7" fmla="*/ 389513 h 399205"/>
              <a:gd name="connsiteX8" fmla="*/ 0 w 931862"/>
              <a:gd name="connsiteY8" fmla="*/ 275429 h 399205"/>
              <a:gd name="connsiteX9" fmla="*/ 0 w 931862"/>
              <a:gd name="connsiteY9" fmla="*/ 114084 h 399205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114084 w 931862"/>
              <a:gd name="connsiteY7" fmla="*/ 389513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114084 w 931862"/>
              <a:gd name="connsiteY7" fmla="*/ 389513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85509 w 931862"/>
              <a:gd name="connsiteY7" fmla="*/ 646688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44885"/>
              <a:gd name="connsiteX1" fmla="*/ 114084 w 931862"/>
              <a:gd name="connsiteY1" fmla="*/ 0 h 844885"/>
              <a:gd name="connsiteX2" fmla="*/ 817778 w 931862"/>
              <a:gd name="connsiteY2" fmla="*/ 0 h 844885"/>
              <a:gd name="connsiteX3" fmla="*/ 931862 w 931862"/>
              <a:gd name="connsiteY3" fmla="*/ 114084 h 844885"/>
              <a:gd name="connsiteX4" fmla="*/ 931862 w 931862"/>
              <a:gd name="connsiteY4" fmla="*/ 275429 h 844885"/>
              <a:gd name="connsiteX5" fmla="*/ 495049 w 931862"/>
              <a:gd name="connsiteY5" fmla="*/ 830576 h 844885"/>
              <a:gd name="connsiteX6" fmla="*/ 85509 w 931862"/>
              <a:gd name="connsiteY6" fmla="*/ 646688 h 844885"/>
              <a:gd name="connsiteX7" fmla="*/ 0 w 931862"/>
              <a:gd name="connsiteY7" fmla="*/ 275429 h 844885"/>
              <a:gd name="connsiteX8" fmla="*/ 0 w 931862"/>
              <a:gd name="connsiteY8" fmla="*/ 114084 h 844885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85509 w 931862"/>
              <a:gd name="connsiteY6" fmla="*/ 646688 h 830576"/>
              <a:gd name="connsiteX7" fmla="*/ 0 w 931862"/>
              <a:gd name="connsiteY7" fmla="*/ 275429 h 830576"/>
              <a:gd name="connsiteX8" fmla="*/ 0 w 931862"/>
              <a:gd name="connsiteY8" fmla="*/ 114084 h 830576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931862 w 931862"/>
              <a:gd name="connsiteY4" fmla="*/ 275429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860425 w 931862"/>
              <a:gd name="connsiteY4" fmla="*/ 646904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860425 w 931862"/>
              <a:gd name="connsiteY4" fmla="*/ 646904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860425"/>
              <a:gd name="connsiteY0" fmla="*/ 114084 h 844863"/>
              <a:gd name="connsiteX1" fmla="*/ 114084 w 860425"/>
              <a:gd name="connsiteY1" fmla="*/ 0 h 844863"/>
              <a:gd name="connsiteX2" fmla="*/ 817778 w 860425"/>
              <a:gd name="connsiteY2" fmla="*/ 0 h 844863"/>
              <a:gd name="connsiteX3" fmla="*/ 850899 w 860425"/>
              <a:gd name="connsiteY3" fmla="*/ 195047 h 844863"/>
              <a:gd name="connsiteX4" fmla="*/ 860425 w 860425"/>
              <a:gd name="connsiteY4" fmla="*/ 646904 h 844863"/>
              <a:gd name="connsiteX5" fmla="*/ 466474 w 860425"/>
              <a:gd name="connsiteY5" fmla="*/ 844863 h 844863"/>
              <a:gd name="connsiteX6" fmla="*/ 85509 w 860425"/>
              <a:gd name="connsiteY6" fmla="*/ 646688 h 844863"/>
              <a:gd name="connsiteX7" fmla="*/ 0 w 860425"/>
              <a:gd name="connsiteY7" fmla="*/ 275429 h 844863"/>
              <a:gd name="connsiteX8" fmla="*/ 0 w 860425"/>
              <a:gd name="connsiteY8" fmla="*/ 114084 h 844863"/>
              <a:gd name="connsiteX0" fmla="*/ 0 w 860425"/>
              <a:gd name="connsiteY0" fmla="*/ 123609 h 854388"/>
              <a:gd name="connsiteX1" fmla="*/ 114084 w 860425"/>
              <a:gd name="connsiteY1" fmla="*/ 9525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8" fmla="*/ 0 w 860425"/>
              <a:gd name="connsiteY8" fmla="*/ 123609 h 854388"/>
              <a:gd name="connsiteX0" fmla="*/ 0 w 860425"/>
              <a:gd name="connsiteY0" fmla="*/ 123609 h 854388"/>
              <a:gd name="connsiteX1" fmla="*/ 80747 w 860425"/>
              <a:gd name="connsiteY1" fmla="*/ 209550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8" fmla="*/ 0 w 860425"/>
              <a:gd name="connsiteY8" fmla="*/ 123609 h 854388"/>
              <a:gd name="connsiteX0" fmla="*/ 0 w 860425"/>
              <a:gd name="connsiteY0" fmla="*/ 284954 h 854388"/>
              <a:gd name="connsiteX1" fmla="*/ 80747 w 860425"/>
              <a:gd name="connsiteY1" fmla="*/ 209550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0" fmla="*/ 4762 w 779678"/>
              <a:gd name="connsiteY0" fmla="*/ 656213 h 854388"/>
              <a:gd name="connsiteX1" fmla="*/ 0 w 779678"/>
              <a:gd name="connsiteY1" fmla="*/ 209550 h 854388"/>
              <a:gd name="connsiteX2" fmla="*/ 370319 w 779678"/>
              <a:gd name="connsiteY2" fmla="*/ 0 h 854388"/>
              <a:gd name="connsiteX3" fmla="*/ 770152 w 779678"/>
              <a:gd name="connsiteY3" fmla="*/ 204572 h 854388"/>
              <a:gd name="connsiteX4" fmla="*/ 779678 w 779678"/>
              <a:gd name="connsiteY4" fmla="*/ 656429 h 854388"/>
              <a:gd name="connsiteX5" fmla="*/ 385727 w 779678"/>
              <a:gd name="connsiteY5" fmla="*/ 854388 h 854388"/>
              <a:gd name="connsiteX6" fmla="*/ 4762 w 779678"/>
              <a:gd name="connsiteY6" fmla="*/ 656213 h 854388"/>
              <a:gd name="connsiteX0" fmla="*/ 4762 w 779678"/>
              <a:gd name="connsiteY0" fmla="*/ 656213 h 854388"/>
              <a:gd name="connsiteX1" fmla="*/ 0 w 779678"/>
              <a:gd name="connsiteY1" fmla="*/ 209550 h 854388"/>
              <a:gd name="connsiteX2" fmla="*/ 370319 w 779678"/>
              <a:gd name="connsiteY2" fmla="*/ 0 h 854388"/>
              <a:gd name="connsiteX3" fmla="*/ 770152 w 779678"/>
              <a:gd name="connsiteY3" fmla="*/ 199810 h 854388"/>
              <a:gd name="connsiteX4" fmla="*/ 779678 w 779678"/>
              <a:gd name="connsiteY4" fmla="*/ 656429 h 854388"/>
              <a:gd name="connsiteX5" fmla="*/ 385727 w 779678"/>
              <a:gd name="connsiteY5" fmla="*/ 854388 h 854388"/>
              <a:gd name="connsiteX6" fmla="*/ 4762 w 779678"/>
              <a:gd name="connsiteY6" fmla="*/ 656213 h 854388"/>
              <a:gd name="connsiteX0" fmla="*/ 4762 w 777296"/>
              <a:gd name="connsiteY0" fmla="*/ 656213 h 854388"/>
              <a:gd name="connsiteX1" fmla="*/ 0 w 777296"/>
              <a:gd name="connsiteY1" fmla="*/ 209550 h 854388"/>
              <a:gd name="connsiteX2" fmla="*/ 370319 w 777296"/>
              <a:gd name="connsiteY2" fmla="*/ 0 h 854388"/>
              <a:gd name="connsiteX3" fmla="*/ 770152 w 777296"/>
              <a:gd name="connsiteY3" fmla="*/ 199810 h 854388"/>
              <a:gd name="connsiteX4" fmla="*/ 777296 w 777296"/>
              <a:gd name="connsiteY4" fmla="*/ 658811 h 854388"/>
              <a:gd name="connsiteX5" fmla="*/ 385727 w 777296"/>
              <a:gd name="connsiteY5" fmla="*/ 854388 h 854388"/>
              <a:gd name="connsiteX6" fmla="*/ 4762 w 777296"/>
              <a:gd name="connsiteY6" fmla="*/ 656213 h 854388"/>
              <a:gd name="connsiteX0" fmla="*/ 4762 w 777296"/>
              <a:gd name="connsiteY0" fmla="*/ 660975 h 854388"/>
              <a:gd name="connsiteX1" fmla="*/ 0 w 777296"/>
              <a:gd name="connsiteY1" fmla="*/ 209550 h 854388"/>
              <a:gd name="connsiteX2" fmla="*/ 370319 w 777296"/>
              <a:gd name="connsiteY2" fmla="*/ 0 h 854388"/>
              <a:gd name="connsiteX3" fmla="*/ 770152 w 777296"/>
              <a:gd name="connsiteY3" fmla="*/ 199810 h 854388"/>
              <a:gd name="connsiteX4" fmla="*/ 777296 w 777296"/>
              <a:gd name="connsiteY4" fmla="*/ 658811 h 854388"/>
              <a:gd name="connsiteX5" fmla="*/ 385727 w 777296"/>
              <a:gd name="connsiteY5" fmla="*/ 854388 h 854388"/>
              <a:gd name="connsiteX6" fmla="*/ 4762 w 777296"/>
              <a:gd name="connsiteY6" fmla="*/ 660975 h 85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96" h="854388">
                <a:moveTo>
                  <a:pt x="4762" y="660975"/>
                </a:moveTo>
                <a:cubicBezTo>
                  <a:pt x="3175" y="512087"/>
                  <a:pt x="1587" y="358438"/>
                  <a:pt x="0" y="209550"/>
                </a:cubicBezTo>
                <a:lnTo>
                  <a:pt x="370319" y="0"/>
                </a:lnTo>
                <a:lnTo>
                  <a:pt x="770152" y="199810"/>
                </a:lnTo>
                <a:lnTo>
                  <a:pt x="777296" y="658811"/>
                </a:lnTo>
                <a:lnTo>
                  <a:pt x="385727" y="854388"/>
                </a:lnTo>
                <a:lnTo>
                  <a:pt x="4762" y="660975"/>
                </a:lnTo>
                <a:close/>
              </a:path>
            </a:pathLst>
          </a:custGeom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8" name="Picture Placeholder 4"/>
          <p:cNvSpPr>
            <a:spLocks noGrp="1"/>
          </p:cNvSpPr>
          <p:nvPr>
            <p:ph type="pic" sz="quarter" idx="26"/>
          </p:nvPr>
        </p:nvSpPr>
        <p:spPr>
          <a:xfrm>
            <a:off x="4796547" y="893627"/>
            <a:ext cx="777296" cy="854388"/>
          </a:xfrm>
          <a:custGeom>
            <a:avLst/>
            <a:gdLst>
              <a:gd name="connsiteX0" fmla="*/ 0 w 931862"/>
              <a:gd name="connsiteY0" fmla="*/ 114084 h 389513"/>
              <a:gd name="connsiteX1" fmla="*/ 114084 w 931862"/>
              <a:gd name="connsiteY1" fmla="*/ 0 h 389513"/>
              <a:gd name="connsiteX2" fmla="*/ 817778 w 931862"/>
              <a:gd name="connsiteY2" fmla="*/ 0 h 389513"/>
              <a:gd name="connsiteX3" fmla="*/ 931862 w 931862"/>
              <a:gd name="connsiteY3" fmla="*/ 114084 h 389513"/>
              <a:gd name="connsiteX4" fmla="*/ 931862 w 931862"/>
              <a:gd name="connsiteY4" fmla="*/ 275429 h 389513"/>
              <a:gd name="connsiteX5" fmla="*/ 817778 w 931862"/>
              <a:gd name="connsiteY5" fmla="*/ 389513 h 389513"/>
              <a:gd name="connsiteX6" fmla="*/ 114084 w 931862"/>
              <a:gd name="connsiteY6" fmla="*/ 389513 h 389513"/>
              <a:gd name="connsiteX7" fmla="*/ 0 w 931862"/>
              <a:gd name="connsiteY7" fmla="*/ 275429 h 389513"/>
              <a:gd name="connsiteX8" fmla="*/ 0 w 931862"/>
              <a:gd name="connsiteY8" fmla="*/ 114084 h 389513"/>
              <a:gd name="connsiteX0" fmla="*/ 0 w 931862"/>
              <a:gd name="connsiteY0" fmla="*/ 114084 h 399205"/>
              <a:gd name="connsiteX1" fmla="*/ 114084 w 931862"/>
              <a:gd name="connsiteY1" fmla="*/ 0 h 399205"/>
              <a:gd name="connsiteX2" fmla="*/ 817778 w 931862"/>
              <a:gd name="connsiteY2" fmla="*/ 0 h 399205"/>
              <a:gd name="connsiteX3" fmla="*/ 931862 w 931862"/>
              <a:gd name="connsiteY3" fmla="*/ 114084 h 399205"/>
              <a:gd name="connsiteX4" fmla="*/ 931862 w 931862"/>
              <a:gd name="connsiteY4" fmla="*/ 275429 h 399205"/>
              <a:gd name="connsiteX5" fmla="*/ 817778 w 931862"/>
              <a:gd name="connsiteY5" fmla="*/ 389513 h 399205"/>
              <a:gd name="connsiteX6" fmla="*/ 113348 w 931862"/>
              <a:gd name="connsiteY6" fmla="*/ 398557 h 399205"/>
              <a:gd name="connsiteX7" fmla="*/ 114084 w 931862"/>
              <a:gd name="connsiteY7" fmla="*/ 389513 h 399205"/>
              <a:gd name="connsiteX8" fmla="*/ 0 w 931862"/>
              <a:gd name="connsiteY8" fmla="*/ 275429 h 399205"/>
              <a:gd name="connsiteX9" fmla="*/ 0 w 931862"/>
              <a:gd name="connsiteY9" fmla="*/ 114084 h 399205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114084 w 931862"/>
              <a:gd name="connsiteY7" fmla="*/ 389513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114084 w 931862"/>
              <a:gd name="connsiteY7" fmla="*/ 389513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113348 w 931862"/>
              <a:gd name="connsiteY6" fmla="*/ 398557 h 830576"/>
              <a:gd name="connsiteX7" fmla="*/ 85509 w 931862"/>
              <a:gd name="connsiteY7" fmla="*/ 646688 h 830576"/>
              <a:gd name="connsiteX8" fmla="*/ 0 w 931862"/>
              <a:gd name="connsiteY8" fmla="*/ 275429 h 830576"/>
              <a:gd name="connsiteX9" fmla="*/ 0 w 931862"/>
              <a:gd name="connsiteY9" fmla="*/ 114084 h 830576"/>
              <a:gd name="connsiteX0" fmla="*/ 0 w 931862"/>
              <a:gd name="connsiteY0" fmla="*/ 114084 h 844885"/>
              <a:gd name="connsiteX1" fmla="*/ 114084 w 931862"/>
              <a:gd name="connsiteY1" fmla="*/ 0 h 844885"/>
              <a:gd name="connsiteX2" fmla="*/ 817778 w 931862"/>
              <a:gd name="connsiteY2" fmla="*/ 0 h 844885"/>
              <a:gd name="connsiteX3" fmla="*/ 931862 w 931862"/>
              <a:gd name="connsiteY3" fmla="*/ 114084 h 844885"/>
              <a:gd name="connsiteX4" fmla="*/ 931862 w 931862"/>
              <a:gd name="connsiteY4" fmla="*/ 275429 h 844885"/>
              <a:gd name="connsiteX5" fmla="*/ 495049 w 931862"/>
              <a:gd name="connsiteY5" fmla="*/ 830576 h 844885"/>
              <a:gd name="connsiteX6" fmla="*/ 85509 w 931862"/>
              <a:gd name="connsiteY6" fmla="*/ 646688 h 844885"/>
              <a:gd name="connsiteX7" fmla="*/ 0 w 931862"/>
              <a:gd name="connsiteY7" fmla="*/ 275429 h 844885"/>
              <a:gd name="connsiteX8" fmla="*/ 0 w 931862"/>
              <a:gd name="connsiteY8" fmla="*/ 114084 h 844885"/>
              <a:gd name="connsiteX0" fmla="*/ 0 w 931862"/>
              <a:gd name="connsiteY0" fmla="*/ 114084 h 830576"/>
              <a:gd name="connsiteX1" fmla="*/ 114084 w 931862"/>
              <a:gd name="connsiteY1" fmla="*/ 0 h 830576"/>
              <a:gd name="connsiteX2" fmla="*/ 817778 w 931862"/>
              <a:gd name="connsiteY2" fmla="*/ 0 h 830576"/>
              <a:gd name="connsiteX3" fmla="*/ 931862 w 931862"/>
              <a:gd name="connsiteY3" fmla="*/ 114084 h 830576"/>
              <a:gd name="connsiteX4" fmla="*/ 931862 w 931862"/>
              <a:gd name="connsiteY4" fmla="*/ 275429 h 830576"/>
              <a:gd name="connsiteX5" fmla="*/ 495049 w 931862"/>
              <a:gd name="connsiteY5" fmla="*/ 830576 h 830576"/>
              <a:gd name="connsiteX6" fmla="*/ 85509 w 931862"/>
              <a:gd name="connsiteY6" fmla="*/ 646688 h 830576"/>
              <a:gd name="connsiteX7" fmla="*/ 0 w 931862"/>
              <a:gd name="connsiteY7" fmla="*/ 275429 h 830576"/>
              <a:gd name="connsiteX8" fmla="*/ 0 w 931862"/>
              <a:gd name="connsiteY8" fmla="*/ 114084 h 830576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931862 w 931862"/>
              <a:gd name="connsiteY4" fmla="*/ 275429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860425 w 931862"/>
              <a:gd name="connsiteY4" fmla="*/ 646904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931862"/>
              <a:gd name="connsiteY0" fmla="*/ 114084 h 844863"/>
              <a:gd name="connsiteX1" fmla="*/ 114084 w 931862"/>
              <a:gd name="connsiteY1" fmla="*/ 0 h 844863"/>
              <a:gd name="connsiteX2" fmla="*/ 817778 w 931862"/>
              <a:gd name="connsiteY2" fmla="*/ 0 h 844863"/>
              <a:gd name="connsiteX3" fmla="*/ 931862 w 931862"/>
              <a:gd name="connsiteY3" fmla="*/ 114084 h 844863"/>
              <a:gd name="connsiteX4" fmla="*/ 860425 w 931862"/>
              <a:gd name="connsiteY4" fmla="*/ 646904 h 844863"/>
              <a:gd name="connsiteX5" fmla="*/ 466474 w 931862"/>
              <a:gd name="connsiteY5" fmla="*/ 844863 h 844863"/>
              <a:gd name="connsiteX6" fmla="*/ 85509 w 931862"/>
              <a:gd name="connsiteY6" fmla="*/ 646688 h 844863"/>
              <a:gd name="connsiteX7" fmla="*/ 0 w 931862"/>
              <a:gd name="connsiteY7" fmla="*/ 275429 h 844863"/>
              <a:gd name="connsiteX8" fmla="*/ 0 w 931862"/>
              <a:gd name="connsiteY8" fmla="*/ 114084 h 844863"/>
              <a:gd name="connsiteX0" fmla="*/ 0 w 860425"/>
              <a:gd name="connsiteY0" fmla="*/ 114084 h 844863"/>
              <a:gd name="connsiteX1" fmla="*/ 114084 w 860425"/>
              <a:gd name="connsiteY1" fmla="*/ 0 h 844863"/>
              <a:gd name="connsiteX2" fmla="*/ 817778 w 860425"/>
              <a:gd name="connsiteY2" fmla="*/ 0 h 844863"/>
              <a:gd name="connsiteX3" fmla="*/ 850899 w 860425"/>
              <a:gd name="connsiteY3" fmla="*/ 195047 h 844863"/>
              <a:gd name="connsiteX4" fmla="*/ 860425 w 860425"/>
              <a:gd name="connsiteY4" fmla="*/ 646904 h 844863"/>
              <a:gd name="connsiteX5" fmla="*/ 466474 w 860425"/>
              <a:gd name="connsiteY5" fmla="*/ 844863 h 844863"/>
              <a:gd name="connsiteX6" fmla="*/ 85509 w 860425"/>
              <a:gd name="connsiteY6" fmla="*/ 646688 h 844863"/>
              <a:gd name="connsiteX7" fmla="*/ 0 w 860425"/>
              <a:gd name="connsiteY7" fmla="*/ 275429 h 844863"/>
              <a:gd name="connsiteX8" fmla="*/ 0 w 860425"/>
              <a:gd name="connsiteY8" fmla="*/ 114084 h 844863"/>
              <a:gd name="connsiteX0" fmla="*/ 0 w 860425"/>
              <a:gd name="connsiteY0" fmla="*/ 123609 h 854388"/>
              <a:gd name="connsiteX1" fmla="*/ 114084 w 860425"/>
              <a:gd name="connsiteY1" fmla="*/ 9525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8" fmla="*/ 0 w 860425"/>
              <a:gd name="connsiteY8" fmla="*/ 123609 h 854388"/>
              <a:gd name="connsiteX0" fmla="*/ 0 w 860425"/>
              <a:gd name="connsiteY0" fmla="*/ 123609 h 854388"/>
              <a:gd name="connsiteX1" fmla="*/ 80747 w 860425"/>
              <a:gd name="connsiteY1" fmla="*/ 209550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8" fmla="*/ 0 w 860425"/>
              <a:gd name="connsiteY8" fmla="*/ 123609 h 854388"/>
              <a:gd name="connsiteX0" fmla="*/ 0 w 860425"/>
              <a:gd name="connsiteY0" fmla="*/ 284954 h 854388"/>
              <a:gd name="connsiteX1" fmla="*/ 80747 w 860425"/>
              <a:gd name="connsiteY1" fmla="*/ 209550 h 854388"/>
              <a:gd name="connsiteX2" fmla="*/ 451066 w 860425"/>
              <a:gd name="connsiteY2" fmla="*/ 0 h 854388"/>
              <a:gd name="connsiteX3" fmla="*/ 850899 w 860425"/>
              <a:gd name="connsiteY3" fmla="*/ 204572 h 854388"/>
              <a:gd name="connsiteX4" fmla="*/ 860425 w 860425"/>
              <a:gd name="connsiteY4" fmla="*/ 656429 h 854388"/>
              <a:gd name="connsiteX5" fmla="*/ 466474 w 860425"/>
              <a:gd name="connsiteY5" fmla="*/ 854388 h 854388"/>
              <a:gd name="connsiteX6" fmla="*/ 85509 w 860425"/>
              <a:gd name="connsiteY6" fmla="*/ 656213 h 854388"/>
              <a:gd name="connsiteX7" fmla="*/ 0 w 860425"/>
              <a:gd name="connsiteY7" fmla="*/ 284954 h 854388"/>
              <a:gd name="connsiteX0" fmla="*/ 4762 w 779678"/>
              <a:gd name="connsiteY0" fmla="*/ 656213 h 854388"/>
              <a:gd name="connsiteX1" fmla="*/ 0 w 779678"/>
              <a:gd name="connsiteY1" fmla="*/ 209550 h 854388"/>
              <a:gd name="connsiteX2" fmla="*/ 370319 w 779678"/>
              <a:gd name="connsiteY2" fmla="*/ 0 h 854388"/>
              <a:gd name="connsiteX3" fmla="*/ 770152 w 779678"/>
              <a:gd name="connsiteY3" fmla="*/ 204572 h 854388"/>
              <a:gd name="connsiteX4" fmla="*/ 779678 w 779678"/>
              <a:gd name="connsiteY4" fmla="*/ 656429 h 854388"/>
              <a:gd name="connsiteX5" fmla="*/ 385727 w 779678"/>
              <a:gd name="connsiteY5" fmla="*/ 854388 h 854388"/>
              <a:gd name="connsiteX6" fmla="*/ 4762 w 779678"/>
              <a:gd name="connsiteY6" fmla="*/ 656213 h 854388"/>
              <a:gd name="connsiteX0" fmla="*/ 4762 w 779678"/>
              <a:gd name="connsiteY0" fmla="*/ 656213 h 854388"/>
              <a:gd name="connsiteX1" fmla="*/ 0 w 779678"/>
              <a:gd name="connsiteY1" fmla="*/ 209550 h 854388"/>
              <a:gd name="connsiteX2" fmla="*/ 370319 w 779678"/>
              <a:gd name="connsiteY2" fmla="*/ 0 h 854388"/>
              <a:gd name="connsiteX3" fmla="*/ 770152 w 779678"/>
              <a:gd name="connsiteY3" fmla="*/ 199810 h 854388"/>
              <a:gd name="connsiteX4" fmla="*/ 779678 w 779678"/>
              <a:gd name="connsiteY4" fmla="*/ 656429 h 854388"/>
              <a:gd name="connsiteX5" fmla="*/ 385727 w 779678"/>
              <a:gd name="connsiteY5" fmla="*/ 854388 h 854388"/>
              <a:gd name="connsiteX6" fmla="*/ 4762 w 779678"/>
              <a:gd name="connsiteY6" fmla="*/ 656213 h 854388"/>
              <a:gd name="connsiteX0" fmla="*/ 4762 w 777296"/>
              <a:gd name="connsiteY0" fmla="*/ 656213 h 854388"/>
              <a:gd name="connsiteX1" fmla="*/ 0 w 777296"/>
              <a:gd name="connsiteY1" fmla="*/ 209550 h 854388"/>
              <a:gd name="connsiteX2" fmla="*/ 370319 w 777296"/>
              <a:gd name="connsiteY2" fmla="*/ 0 h 854388"/>
              <a:gd name="connsiteX3" fmla="*/ 770152 w 777296"/>
              <a:gd name="connsiteY3" fmla="*/ 199810 h 854388"/>
              <a:gd name="connsiteX4" fmla="*/ 777296 w 777296"/>
              <a:gd name="connsiteY4" fmla="*/ 658811 h 854388"/>
              <a:gd name="connsiteX5" fmla="*/ 385727 w 777296"/>
              <a:gd name="connsiteY5" fmla="*/ 854388 h 854388"/>
              <a:gd name="connsiteX6" fmla="*/ 4762 w 777296"/>
              <a:gd name="connsiteY6" fmla="*/ 656213 h 854388"/>
              <a:gd name="connsiteX0" fmla="*/ 4762 w 777296"/>
              <a:gd name="connsiteY0" fmla="*/ 660975 h 854388"/>
              <a:gd name="connsiteX1" fmla="*/ 0 w 777296"/>
              <a:gd name="connsiteY1" fmla="*/ 209550 h 854388"/>
              <a:gd name="connsiteX2" fmla="*/ 370319 w 777296"/>
              <a:gd name="connsiteY2" fmla="*/ 0 h 854388"/>
              <a:gd name="connsiteX3" fmla="*/ 770152 w 777296"/>
              <a:gd name="connsiteY3" fmla="*/ 199810 h 854388"/>
              <a:gd name="connsiteX4" fmla="*/ 777296 w 777296"/>
              <a:gd name="connsiteY4" fmla="*/ 658811 h 854388"/>
              <a:gd name="connsiteX5" fmla="*/ 385727 w 777296"/>
              <a:gd name="connsiteY5" fmla="*/ 854388 h 854388"/>
              <a:gd name="connsiteX6" fmla="*/ 4762 w 777296"/>
              <a:gd name="connsiteY6" fmla="*/ 660975 h 854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7296" h="854388">
                <a:moveTo>
                  <a:pt x="4762" y="660975"/>
                </a:moveTo>
                <a:cubicBezTo>
                  <a:pt x="3175" y="512087"/>
                  <a:pt x="1587" y="358438"/>
                  <a:pt x="0" y="209550"/>
                </a:cubicBezTo>
                <a:lnTo>
                  <a:pt x="370319" y="0"/>
                </a:lnTo>
                <a:lnTo>
                  <a:pt x="770152" y="199810"/>
                </a:lnTo>
                <a:lnTo>
                  <a:pt x="777296" y="658811"/>
                </a:lnTo>
                <a:lnTo>
                  <a:pt x="385727" y="854388"/>
                </a:lnTo>
                <a:lnTo>
                  <a:pt x="4762" y="660975"/>
                </a:lnTo>
                <a:close/>
              </a:path>
            </a:pathLst>
          </a:cu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cxnSp>
        <p:nvCxnSpPr>
          <p:cNvPr id="45" name="Straight Connector 44"/>
          <p:cNvCxnSpPr/>
          <p:nvPr userDrawn="1"/>
        </p:nvCxnSpPr>
        <p:spPr>
          <a:xfrm>
            <a:off x="1079972" y="2396081"/>
            <a:ext cx="393334" cy="0"/>
          </a:xfrm>
          <a:prstGeom prst="line">
            <a:avLst/>
          </a:prstGeom>
          <a:ln w="317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>
            <a:off x="1079972" y="5063333"/>
            <a:ext cx="393334" cy="0"/>
          </a:xfrm>
          <a:prstGeom prst="line">
            <a:avLst/>
          </a:prstGeom>
          <a:ln w="317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>
            <a:off x="5163679" y="2397099"/>
            <a:ext cx="393334" cy="0"/>
          </a:xfrm>
          <a:prstGeom prst="line">
            <a:avLst/>
          </a:prstGeom>
          <a:ln w="317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>
            <a:off x="5163679" y="5064351"/>
            <a:ext cx="393334" cy="0"/>
          </a:xfrm>
          <a:prstGeom prst="line">
            <a:avLst/>
          </a:prstGeom>
          <a:ln w="317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03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52790" y="1280160"/>
            <a:ext cx="4999538" cy="330073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spcBef>
                <a:spcPts val="1800"/>
              </a:spcBef>
              <a:spcAft>
                <a:spcPts val="1200"/>
              </a:spcAft>
              <a:buNone/>
              <a:defRPr sz="1400" b="1" i="0" cap="all" spc="3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/>
          </p:nvPr>
        </p:nvSpPr>
        <p:spPr>
          <a:xfrm>
            <a:off x="3552788" y="1639531"/>
            <a:ext cx="4999540" cy="1258486"/>
          </a:xfrm>
        </p:spPr>
        <p:txBody>
          <a:bodyPr>
            <a:spAutoFit/>
          </a:bodyPr>
          <a:lstStyle>
            <a:lvl1pPr marL="225425" marR="0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 lang="en-US" sz="120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98463" marR="0" indent="-173038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569913" marR="0" indent="-1714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Tx/>
              <a:buFont typeface="Arial" panose="020B0604020202020204" pitchFamily="34" charset="0"/>
              <a:buChar char="•"/>
              <a:tabLst/>
              <a:defRPr lang="en-US" sz="120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742950" marR="0" indent="-173038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Tx/>
              <a:buFont typeface="Arial" panose="020B0604020202020204" pitchFamily="34" charset="0"/>
              <a:buChar char="•"/>
              <a:tabLst/>
              <a:defRPr lang="en-US" sz="120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0" indent="0">
              <a:lnSpc>
                <a:spcPct val="120000"/>
              </a:lnSpc>
              <a:buFont typeface="Wingdings 2" panose="05020102010507070707" pitchFamily="18" charset="2"/>
              <a:buNone/>
              <a:defRPr sz="1400"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225425" marR="0" lvl="0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Click to edit Master text styles</a:t>
            </a:r>
          </a:p>
          <a:p>
            <a:pPr marL="225425" marR="0" lvl="1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Second level</a:t>
            </a:r>
          </a:p>
          <a:p>
            <a:pPr marL="225425" marR="0" lvl="2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Third level</a:t>
            </a:r>
          </a:p>
          <a:p>
            <a:pPr marL="225425" marR="0" lvl="3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552787" y="3298838"/>
            <a:ext cx="4999061" cy="1258486"/>
          </a:xfrm>
        </p:spPr>
        <p:txBody>
          <a:bodyPr>
            <a:spAutoFit/>
          </a:bodyPr>
          <a:lstStyle>
            <a:lvl1pPr marL="225425" marR="0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 lang="en-US" sz="120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98463" marR="0" indent="-173038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569913" marR="0" indent="-1714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Tx/>
              <a:buFont typeface="Arial" panose="020B0604020202020204" pitchFamily="34" charset="0"/>
              <a:buChar char="•"/>
              <a:tabLst/>
              <a:defRPr lang="en-US" sz="120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742950" marR="0" indent="-173038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Tx/>
              <a:buFont typeface="Arial" panose="020B0604020202020204" pitchFamily="34" charset="0"/>
              <a:buChar char="•"/>
              <a:tabLst/>
              <a:defRPr lang="en-US" sz="120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344488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"/>
              <a:tabLst/>
              <a:defRPr lang="en-US" sz="120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225425" marR="0" lvl="0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Click to edit Master text styles</a:t>
            </a:r>
          </a:p>
          <a:p>
            <a:pPr marL="225425" marR="0" lvl="1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Second level</a:t>
            </a:r>
          </a:p>
          <a:p>
            <a:pPr marL="225425" marR="0" lvl="2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Third level</a:t>
            </a:r>
          </a:p>
          <a:p>
            <a:pPr marL="225425" marR="0" lvl="3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Fourth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19535" y="2974244"/>
            <a:ext cx="1699708" cy="0"/>
          </a:xfrm>
          <a:prstGeom prst="line">
            <a:avLst/>
          </a:prstGeom>
          <a:ln w="3175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420624" y="2290444"/>
            <a:ext cx="2495774" cy="653741"/>
          </a:xfr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3552788" y="2974244"/>
            <a:ext cx="4999538" cy="306835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1400" b="1" i="0" cap="all" spc="3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>
            <a:off x="3552788" y="4980529"/>
            <a:ext cx="4999538" cy="1258486"/>
          </a:xfrm>
        </p:spPr>
        <p:txBody>
          <a:bodyPr>
            <a:spAutoFit/>
          </a:bodyPr>
          <a:lstStyle>
            <a:lvl1pPr marL="225425" marR="0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 lang="en-US" sz="120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398463" marR="0" indent="-173038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Tx/>
              <a:buFont typeface="Arial" panose="020B0604020202020204" pitchFamily="34" charset="0"/>
              <a:buChar char="•"/>
              <a:tabLst/>
              <a:defRPr/>
            </a:lvl2pPr>
            <a:lvl3pPr marL="569913" marR="0" indent="-17145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Tx/>
              <a:buFont typeface="Arial" panose="020B0604020202020204" pitchFamily="34" charset="0"/>
              <a:buChar char="•"/>
              <a:tabLst/>
              <a:defRPr lang="en-US" sz="120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742950" marR="0" indent="-173038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Tx/>
              <a:buFont typeface="Arial" panose="020B0604020202020204" pitchFamily="34" charset="0"/>
              <a:buChar char="•"/>
              <a:tabLst/>
              <a:defRPr lang="en-US" sz="120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 marL="344488" indent="-228600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2"/>
              </a:buClr>
              <a:buSzPct val="90000"/>
              <a:buFont typeface="Wingdings 2" panose="05020102010507070707" pitchFamily="18" charset="2"/>
              <a:buChar char=""/>
              <a:defRPr lang="en-US" sz="1200" kern="1200" dirty="0" smtClean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marL="225425" marR="0" lvl="0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Click to edit Master text styles</a:t>
            </a:r>
          </a:p>
          <a:p>
            <a:pPr marL="225425" marR="0" lvl="1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Second level</a:t>
            </a:r>
          </a:p>
          <a:p>
            <a:pPr marL="225425" marR="0" lvl="2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Third level</a:t>
            </a:r>
          </a:p>
          <a:p>
            <a:pPr marL="225425" marR="0" lvl="3" indent="-225425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3E6BB3"/>
              </a:buClr>
              <a:buSzPct val="90000"/>
              <a:buFont typeface="Wingdings 2" panose="05020102010507070707" pitchFamily="18" charset="2"/>
              <a:buChar char="Ã"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73637"/>
                </a:solidFill>
                <a:effectLst/>
                <a:uLnTx/>
                <a:uFillTx/>
                <a:latin typeface="Arial"/>
                <a:cs typeface="Arial" charset="0"/>
              </a:rPr>
              <a:t>Fourth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563545" y="4615031"/>
            <a:ext cx="4988303" cy="326223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spcBef>
                <a:spcPts val="1800"/>
              </a:spcBef>
              <a:buNone/>
              <a:defRPr sz="1400" b="1" i="0" cap="all" spc="3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6043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7941" y="2126535"/>
            <a:ext cx="2860717" cy="1384995"/>
          </a:xfrm>
        </p:spPr>
        <p:txBody>
          <a:bodyPr anchor="t" anchorCtr="0">
            <a:spAutoFit/>
          </a:bodyPr>
          <a:lstStyle>
            <a:lvl1pPr>
              <a:lnSpc>
                <a:spcPct val="100000"/>
              </a:lnSpc>
              <a:defRPr sz="300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edit. Adjust size to 30 – 38 pt.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585064" y="1647117"/>
            <a:ext cx="5054110" cy="364564"/>
          </a:xfrm>
        </p:spPr>
        <p:txBody>
          <a:bodyPr>
            <a:noAutofit/>
          </a:bodyPr>
          <a:lstStyle>
            <a:lvl1pPr marL="0" indent="0">
              <a:buNone/>
              <a:defRPr sz="1600" b="1" i="0" cap="all" spc="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3585063" y="3590675"/>
            <a:ext cx="5054111" cy="368140"/>
          </a:xfrm>
        </p:spPr>
        <p:txBody>
          <a:bodyPr>
            <a:noAutofit/>
          </a:bodyPr>
          <a:lstStyle>
            <a:lvl1pPr marL="0" indent="0">
              <a:buNone/>
              <a:defRPr sz="1600" b="1" i="0" cap="all" spc="2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4"/>
          <p:cNvSpPr>
            <a:spLocks noGrp="1"/>
          </p:cNvSpPr>
          <p:nvPr>
            <p:ph sz="quarter" idx="18"/>
          </p:nvPr>
        </p:nvSpPr>
        <p:spPr>
          <a:xfrm>
            <a:off x="3585063" y="3976936"/>
            <a:ext cx="5054112" cy="1117229"/>
          </a:xfrm>
        </p:spPr>
        <p:txBody>
          <a:bodyPr>
            <a:sp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defRPr lang="en-US" sz="1200" kern="12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1pPr>
            <a:lvl2pPr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defRPr lang="en-US" sz="1200" kern="12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2pPr>
            <a:lvl3pPr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defRPr lang="en-US" sz="1200" kern="12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3pPr>
            <a:lvl4pPr algn="l" defTabSz="914400" rtl="0" eaLnBrk="1" latinLnBrk="0" hangingPunct="1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defRPr lang="en-US" sz="1200" kern="1200" dirty="0" smtClean="0">
                <a:solidFill>
                  <a:schemeClr val="tx2"/>
                </a:solidFill>
                <a:latin typeface="+mn-lt"/>
                <a:ea typeface="Arial" charset="0"/>
                <a:cs typeface="Arial" charset="0"/>
              </a:defRPr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>
          <a:xfrm>
            <a:off x="3584575" y="2022475"/>
            <a:ext cx="5054600" cy="1274195"/>
          </a:xfrm>
        </p:spPr>
        <p:txBody>
          <a:bodyPr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70907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1485" y="1006088"/>
            <a:ext cx="8154632" cy="252557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850" y="1554480"/>
            <a:ext cx="8229600" cy="45498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70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0851" y="1554480"/>
            <a:ext cx="3905996" cy="460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96939" y="1554480"/>
            <a:ext cx="3905996" cy="460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654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84" y="1006088"/>
            <a:ext cx="8243187" cy="2417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2"/>
          </p:nvPr>
        </p:nvSpPr>
        <p:spPr>
          <a:xfrm>
            <a:off x="451373" y="2904565"/>
            <a:ext cx="8229600" cy="3087448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1485" y="1554480"/>
            <a:ext cx="8229111" cy="5601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2pPr>
              <a:defRPr/>
            </a:lvl2pPr>
            <a:lvl3pPr marL="398463" indent="0">
              <a:buNone/>
              <a:defRPr/>
            </a:lvl3pPr>
            <a:lvl9pPr marL="3657600" indent="0">
              <a:buNone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0850" y="6070169"/>
            <a:ext cx="8229600" cy="147752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i="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insert source</a:t>
            </a:r>
          </a:p>
        </p:txBody>
      </p:sp>
    </p:spTree>
    <p:extLst>
      <p:ext uri="{BB962C8B-B14F-4D97-AF65-F5344CB8AC3E}">
        <p14:creationId xmlns:p14="http://schemas.microsoft.com/office/powerpoint/2010/main" val="13886047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theme" Target="../theme/theme1.xml"/><Relationship Id="rId27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485" y="1006088"/>
            <a:ext cx="8251450" cy="2492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1485" y="1550083"/>
            <a:ext cx="8229111" cy="182781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1485" y="6555025"/>
            <a:ext cx="1273105" cy="246221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© PFM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606117" y="6500875"/>
            <a:ext cx="39636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05F1538-3331-E648-B801-7E18C85EB11D}" type="slidenum">
              <a:rPr lang="en-US" sz="1100" smtClean="0"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C316A-C89A-4A3C-99AE-68D45AAE1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9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719" r:id="rId2"/>
    <p:sldLayoutId id="2147483676" r:id="rId3"/>
    <p:sldLayoutId id="2147483677" r:id="rId4"/>
    <p:sldLayoutId id="2147483674" r:id="rId5"/>
    <p:sldLayoutId id="2147483675" r:id="rId6"/>
    <p:sldLayoutId id="2147483714" r:id="rId7"/>
    <p:sldLayoutId id="2147483720" r:id="rId8"/>
    <p:sldLayoutId id="2147483717" r:id="rId9"/>
    <p:sldLayoutId id="2147483724" r:id="rId10"/>
    <p:sldLayoutId id="2147483726" r:id="rId11"/>
    <p:sldLayoutId id="2147483725" r:id="rId12"/>
    <p:sldLayoutId id="2147483678" r:id="rId13"/>
    <p:sldLayoutId id="2147483682" r:id="rId14"/>
    <p:sldLayoutId id="2147483721" r:id="rId15"/>
    <p:sldLayoutId id="2147483684" r:id="rId16"/>
    <p:sldLayoutId id="2147483685" r:id="rId17"/>
    <p:sldLayoutId id="2147483686" r:id="rId18"/>
    <p:sldLayoutId id="2147483690" r:id="rId19"/>
    <p:sldLayoutId id="2147483722" r:id="rId20"/>
    <p:sldLayoutId id="2147483727" r:id="rId21"/>
    <p:sldLayoutId id="2147483729" r:id="rId22"/>
    <p:sldLayoutId id="2147483730" r:id="rId23"/>
    <p:sldLayoutId id="2147483731" r:id="rId24"/>
    <p:sldLayoutId id="2147483735" r:id="rId2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i="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</p:titleStyle>
    <p:bodyStyle>
      <a:lvl1pPr marL="225425" indent="-225425" algn="l" defTabSz="914400" rtl="0" eaLnBrk="1" latinLnBrk="0" hangingPunct="1">
        <a:lnSpc>
          <a:spcPct val="110000"/>
        </a:lnSpc>
        <a:spcBef>
          <a:spcPts val="1200"/>
        </a:spcBef>
        <a:buClr>
          <a:schemeClr val="accent2"/>
        </a:buClr>
        <a:buSzPct val="90000"/>
        <a:buFont typeface="Wingdings 2" panose="05020102010507070707" pitchFamily="18" charset="2"/>
        <a:buChar char="Ã"/>
        <a:defRPr sz="1200" kern="1200">
          <a:solidFill>
            <a:schemeClr val="tx2"/>
          </a:solidFill>
          <a:latin typeface="+mn-lt"/>
          <a:ea typeface="Arial" charset="0"/>
          <a:cs typeface="Arial" charset="0"/>
        </a:defRPr>
      </a:lvl1pPr>
      <a:lvl2pPr marL="398463" indent="-173038" algn="l" defTabSz="914400" rtl="0" eaLnBrk="1" latinLnBrk="0" hangingPunct="1">
        <a:lnSpc>
          <a:spcPct val="11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Soleil" charset="0"/>
          <a:cs typeface="Soleil" charset="0"/>
        </a:defRPr>
      </a:lvl2pPr>
      <a:lvl3pPr marL="569913" indent="-171450" algn="l" defTabSz="914400" rtl="0" eaLnBrk="1" latinLnBrk="0" hangingPunct="1">
        <a:lnSpc>
          <a:spcPct val="11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Arial" charset="0"/>
          <a:cs typeface="Arial" charset="0"/>
        </a:defRPr>
      </a:lvl3pPr>
      <a:lvl4pPr marL="742950" indent="-173038" algn="l" defTabSz="914400" rtl="0" eaLnBrk="1" latinLnBrk="0" hangingPunct="1">
        <a:lnSpc>
          <a:spcPct val="11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Arial" charset="0"/>
          <a:cs typeface="Arial" charset="0"/>
        </a:defRPr>
      </a:lvl4pPr>
      <a:lvl5pPr marL="914400" indent="-173038" algn="l" defTabSz="914400" rtl="0" eaLnBrk="1" latinLnBrk="0" hangingPunct="1">
        <a:lnSpc>
          <a:spcPct val="110000"/>
        </a:lnSpc>
        <a:spcBef>
          <a:spcPts val="1200"/>
        </a:spcBef>
        <a:buClr>
          <a:schemeClr val="accent2"/>
        </a:buClr>
        <a:buFont typeface="Arial" panose="020B0604020202020204" pitchFamily="34" charset="0"/>
        <a:buChar char="•"/>
        <a:defRPr sz="1200" kern="1200" baseline="0">
          <a:solidFill>
            <a:schemeClr val="tx2"/>
          </a:solidFill>
          <a:latin typeface="+mn-lt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8707" y="2548845"/>
            <a:ext cx="8015765" cy="997196"/>
          </a:xfrm>
        </p:spPr>
        <p:txBody>
          <a:bodyPr/>
          <a:lstStyle/>
          <a:p>
            <a:r>
              <a:rPr lang="en-US" dirty="0" smtClean="0"/>
              <a:t>Alternative Delivery for Water Supply and Wastewater Treatment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Mary Francoeur</a:t>
            </a:r>
          </a:p>
          <a:p>
            <a:r>
              <a:rPr lang="en-US" dirty="0" smtClean="0"/>
              <a:t>Managing Director</a:t>
            </a:r>
          </a:p>
          <a:p>
            <a:r>
              <a:rPr lang="en-US" dirty="0" smtClean="0"/>
              <a:t>PFM Financial </a:t>
            </a:r>
          </a:p>
          <a:p>
            <a:r>
              <a:rPr lang="en-US" dirty="0" smtClean="0"/>
              <a:t>Advisors LLC.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40 Wall Street, 49</a:t>
            </a:r>
            <a:r>
              <a:rPr lang="en-US" baseline="30000" dirty="0" smtClean="0"/>
              <a:t>th</a:t>
            </a:r>
            <a:r>
              <a:rPr lang="en-US" dirty="0" smtClean="0"/>
              <a:t> Floor</a:t>
            </a:r>
          </a:p>
          <a:p>
            <a:r>
              <a:rPr lang="en-US" dirty="0" smtClean="0"/>
              <a:t>New York, NY  10005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212-809-4212</a:t>
            </a:r>
          </a:p>
          <a:p>
            <a:r>
              <a:rPr lang="en-US" dirty="0" smtClean="0"/>
              <a:t>www.pfm.com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578707" y="3829369"/>
            <a:ext cx="3150611" cy="320040"/>
          </a:xfrm>
        </p:spPr>
        <p:txBody>
          <a:bodyPr/>
          <a:lstStyle/>
          <a:p>
            <a:r>
              <a:rPr lang="en-US" dirty="0" smtClean="0"/>
              <a:t>October 31,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52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1486" y="1431222"/>
            <a:ext cx="7392222" cy="285669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Wingdings 2" panose="05020102010507070707" pitchFamily="18" charset="2"/>
              <a:buChar char="Ã"/>
            </a:pPr>
            <a:r>
              <a:rPr lang="en-US" sz="1400" dirty="0" smtClean="0">
                <a:ea typeface="Soleil" charset="0"/>
                <a:cs typeface="Soleil" charset="0"/>
              </a:rPr>
              <a:t>50-Year Concession and Lease to Operate Regional Water Supply and Wastewater System</a:t>
            </a:r>
            <a:endParaRPr lang="en-US" sz="1400" dirty="0">
              <a:ea typeface="Soleil" charset="0"/>
              <a:cs typeface="Soleil" charset="0"/>
            </a:endParaRP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Soleil" charset="0"/>
                <a:cs typeface="Soleil" charset="0"/>
              </a:rPr>
              <a:t>Each regional water supply systems; Allentown provided regional wastewater treatment</a:t>
            </a:r>
            <a:endParaRPr lang="en-US" sz="1400" dirty="0">
              <a:ea typeface="Soleil" charset="0"/>
              <a:cs typeface="Soleil" charset="0"/>
            </a:endParaRP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Soleil" charset="0"/>
                <a:cs typeface="Soleil" charset="0"/>
              </a:rPr>
              <a:t>LCA has the right to collect revenues from wholesale and retail customers</a:t>
            </a:r>
            <a:endParaRPr lang="en-US" sz="1400" dirty="0">
              <a:ea typeface="Soleil" charset="0"/>
              <a:cs typeface="Soleil" charset="0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Wingdings 2" panose="05020102010507070707" pitchFamily="18" charset="2"/>
              <a:buChar char="Ã"/>
            </a:pPr>
            <a:r>
              <a:rPr lang="en-US" sz="1400" dirty="0" smtClean="0">
                <a:ea typeface="Soleil" charset="0"/>
                <a:cs typeface="Soleil" charset="0"/>
              </a:rPr>
              <a:t>Up-front and ongoing compensation:</a:t>
            </a:r>
            <a:endParaRPr lang="en-US" sz="1400" dirty="0">
              <a:ea typeface="Soleil" charset="0"/>
              <a:cs typeface="Soleil" charset="0"/>
            </a:endParaRP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Soleil" charset="0"/>
                <a:cs typeface="Soleil" charset="0"/>
              </a:rPr>
              <a:t>$211.3 million up front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Soleil" charset="0"/>
                <a:cs typeface="Soleil" charset="0"/>
              </a:rPr>
              <a:t>$500,000 annually adjusted for inflation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Soleil" charset="0"/>
                <a:cs typeface="Soleil" charset="0"/>
              </a:rPr>
              <a:t>Required capital improvements of $20 million in first four years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Wingdings 2" panose="05020102010507070707" pitchFamily="18" charset="2"/>
              <a:buChar char="Ã"/>
            </a:pPr>
            <a:r>
              <a:rPr lang="en-US" sz="1400" dirty="0" smtClean="0">
                <a:ea typeface="Soleil" charset="0"/>
                <a:cs typeface="Soleil" charset="0"/>
              </a:rPr>
              <a:t>Up front and capital funded from bond proceeds</a:t>
            </a:r>
            <a:endParaRPr lang="en-US" sz="1400" dirty="0">
              <a:ea typeface="Soleil" charset="0"/>
              <a:cs typeface="Soleil" charset="0"/>
            </a:endParaRP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Soleil" charset="0"/>
                <a:cs typeface="Soleil" charset="0"/>
              </a:rPr>
              <a:t>$307 million issued in 2013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Soleil" charset="0"/>
                <a:cs typeface="Soleil" charset="0"/>
              </a:rPr>
              <a:t>Separately secured from LCA existing debt</a:t>
            </a:r>
            <a:endParaRPr lang="en-US" sz="1400" dirty="0">
              <a:ea typeface="Soleil" charset="0"/>
              <a:cs typeface="Solei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85" y="1006088"/>
            <a:ext cx="8399552" cy="263149"/>
          </a:xfrm>
        </p:spPr>
        <p:txBody>
          <a:bodyPr/>
          <a:lstStyle/>
          <a:p>
            <a:r>
              <a:rPr lang="en-US" sz="1900" dirty="0" smtClean="0"/>
              <a:t>Public to Public:  Allentown Water System to Lehigh County Authority</a:t>
            </a:r>
            <a:endParaRPr lang="en-US" sz="19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264" y="4350059"/>
            <a:ext cx="6286666" cy="189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92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9789" y="755891"/>
            <a:ext cx="4724081" cy="392965"/>
          </a:xfrm>
        </p:spPr>
        <p:txBody>
          <a:bodyPr>
            <a:noAutofit/>
          </a:bodyPr>
          <a:lstStyle/>
          <a:p>
            <a:r>
              <a:rPr lang="en-US" sz="2000" dirty="0"/>
              <a:t>Project Delivery Models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3497190" y="4440479"/>
            <a:ext cx="5260484" cy="209961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</a:bodyPr>
          <a:lstStyle/>
          <a:p>
            <a:pPr algn="r" eaLnBrk="0" hangingPunct="0"/>
            <a:endParaRPr lang="en-US" sz="1100" b="1" dirty="0">
              <a:latin typeface="+mj-lt"/>
              <a:cs typeface="Arial" pitchFamily="34" charset="0"/>
            </a:endParaRP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384952" y="2727354"/>
            <a:ext cx="4711034" cy="161211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prstDash val="dash"/>
            <a:round/>
            <a:headEnd/>
            <a:tailEnd/>
          </a:ln>
        </p:spPr>
        <p:txBody>
          <a:bodyPr wrap="none" lIns="0" tIns="0" rIns="0" bIns="0" anchor="b">
            <a:prstTxWarp prst="textNoShape">
              <a:avLst/>
            </a:prstTxWarp>
          </a:bodyPr>
          <a:lstStyle/>
          <a:p>
            <a:pPr eaLnBrk="0" hangingPunct="0"/>
            <a:endParaRPr lang="en-US" sz="800" dirty="0">
              <a:latin typeface="+mj-lt"/>
              <a:cs typeface="Arial" pitchFamily="34" charset="0"/>
            </a:endParaRPr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320852" y="1816390"/>
            <a:ext cx="68456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+mj-lt"/>
              <a:cs typeface="Arial" pitchFamily="34" charset="0"/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396085" y="1974231"/>
            <a:ext cx="2093336" cy="49285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Traditional</a:t>
            </a:r>
            <a:br>
              <a:rPr lang="en-US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</a:br>
            <a:r>
              <a:rPr lang="en-US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Public </a:t>
            </a:r>
            <a:r>
              <a:rPr lang="en-US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O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perations</a:t>
            </a:r>
            <a:endParaRPr 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7378886" y="1977112"/>
            <a:ext cx="1378787" cy="48997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Privatized</a:t>
            </a: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602980" y="2869157"/>
            <a:ext cx="1657279" cy="36576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+mj-lt"/>
                <a:cs typeface="Arial" pitchFamily="34" charset="0"/>
              </a:rPr>
              <a:t>Design-Bid-Build</a:t>
            </a:r>
            <a:endParaRPr lang="en-US" sz="1400" b="1" dirty="0">
              <a:latin typeface="+mj-lt"/>
              <a:cs typeface="Arial" pitchFamily="34" charset="0"/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1656290" y="3357091"/>
            <a:ext cx="1920454" cy="36576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+mj-lt"/>
                <a:cs typeface="Arial" pitchFamily="34" charset="0"/>
              </a:rPr>
              <a:t>PM/CM at Risk</a:t>
            </a:r>
            <a:endParaRPr lang="en-US" sz="1400" b="1" dirty="0">
              <a:latin typeface="+mj-lt"/>
              <a:cs typeface="Arial" pitchFamily="34" charset="0"/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auto">
          <a:xfrm>
            <a:off x="2600929" y="3852794"/>
            <a:ext cx="2405787" cy="36576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+mj-lt"/>
                <a:cs typeface="Arial" pitchFamily="34" charset="0"/>
              </a:rPr>
              <a:t>Design-Build</a:t>
            </a:r>
          </a:p>
        </p:txBody>
      </p:sp>
      <p:sp>
        <p:nvSpPr>
          <p:cNvPr id="24" name="AutoShape 23"/>
          <p:cNvSpPr>
            <a:spLocks noChangeArrowheads="1"/>
          </p:cNvSpPr>
          <p:nvPr/>
        </p:nvSpPr>
        <p:spPr bwMode="auto">
          <a:xfrm>
            <a:off x="3646967" y="4627494"/>
            <a:ext cx="1930873" cy="33973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+mj-lt"/>
                <a:cs typeface="Arial" pitchFamily="34" charset="0"/>
              </a:rPr>
              <a:t>Design-Build-Finance</a:t>
            </a:r>
            <a:endParaRPr lang="en-US" sz="1400" b="1" dirty="0">
              <a:latin typeface="+mj-lt"/>
              <a:cs typeface="Arial" pitchFamily="34" charset="0"/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auto">
          <a:xfrm>
            <a:off x="4432038" y="5093352"/>
            <a:ext cx="2810010" cy="386243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+mj-lt"/>
                <a:cs typeface="Arial" pitchFamily="34" charset="0"/>
              </a:rPr>
              <a:t>Design-Build-Operate-Maintain</a:t>
            </a:r>
            <a:endParaRPr lang="en-US" sz="1400" b="1" dirty="0">
              <a:latin typeface="+mj-lt"/>
              <a:cs typeface="Arial" pitchFamily="34" charset="0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908287" y="1332385"/>
            <a:ext cx="1046666" cy="34520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Public</a:t>
            </a:r>
            <a:endParaRPr 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>
            <a:off x="7544947" y="1328260"/>
            <a:ext cx="1046666" cy="345206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Private</a:t>
            </a:r>
            <a:endParaRPr lang="en-US" sz="1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" name="AutoShape 24"/>
          <p:cNvSpPr>
            <a:spLocks noChangeArrowheads="1"/>
          </p:cNvSpPr>
          <p:nvPr/>
        </p:nvSpPr>
        <p:spPr bwMode="auto">
          <a:xfrm>
            <a:off x="7096880" y="4947924"/>
            <a:ext cx="1383712" cy="49218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endParaRPr lang="en-US" sz="1200" b="1" i="1" dirty="0">
              <a:latin typeface="+mj-lt"/>
              <a:cs typeface="Arial" pitchFamily="34" charset="0"/>
            </a:endParaRPr>
          </a:p>
        </p:txBody>
      </p:sp>
      <p:sp>
        <p:nvSpPr>
          <p:cNvPr id="12" name="AutoShape 24"/>
          <p:cNvSpPr>
            <a:spLocks noChangeArrowheads="1"/>
          </p:cNvSpPr>
          <p:nvPr/>
        </p:nvSpPr>
        <p:spPr bwMode="auto">
          <a:xfrm>
            <a:off x="3646967" y="2727354"/>
            <a:ext cx="1570143" cy="47165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i="1" dirty="0" smtClean="0">
                <a:latin typeface="+mj-lt"/>
                <a:cs typeface="Arial" pitchFamily="34" charset="0"/>
              </a:rPr>
              <a:t>Contracts</a:t>
            </a:r>
            <a:endParaRPr lang="en-US" b="1" i="1" dirty="0">
              <a:latin typeface="+mj-lt"/>
              <a:cs typeface="Arial" pitchFamily="34" charset="0"/>
            </a:endParaRPr>
          </a:p>
        </p:txBody>
      </p:sp>
      <p:sp>
        <p:nvSpPr>
          <p:cNvPr id="27" name="AutoShape 24"/>
          <p:cNvSpPr>
            <a:spLocks noChangeArrowheads="1"/>
          </p:cNvSpPr>
          <p:nvPr/>
        </p:nvSpPr>
        <p:spPr bwMode="auto">
          <a:xfrm>
            <a:off x="6878976" y="4460669"/>
            <a:ext cx="1819520" cy="492181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i="1" dirty="0" smtClean="0">
                <a:latin typeface="+mj-lt"/>
                <a:cs typeface="Arial" pitchFamily="34" charset="0"/>
              </a:rPr>
              <a:t>Concessions</a:t>
            </a:r>
            <a:endParaRPr lang="en-US" b="1" i="1" dirty="0">
              <a:latin typeface="+mj-lt"/>
              <a:cs typeface="Arial" pitchFamily="34" charset="0"/>
            </a:endParaRPr>
          </a:p>
        </p:txBody>
      </p:sp>
      <p:sp>
        <p:nvSpPr>
          <p:cNvPr id="28" name="AutoShape 24"/>
          <p:cNvSpPr>
            <a:spLocks noChangeArrowheads="1"/>
          </p:cNvSpPr>
          <p:nvPr/>
        </p:nvSpPr>
        <p:spPr bwMode="auto">
          <a:xfrm>
            <a:off x="5027892" y="5605723"/>
            <a:ext cx="3563721" cy="3216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+mj-lt"/>
                <a:cs typeface="Arial" pitchFamily="34" charset="0"/>
              </a:rPr>
              <a:t>Design-Build-Finance-Operate-Maintain</a:t>
            </a:r>
            <a:endParaRPr lang="en-US" sz="1400" b="1" dirty="0">
              <a:latin typeface="+mj-lt"/>
              <a:cs typeface="Arial" pitchFamily="34" charset="0"/>
            </a:endParaRP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>
            <a:off x="7096880" y="6038146"/>
            <a:ext cx="1550027" cy="365760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2060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400" b="1" dirty="0" smtClean="0">
                <a:latin typeface="+mj-lt"/>
                <a:cs typeface="Arial" pitchFamily="34" charset="0"/>
              </a:rPr>
              <a:t>Asset Sales</a:t>
            </a:r>
            <a:endParaRPr lang="en-US" sz="1400" b="1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28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76999"/>
          </a:xfrm>
        </p:spPr>
        <p:txBody>
          <a:bodyPr/>
          <a:lstStyle/>
          <a:p>
            <a:r>
              <a:rPr lang="en-US" sz="2000" dirty="0" smtClean="0"/>
              <a:t>Project Finance Development Issues</a:t>
            </a:r>
            <a:endParaRPr lang="en-US" sz="2000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2061714" y="1568845"/>
            <a:ext cx="5417388" cy="465901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72000" tIns="72000" rIns="72000" bIns="72000" anchor="ctr"/>
          <a:lstStyle>
            <a:lvl1pPr algn="l" defTabSz="954088">
              <a:defRPr>
                <a:solidFill>
                  <a:schemeClr val="tx1"/>
                </a:solidFill>
                <a:latin typeface="Arial" charset="0"/>
              </a:defRPr>
            </a:lvl1pPr>
            <a:lvl2pPr marL="454025" algn="l" defTabSz="954088">
              <a:defRPr>
                <a:solidFill>
                  <a:schemeClr val="tx1"/>
                </a:solidFill>
                <a:latin typeface="Arial" charset="0"/>
              </a:defRPr>
            </a:lvl2pPr>
            <a:lvl3pPr marL="908050" algn="l" defTabSz="954088">
              <a:defRPr>
                <a:solidFill>
                  <a:schemeClr val="tx1"/>
                </a:solidFill>
                <a:latin typeface="Arial" charset="0"/>
              </a:defRPr>
            </a:lvl3pPr>
            <a:lvl4pPr marL="1362075" algn="l" defTabSz="954088">
              <a:defRPr>
                <a:solidFill>
                  <a:schemeClr val="tx1"/>
                </a:solidFill>
                <a:latin typeface="Arial" charset="0"/>
              </a:defRPr>
            </a:lvl4pPr>
            <a:lvl5pPr marL="1817688" algn="l" defTabSz="954088">
              <a:defRPr>
                <a:solidFill>
                  <a:schemeClr val="tx1"/>
                </a:solidFill>
                <a:latin typeface="Arial" charset="0"/>
              </a:defRPr>
            </a:lvl5pPr>
            <a:lvl6pPr marL="22748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320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1892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46488" defTabSz="954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buFontTx/>
              <a:buNone/>
            </a:pPr>
            <a:r>
              <a:rPr lang="en-US" altLang="en-US" sz="1600" b="1" dirty="0" smtClean="0">
                <a:solidFill>
                  <a:schemeClr val="bg1"/>
                </a:solidFill>
                <a:latin typeface="+mn-lt"/>
              </a:rPr>
              <a:t>Development Issues</a:t>
            </a:r>
          </a:p>
        </p:txBody>
      </p:sp>
      <p:cxnSp>
        <p:nvCxnSpPr>
          <p:cNvPr id="4" name="Straight Connector 3"/>
          <p:cNvCxnSpPr>
            <a:stCxn id="13" idx="2"/>
          </p:cNvCxnSpPr>
          <p:nvPr/>
        </p:nvCxnSpPr>
        <p:spPr>
          <a:xfrm flipH="1">
            <a:off x="4761782" y="2034746"/>
            <a:ext cx="8626" cy="2708695"/>
          </a:xfrm>
          <a:prstGeom prst="line">
            <a:avLst/>
          </a:prstGeom>
          <a:ln w="317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290254" y="2034746"/>
            <a:ext cx="2303253" cy="27086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 smtClean="0">
                <a:ea typeface="Soleil" charset="0"/>
                <a:cs typeface="Soleil" charset="0"/>
              </a:rPr>
              <a:t>Management</a:t>
            </a:r>
          </a:p>
          <a:p>
            <a:pPr marL="171450" marR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 smtClean="0">
                <a:ea typeface="Soleil" charset="0"/>
                <a:cs typeface="Soleil" charset="0"/>
              </a:rPr>
              <a:t>Design</a:t>
            </a:r>
          </a:p>
          <a:p>
            <a:pPr marL="171450" indent="-17145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>
                <a:ea typeface="Soleil" charset="0"/>
                <a:cs typeface="Soleil" charset="0"/>
              </a:rPr>
              <a:t>Construction</a:t>
            </a:r>
          </a:p>
          <a:p>
            <a:pPr marL="171450" indent="-171450">
              <a:lnSpc>
                <a:spcPct val="20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ea typeface="Soleil" charset="0"/>
                <a:cs typeface="Soleil" charset="0"/>
              </a:rPr>
              <a:t>O&amp;M</a:t>
            </a:r>
            <a:endParaRPr lang="en-US" sz="1400" dirty="0">
              <a:ea typeface="Soleil" charset="0"/>
              <a:cs typeface="Soleil" charset="0"/>
            </a:endParaRPr>
          </a:p>
          <a:p>
            <a:pPr marL="171450" marR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 smtClean="0">
                <a:ea typeface="Soleil" charset="0"/>
                <a:cs typeface="Soleil" charset="0"/>
              </a:rPr>
              <a:t>Revenue Sources</a:t>
            </a:r>
          </a:p>
          <a:p>
            <a:pPr marL="171450" marR="0" indent="-1714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400" dirty="0" smtClean="0">
                <a:ea typeface="Soleil" charset="0"/>
                <a:cs typeface="Soleil" charset="0"/>
              </a:rPr>
              <a:t>Finance / Security</a:t>
            </a:r>
          </a:p>
        </p:txBody>
      </p:sp>
      <p:sp>
        <p:nvSpPr>
          <p:cNvPr id="32" name="Rectangle 23"/>
          <p:cNvSpPr>
            <a:spLocks noChangeArrowheads="1"/>
          </p:cNvSpPr>
          <p:nvPr/>
        </p:nvSpPr>
        <p:spPr bwMode="auto">
          <a:xfrm>
            <a:off x="5162299" y="2113701"/>
            <a:ext cx="1930400" cy="7969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3" name="Left-Right Arrow 18"/>
          <p:cNvSpPr>
            <a:spLocks noChangeArrowheads="1"/>
          </p:cNvSpPr>
          <p:nvPr/>
        </p:nvSpPr>
        <p:spPr bwMode="auto">
          <a:xfrm>
            <a:off x="5330574" y="2194361"/>
            <a:ext cx="1593850" cy="381000"/>
          </a:xfrm>
          <a:prstGeom prst="leftRightArrow">
            <a:avLst>
              <a:gd name="adj1" fmla="val 50000"/>
              <a:gd name="adj2" fmla="val 50006"/>
            </a:avLst>
          </a:prstGeom>
          <a:gradFill rotWithShape="1">
            <a:gsLst>
              <a:gs pos="0">
                <a:schemeClr val="accent2"/>
              </a:gs>
              <a:gs pos="53000">
                <a:schemeClr val="accent2">
                  <a:lumMod val="60000"/>
                  <a:lumOff val="40000"/>
                </a:schemeClr>
              </a:gs>
              <a:gs pos="83000">
                <a:srgbClr val="D4DEFF"/>
              </a:gs>
              <a:gs pos="100000">
                <a:srgbClr val="96AB94"/>
              </a:gs>
            </a:gsLst>
            <a:lin ang="5400000"/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dirty="0"/>
          </a:p>
        </p:txBody>
      </p:sp>
      <p:sp>
        <p:nvSpPr>
          <p:cNvPr id="36" name="Rectangle 28"/>
          <p:cNvSpPr>
            <a:spLocks noChangeArrowheads="1"/>
          </p:cNvSpPr>
          <p:nvPr/>
        </p:nvSpPr>
        <p:spPr bwMode="auto">
          <a:xfrm>
            <a:off x="5158074" y="2579062"/>
            <a:ext cx="722955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cs typeface="+mn-cs"/>
              </a:rPr>
              <a:t>Public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6308830" y="2579062"/>
            <a:ext cx="783869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>
              <a:defRPr/>
            </a:pPr>
            <a:r>
              <a:rPr lang="en-US" sz="1400" b="1" dirty="0">
                <a:solidFill>
                  <a:srgbClr val="000000"/>
                </a:solidFill>
                <a:latin typeface="+mn-lt"/>
                <a:cs typeface="+mn-cs"/>
              </a:rPr>
              <a:t>Private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175849" y="2991287"/>
            <a:ext cx="2303253" cy="16731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ea typeface="Soleil" charset="0"/>
                <a:cs typeface="Soleil" charset="0"/>
              </a:rPr>
              <a:t>Benefits</a:t>
            </a:r>
          </a:p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ea typeface="Soleil" charset="0"/>
                <a:cs typeface="Soleil" charset="0"/>
              </a:rPr>
              <a:t>Risks</a:t>
            </a:r>
          </a:p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ea typeface="Soleil" charset="0"/>
                <a:cs typeface="Soleil" charset="0"/>
              </a:rPr>
              <a:t>Control</a:t>
            </a:r>
          </a:p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ea typeface="Soleil" charset="0"/>
                <a:cs typeface="Soleil" charset="0"/>
              </a:rPr>
              <a:t>Costs</a:t>
            </a:r>
          </a:p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ea typeface="Soleil" charset="0"/>
                <a:cs typeface="Soleil" charset="0"/>
              </a:rPr>
              <a:t>Accountability</a:t>
            </a:r>
          </a:p>
          <a:p>
            <a:pPr marL="171450" marR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</a:pPr>
            <a:r>
              <a:rPr lang="en-US" sz="1200" dirty="0" smtClean="0">
                <a:ea typeface="Soleil" charset="0"/>
                <a:cs typeface="Soleil" charset="0"/>
              </a:rPr>
              <a:t>Best Value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533400" y="5029200"/>
            <a:ext cx="85344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US" sz="1400" dirty="0" smtClean="0"/>
              <a:t>While often presented as a package (e.g. a concession), the various elements of an infrastructure project can in many cases be segregated and used in various combinations</a:t>
            </a:r>
          </a:p>
          <a:p>
            <a:pPr marL="231775" indent="-231775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defRPr/>
            </a:pPr>
            <a:r>
              <a:rPr lang="en-US" sz="1400" dirty="0" smtClean="0"/>
              <a:t>Careful analysis of attributes and risk by the public sponsor can produce the optimal results on a case-by-case basis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151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76999"/>
          </a:xfrm>
        </p:spPr>
        <p:txBody>
          <a:bodyPr/>
          <a:lstStyle/>
          <a:p>
            <a:r>
              <a:rPr lang="en-US" sz="2000" dirty="0"/>
              <a:t>When is </a:t>
            </a:r>
            <a:r>
              <a:rPr lang="en-US" sz="2000" dirty="0" smtClean="0"/>
              <a:t>a P3 </a:t>
            </a:r>
            <a:r>
              <a:rPr lang="en-US" sz="2000" dirty="0"/>
              <a:t>a </a:t>
            </a:r>
            <a:r>
              <a:rPr lang="en-US" sz="2000" dirty="0" smtClean="0"/>
              <a:t>Viable </a:t>
            </a:r>
            <a:r>
              <a:rPr lang="en-US" sz="2000" dirty="0"/>
              <a:t>A</a:t>
            </a:r>
            <a:r>
              <a:rPr lang="en-US" sz="2000" dirty="0" smtClean="0"/>
              <a:t>lternative</a:t>
            </a:r>
            <a:r>
              <a:rPr lang="en-US" sz="2000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85" y="1568546"/>
            <a:ext cx="8326756" cy="4245658"/>
          </a:xfrm>
        </p:spPr>
        <p:txBody>
          <a:bodyPr>
            <a:noAutofit/>
          </a:bodyPr>
          <a:lstStyle/>
          <a:p>
            <a:pPr marL="285750" lvl="1" indent="-285750" defTabSz="1019175" fontAlgn="base">
              <a:spcBef>
                <a:spcPts val="0"/>
              </a:spcBef>
              <a:buSzPct val="100000"/>
              <a:buFont typeface="Wingdings 2" panose="05020102010507070707" pitchFamily="18" charset="2"/>
              <a:buChar char="Ã"/>
              <a:defRPr/>
            </a:pPr>
            <a:r>
              <a:rPr lang="en-US" sz="1600" b="1" dirty="0" smtClean="0"/>
              <a:t>“</a:t>
            </a:r>
            <a:r>
              <a:rPr lang="en-US" sz="1600" b="1" dirty="0"/>
              <a:t>G</a:t>
            </a:r>
            <a:r>
              <a:rPr lang="en-US" sz="1600" b="1" dirty="0" smtClean="0"/>
              <a:t>reenfield</a:t>
            </a:r>
            <a:r>
              <a:rPr lang="en-US" sz="1600" b="1" dirty="0"/>
              <a:t>” projects </a:t>
            </a:r>
          </a:p>
          <a:p>
            <a:pPr marL="742950" lvl="1" indent="-285750" fontAlgn="base">
              <a:spcBef>
                <a:spcPts val="0"/>
              </a:spcBef>
              <a:buSzPct val="100000"/>
              <a:defRPr/>
            </a:pPr>
            <a:r>
              <a:rPr lang="en-US" sz="1600" dirty="0" smtClean="0"/>
              <a:t>Large, </a:t>
            </a:r>
            <a:r>
              <a:rPr lang="en-US" sz="1600" u="sng" dirty="0" smtClean="0"/>
              <a:t>discrete </a:t>
            </a:r>
            <a:r>
              <a:rPr lang="en-US" sz="1600" dirty="0" smtClean="0"/>
              <a:t>and complex capital </a:t>
            </a:r>
            <a:r>
              <a:rPr lang="en-US" sz="1600" dirty="0"/>
              <a:t>initiatives </a:t>
            </a:r>
          </a:p>
          <a:p>
            <a:pPr marL="742950" lvl="1" indent="-285750" fontAlgn="base">
              <a:spcBef>
                <a:spcPts val="0"/>
              </a:spcBef>
              <a:buSzPct val="100000"/>
              <a:defRPr/>
            </a:pPr>
            <a:r>
              <a:rPr lang="en-US" sz="1600" dirty="0" smtClean="0"/>
              <a:t>Higher </a:t>
            </a:r>
            <a:r>
              <a:rPr lang="en-US" sz="1600" u="sng" dirty="0" smtClean="0"/>
              <a:t>completion</a:t>
            </a:r>
            <a:r>
              <a:rPr lang="en-US" sz="1600" dirty="0" smtClean="0"/>
              <a:t> risk </a:t>
            </a:r>
            <a:r>
              <a:rPr lang="en-US" sz="1600" dirty="0"/>
              <a:t>due to design and construction elements </a:t>
            </a:r>
            <a:endParaRPr lang="en-US" sz="1600" dirty="0" smtClean="0"/>
          </a:p>
          <a:p>
            <a:pPr marL="742950" lvl="1" indent="-285750" fontAlgn="base">
              <a:spcBef>
                <a:spcPts val="0"/>
              </a:spcBef>
              <a:buSzPct val="100000"/>
              <a:defRPr/>
            </a:pPr>
            <a:r>
              <a:rPr lang="en-US" sz="1600" dirty="0" smtClean="0"/>
              <a:t>Accelerated </a:t>
            </a:r>
            <a:r>
              <a:rPr lang="en-US" sz="1600" dirty="0"/>
              <a:t>delivery timeline</a:t>
            </a:r>
          </a:p>
          <a:p>
            <a:pPr marL="742950" lvl="1" indent="-285750" fontAlgn="base">
              <a:spcBef>
                <a:spcPts val="0"/>
              </a:spcBef>
              <a:buSzPct val="100000"/>
              <a:defRPr/>
            </a:pPr>
            <a:r>
              <a:rPr lang="en-US" sz="1600" dirty="0"/>
              <a:t>Redevelopment and economic development </a:t>
            </a:r>
          </a:p>
          <a:p>
            <a:pPr marL="285750" lvl="1" indent="-285750" defTabSz="1019175" fontAlgn="base">
              <a:buSzPct val="100000"/>
              <a:buFont typeface="Wingdings 2" panose="05020102010507070707" pitchFamily="18" charset="2"/>
              <a:buChar char="Ã"/>
              <a:defRPr/>
            </a:pPr>
            <a:r>
              <a:rPr lang="en-US" sz="1600" b="1" dirty="0" smtClean="0"/>
              <a:t> “</a:t>
            </a:r>
            <a:r>
              <a:rPr lang="en-US" sz="1600" b="1" dirty="0"/>
              <a:t>B</a:t>
            </a:r>
            <a:r>
              <a:rPr lang="en-US" sz="1600" b="1" dirty="0" smtClean="0"/>
              <a:t>rownfield</a:t>
            </a:r>
            <a:r>
              <a:rPr lang="en-US" sz="1600" b="1" dirty="0"/>
              <a:t>” projects </a:t>
            </a:r>
          </a:p>
          <a:p>
            <a:pPr marL="742950" lvl="1" indent="-285750" fontAlgn="base">
              <a:spcBef>
                <a:spcPts val="0"/>
              </a:spcBef>
              <a:buSzPct val="100000"/>
              <a:defRPr/>
            </a:pPr>
            <a:r>
              <a:rPr lang="en-US" sz="1600" u="sng" dirty="0" smtClean="0"/>
              <a:t>“State of good repair” where maintenance had been underfunded </a:t>
            </a:r>
            <a:endParaRPr lang="en-US" sz="1600" u="sng" dirty="0"/>
          </a:p>
          <a:p>
            <a:pPr marL="742950" lvl="1" indent="-285750" fontAlgn="base">
              <a:spcBef>
                <a:spcPts val="0"/>
              </a:spcBef>
              <a:buSzPct val="100000"/>
              <a:defRPr/>
            </a:pPr>
            <a:r>
              <a:rPr lang="en-US" sz="1600" dirty="0"/>
              <a:t>Improvements or expansion to existing facilities or projects</a:t>
            </a:r>
          </a:p>
          <a:p>
            <a:pPr marL="742950" lvl="1" indent="-285750" fontAlgn="base">
              <a:spcBef>
                <a:spcPts val="0"/>
              </a:spcBef>
              <a:buSzPct val="100000"/>
              <a:defRPr/>
            </a:pPr>
            <a:r>
              <a:rPr lang="en-US" sz="1600" dirty="0"/>
              <a:t>Changing demographics and market demand allow for redevelopment and potential repricing </a:t>
            </a:r>
          </a:p>
          <a:p>
            <a:pPr marL="285750" lvl="1" indent="-285750" defTabSz="1019175" fontAlgn="base">
              <a:buSzPct val="100000"/>
              <a:buFont typeface="Wingdings 2" panose="05020102010507070707" pitchFamily="18" charset="2"/>
              <a:buChar char="Ã"/>
              <a:defRPr/>
            </a:pPr>
            <a:r>
              <a:rPr lang="en-US" sz="1600" b="1" dirty="0"/>
              <a:t>Financial considerations </a:t>
            </a:r>
          </a:p>
          <a:p>
            <a:pPr marL="742950" lvl="1" indent="-285750" fontAlgn="base">
              <a:spcBef>
                <a:spcPts val="0"/>
              </a:spcBef>
              <a:buSzPct val="100000"/>
              <a:defRPr/>
            </a:pPr>
            <a:r>
              <a:rPr lang="en-US" sz="1600" dirty="0"/>
              <a:t>Debt constraints and “off balance sheet” or “off credit” objectives </a:t>
            </a:r>
          </a:p>
          <a:p>
            <a:pPr marL="742950" lvl="1" indent="-285750" fontAlgn="base">
              <a:spcBef>
                <a:spcPts val="0"/>
              </a:spcBef>
              <a:buSzPct val="100000"/>
              <a:defRPr/>
            </a:pPr>
            <a:r>
              <a:rPr lang="en-US" sz="1600" dirty="0"/>
              <a:t>Monetization </a:t>
            </a:r>
          </a:p>
          <a:p>
            <a:pPr marL="742950" lvl="1" indent="-285750" fontAlgn="base">
              <a:spcBef>
                <a:spcPts val="0"/>
              </a:spcBef>
              <a:buSzPct val="100000"/>
              <a:defRPr/>
            </a:pPr>
            <a:r>
              <a:rPr lang="en-US" sz="1600" dirty="0"/>
              <a:t>Value capture (unlocking pricing power, expense reductions or other benefits) 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2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1485" y="1006088"/>
            <a:ext cx="7886700" cy="276999"/>
          </a:xfrm>
        </p:spPr>
        <p:txBody>
          <a:bodyPr/>
          <a:lstStyle/>
          <a:p>
            <a:r>
              <a:rPr lang="en-US" sz="2000" dirty="0" smtClean="0"/>
              <a:t>Misconceptions About P3s</a:t>
            </a:r>
            <a:endParaRPr lang="en-US" sz="2000" dirty="0"/>
          </a:p>
        </p:txBody>
      </p:sp>
      <p:graphicFrame>
        <p:nvGraphicFramePr>
          <p:cNvPr id="6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008748"/>
              </p:ext>
            </p:extLst>
          </p:nvPr>
        </p:nvGraphicFramePr>
        <p:xfrm>
          <a:off x="1003576" y="1689854"/>
          <a:ext cx="7136848" cy="3996768"/>
        </p:xfrm>
        <a:graphic>
          <a:graphicData uri="http://schemas.openxmlformats.org/drawingml/2006/table">
            <a:tbl>
              <a:tblPr/>
              <a:tblGrid>
                <a:gridCol w="35775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5928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289120">
                <a:tc>
                  <a:txBody>
                    <a:bodyPr/>
                    <a:lstStyle>
                      <a:lvl1pPr algn="l" defTabSz="762000">
                        <a:spcBef>
                          <a:spcPct val="6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2600" indent="-301625" algn="l" defTabSz="7620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8850" indent="-601663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7950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Misconception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08000" marB="72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algn="l" defTabSz="762000">
                        <a:spcBef>
                          <a:spcPct val="6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482600" indent="-301625" algn="l" defTabSz="7620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58850" indent="-601663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7950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762000" rtl="0" eaLnBrk="1" fontAlgn="base" latinLnBrk="0" hangingPunct="1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Reality</a:t>
                      </a: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2000" marR="72000" marT="108000" marB="7200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1769">
                <a:tc>
                  <a:txBody>
                    <a:bodyPr/>
                    <a:lstStyle>
                      <a:lvl1pPr algn="l" defTabSz="762000">
                        <a:spcBef>
                          <a:spcPct val="6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28588" indent="-127000" algn="l" defTabSz="7620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46075" indent="-161925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7950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39725" lvl="1" indent="-171450">
                        <a:spcBef>
                          <a:spcPts val="200"/>
                        </a:spcBef>
                        <a:buClr>
                          <a:srgbClr val="3E6BB3"/>
                        </a:buClr>
                        <a:buFont typeface="Wingdings 2" panose="05020102010507070707" pitchFamily="18" charset="2"/>
                        <a:buChar char="Ã"/>
                      </a:pP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P3s provide “free money” to close funding gaps for projects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Bef>
                          <a:spcPct val="6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28588" indent="-127000" algn="l" defTabSz="7620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46075" indent="-161925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7950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39725" lvl="1" indent="-171450">
                        <a:spcBef>
                          <a:spcPts val="200"/>
                        </a:spcBef>
                        <a:buClr>
                          <a:srgbClr val="3E6BB3"/>
                        </a:buClr>
                        <a:buFont typeface="Wingdings 2" panose="05020102010507070707" pitchFamily="18" charset="2"/>
                        <a:buChar char="Ã"/>
                      </a:pP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Private sponsors require a</a:t>
                      </a:r>
                      <a:r>
                        <a:rPr lang="en-US" sz="1100" baseline="0" dirty="0" smtClean="0">
                          <a:solidFill>
                            <a:srgbClr val="373637"/>
                          </a:solidFill>
                          <a:latin typeface="+mn-lt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return on investment that</a:t>
                      </a:r>
                      <a:r>
                        <a:rPr lang="en-US" sz="1100" baseline="0" dirty="0" smtClean="0">
                          <a:solidFill>
                            <a:srgbClr val="373637"/>
                          </a:solidFill>
                          <a:latin typeface="+mn-lt"/>
                        </a:rPr>
                        <a:t> will depend on project’s risk profile </a:t>
                      </a:r>
                      <a:endParaRPr lang="en-US" sz="1100" dirty="0" smtClean="0">
                        <a:solidFill>
                          <a:srgbClr val="373637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5279">
                <a:tc>
                  <a:txBody>
                    <a:bodyPr/>
                    <a:lstStyle>
                      <a:lvl1pPr algn="l" defTabSz="762000">
                        <a:spcBef>
                          <a:spcPct val="6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584200" indent="-228600" algn="l" defTabSz="7620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992188" indent="-228600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6550" indent="-228600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39725" lvl="1" indent="-171450">
                        <a:spcBef>
                          <a:spcPts val="200"/>
                        </a:spcBef>
                        <a:buClr>
                          <a:srgbClr val="3E6BB3"/>
                        </a:buClr>
                        <a:buFont typeface="Wingdings 2" panose="05020102010507070707" pitchFamily="18" charset="2"/>
                        <a:buChar char="Ã"/>
                      </a:pP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Cost of capital is most significant value driver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Bef>
                          <a:spcPct val="6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28588" indent="-127000" algn="l" defTabSz="7620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46075" indent="-161925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7950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39725" lvl="1" indent="-171450">
                        <a:spcBef>
                          <a:spcPts val="200"/>
                        </a:spcBef>
                        <a:buClr>
                          <a:srgbClr val="3E6BB3"/>
                        </a:buClr>
                        <a:buFont typeface="Wingdings 2" panose="05020102010507070707" pitchFamily="18" charset="2"/>
                        <a:buChar char="Ã"/>
                      </a:pP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Cost of capital is one consideration, along with construction engineering</a:t>
                      </a:r>
                      <a:r>
                        <a:rPr lang="en-US" sz="1100" baseline="0" dirty="0" smtClean="0">
                          <a:solidFill>
                            <a:srgbClr val="373637"/>
                          </a:solidFill>
                          <a:latin typeface="+mn-lt"/>
                        </a:rPr>
                        <a:t> solutions, </a:t>
                      </a: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lifecycle optimization, risk-sharing, etc.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5279">
                <a:tc>
                  <a:txBody>
                    <a:bodyPr/>
                    <a:lstStyle>
                      <a:lvl1pPr algn="l" defTabSz="762000">
                        <a:spcBef>
                          <a:spcPct val="6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28588" indent="-127000" algn="l" defTabSz="7620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46075" indent="-161925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7950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39725" lvl="1" indent="-171450">
                        <a:spcBef>
                          <a:spcPts val="200"/>
                        </a:spcBef>
                        <a:buClr>
                          <a:srgbClr val="3E6BB3"/>
                        </a:buClr>
                        <a:buFont typeface="Wingdings 2" panose="05020102010507070707" pitchFamily="18" charset="2"/>
                        <a:buChar char="Ã"/>
                      </a:pP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P3s give away government oversight and allow private sector free reign to raise rates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762000">
                        <a:spcBef>
                          <a:spcPct val="6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28588" indent="-127000" algn="l" defTabSz="762000">
                        <a:spcBef>
                          <a:spcPct val="20000"/>
                        </a:spcBef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46075" indent="-161925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377950"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algn="l" defTabSz="762000">
                        <a:spcBef>
                          <a:spcPct val="20000"/>
                        </a:spcBef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defTabSz="7620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 sz="12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339725" lvl="1" indent="-171450">
                        <a:spcBef>
                          <a:spcPts val="200"/>
                        </a:spcBef>
                        <a:buClr>
                          <a:srgbClr val="3E6BB3"/>
                        </a:buClr>
                        <a:buFont typeface="Wingdings 2" panose="05020102010507070707" pitchFamily="18" charset="2"/>
                        <a:buChar char="Ã"/>
                      </a:pP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Detailed project agreements preserve government oversight or define limitations on rate increases 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1886">
                <a:tc>
                  <a:txBody>
                    <a:bodyPr/>
                    <a:lstStyle/>
                    <a:p>
                      <a:pPr marL="339725" lvl="1" indent="-171450">
                        <a:spcBef>
                          <a:spcPts val="200"/>
                        </a:spcBef>
                        <a:buClr>
                          <a:srgbClr val="3E6BB3"/>
                        </a:buClr>
                        <a:buFont typeface="Wingdings 2" panose="05020102010507070707" pitchFamily="18" charset="2"/>
                        <a:buChar char="Ã"/>
                      </a:pP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Profit </a:t>
                      </a:r>
                      <a:r>
                        <a:rPr lang="en-US" sz="1100" u="sng" dirty="0" smtClean="0">
                          <a:solidFill>
                            <a:srgbClr val="373637"/>
                          </a:solidFill>
                          <a:latin typeface="+mn-lt"/>
                        </a:rPr>
                        <a:t>incentivizes</a:t>
                      </a: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 private sector to deliver a more expensive P3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9725" lvl="1" indent="-171450">
                        <a:spcBef>
                          <a:spcPts val="200"/>
                        </a:spcBef>
                        <a:buClr>
                          <a:srgbClr val="3E6BB3"/>
                        </a:buClr>
                        <a:buFont typeface="Wingdings 2" panose="05020102010507070707" pitchFamily="18" charset="2"/>
                        <a:buChar char="Ã"/>
                      </a:pP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P3s are implemented after</a:t>
                      </a:r>
                      <a:r>
                        <a:rPr lang="en-US" sz="1100" baseline="0" dirty="0" smtClean="0">
                          <a:solidFill>
                            <a:srgbClr val="373637"/>
                          </a:solidFill>
                          <a:latin typeface="+mn-lt"/>
                        </a:rPr>
                        <a:t> an exhaustive qualification process, having “best in class private sponsors” compete to deliver the most viable option to RT (lowest NPV, highest payment, lowest subsidy, etc.)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769">
                <a:tc>
                  <a:txBody>
                    <a:bodyPr/>
                    <a:lstStyle/>
                    <a:p>
                      <a:pPr marL="339725" lvl="1" indent="-171450">
                        <a:spcBef>
                          <a:spcPts val="200"/>
                        </a:spcBef>
                        <a:buClr>
                          <a:srgbClr val="3E6BB3"/>
                        </a:buClr>
                        <a:buFont typeface="Wingdings 2" panose="05020102010507070707" pitchFamily="18" charset="2"/>
                        <a:buChar char="Ã"/>
                      </a:pP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P3s “glass half full or glass half empty”</a:t>
                      </a: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39725" lvl="1" indent="-171450">
                        <a:spcBef>
                          <a:spcPts val="200"/>
                        </a:spcBef>
                        <a:buClr>
                          <a:srgbClr val="3E6BB3"/>
                        </a:buClr>
                        <a:buFont typeface="Wingdings 2" panose="05020102010507070707" pitchFamily="18" charset="2"/>
                        <a:buChar char="Ã"/>
                      </a:pPr>
                      <a:r>
                        <a:rPr lang="en-US" sz="1100" dirty="0" smtClean="0">
                          <a:solidFill>
                            <a:srgbClr val="373637"/>
                          </a:solidFill>
                          <a:latin typeface="+mn-lt"/>
                        </a:rPr>
                        <a:t> P3s provide public value,</a:t>
                      </a:r>
                      <a:r>
                        <a:rPr lang="en-US" sz="1100" baseline="0" dirty="0" smtClean="0">
                          <a:solidFill>
                            <a:srgbClr val="373637"/>
                          </a:solidFill>
                          <a:latin typeface="+mn-lt"/>
                        </a:rPr>
                        <a:t> but need to be carefully crafted. When they have failed, the issue is often inappropriate transaction design and application</a:t>
                      </a:r>
                      <a:endParaRPr lang="en-US" sz="1100" dirty="0" smtClean="0">
                        <a:solidFill>
                          <a:srgbClr val="373637"/>
                        </a:solidFill>
                        <a:latin typeface="+mn-lt"/>
                      </a:endParaRPr>
                    </a:p>
                  </a:txBody>
                  <a:tcPr marL="72000" marR="72000" marT="72000" marB="72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848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79" y="3033135"/>
            <a:ext cx="8309212" cy="430887"/>
          </a:xfrm>
        </p:spPr>
        <p:txBody>
          <a:bodyPr/>
          <a:lstStyle/>
          <a:p>
            <a:r>
              <a:rPr lang="en-US" sz="2800" dirty="0" smtClean="0"/>
              <a:t>Utility P3 Case Studies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0806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4392" y="846256"/>
            <a:ext cx="7886700" cy="276999"/>
          </a:xfrm>
        </p:spPr>
        <p:txBody>
          <a:bodyPr/>
          <a:lstStyle/>
          <a:p>
            <a:r>
              <a:rPr lang="en-US" sz="2000" dirty="0" smtClean="0"/>
              <a:t>San Antonio Water System Vista Ridge P3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571500" y="1338943"/>
            <a:ext cx="4025666" cy="400050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71450" marR="0" indent="-17145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SzTx/>
              <a:buFont typeface="Wingdings 2" panose="05020102010507070707" pitchFamily="18" charset="2"/>
              <a:buChar char="Ã"/>
              <a:tabLst/>
            </a:pPr>
            <a:r>
              <a:rPr lang="en-US" sz="1200" dirty="0" smtClean="0">
                <a:ea typeface="Soleil" charset="0"/>
                <a:cs typeface="Soleil" charset="0"/>
              </a:rPr>
              <a:t>Production, Treatment and Delivery of up to 50,000 AF/year for 30 years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Soleil" charset="0"/>
                <a:cs typeface="Soleil" charset="0"/>
              </a:rPr>
              <a:t>Source:  Carrizo-Wilcox aquifer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Soleil" charset="0"/>
                <a:cs typeface="Soleil" charset="0"/>
              </a:rPr>
              <a:t>Construction of 18 wells, three pump stations and a treatment plant at source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Soleil" charset="0"/>
                <a:cs typeface="Soleil" charset="0"/>
              </a:rPr>
              <a:t>Construction of 140 mile pipeline to connect to SAWS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Soleil" charset="0"/>
                <a:cs typeface="Soleil" charset="0"/>
              </a:rPr>
              <a:t>Expected completion in 2020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Wingdings 2" panose="05020102010507070707" pitchFamily="18" charset="2"/>
              <a:buChar char="Ã"/>
            </a:pPr>
            <a:r>
              <a:rPr lang="en-US" sz="1200" dirty="0">
                <a:ea typeface="Soleil" charset="0"/>
                <a:cs typeface="Soleil" charset="0"/>
              </a:rPr>
              <a:t>Achieved Financial Close in November </a:t>
            </a:r>
            <a:r>
              <a:rPr lang="en-US" sz="1200" dirty="0" smtClean="0">
                <a:ea typeface="Soleil" charset="0"/>
                <a:cs typeface="Soleil" charset="0"/>
              </a:rPr>
              <a:t>2016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>
                <a:ea typeface="Soleil" charset="0"/>
                <a:cs typeface="Soleil" charset="0"/>
              </a:rPr>
              <a:t>Total project costs of $923 </a:t>
            </a:r>
            <a:r>
              <a:rPr lang="en-US" sz="1200" dirty="0" smtClean="0">
                <a:ea typeface="Soleil" charset="0"/>
                <a:cs typeface="Soleil" charset="0"/>
              </a:rPr>
              <a:t>million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Soleil" charset="0"/>
                <a:cs typeface="Soleil" charset="0"/>
              </a:rPr>
              <a:t>$73 million in equity from </a:t>
            </a:r>
            <a:r>
              <a:rPr lang="en-US" sz="1200" dirty="0" err="1" smtClean="0">
                <a:ea typeface="Soleil" charset="0"/>
                <a:cs typeface="Soleil" charset="0"/>
              </a:rPr>
              <a:t>Garney</a:t>
            </a:r>
            <a:r>
              <a:rPr lang="en-US" sz="1200" dirty="0" smtClean="0">
                <a:ea typeface="Soleil" charset="0"/>
                <a:cs typeface="Soleil" charset="0"/>
              </a:rPr>
              <a:t> P3 LLC (80%) and </a:t>
            </a:r>
            <a:r>
              <a:rPr lang="en-US" sz="1200" dirty="0" err="1" smtClean="0">
                <a:ea typeface="Soleil" charset="0"/>
                <a:cs typeface="Soleil" charset="0"/>
              </a:rPr>
              <a:t>Abengoa</a:t>
            </a:r>
            <a:r>
              <a:rPr lang="en-US" sz="1200" dirty="0" smtClean="0">
                <a:ea typeface="Soleil" charset="0"/>
                <a:cs typeface="Soleil" charset="0"/>
              </a:rPr>
              <a:t> Vista Ridge LLC (20%)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Soleil" charset="0"/>
                <a:cs typeface="Soleil" charset="0"/>
              </a:rPr>
              <a:t>$800 million in loans from a consortium of international banks</a:t>
            </a:r>
          </a:p>
          <a:p>
            <a:pPr marL="171450" marR="0" indent="-171450" algn="l" defTabSz="914400" rtl="0" eaLnBrk="1" fontAlgn="auto" latinLnBrk="0" hangingPunct="1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SzTx/>
              <a:buFont typeface="Wingdings 2" panose="05020102010507070707" pitchFamily="18" charset="2"/>
              <a:buChar char="Ã"/>
              <a:tabLst/>
            </a:pPr>
            <a:r>
              <a:rPr lang="en-US" sz="1200" dirty="0" smtClean="0">
                <a:ea typeface="Soleil" charset="0"/>
                <a:cs typeface="Soleil" charset="0"/>
              </a:rPr>
              <a:t>SAWS will make fixed and variable payments to the Concessionaire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0902" y="2354011"/>
            <a:ext cx="3792365" cy="315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8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06224" y="1431221"/>
            <a:ext cx="3137483" cy="422295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Wingdings 2" panose="05020102010507070707" pitchFamily="18" charset="2"/>
              <a:buChar char="Ã"/>
            </a:pPr>
            <a:r>
              <a:rPr lang="en-US" sz="1200" dirty="0" smtClean="0">
                <a:ea typeface="Soleil" charset="0"/>
                <a:cs typeface="Soleil" charset="0"/>
              </a:rPr>
              <a:t>Acquired by Pennsylvania American Water on December 30, 2016</a:t>
            </a:r>
            <a:endParaRPr lang="en-US" sz="1200" dirty="0">
              <a:ea typeface="Soleil" charset="0"/>
              <a:cs typeface="Soleil" charset="0"/>
            </a:endParaRP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Soleil" charset="0"/>
                <a:cs typeface="Soleil" charset="0"/>
              </a:rPr>
              <a:t>31,000 customers in NE Pennsylvania</a:t>
            </a:r>
            <a:endParaRPr lang="en-US" sz="1200" dirty="0">
              <a:ea typeface="Soleil" charset="0"/>
              <a:cs typeface="Soleil" charset="0"/>
            </a:endParaRP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Soleil" charset="0"/>
                <a:cs typeface="Soleil" charset="0"/>
              </a:rPr>
              <a:t>PA American already the water service provider</a:t>
            </a:r>
            <a:endParaRPr lang="en-US" sz="1200" dirty="0">
              <a:ea typeface="Soleil" charset="0"/>
              <a:cs typeface="Soleil" charset="0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Wingdings 2" panose="05020102010507070707" pitchFamily="18" charset="2"/>
              <a:buChar char="Ã"/>
            </a:pPr>
            <a:r>
              <a:rPr lang="en-US" sz="1200" dirty="0" smtClean="0">
                <a:ea typeface="Soleil" charset="0"/>
                <a:cs typeface="Soleil" charset="0"/>
              </a:rPr>
              <a:t>Purchase price of $195 Million</a:t>
            </a:r>
            <a:endParaRPr lang="en-US" sz="1200" dirty="0">
              <a:ea typeface="Soleil" charset="0"/>
              <a:cs typeface="Soleil" charset="0"/>
            </a:endParaRP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Soleil" charset="0"/>
                <a:cs typeface="Soleil" charset="0"/>
              </a:rPr>
              <a:t>Scranton applying proceeds to address pensions, debt and deferred capital</a:t>
            </a: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Wingdings 2" panose="05020102010507070707" pitchFamily="18" charset="2"/>
              <a:buChar char="Ã"/>
            </a:pPr>
            <a:r>
              <a:rPr lang="en-US" sz="1200" dirty="0" smtClean="0">
                <a:ea typeface="Soleil" charset="0"/>
                <a:cs typeface="Soleil" charset="0"/>
              </a:rPr>
              <a:t>Required approval of US EPA, PA DEP, US DOJ and PA PUC</a:t>
            </a:r>
            <a:endParaRPr lang="en-US" sz="1200" dirty="0">
              <a:ea typeface="Soleil" charset="0"/>
              <a:cs typeface="Soleil" charset="0"/>
            </a:endParaRP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Soleil" charset="0"/>
                <a:cs typeface="Soleil" charset="0"/>
              </a:rPr>
              <a:t>System under consent decree</a:t>
            </a:r>
          </a:p>
          <a:p>
            <a:pPr marL="628650" lvl="1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ea typeface="Soleil" charset="0"/>
                <a:cs typeface="Soleil" charset="0"/>
              </a:rPr>
              <a:t>$140 million in upgrades required</a:t>
            </a:r>
            <a:endParaRPr lang="en-US" sz="1200" dirty="0">
              <a:ea typeface="Soleil" charset="0"/>
              <a:cs typeface="Soleil" charset="0"/>
            </a:endParaRPr>
          </a:p>
          <a:p>
            <a:pPr marL="171450" indent="-171450">
              <a:spcBef>
                <a:spcPts val="100"/>
              </a:spcBef>
              <a:spcAft>
                <a:spcPts val="100"/>
              </a:spcAft>
              <a:buClr>
                <a:schemeClr val="accent2"/>
              </a:buClr>
              <a:buFont typeface="Wingdings 2" panose="05020102010507070707" pitchFamily="18" charset="2"/>
              <a:buChar char="Ã"/>
            </a:pPr>
            <a:r>
              <a:rPr lang="en-US" sz="1200" dirty="0" smtClean="0">
                <a:ea typeface="Soleil" charset="0"/>
                <a:cs typeface="Soleil" charset="0"/>
              </a:rPr>
              <a:t>PA American has been actively acquiring assets throughout the Commonwealth, including small homeowner association water systems</a:t>
            </a:r>
            <a:endParaRPr lang="en-US" sz="1200" dirty="0">
              <a:ea typeface="Soleil" charset="0"/>
              <a:cs typeface="Solei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Scranton, PA, Wastewater System Asset Sale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4" y="1431221"/>
            <a:ext cx="4053403" cy="304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1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50" y="779585"/>
            <a:ext cx="8154632" cy="252557"/>
          </a:xfrm>
        </p:spPr>
        <p:txBody>
          <a:bodyPr/>
          <a:lstStyle/>
          <a:p>
            <a:r>
              <a:rPr lang="en-US" dirty="0" err="1" smtClean="0"/>
              <a:t>Biosolids</a:t>
            </a:r>
            <a:r>
              <a:rPr lang="en-US" dirty="0" smtClean="0"/>
              <a:t> Facility at Stickney Wastewater Treatment Plant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0850" y="1149588"/>
            <a:ext cx="8229600" cy="29442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100" b="1" dirty="0" smtClean="0"/>
              <a:t>Metropolitan Water Reclamation District of Greater Chicago, operator of the 1.4 </a:t>
            </a:r>
            <a:r>
              <a:rPr lang="en-US" sz="1100" b="1" dirty="0" err="1" smtClean="0"/>
              <a:t>bgd</a:t>
            </a:r>
            <a:r>
              <a:rPr lang="en-US" sz="1100" b="1" dirty="0" smtClean="0"/>
              <a:t> Stickney  Wastewater Treatment Plant, needed to diversify its </a:t>
            </a:r>
            <a:r>
              <a:rPr lang="en-US" sz="1100" b="1" dirty="0" err="1" smtClean="0"/>
              <a:t>biosolids</a:t>
            </a:r>
            <a:r>
              <a:rPr lang="en-US" sz="1100" b="1" dirty="0" smtClean="0"/>
              <a:t> program within the footprint of the facility</a:t>
            </a:r>
          </a:p>
          <a:p>
            <a:pPr>
              <a:lnSpc>
                <a:spcPct val="100000"/>
              </a:lnSpc>
            </a:pPr>
            <a:r>
              <a:rPr lang="en-US" sz="1100" b="1" dirty="0" smtClean="0"/>
              <a:t>The 150 dry-ton per day facility produces organic fertilizer pellets and soil conditioners</a:t>
            </a:r>
          </a:p>
          <a:p>
            <a:pPr lvl="1">
              <a:lnSpc>
                <a:spcPct val="100000"/>
              </a:lnSpc>
            </a:pPr>
            <a:r>
              <a:rPr lang="en-US" sz="1100" b="1" dirty="0"/>
              <a:t>Procured under a design-build-finance-operate-maintain contract with </a:t>
            </a:r>
            <a:r>
              <a:rPr lang="en-US" sz="1100" b="1" dirty="0" smtClean="0"/>
              <a:t>Veolia</a:t>
            </a:r>
          </a:p>
          <a:p>
            <a:pPr lvl="1">
              <a:lnSpc>
                <a:spcPct val="100000"/>
              </a:lnSpc>
            </a:pPr>
            <a:r>
              <a:rPr lang="en-US" sz="1100" b="1" dirty="0" smtClean="0"/>
              <a:t>Construction cost of $43 million funded with tax-exempt debt</a:t>
            </a:r>
          </a:p>
          <a:p>
            <a:pPr lvl="1">
              <a:lnSpc>
                <a:spcPct val="100000"/>
              </a:lnSpc>
            </a:pPr>
            <a:r>
              <a:rPr lang="en-US" sz="1100" b="1" dirty="0" smtClean="0"/>
              <a:t>Project delayed by permitting</a:t>
            </a:r>
          </a:p>
          <a:p>
            <a:pPr lvl="1">
              <a:lnSpc>
                <a:spcPct val="100000"/>
              </a:lnSpc>
            </a:pPr>
            <a:r>
              <a:rPr lang="en-US" sz="1100" b="1" dirty="0" smtClean="0"/>
              <a:t>Debt guaranteed by Vivendi </a:t>
            </a:r>
            <a:r>
              <a:rPr lang="en-US" sz="1100" b="1" dirty="0" err="1" smtClean="0"/>
              <a:t>Environnement</a:t>
            </a:r>
            <a:r>
              <a:rPr lang="en-US" sz="1100" b="1" dirty="0" smtClean="0"/>
              <a:t>, now Veolia</a:t>
            </a:r>
          </a:p>
          <a:p>
            <a:pPr>
              <a:lnSpc>
                <a:spcPct val="100000"/>
              </a:lnSpc>
            </a:pPr>
            <a:r>
              <a:rPr lang="en-US" sz="1100" b="1" dirty="0" smtClean="0"/>
              <a:t>Project completed in 2008</a:t>
            </a:r>
          </a:p>
          <a:p>
            <a:pPr lvl="1">
              <a:lnSpc>
                <a:spcPct val="100000"/>
              </a:lnSpc>
            </a:pPr>
            <a:r>
              <a:rPr lang="en-US" sz="1100" b="1" dirty="0" smtClean="0"/>
              <a:t>Environmentally conscious means of recycling waste material</a:t>
            </a:r>
          </a:p>
          <a:p>
            <a:pPr lvl="1">
              <a:lnSpc>
                <a:spcPct val="100000"/>
              </a:lnSpc>
            </a:pPr>
            <a:r>
              <a:rPr lang="en-US" sz="1100" b="1" dirty="0" smtClean="0"/>
              <a:t>Beneficial use product</a:t>
            </a:r>
          </a:p>
          <a:p>
            <a:pPr marL="225425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791" y="4223778"/>
            <a:ext cx="6328663" cy="209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6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all Group Layouts">
  <a:themeElements>
    <a:clrScheme name="PFM Branding Colors">
      <a:dk1>
        <a:srgbClr val="000000"/>
      </a:dk1>
      <a:lt1>
        <a:srgbClr val="FFFFFF"/>
      </a:lt1>
      <a:dk2>
        <a:srgbClr val="373637"/>
      </a:dk2>
      <a:lt2>
        <a:srgbClr val="FFFFFF"/>
      </a:lt2>
      <a:accent1>
        <a:srgbClr val="C7B8A4"/>
      </a:accent1>
      <a:accent2>
        <a:srgbClr val="3E6BB3"/>
      </a:accent2>
      <a:accent3>
        <a:srgbClr val="FFD051"/>
      </a:accent3>
      <a:accent4>
        <a:srgbClr val="F49B48"/>
      </a:accent4>
      <a:accent5>
        <a:srgbClr val="E97162"/>
      </a:accent5>
      <a:accent6>
        <a:srgbClr val="4BB370"/>
      </a:accent6>
      <a:hlink>
        <a:srgbClr val="3E6BB3"/>
      </a:hlink>
      <a:folHlink>
        <a:srgbClr val="878587"/>
      </a:folHlink>
    </a:clrScheme>
    <a:fontScheme name="Custom 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vert="vert" rtlCol="0" anchor="ctr"/>
      <a:lstStyle>
        <a:defPPr algn="ctr">
          <a:defRPr sz="1000" dirty="0">
            <a:latin typeface="Arial Regular" charset="0"/>
            <a:ea typeface="Arial Regular" charset="0"/>
            <a:cs typeface="Arial Regular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 cap="rnd"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 anchor="t" anchorCtr="0">
        <a:no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1000" dirty="0" smtClean="0">
            <a:ea typeface="Soleil" charset="0"/>
            <a:cs typeface="Soleil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CD33AFDA-1A49-4E48-A1AC-AF55CD1BD1E8}" vid="{D8213F52-A10F-4FA2-8769-B242D4F8075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16498</TotalTime>
  <Words>779</Words>
  <Application>Microsoft Macintosh PowerPoint</Application>
  <PresentationFormat>On-screen Show (4:3)</PresentationFormat>
  <Paragraphs>112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Arial Regular</vt:lpstr>
      <vt:lpstr>Calibri</vt:lpstr>
      <vt:lpstr>Georgia</vt:lpstr>
      <vt:lpstr>Soleil</vt:lpstr>
      <vt:lpstr>Soleil ExtraBold</vt:lpstr>
      <vt:lpstr>Wingdings</vt:lpstr>
      <vt:lpstr>Wingdings 2</vt:lpstr>
      <vt:lpstr>Arial</vt:lpstr>
      <vt:lpstr>Small Group Layouts</vt:lpstr>
      <vt:lpstr>Alternative Delivery for Water Supply and Wastewater Treatment</vt:lpstr>
      <vt:lpstr>Project Delivery Models</vt:lpstr>
      <vt:lpstr>Project Finance Development Issues</vt:lpstr>
      <vt:lpstr>When is a P3 a Viable Alternative?</vt:lpstr>
      <vt:lpstr>Misconceptions About P3s</vt:lpstr>
      <vt:lpstr>Utility P3 Case Studies</vt:lpstr>
      <vt:lpstr>San Antonio Water System Vista Ridge P3</vt:lpstr>
      <vt:lpstr>Scranton, PA, Wastewater System Asset Sale</vt:lpstr>
      <vt:lpstr>Biosolids Facility at Stickney Wastewater Treatment Plant</vt:lpstr>
      <vt:lpstr>Public to Public:  Allentown Water System to Lehigh County Authority</vt:lpstr>
    </vt:vector>
  </TitlesOfParts>
  <Company>PFM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Sacramento Regional Transit District Transit Funding Alternatives</dc:title>
  <dc:creator>Kristen Stone</dc:creator>
  <cp:lastModifiedBy>Brian Carlstrom</cp:lastModifiedBy>
  <cp:revision>91</cp:revision>
  <cp:lastPrinted>2017-04-20T20:57:55Z</cp:lastPrinted>
  <dcterms:created xsi:type="dcterms:W3CDTF">2017-07-03T15:46:02Z</dcterms:created>
  <dcterms:modified xsi:type="dcterms:W3CDTF">2017-10-28T14:59:00Z</dcterms:modified>
</cp:coreProperties>
</file>