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1.xml" ContentType="application/inkml+xml"/>
  <Override PartName="/ppt/notesSlides/notesSlide9.xml" ContentType="application/vnd.openxmlformats-officedocument.presentationml.notesSlide+xml"/>
  <Override PartName="/ppt/ink/ink2.xml" ContentType="application/inkml+xml"/>
  <Override PartName="/ppt/ink/ink3.xml" ContentType="application/inkml+xml"/>
  <Override PartName="/ppt/notesSlides/notesSlide10.xml" ContentType="application/vnd.openxmlformats-officedocument.presentationml.notesSlide+xml"/>
  <Override PartName="/ppt/ink/ink4.xml" ContentType="application/inkml+xml"/>
  <Override PartName="/ppt/notesSlides/notesSlide11.xml" ContentType="application/vnd.openxmlformats-officedocument.presentationml.notesSlide+xml"/>
  <Override PartName="/ppt/ink/ink5.xml" ContentType="application/inkml+xml"/>
  <Override PartName="/ppt/notesSlides/notesSlide12.xml" ContentType="application/vnd.openxmlformats-officedocument.presentationml.notesSlide+xml"/>
  <Override PartName="/ppt/ink/ink6.xml" ContentType="application/inkml+xml"/>
  <Override PartName="/ppt/ink/ink7.xml" ContentType="application/inkml+xml"/>
  <Override PartName="/ppt/notesSlides/notesSlide13.xml" ContentType="application/vnd.openxmlformats-officedocument.presentationml.notesSlide+xml"/>
  <Override PartName="/ppt/ink/ink8.xml" ContentType="application/inkml+xml"/>
  <Override PartName="/ppt/notesSlides/notesSlide14.xml" ContentType="application/vnd.openxmlformats-officedocument.presentationml.notesSlide+xml"/>
  <Override PartName="/ppt/ink/ink9.xml" ContentType="application/inkml+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ink/ink10.xml" ContentType="application/inkml+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9" r:id="rId4"/>
    <p:sldMasterId id="2147483648" r:id="rId5"/>
  </p:sldMasterIdLst>
  <p:notesMasterIdLst>
    <p:notesMasterId r:id="rId30"/>
  </p:notesMasterIdLst>
  <p:sldIdLst>
    <p:sldId id="256" r:id="rId6"/>
    <p:sldId id="264" r:id="rId7"/>
    <p:sldId id="281" r:id="rId8"/>
    <p:sldId id="268" r:id="rId9"/>
    <p:sldId id="271" r:id="rId10"/>
    <p:sldId id="272" r:id="rId11"/>
    <p:sldId id="273" r:id="rId12"/>
    <p:sldId id="263" r:id="rId13"/>
    <p:sldId id="282" r:id="rId14"/>
    <p:sldId id="283" r:id="rId15"/>
    <p:sldId id="284" r:id="rId16"/>
    <p:sldId id="285" r:id="rId17"/>
    <p:sldId id="287" r:id="rId18"/>
    <p:sldId id="286" r:id="rId19"/>
    <p:sldId id="288" r:id="rId20"/>
    <p:sldId id="289" r:id="rId21"/>
    <p:sldId id="269" r:id="rId22"/>
    <p:sldId id="291" r:id="rId23"/>
    <p:sldId id="274" r:id="rId24"/>
    <p:sldId id="275" r:id="rId25"/>
    <p:sldId id="270" r:id="rId26"/>
    <p:sldId id="292" r:id="rId27"/>
    <p:sldId id="293" r:id="rId28"/>
    <p:sldId id="290" r:id="rId29"/>
  </p:sldIdLst>
  <p:sldSz cx="12192000" cy="6858000"/>
  <p:notesSz cx="6858000" cy="9144000"/>
  <p:custDataLst>
    <p:tags r:id="rId31"/>
  </p:custDataLst>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375E"/>
    <a:srgbClr val="254061"/>
    <a:srgbClr val="5CC47C"/>
    <a:srgbClr val="66FF99"/>
    <a:srgbClr val="4EBE8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66" autoAdjust="0"/>
    <p:restoredTop sz="53419" autoAdjust="0"/>
  </p:normalViewPr>
  <p:slideViewPr>
    <p:cSldViewPr>
      <p:cViewPr varScale="1">
        <p:scale>
          <a:sx n="44" d="100"/>
          <a:sy n="44" d="100"/>
        </p:scale>
        <p:origin x="2146" y="58"/>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14T22:59:48.337"/>
    </inkml:context>
    <inkml:brush xml:id="br0">
      <inkml:brushProperty name="width" value="0.2" units="cm"/>
      <inkml:brushProperty name="height" value="0.2" units="cm"/>
      <inkml:brushProperty name="color" value="#008C3A"/>
    </inkml:brush>
  </inkml:definitions>
  <inkml:trace contextRef="#ctx0" brushRef="#br0">606 671 24575,'1'-1'0,"-1"1"0,0 0 0,0-1 0,0 1 0,1 0 0,-1-1 0,0 1 0,0 0 0,1 0 0,-1-1 0,0 1 0,1 0 0,-1 0 0,0 0 0,1-1 0,-1 1 0,0 0 0,1 0 0,-1 0 0,1 0 0,-1 0 0,0 0 0,1 0 0,-1-1 0,0 1 0,1 0 0,-1 0 0,1 1 0,-1-1 0,0 0 0,1 0 0,-1 0 0,0 0 0,1 0 0,-1 0 0,1 0 0,-1 1 0,0-1 0,1 0 0,-1 0 0,0 0 0,0 1 0,1-1 0,-1 0 0,0 1 0,1-1 0,-1 0 0,0 0 0,0 1 0,0-1 0,1 0 0,-1 1 0,0-1 0,0 1 0,0-1 0,0 0 0,0 1 0,0-1 0,0 0 0,0 1 0,0-1 0,0 1 0,22-32 0,1-13 0,1 1 0,2 0 0,48-57 0,-59 82 0,1 2 0,1 0 0,1 0 0,0 2 0,1 0 0,0 1 0,1 1 0,0 1 0,40-15 0,20 1 0,1 3 0,100-12 0,61-16 0,-152 29 0,1 4 0,1 4 0,94-1 0,282 15 0,-214 4 0,-143-4 0,89 1 0,246-29 0,168-17 0,5 47 0,-228 1 0,1559-4 0,-1854 4 0,111 20 0,34 3 0,-142-22 0,1 4 0,-1 4 0,170 45 0,53 29 0,-184-52 0,-75-22 0,1-3 0,118 3 0,-122-11 0,0 2 0,0 3 0,86 22 0,-100-17 0,-1 1 0,-1 2 0,0 3 0,-1 1 0,-1 2 0,-1 2 0,-1 2 0,72 58 0,6 19 0,-46-43 0,-3 4 0,114 132 0,-167-172 0,0 1 0,-1 1 0,-2 0 0,0 1 0,-2 0 0,-1 0 0,-1 2 0,9 44 0,-8-10 0,-4-1 0,-2 118 0,-4-173 0,0 52 0,-3 0 0,-2-1 0,-14 68 0,14-106 0,0-1 0,-2 0 0,0 0 0,0-1 0,-2 0 0,0 0 0,-1-1 0,-1 0 0,0-1 0,-1 0 0,-1-1 0,0 0 0,-26 20 0,-553 412 0,551-418 0,-1-3 0,-1 0 0,-1-3 0,-61 21 0,81-32 0,-412 163 0,272-109 0,116-49 0,-1 3 0,2 1 0,1 3 0,0 1 0,-48 36 0,78-49 0,0-1 0,0 0 0,-1-1 0,0-1 0,0-1 0,-1-1 0,-33 8 0,-138 16 0,131-23 0,-204 15 0,167-17 0,2 4 0,-151 33 0,166-22 0,-1-4 0,-1-4 0,0-3 0,-94-1 0,113-5 0,-118 21 0,9 0 0,107-15 0,1 2 0,0 3 0,-89 32 0,80-24 0,-19 3 0,-2-4 0,-1-4 0,-156 8 0,-286-24 0,237-6 0,-260-18 0,-553-14 0,1026 38 0,7-5 0,-130-23 0,-36-2 0,156 25 0,0-3 0,-150-32 0,-8-15 0,-164-48 0,385 91 0,1-2 0,0 0 0,1-2 0,1 0 0,0-2 0,-20-20 0,-29-20 0,-116-87 0,7-8 0,-232-252 0,392 382 0,2 0 0,1-2 0,0 0 0,2 0 0,1-2 0,0 0 0,2 0 0,2-1 0,0-1 0,-7-36 0,6 5 0,4 0 0,2-1 0,5-117 0,0-98 0,7-109 0,-4 367 0,0-1 0,1 1 0,1 0 0,1 0 0,0 1 0,1 0 0,1 0 0,0 0 0,2 1 0,-1 0 0,21-23 0,-8 13 0,1 1 0,1 1 0,1 1 0,1 1 0,39-24 0,-52 38-151,0 1-1,0 1 0,0-1 0,1 2 1,0 0-1,0 1 0,0 0 1,18-1-1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2T16:47:40.126"/>
    </inkml:context>
    <inkml:brush xml:id="br0">
      <inkml:brushProperty name="width" value="0.05" units="cm"/>
      <inkml:brushProperty name="height" value="0.05" units="cm"/>
      <inkml:brushProperty name="color" value="#AE198D"/>
      <inkml:brushProperty name="inkEffects" value="galaxy"/>
      <inkml:brushProperty name="anchorX" value="0"/>
      <inkml:brushProperty name="anchorY" value="0"/>
      <inkml:brushProperty name="scaleFactor" value="0.5"/>
    </inkml:brush>
  </inkml:definitions>
  <inkml:trace contextRef="#ctx0" brushRef="#br0">119 836 24575,'0'0'0,"3"0"0,1 6 0,-1 3 0,2 10 0,3 7 0,6 8 0,1 0 0,2 6 0,4 2 0,-1 0 0,0-3 0,-1 2 0,-2-9 0,-3-6 0,-4-4 0,-4-4 0,-3-3 0,1 0 0,0 5 0,1 3 0,9 6 0,3 6 0,1 4 0,1 4 0,0 4 0,-2 5 0,-3-2 0,-1-1 0,0-2 0,-4-6 0,2-4 0,-4-1 0,-1-5 0,0-2 0,0-3 0,-2-4 0,-2 0 0,0-1 0,-1 0 0,-1 3 0,0-1 0,0 1 0,0 2 0,-1-2 0,1-2 0,0 1 0,0 5 0,0-2 0,-3 1 0,0-2 0,0-2 0,0 0 0,1-1 0,-2 0 0,0-1 0,1-1 0,0-1 0,-1 4 0,-1-1 0,2 0 0,0 1 0,-2-1 0,1 4 0,1-1 0,0-2 0,1-1 0,-2-3 0,0-2 0,1-1 0,-2-3 0,0-1 0,1 2 0,1 1 0,1 1 0,1 1 0,0-1 0,1 3 0,3-3 0,4-4 0,5 0 0,0-1 0,2 1 0,0-2 0,1 0 0,-3 4 0,3 10 0,0-1 0,1 3 0,-3-2 0,0-5 0,-4 4 0,1 1 0,1 3 0,0 4 0,2 5 0,-2-3 0,-3 0 0,1-1 0,-3-4 0,2-1 0,-2-2 0,-1-4 0,-2-2 0,-1-2 0,-1-1 0,0 2 0,-2 0 0,1-1 0,0 1 0,0 1 0,-1 0 0,1 6 0,0-1 0,0-1 0,0-1 0,0-3 0,0-2 0,0 6 0,0 1 0,0 4 0,0-2 0,3 4 0,3 4 0,1 0 0,-2 4 0,6-1 0,1-1 0,2-4 0,1-2 0,-2-1 0,0-7 0,-3-3 0,0 1 0,0-5 0,-1-1 0,7 0 0,0-1 0,3 1 0,-4 0 0,2 0 0,-3 1 0,0-3 0,-4 0 0,4-3 0,3 6 0,4 8 0,0 1 0,0 6 0,2 4 0,5 5 0,-1 3 0,-3 0 0,-1 0 0,-3-2 0,-5-5 0,-2-6 0,-3-5 0,-4-5 0,-3-2 0,2 2 0,5 1 0,-1 3 0,2-3 0,-2 2 0,2 4 0,0-4 0,-2-1 0,1 1 0,1-2 0,-1-1 0,0-5 0,4-3 0,4-5 0,2-2 0,5 3 0,13 0 0,4 1 0,11 0 0,2-2 0,-3-2 0,-1-1 0,-3-2 0,-4 0 0,-8-1 0,-3 0 0,-6-1 0,-4 1 0,-4 0 0,-3 0 0,0-1 0,-2 1 0,3 0 0,0 0 0,1 0 0,5 0 0,0 0 0,5 0 0,8 0 0,-1 0 0,6 0 0,-1 0 0,-1 0 0,-5 0 0,-6 0 0,-4 0 0,-2 0 0,-2 0 0,-1 0 0,-2 0 0,5 0 0,-1 3 0,0 0 0,-1 4 0,-1 1 0,1 3 0,5-1 0,0 1 0,-1 4 0,-2-2 0,-5 1 0,-3-3 0,0-3 0,2-3 0,0 1 0,4-1 0,5-2 0,7 2 0,2 0 0,4-2 0,3 0 0,-2-1 0,0-1 0,-6-1 0,-5 0 0,-5 0 0,-4 0 0,-2 0 0,-2-1 0,0-2 0,-1-3 0,-3-3 0,0-3 0,0-1 0,2 1 0,0 0 0,4-1 0,-3-3 0,1 2 0,0 3 0,2-7 0,1 1 0,0 2 0,-1 0 0,-3 1 0,-1 0 0,0-1 0,0-2 0,0-4 0,4 0 0,0 3 0,-2-1 0,0-5 0,-2 0 0,1-2 0,-3-1 0,0 4 0,-2 0 0,-3-4 0,1 5 0,-2-5 0,-1 3 0,5-8 0,-1-4 0,-1-4 0,-2-4 0,-1 2 0,-2 0 0,-1 4 0,-1 1 0,0 2 0,0 4 0,0 2 0,-1 4 0,1 0 0,0 3 0,0 2 0,0 1 0,3 6 0,3 0 0,0 1 0,2 0 0,0-4 0,4-4 0,2 0 0,-2 0 0,3 0 0,2-4 0,-1 1 0,-2 0 0,-1 3 0,3 1 0,0 2 0,4-5 0,-1 0 0,4-2 0,-1-3 0,-2 3 0,-1-5 0,-1 5 0,2 0 0,-2 2 0,1 2 0,-5 1 0,0 3 0,-1-6 0,0 4 0,-3 0 0,1-2 0,0 1 0,1-6 0,1 2 0,-2 0 0,1-2 0,-3 3 0,-3 2 0,-2-2 0,-1-2 0,1-1 0,-1-2 0,3-5 0,-1 2 0,0 0 0,1 0 0,-1-3 0,2 3 0,0 3 0,1 1 0,-2-1 0,3 0 0,-2 3 0,1-2 0,-1 3 0,1 5 0,-1 2 0,-1-2 0,-3 2 0,2 2 0,0-2 0,-2-3 0,0 0 0,1-6 0,0-3 0,3 1 0,1 2 0,0 0 0,5 2 0,-2 2 0,-2 3 0,-2 1 0,1 1 0,-3 0 0,2 4 0,-1 1 0,2-1 0,-2 0 0,-1-1 0,2-1 0,1 0 0,0-1 0,4-3 0,-2-3 0,3-1 0,-1 1 0,-1 2 0,-3-3 0,0 5 0,-1 1 0,1 1 0,-2 1 0,-2 0 0,0-1 0,-2 1 0,-1-1 0,-1 0 0,0-6 0,0-3 0,-1 0 0,-2-3 0,-3 0 0,-7-8 0,-5 3 0,-2-1 0,0 0 0,0-1 0,-2 0 0,2-3 0,-6 4 0,-1-2 0,-3 1 0,2-2 0,1-5 0,-1 0 0,-1 4 0,0 3 0,6 5 0,2 4 0,3 5 0,2 2 0,1 2 0,1 4 0,0 4 0,-1 3 0,-2 3 0,-1 1 0,-6 1 0,-6 0 0,-2 1 0,-8-3 0,-3-1 0,-5 1 0,1-4 0,0 2 0,0-1 0,4 2 0,7 1 0,6 1 0,5 0 0,6 1 0,2 0 0,2 0 0,-2 1 0,0-4 0,-3-3 0,-3-9 0,0-3 0,-1 1 0,1 0 0,4 1 0,3 3 0,1 4 0,4 1 0,4-2 0,2 0 0,-3-8 0,0-5 0,2 0 0,-1 3 0,0 2 0,2 1 0,-4 5 0,-2-6 0,0-2 0,3-2 0,2 2 0,2 0 0,-1 4 0,-2 5 0,-3 4 0,-4 3 0,-8 3 0,-5 4 0,-3 1 0,-8 0 0,-3 2 0,2 0 0,-1 1 0,0 0 0,4 1 0,2-1 0,6 2 0,3-2 0,2-2 0,5 5 0,5 1 0,2 0 0,3 0 0,0-1 0,2 0 0,2 1 0,1 1 0,-1-2 0,0 0 0,1 2 0,-3-2 0,2 0 0,0 1 0,1 1 0,1-5 0,1-5 0,-8-3 0,-4-1 0,-2 2 0,-2 0 0,-3 5 0,-3 5 0,-3 3 0,-2 6 0,2 1 0,2 3 0,2-1 0,3-3 0,2-6 0,1-1 0,4-1 0,0-2 0,4 0 0,2 4 0,-1 1 0,-1-1 0,1 3 0,-2 4 0,-4 6 0,1 0 0,-1-4 0,0 0 0,2-1 0,2-2 0,1-2 0,1 0 0,0-2 0,1 0 0,-2-3 0,1 0 0,-1-3 0,-1-3 0,-3-2 0,0-2 0,-3-1 0,4-4 0,1-4 0,4-2 0,3-7 0,1-1 0,4-7 0,4-10 0,7-5 0,3-4 0,-2 0 0,1-1 0,-1-1 0,1 7 0,-1-4 0,-2 0 0,3 2 0,3-4 0,4-1 0,0 5 0,2 3 0,-1 0 0,-1 2 0,-5 4 0,4 5 0,-2 1 0,1 3 0,-5 2 0,2-1 0,3 5 0,-4 0 0,0 2 0,0 0 0,-2-3 0,1 0 0,0-1 0,-1 1 0,1-3 0,3 1 0,0 3 0,-3-5 0,0 4 0,-1-3 0,0 1 0,-3 1 0,-3 0 0,0 5 0,-2 0 0,-2 0 0,-1 1 0,-1-4 0,-2-1 0,0-1 0,0-2 0,0 0 0,0 1 0,-1 0 0,-2 2 0,-6 1 0,0 0 0,-3 4 0,-4 3 0,-5 3 0,0-3 0,1 1 0,-3 5 0,-1 1 0,0 5 0,-1 1 0,-1 4 0,2 1 0,-5 3 0,3 2 0,-2 0 0,0 1 0,3-2 0,-1 2 0,2 1 0,3-3 0,2 0 0,1-3 0,2 0 0,-2 1 0,0-3 0,3 2 0,4 0 0,1 2 0,-1 1 0,0-2 0,2 1 0,-1 0 0,-1-2 0,2 0 0,-1-2 0,2-5 0,2-5 0,2-8 0,2-7 0,0-9 0,5-1 0,0-5 0,1-5 0,-1 3 0,-1 4 0,-1 1 0,0 1 0,-1 3 0,-2 3 0,-5-1 0,-2 2 0,-3-4 0,1 1 0,3 1 0,-2 5 0,3 3 0,-1 3 0,1 2 0,2 6 0,2 5 0,1 5 0,1 4 0,-2 6 0,-3 2 0,-6-2 0,0 0 0,2 2 0,-1-4 0,-1 7 0,0-1 0,-1 0 0,-1 0 0,2-2 0,-3-4 0,0-1 0,2-1 0,0 1 0,0-3 0,0 1 0,-1-3 0,0-2 0,-1 1 0,1-2 0,-1-1 0,-1-1 0,1-2 0,0 0 0,0-1 0,-3 0 0,-1 0 0,1 3 0,0 0 0,1 0 0,1-1 0,-3 0 0,1-1 0,0-1 0,-3 1 0,1-1 0,1 0 0,1-1 0,0 1 0,2 0 0,1 0 0,2 3 0,-1 3 0,-1 1 0,-7 1 0,0 6 0,0 1 0,-1 2 0,-3-3 0,-4 0 0,2-4 0,-1 1 0,2-4 0,4 2 0,-4-2 0,3-2 0,-2 1 0,2-1 0,3-1 0,-2 5 0,2-1 0,-1 2 0,1-2 0,-2 2 0,-2-2 0,2-2 0,1-2 0,5 1 0,2 0 0,1-2 0,1 0 0,3 1 0,-4 0 0,0-1 0,-1 0 0,0-1 0,-1-2 0,0 1 0,-2-1 0,-1 3 0,1 0 0,-3 3 0,1-1 0,1 6 0,-6-1 0,2-1 0,0 0 0,0 2 0,1 1 0,-2-3 0,-1 2 0,2 1 0,-2-3 0,-1 2 0,-1 0 0,4 1 0,3 1 0,2-2 0,3 1 0,0 0 0,-3-3 0,3 2 0,1-3 0,3 1 0,0 4 0,3 1 0,-1-1 0,3 0 0,-2-2 0,-2-1 0,5-2 0,5-2 0,4-2 0,8-5 0,3-1 0,3-1 0,-3-6 0,-1 0 0,0 2 0,1 1 0,2 1 0,-3 0 0,-2-3 0,-7 2 0,-6 0 0,-5 2 0,-2 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14T23:02:42.344"/>
    </inkml:context>
    <inkml:brush xml:id="br0">
      <inkml:brushProperty name="width" value="0.2" units="cm"/>
      <inkml:brushProperty name="height" value="0.2" units="cm"/>
      <inkml:brushProperty name="color" value="#008C3A"/>
    </inkml:brush>
  </inkml:definitions>
  <inkml:trace contextRef="#ctx0" brushRef="#br0">1 1 24575,'0'7'0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14T23:02:57.762"/>
    </inkml:context>
    <inkml:brush xml:id="br0">
      <inkml:brushProperty name="width" value="0.2" units="cm"/>
      <inkml:brushProperty name="height" value="0.2" units="cm"/>
      <inkml:brushProperty name="color" value="#008C3A"/>
    </inkml:brush>
  </inkml:definitions>
  <inkml:trace contextRef="#ctx0" brushRef="#br0">157 4012 24575,'7'-74'0,"3"0"0,22-78 0,-6 36 0,13-152 0,-33 133 0,-7 84 0,2 0 0,3 1 0,2-1 0,2 1 0,2 0 0,2 1 0,35-87 0,2 16 0,-5-2 0,36-167 0,-52 175 0,5 1 0,4 2 0,60-124 0,-39 137 0,111-146 0,17-25 0,-163 229 0,3 1 0,0 1 0,3 2 0,1 1 0,2 1 0,1 1 0,1 2 0,2 2 0,1 1 0,1 1 0,1 3 0,2 1 0,0 2 0,1 1 0,1 3 0,1 1 0,0 3 0,54-10 0,296-75 0,-278 63 0,1 5 0,1 5 0,164-13 0,612-75 0,-612 64 0,528-22 0,-321 68 0,782 17 0,-587 67 0,-527-58 0,-112-14 0,0 2 0,0 2 0,-1 2 0,0 1 0,-2 3 0,0 1 0,-1 2 0,-1 2 0,-2 2 0,0 1 0,-2 2 0,0 2 0,-3 1 0,0 1 0,-3 2 0,0 1 0,-3 2 0,-1 0 0,-1 2 0,-3 0 0,29 72 0,-13-29 0,-5 1 0,-2 2 0,-5 1 0,-3 1 0,-4 0 0,-5 2 0,6 137 0,-18-186 0,-3 1 0,-2-1 0,-1 0 0,-2 0 0,-11 40 0,9-60 0,0 1 0,-1-2 0,-2 1 0,0-1 0,-1-1 0,0 0 0,-2-1 0,0 0 0,-1-1 0,-31 27 0,-4-4 0,-1-2 0,-2-3 0,-1-1 0,-2-4 0,-1-1 0,-1-3 0,-106 31 0,-455 85 0,473-114 0,-11-10 0,133-18 0,-1 0 0,0 2 0,1 0 0,-1 2 0,1 1 0,0 1 0,0 0 0,1 2 0,0 1 0,0 1 0,1 1 0,0 1 0,-39 28 0,24 5 0,1 2 0,3 1 0,2 1 0,2 1 0,2 2 0,3 1 0,1 1 0,-24 97 0,29-91 0,-2 0 0,-3-1 0,-2-1 0,-3-1 0,-3-2 0,-1-1 0,-54 67 0,63-92 0,-1-1 0,-2-1 0,0-2 0,-2 0 0,-1-2 0,0-1 0,-2-1 0,-1-2 0,0-1 0,-1-2 0,-1-1 0,0-1 0,-1-2 0,-1-2 0,1-1 0,-2-1 0,1-3 0,-42 2 0,-859-10 0,338-8 0,-1533 12 0,2017-9 0,0-4 0,-200-49 0,183 33 0,96 17 0,1-2 0,0-1 0,1-2 0,1-2 0,0-1 0,2-1 0,-41-34 0,-94-55 0,10 20-12,55 30-665,-120-51 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14T23:01:19.887"/>
    </inkml:context>
    <inkml:brush xml:id="br0">
      <inkml:brushProperty name="width" value="0.2" units="cm"/>
      <inkml:brushProperty name="height" value="0.2" units="cm"/>
      <inkml:brushProperty name="color" value="#008C3A"/>
    </inkml:brush>
  </inkml:definitions>
  <inkml:trace contextRef="#ctx0" brushRef="#br0">611 3397 24575,'-11'-3'0,"1"-1"0,0 0 0,-1-1 0,2 0 0,-1-1 0,0 0 0,1 0 0,0-1 0,-15-14 0,-22-14 0,31 25 0,-1-1 0,2 0 0,-1-1 0,2-1 0,0 0 0,0-1 0,1 0 0,1-1 0,0 0 0,1-1 0,1 0 0,-11-25 0,0-13 0,2-1 0,-18-94 0,24 91 0,-2 2 0,-32-82 0,20 72 0,3 0 0,3-2 0,3-1 0,3 0 0,-7-92 0,8-355 0,14 416 0,0 58 0,3 0 0,1 1 0,2-1 0,2 1 0,1 0 0,3 1 0,1 1 0,2 0 0,1 0 0,2 2 0,2 0 0,2 2 0,28-36 0,85-147 0,-111 170 0,3 1 0,1 2 0,2 0 0,2 2 0,73-72 0,-69 83 0,-2-1 0,3 1 0,1 1 0,1 3 0,1 1 0,80-38 0,-78 49 0,1 2 0,0 1 0,1 3 0,1 2 0,77-4 0,240 14 0,-167 4 0,33-6 0,536 27 0,-378 0 0,-228-21 0,-1 7 0,169 37 0,-275-35 0,0 3 0,-1 1 0,50 28 0,-59-26 0,1-1 0,1-3 0,1-1 0,65 14 0,85 14 0,-3 9 0,320 132 0,-367-128 0,-36-15 0,-3 5 0,-1 4 0,105 71 0,34 13 0,-188-109 0,-1 2 0,-1 3 0,-2 2 0,-1 2 0,75 69 0,-43-27 0,-57-56 0,-2 1 0,-1 1 0,0 1 0,-2 1 0,0 0 0,18 32 0,-24-28 0,13 22 0,-2 1 0,-2 1 0,30 102 0,0 36 0,-29-113 0,-4 1 0,-3 0 0,8 87 0,-13 88 0,-23 327 0,6-548 0,-1-1 0,-1 0 0,-2 0 0,-1-1 0,-2 0 0,0 0 0,-3-1 0,0-1 0,-2 0 0,-1-1 0,-1-1 0,-1-1 0,-2 0 0,0-2 0,-2 0 0,0-2 0,-2 0 0,0-2 0,-2 0 0,0-2 0,-1-1 0,-1-1 0,0-2 0,-39 14 0,-51 14 0,-2-5 0,-1-6 0,-2-4 0,-160 12 0,-508-13 0,-727-28 0,1400-3 0,-126-23 0,-32-2 0,-521-40 0,758 63 0,1-1 0,0-2 0,1-1 0,0-3 0,1-1 0,-49-27 0,-7-1 0,51 28 0,0 1 0,-1 3 0,-1 1 0,0 3 0,-52-3 0,32 3 0,-85-20 0,-5-10 0,-187-19 0,296 51 30,1-3 0,0-1 0,-57-20 0,83 22-165,1 0 0,-1-1 0,1-1 0,1-1 0,-1 0 0,2-1 0,-1-1 0,2 0 0,0-1 0,-18-20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14T23:03:17.093"/>
    </inkml:context>
    <inkml:brush xml:id="br0">
      <inkml:brushProperty name="width" value="0.2" units="cm"/>
      <inkml:brushProperty name="height" value="0.2" units="cm"/>
      <inkml:brushProperty name="color" value="#008C3A"/>
    </inkml:brush>
  </inkml:definitions>
  <inkml:trace contextRef="#ctx0" brushRef="#br0">562 1805 24575,'9'-12'0,"0"-1"0,-2 0 0,0 0 0,0-1 0,-1 0 0,-1 0 0,0 0 0,4-28 0,13-29 0,9-29 0,-4-1 0,20-155 0,-31 153 0,4 1 0,54-162 0,-56 220 0,1 0 0,3 0 0,1 2 0,3 1 0,0 1 0,53-59 0,-60 79 0,1 0 0,0 1 0,2 1 0,0 1 0,1 1 0,1 1 0,0 1 0,1 1 0,0 1 0,1 1 0,0 2 0,47-12 0,130-16 0,2 8 0,332-4 0,-279 48 0,-2 10 0,275 65 0,-48 33 0,-8-1 0,-293-89 0,-36-8 0,278 85 0,-382-92 0,0 3 0,-2 1 0,-1 2 0,0 2 0,37 34 0,6 1 0,-63-45 0,0 0 0,-1 1 0,-1 1 0,-1 1 0,-1 0 0,25 42 0,68 146 0,-41-70 0,-36-78 0,-3 1 0,-2 1 0,-4 1 0,-2 1 0,-2 1 0,12 94 0,3 13 0,11 89 0,-41-231 0,-1 1 0,-2-1 0,0 1 0,-3 0 0,0-1 0,-11 44 0,9-58 0,-1-1 0,0-1 0,-1 1 0,-1-1 0,0 0 0,0 0 0,-2-1 0,1-1 0,-1 1 0,-1-2 0,0 1 0,-1-1 0,0-1 0,0 0 0,-1-1 0,0 0 0,0-1 0,-1-1 0,0 0 0,-21 6 0,-29 7 0,0-3 0,-2-2 0,-88 6 0,112-15 0,-1902 86 0,-886-92 0,2806 3 0,0-2 0,0 0 0,0-2 0,0 0 0,0-2 0,1-1 0,-1 0 0,1-2 0,0-1 0,1 0 0,0-2 0,0-1 0,1 0 0,0-1 0,1-2 0,1 0 0,0-1 0,1-1 0,1 0 0,-28-35 0,26 26 0,1-2 0,2 0 0,1 0 0,1-1 0,1-1 0,1-1 0,2 0 0,1 0 0,2 0 0,1-1 0,-4-47 0,4-37 0,15-213 0,1 106 0,-11 205 0,2 0 0,0 0 0,1 0 0,0 0 0,2 1 0,0-1 0,9-25 0,-11 39 0,0-1 0,0 0 0,1 1 0,-1-1 0,1 1 0,0 0 0,0 0 0,0 0 0,0 0 0,0 1 0,1-1 0,-1 1 0,1 0 0,-1 0 0,1 0 0,0 0 0,0 1 0,0-1 0,0 1 0,0 0 0,0 0 0,1 1 0,-1-1 0,0 1 0,0 0 0,1 0 0,-1 0 0,0 1 0,0-1 0,0 1 0,0 0 0,0 1 0,0-1 0,0 0 0,0 1 0,5 3 0,51 21-1365</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14T23:03:43.044"/>
    </inkml:context>
    <inkml:brush xml:id="br0">
      <inkml:brushProperty name="width" value="0.2" units="cm"/>
      <inkml:brushProperty name="height" value="0.2" units="cm"/>
      <inkml:brushProperty name="color" value="#008C3A"/>
    </inkml:brush>
  </inkml:definitions>
  <inkml:trace contextRef="#ctx0" brushRef="#br0">686 2488 24575,'-6'21'0,"-7"-25"0,-13-28 0,23 25 0,-26-55 0,3-1 0,-33-116 0,42 111 0,6 27 0,2-1 0,-6-60 0,-13-166 0,-4-103 0,30 246 0,8-209 0,-3 311 0,1 1 0,1 0 0,1 0 0,1 0 0,1 1 0,1 0 0,1 0 0,0 1 0,2 0 0,0 1 0,1 1 0,1 0 0,1 0 0,0 2 0,2 0 0,0 0 0,32-21 0,20-9 0,2 4 0,2 2 0,114-43 0,-144 65 0,45-16 0,0 3 0,149-29 0,190-4 0,516 44 0,-573 24 0,-2-6 0,408 6 0,-733-3 0,1 2 0,0 2 0,-1 2 0,0 2 0,-1 1 0,72 29 0,-99-33 0,0 1 0,-1 1 0,1 1 0,-2 0 0,1 0 0,-2 2 0,1-1 0,-1 2 0,-1 0 0,0 0 0,-1 1 0,0 0 0,-1 1 0,0 0 0,-1 0 0,-1 1 0,0 0 0,-1 0 0,-1 1 0,0-1 0,3 20 0,7 77 0,0 179 0,-1-11 0,-3-182 0,14 192 0,-23-231 0,-3 0 0,-14 108 0,12-153 0,0 1 0,0-1 0,-1 0 0,-1 0 0,-1 0 0,0-1 0,0 1 0,-1-2 0,-1 1 0,0-1 0,-15 17 0,10-16 0,-1-1 0,-1 0 0,1-1 0,-2 0 0,0-1 0,0-1 0,-1-1 0,-28 11 0,-27 6 0,-1-3 0,0-4 0,-103 13 0,-234 6 0,246-26 0,-638 9 0,39-3 0,-941 16 0,1254-34 0,445 1-47,-4 0-72,0 1-1,0-1 0,0-1 0,0 0 0,1 0 0,-1-1 0,0 0 1,1 0-1,-1-1 0,-12-6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14T23:03:52.295"/>
    </inkml:context>
    <inkml:brush xml:id="br0">
      <inkml:brushProperty name="width" value="0.2" units="cm"/>
      <inkml:brushProperty name="height" value="0.2" units="cm"/>
      <inkml:brushProperty name="color" value="#008C3A"/>
    </inkml:brush>
  </inkml:definitions>
  <inkml:trace contextRef="#ctx0" brushRef="#br0">640 1893 24575,'-2'-218'0,"-30"-271"0,16 292 0,8-285 0,9 384 0,-1 85 0,1 0 0,0 0 0,1 0 0,0 1 0,1-1 0,0 1 0,0-1 0,1 1 0,1 0 0,-1 1 0,2-1 0,-1 1 0,12-16 0,-6 12 0,2 0 0,-1 1 0,1 0 0,1 1 0,0 1 0,1 0 0,30-17 0,-10 11 0,1 1 0,0 3 0,1 1 0,0 2 0,1 2 0,0 2 0,48-1 0,484 12 0,-199 4 0,1424-9 0,-1743 4 0,1 1 0,-1 4 0,0 2 0,-1 3 0,70 29 0,48 19 0,134 58 0,-220-72 0,-2 5 0,-3 4 0,-1 4 0,-3 4 0,-2 4 0,75 91 0,-69-72 0,196 230 0,-217-243 0,-2 2 0,67 125 0,-115-190 0,-1 1 0,-1 0 0,1 0 0,-2 1 0,1 0 0,-2 0 0,1 0 0,-1 0 0,-1 1 0,0-1 0,-1 1 0,0 0 0,-1 0 0,0-1 0,-1 1 0,0 0 0,-1-1 0,0 1 0,-1-1 0,0 0 0,-1 0 0,0 0 0,-1 0 0,0-1 0,0 0 0,-2 0 0,1 0 0,-1-1 0,0-1 0,-1 1 0,0-1 0,-16 15 0,-195 166 0,154-139 0,1 3 0,-83 93 0,95-77 0,3 2 0,3 2 0,3 3 0,2 2 0,-31 86 0,36-85 0,16-40 0,-1-2 0,-2-1 0,-1-2 0,-2 0 0,-1-2 0,-1-1 0,-1-2 0,-2-1 0,0-2 0,-2-2 0,0-1 0,-2-2 0,0-1 0,-1-3 0,-1-1 0,0-3 0,-1-1 0,0-2 0,-1-2 0,0-2 0,-67 3 0,-501-12 0,268-5 0,96-8 0,-248-51 0,163-10 0,181 38 0,91 21 0,-81-37 0,86 30 0,-1 3 0,-58-12 0,-875-217 0,921 226 0,1-4 0,1-2 0,1-4 0,1-3 0,-80-64 0,118 80 0,0-1 0,2-1 0,0-1 0,0-1 0,2-2 0,1 0 0,1-1 0,1 0 0,0-2 0,-17-49 0,23 46 0,1 0 0,1 0 0,2-1 0,0 0 0,0-52 0,9-178 0,2 98 0,-7 14-119,-2 64 202,4-1 1,16-141 0,-13 204-191,1-1 0,0 1 0,2 1 0,0-1 0,2 1 0,0 1 1,1 0-1,1 0 0,1 1 0,0 1 0,2 0 0,0 1 0,21-23 0,10-3-6719</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14T23:04:27.378"/>
    </inkml:context>
    <inkml:brush xml:id="br0">
      <inkml:brushProperty name="width" value="0.2" units="cm"/>
      <inkml:brushProperty name="height" value="0.2" units="cm"/>
      <inkml:brushProperty name="color" value="#008C3A"/>
    </inkml:brush>
  </inkml:definitions>
  <inkml:trace contextRef="#ctx0" brushRef="#br0">227 809 24575,'-1'-14'0,"0"-1"0,-2 1 0,0-1 0,-6-18 0,-6-29 0,-6-54 0,11 63 0,1 0 0,-1-59 0,9 89 0,0 4 0,1-1 0,0 1 0,2-1 0,0 1 0,5-20 0,-5 33 0,0-1 0,1 1 0,0 0 0,0 0 0,0 1 0,1-1 0,-1 1 0,1 0 0,1 0 0,-1 0 0,1 0 0,0 1 0,0-1 0,0 1 0,1 1 0,-1-1 0,1 1 0,11-5 0,20-6 0,1 3 0,0 0 0,1 3 0,0 1 0,80-3 0,306 7 0,-213 5 0,-178 0 0,1 1 0,-1 1 0,-1 2 0,1 1 0,-1 2 0,0 1 0,-1 1 0,59 31 0,-29-11 0,221 99 0,-267-124 0,-1-1 0,0 2 0,0 0 0,-1 1 0,0 1 0,0 0 0,-1 0 0,-1 2 0,1-1 0,-1 2 0,-1 0 0,0 0 0,12 19 0,173 236 0,-150-185 0,-34-58 0,2 0 0,22 32 0,-26-41 0,0 1 0,0 0 0,-2 1 0,0 0 0,-1 1 0,-1-1 0,0 1 0,6 37 0,-6-6 0,-1 1 0,-2 57 0,-3-102 0,1-1 0,-1 1 0,-1-1 0,1 1 0,0-1 0,-1 0 0,0 1 0,0-1 0,-1 0 0,1 1 0,-1-1 0,0 0 0,0 0 0,0 0 0,0 0 0,-1-1 0,0 1 0,1-1 0,-2 1 0,1-1 0,0 0 0,0 0 0,-1 0 0,0-1 0,1 1 0,-1-1 0,0 0 0,0 0 0,0 0 0,-1-1 0,1 1 0,-7 0 0,-62 14 0,0-3 0,-108 4 0,-153-13 0,247-5 0,40-2 0,1-3 0,0-1 0,0-3 0,1-1 0,-46-18 0,61 19 0,16 5 0,0-1 0,0-1 0,-18-11 0,21 11 0,0 0 0,0 2 0,-1-1 0,0 1 0,-24-6 0,-286-57 0,-190-36 0,505 102 0,1 1 0,-1-1 0,0-1 0,1 1 0,-1-1 0,1 0 0,0-1 0,0 1 0,0-1 0,-9-9 0,0-1 0,0-2 0,-14-20 0,-10-10 0,19 23-227,0-1-1,1 0 1,2-2-1,0 0 1,-16-35-1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14T23:04:57.915"/>
    </inkml:context>
    <inkml:brush xml:id="br0">
      <inkml:brushProperty name="width" value="0.2" units="cm"/>
      <inkml:brushProperty name="height" value="0.2" units="cm"/>
      <inkml:brushProperty name="color" value="#008C3A"/>
    </inkml:brush>
  </inkml:definitions>
  <inkml:trace contextRef="#ctx0" brushRef="#br0">556 3743 24575,'0'0'0,"-1"-1"0,1 1 0,0-1 0,0 1 0,-1 0 0,1-1 0,-1 1 0,1 0 0,0-1 0,-1 1 0,1 0 0,-1-1 0,1 1 0,-1 0 0,1 0 0,0 0 0,-1-1 0,1 1 0,-1 0 0,1 0 0,-1 0 0,1 0 0,-1 0 0,1 0 0,-1 0 0,1 0 0,-1 0 0,1 0 0,-1 0 0,1 0 0,-1 1 0,1-1 0,-1 0 0,1 0 0,-1 0 0,1 1 0,-1-1 0,1 0 0,-1 0 0,1 1 0,0-1 0,-1 0 0,1 1 0,0-1 0,-1 1 0,1-1 0,0 0 0,0 1 0,-1-1 0,1 1 0,0-1 0,0 1 0,0-1 0,-1 1 0,1-1 0,0 1 0,0-1 0,0 1 0,0 0 0,-27-46 0,13-12 0,2-2 0,3 0 0,3 0 0,2 0 0,3-1 0,9-78 0,-4-4 0,-8-56 0,-1 100 0,5 0 0,4 1 0,17-104 0,-7 142 0,3 1 0,2 1 0,2 1 0,50-93 0,141-196 0,-171 282 0,-7 18 0,1 1 0,53-50 0,16-19 0,-43 48 0,2 2 0,4 3 0,1 3 0,3 3 0,3 3 0,1 4 0,3 3 0,111-46 0,448-134 0,-428 157 0,419-79 0,-329 87 0,-59 15 0,1 11 0,2 10 0,345 12 0,5-26 0,-129 2 0,287-6 0,292-3 0,1564 46 0,-2384 10 0,0 10 0,288 66 0,256 27 0,-698-108 0,0 3 0,-1 3 0,0 3 0,87 33 0,254 125 0,-236-96 0,252 111 0,522 316 0,-864-448 0,-3 4 0,-3 2 0,-3 5 0,-2 2 0,-4 3 0,82 115 0,-3 25 0,149 288 0,-232-367 0,-6 1 0,48 169 0,-80-222 0,17 76 0,-7 2 0,-7 2 0,11 228 0,-5-130 0,6 90 0,-43 790 0,-14-926 0,-55 262 0,16-261 0,-127 325 0,58-195 0,98-275 0,-3-2 0,-3-1 0,-3-1 0,-64 89 0,10-36 0,-126 132 0,129-162 0,-4-3 0,-4-5 0,-3-4 0,-4-5 0,-204 112 0,200-127 0,-431 220 0,181-101 0,144-67 0,-3-10 0,-278 88 0,201-115 0,-326 38 0,234-48 0,-462 82 0,644-121 0,-1-8 0,-320-18 0,206-4 0,125 6 0,-238-34 0,351 23 0,1-4 0,0-2 0,1-4 0,2-4 0,-135-65 0,-268-195 0,144 82 0,-1644-932 0,1606 919 0,9-16 0,-378-320 0,-409-541 0,396 353 0,479 497 0,107 100 0,-193-216 0,254 238 0,6-4 0,-114-189 0,-5-96 0,187 340 0,4-1 0,3-2 0,3 0 0,-13-77 0,-28-163-1365,54 246-5461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776EA87-491A-4ADF-9E42-4E887E9A6D6D}" type="datetimeFigureOut">
              <a:rPr lang="en-US" smtClean="0"/>
              <a:t>11/7/2024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2286B44-9F3C-4703-8A16-77A994477D98}" type="slidenum">
              <a:rPr lang="en-US" smtClean="0"/>
              <a:t>‹#›</a:t>
            </a:fld>
            <a:endParaRPr lang="en-US"/>
          </a:p>
        </p:txBody>
      </p:sp>
    </p:spTree>
    <p:extLst>
      <p:ext uri="{BB962C8B-B14F-4D97-AF65-F5344CB8AC3E}">
        <p14:creationId xmlns:p14="http://schemas.microsoft.com/office/powerpoint/2010/main" val="2879154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BRANDY M. PIERS, P. Eng., P.E.</a:t>
            </a:r>
          </a:p>
          <a:p>
            <a:r>
              <a:rPr lang="en-US" dirty="0"/>
              <a:t>CWSRF Program Manager</a:t>
            </a:r>
          </a:p>
          <a:p>
            <a:r>
              <a:rPr lang="en-US" dirty="0"/>
              <a:t>Maine Department of Environmental Protection</a:t>
            </a:r>
          </a:p>
          <a:p>
            <a:r>
              <a:rPr lang="en-US" dirty="0"/>
              <a:t>Augusta, Maine</a:t>
            </a:r>
          </a:p>
          <a:p>
            <a:r>
              <a:rPr lang="en-US" dirty="0"/>
              <a:t> </a:t>
            </a:r>
          </a:p>
          <a:p>
            <a:r>
              <a:rPr lang="en-US" dirty="0"/>
              <a:t>Brandy is a licensed Professional Engineer in Maine and New Brunswick, Canada with over 20 years’ experience in construction. She is currently the CWSRF program manager directing the:</a:t>
            </a:r>
          </a:p>
          <a:p>
            <a:pPr marL="177898" indent="-177898">
              <a:buFont typeface="Arial" panose="020B0604020202020204" pitchFamily="34" charset="0"/>
              <a:buChar char="•"/>
            </a:pPr>
            <a:r>
              <a:rPr lang="en-US" dirty="0"/>
              <a:t>Small Community Grant program which provides grant assistance in the replacement of failing septic systems; </a:t>
            </a:r>
          </a:p>
          <a:p>
            <a:pPr marL="177898" indent="-177898">
              <a:buFont typeface="Arial" panose="020B0604020202020204" pitchFamily="34" charset="0"/>
              <a:buChar char="•"/>
            </a:pPr>
            <a:r>
              <a:rPr lang="en-US" dirty="0"/>
              <a:t>Overboard Discharge removal program that aids the removal of small package wastewater treatment systems and installs subsurface wastewater systems resulting in water quality improvements and in some cases opening closed clam flats;</a:t>
            </a:r>
          </a:p>
          <a:p>
            <a:pPr marL="177898" indent="-177898">
              <a:buFont typeface="Arial" panose="020B0604020202020204" pitchFamily="34" charset="0"/>
              <a:buChar char="•"/>
            </a:pPr>
            <a:r>
              <a:rPr lang="en-US" dirty="0"/>
              <a:t> Clean Water State Revolving Fund assisting wastewater communities with low interest loans and principal forgiveness (grant) funding for infrastructure improvements, stormwater upgrades, landfill closures, sand/salt storage facilities and much more;</a:t>
            </a:r>
          </a:p>
          <a:p>
            <a:pPr marL="177898" indent="-177898">
              <a:buFont typeface="Arial" panose="020B0604020202020204" pitchFamily="34" charset="0"/>
              <a:buChar char="•"/>
            </a:pPr>
            <a:r>
              <a:rPr lang="en-US" dirty="0"/>
              <a:t>State Wastewater Infrastructure Grant program to support the aging infrastructure needs;</a:t>
            </a:r>
          </a:p>
          <a:p>
            <a:pPr marL="177898" indent="-177898">
              <a:buFont typeface="Arial" panose="020B0604020202020204" pitchFamily="34" charset="0"/>
              <a:buChar char="•"/>
            </a:pPr>
            <a:r>
              <a:rPr lang="en-US" dirty="0"/>
              <a:t>State Tribal Assistance Grants through the Congressional Delegation and EPA;</a:t>
            </a:r>
          </a:p>
          <a:p>
            <a:pPr marL="177898" indent="-177898">
              <a:buFont typeface="Arial" panose="020B0604020202020204" pitchFamily="34" charset="0"/>
              <a:buChar char="•"/>
            </a:pPr>
            <a:r>
              <a:rPr lang="en-US" dirty="0"/>
              <a:t>Brandy has worked with the Maine Department of Environmental Protection since 2006.</a:t>
            </a:r>
          </a:p>
          <a:p>
            <a:endParaRPr lang="en-US" dirty="0"/>
          </a:p>
        </p:txBody>
      </p:sp>
      <p:sp>
        <p:nvSpPr>
          <p:cNvPr id="4" name="Slide Number Placeholder 3"/>
          <p:cNvSpPr>
            <a:spLocks noGrp="1"/>
          </p:cNvSpPr>
          <p:nvPr>
            <p:ph type="sldNum" sz="quarter" idx="5"/>
          </p:nvPr>
        </p:nvSpPr>
        <p:spPr/>
        <p:txBody>
          <a:bodyPr/>
          <a:lstStyle/>
          <a:p>
            <a:fld id="{B2286B44-9F3C-4703-8A16-77A994477D98}" type="slidenum">
              <a:rPr lang="en-US" smtClean="0"/>
              <a:t>1</a:t>
            </a:fld>
            <a:endParaRPr lang="en-US"/>
          </a:p>
        </p:txBody>
      </p:sp>
    </p:spTree>
    <p:extLst>
      <p:ext uri="{BB962C8B-B14F-4D97-AF65-F5344CB8AC3E}">
        <p14:creationId xmlns:p14="http://schemas.microsoft.com/office/powerpoint/2010/main" val="20333879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252695-CB18-529B-1B9A-69FE71A964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4FE05D-E2CD-630C-55F4-0D2ABD2BD5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BB5ADC-1C71-B6D3-DECB-CBBD3FD4B974}"/>
              </a:ext>
            </a:extLst>
          </p:cNvPr>
          <p:cNvSpPr>
            <a:spLocks noGrp="1"/>
          </p:cNvSpPr>
          <p:nvPr>
            <p:ph type="body" idx="1"/>
          </p:nvPr>
        </p:nvSpPr>
        <p:spPr/>
        <p:txBody>
          <a:bodyPr/>
          <a:lstStyle/>
          <a:p>
            <a:r>
              <a:rPr lang="en-US" dirty="0"/>
              <a:t>Highlight new buildings</a:t>
            </a:r>
          </a:p>
          <a:p>
            <a:endParaRPr lang="en-US"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Aqua </a:t>
            </a:r>
            <a:r>
              <a:rPr lang="en-US" dirty="0" err="1"/>
              <a:t>Nereda</a:t>
            </a:r>
            <a:r>
              <a:rPr lang="en-US" dirty="0"/>
              <a:t> process, along with filters, and UV disinfection.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New Storage garage.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1" dirty="0"/>
              <a:t>New centrifuges and solids handling building.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New influent pump station to pump to Aqua </a:t>
            </a:r>
            <a:r>
              <a:rPr lang="en-US" dirty="0" err="1"/>
              <a:t>Nereda</a:t>
            </a:r>
            <a:r>
              <a:rPr lang="en-US" dirty="0"/>
              <a:t> treatment system.</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Stormwater storage tanks. One on right will take flow from the Storm King and then discharge out outfall. The addition of these will lead to reclassifying last remaining CSO in the City to an Emergency Bypass.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New headworks building, including redundant screens and grit removal</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Future greenspace and riverwalk enhancement.</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dirty="0"/>
          </a:p>
          <a:p>
            <a:endParaRPr lang="en-US" dirty="0"/>
          </a:p>
          <a:p>
            <a:endParaRPr lang="en-US" dirty="0"/>
          </a:p>
          <a:p>
            <a:r>
              <a:rPr lang="en-US" dirty="0"/>
              <a:t>Note Riverwalk is conceptual (not in project)</a:t>
            </a:r>
          </a:p>
          <a:p>
            <a:r>
              <a:rPr lang="en-US" dirty="0"/>
              <a:t> </a:t>
            </a:r>
          </a:p>
          <a:p>
            <a:endParaRPr lang="en-US" dirty="0"/>
          </a:p>
          <a:p>
            <a:endParaRPr lang="en-US" dirty="0"/>
          </a:p>
        </p:txBody>
      </p:sp>
      <p:sp>
        <p:nvSpPr>
          <p:cNvPr id="4" name="Slide Number Placeholder 3">
            <a:extLst>
              <a:ext uri="{FF2B5EF4-FFF2-40B4-BE49-F238E27FC236}">
                <a16:creationId xmlns:a16="http://schemas.microsoft.com/office/drawing/2014/main" id="{92B35B7C-DD8F-D157-7948-D6421480ACCA}"/>
              </a:ext>
            </a:extLst>
          </p:cNvPr>
          <p:cNvSpPr>
            <a:spLocks noGrp="1"/>
          </p:cNvSpPr>
          <p:nvPr>
            <p:ph type="sldNum" sz="quarter" idx="5"/>
          </p:nvPr>
        </p:nvSpPr>
        <p:spPr/>
        <p:txBody>
          <a:bodyPr/>
          <a:lstStyle/>
          <a:p>
            <a:fld id="{D4C68B90-1066-4016-9788-C1986C2ADAC0}" type="slidenum">
              <a:rPr lang="en-US" altLang="en-US" smtClean="0"/>
              <a:pPr/>
              <a:t>11</a:t>
            </a:fld>
            <a:endParaRPr lang="en-US" altLang="en-US" dirty="0"/>
          </a:p>
        </p:txBody>
      </p:sp>
    </p:spTree>
    <p:extLst>
      <p:ext uri="{BB962C8B-B14F-4D97-AF65-F5344CB8AC3E}">
        <p14:creationId xmlns:p14="http://schemas.microsoft.com/office/powerpoint/2010/main" val="27827232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376EA9-40C8-8CFD-73A1-34D3A0875E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BDB9C6-7E9F-E6C2-A504-A2F8EDF7BD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7FFF6E-CF42-18EE-4715-6C76A6241821}"/>
              </a:ext>
            </a:extLst>
          </p:cNvPr>
          <p:cNvSpPr>
            <a:spLocks noGrp="1"/>
          </p:cNvSpPr>
          <p:nvPr>
            <p:ph type="body" idx="1"/>
          </p:nvPr>
        </p:nvSpPr>
        <p:spPr/>
        <p:txBody>
          <a:bodyPr/>
          <a:lstStyle/>
          <a:p>
            <a:r>
              <a:rPr lang="en-US" dirty="0"/>
              <a:t>Highlight new buildings</a:t>
            </a:r>
          </a:p>
          <a:p>
            <a:endParaRPr lang="en-US"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Aqua </a:t>
            </a:r>
            <a:r>
              <a:rPr lang="en-US" dirty="0" err="1"/>
              <a:t>Nereda</a:t>
            </a:r>
            <a:r>
              <a:rPr lang="en-US" dirty="0"/>
              <a:t> process, along with filters, and UV disinfection.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New Storage garage.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New centrifuges and solids handling building.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1" dirty="0"/>
              <a:t>New influent pump station to pump to Aqua </a:t>
            </a:r>
            <a:r>
              <a:rPr lang="en-US" b="1" dirty="0" err="1"/>
              <a:t>Nereda</a:t>
            </a:r>
            <a:r>
              <a:rPr lang="en-US" b="1" dirty="0"/>
              <a:t> treatment system.</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Stormwater storage tanks. One on right will take flow from the Storm King and then discharge out outfall. The addition of these will lead to reclassifying last remaining CSO in the City to an Emergency Bypass.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New headworks building, including redundant screens and grit removal</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Future greenspace and riverwalk enhancement.</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dirty="0"/>
          </a:p>
          <a:p>
            <a:endParaRPr lang="en-US" dirty="0"/>
          </a:p>
          <a:p>
            <a:endParaRPr lang="en-US" dirty="0"/>
          </a:p>
          <a:p>
            <a:r>
              <a:rPr lang="en-US" dirty="0"/>
              <a:t>Note Riverwalk is conceptual (not in project)</a:t>
            </a:r>
          </a:p>
          <a:p>
            <a:r>
              <a:rPr lang="en-US" dirty="0"/>
              <a:t> </a:t>
            </a:r>
          </a:p>
          <a:p>
            <a:endParaRPr lang="en-US" dirty="0"/>
          </a:p>
          <a:p>
            <a:endParaRPr lang="en-US" dirty="0"/>
          </a:p>
        </p:txBody>
      </p:sp>
      <p:sp>
        <p:nvSpPr>
          <p:cNvPr id="4" name="Slide Number Placeholder 3">
            <a:extLst>
              <a:ext uri="{FF2B5EF4-FFF2-40B4-BE49-F238E27FC236}">
                <a16:creationId xmlns:a16="http://schemas.microsoft.com/office/drawing/2014/main" id="{4C219ACF-F3C8-0205-8807-CCA673199B01}"/>
              </a:ext>
            </a:extLst>
          </p:cNvPr>
          <p:cNvSpPr>
            <a:spLocks noGrp="1"/>
          </p:cNvSpPr>
          <p:nvPr>
            <p:ph type="sldNum" sz="quarter" idx="5"/>
          </p:nvPr>
        </p:nvSpPr>
        <p:spPr/>
        <p:txBody>
          <a:bodyPr/>
          <a:lstStyle/>
          <a:p>
            <a:fld id="{D4C68B90-1066-4016-9788-C1986C2ADAC0}" type="slidenum">
              <a:rPr lang="en-US" altLang="en-US" smtClean="0"/>
              <a:pPr/>
              <a:t>12</a:t>
            </a:fld>
            <a:endParaRPr lang="en-US" altLang="en-US" dirty="0"/>
          </a:p>
        </p:txBody>
      </p:sp>
    </p:spTree>
    <p:extLst>
      <p:ext uri="{BB962C8B-B14F-4D97-AF65-F5344CB8AC3E}">
        <p14:creationId xmlns:p14="http://schemas.microsoft.com/office/powerpoint/2010/main" val="1720121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BCC14D-A6D1-90E7-EF87-D6AD7A63E1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7B2F5B-6386-44B9-82BC-86CFC4C776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218CAD-462C-770D-89EA-72276C470376}"/>
              </a:ext>
            </a:extLst>
          </p:cNvPr>
          <p:cNvSpPr>
            <a:spLocks noGrp="1"/>
          </p:cNvSpPr>
          <p:nvPr>
            <p:ph type="body" idx="1"/>
          </p:nvPr>
        </p:nvSpPr>
        <p:spPr/>
        <p:txBody>
          <a:bodyPr/>
          <a:lstStyle/>
          <a:p>
            <a:r>
              <a:rPr lang="en-US" dirty="0"/>
              <a:t>Highlight new buildings</a:t>
            </a:r>
          </a:p>
          <a:p>
            <a:endParaRPr lang="en-US"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Aqua </a:t>
            </a:r>
            <a:r>
              <a:rPr lang="en-US" dirty="0" err="1"/>
              <a:t>Nereda</a:t>
            </a:r>
            <a:r>
              <a:rPr lang="en-US" dirty="0"/>
              <a:t> process, along with filters, and UV disinfection.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New Storage garage.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New centrifuges and solids handling building revamp.</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New influent pump station to pump to Aqua </a:t>
            </a:r>
            <a:r>
              <a:rPr lang="en-US" dirty="0" err="1"/>
              <a:t>Nereda</a:t>
            </a:r>
            <a:r>
              <a:rPr lang="en-US" dirty="0"/>
              <a:t> treatment system.</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1" dirty="0"/>
              <a:t>Stormwater storage tanks. One on right will take flow from the Storm King and then discharge outfall. The addition of these will lead to reclassifying last remaining CSO in the City to an Emergency Bypass.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New headworks building, including redundant screens and grit removal</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Future greenspace and riverwalk enhancement.</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dirty="0"/>
          </a:p>
          <a:p>
            <a:endParaRPr lang="en-US" dirty="0"/>
          </a:p>
          <a:p>
            <a:endParaRPr lang="en-US" dirty="0"/>
          </a:p>
          <a:p>
            <a:r>
              <a:rPr lang="en-US" dirty="0"/>
              <a:t>Note Riverwalk is conceptual (not in project)</a:t>
            </a:r>
          </a:p>
          <a:p>
            <a:r>
              <a:rPr lang="en-US" dirty="0"/>
              <a:t> </a:t>
            </a:r>
          </a:p>
          <a:p>
            <a:endParaRPr lang="en-US" dirty="0"/>
          </a:p>
          <a:p>
            <a:endParaRPr lang="en-US" dirty="0"/>
          </a:p>
        </p:txBody>
      </p:sp>
      <p:sp>
        <p:nvSpPr>
          <p:cNvPr id="4" name="Slide Number Placeholder 3">
            <a:extLst>
              <a:ext uri="{FF2B5EF4-FFF2-40B4-BE49-F238E27FC236}">
                <a16:creationId xmlns:a16="http://schemas.microsoft.com/office/drawing/2014/main" id="{3B462A32-8D3B-37D8-678B-DFC942CE29C5}"/>
              </a:ext>
            </a:extLst>
          </p:cNvPr>
          <p:cNvSpPr>
            <a:spLocks noGrp="1"/>
          </p:cNvSpPr>
          <p:nvPr>
            <p:ph type="sldNum" sz="quarter" idx="5"/>
          </p:nvPr>
        </p:nvSpPr>
        <p:spPr/>
        <p:txBody>
          <a:bodyPr/>
          <a:lstStyle/>
          <a:p>
            <a:fld id="{D4C68B90-1066-4016-9788-C1986C2ADAC0}" type="slidenum">
              <a:rPr lang="en-US" altLang="en-US" smtClean="0"/>
              <a:pPr/>
              <a:t>13</a:t>
            </a:fld>
            <a:endParaRPr lang="en-US" altLang="en-US" dirty="0"/>
          </a:p>
        </p:txBody>
      </p:sp>
    </p:spTree>
    <p:extLst>
      <p:ext uri="{BB962C8B-B14F-4D97-AF65-F5344CB8AC3E}">
        <p14:creationId xmlns:p14="http://schemas.microsoft.com/office/powerpoint/2010/main" val="7004481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388EF8-80C6-D75B-681B-2F4BACEFE8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8186AF-C75E-0832-1C5B-55431B4228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2F7A26-17E9-9EBC-F722-982A3A3F3C6D}"/>
              </a:ext>
            </a:extLst>
          </p:cNvPr>
          <p:cNvSpPr>
            <a:spLocks noGrp="1"/>
          </p:cNvSpPr>
          <p:nvPr>
            <p:ph type="body" idx="1"/>
          </p:nvPr>
        </p:nvSpPr>
        <p:spPr/>
        <p:txBody>
          <a:bodyPr/>
          <a:lstStyle/>
          <a:p>
            <a:r>
              <a:rPr lang="en-US" dirty="0"/>
              <a:t>Highlight new buildings</a:t>
            </a:r>
          </a:p>
          <a:p>
            <a:endParaRPr lang="en-US"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Aqua </a:t>
            </a:r>
            <a:r>
              <a:rPr lang="en-US" dirty="0" err="1"/>
              <a:t>Nereda</a:t>
            </a:r>
            <a:r>
              <a:rPr lang="en-US" dirty="0"/>
              <a:t> process, along with filters, and UV disinfection.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New Storage garage.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New centrifuges and solids handling building revamp.</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New influent pump station to pump to Aqua </a:t>
            </a:r>
            <a:r>
              <a:rPr lang="en-US" dirty="0" err="1"/>
              <a:t>Nereda</a:t>
            </a:r>
            <a:r>
              <a:rPr lang="en-US" dirty="0"/>
              <a:t> treatment system.</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Stormwater storage tanks. One on right will take flow from the Storm King and then discharge out outfall 001B. The addition of these and increasing flow capacity to plant, will lead to reclassifying last remaining CSO in the City to an Emergency Bypass.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1" dirty="0"/>
              <a:t>New headworks building, including redundant screens and grit removal.</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Future greenspace and riverwalk enhancement.</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dirty="0"/>
          </a:p>
          <a:p>
            <a:endParaRPr lang="en-US" dirty="0"/>
          </a:p>
          <a:p>
            <a:endParaRPr lang="en-US" dirty="0"/>
          </a:p>
          <a:p>
            <a:r>
              <a:rPr lang="en-US" dirty="0"/>
              <a:t>Note Riverwalk is conceptual (not in project)</a:t>
            </a:r>
          </a:p>
          <a:p>
            <a:r>
              <a:rPr lang="en-US" dirty="0"/>
              <a:t> </a:t>
            </a:r>
          </a:p>
          <a:p>
            <a:endParaRPr lang="en-US" dirty="0"/>
          </a:p>
          <a:p>
            <a:endParaRPr lang="en-US" dirty="0"/>
          </a:p>
        </p:txBody>
      </p:sp>
      <p:sp>
        <p:nvSpPr>
          <p:cNvPr id="4" name="Slide Number Placeholder 3">
            <a:extLst>
              <a:ext uri="{FF2B5EF4-FFF2-40B4-BE49-F238E27FC236}">
                <a16:creationId xmlns:a16="http://schemas.microsoft.com/office/drawing/2014/main" id="{9590DAF8-BD49-72C1-30E0-93A73EB1C74C}"/>
              </a:ext>
            </a:extLst>
          </p:cNvPr>
          <p:cNvSpPr>
            <a:spLocks noGrp="1"/>
          </p:cNvSpPr>
          <p:nvPr>
            <p:ph type="sldNum" sz="quarter" idx="5"/>
          </p:nvPr>
        </p:nvSpPr>
        <p:spPr/>
        <p:txBody>
          <a:bodyPr/>
          <a:lstStyle/>
          <a:p>
            <a:fld id="{D4C68B90-1066-4016-9788-C1986C2ADAC0}" type="slidenum">
              <a:rPr lang="en-US" altLang="en-US" smtClean="0"/>
              <a:pPr/>
              <a:t>14</a:t>
            </a:fld>
            <a:endParaRPr lang="en-US" altLang="en-US" dirty="0"/>
          </a:p>
        </p:txBody>
      </p:sp>
    </p:spTree>
    <p:extLst>
      <p:ext uri="{BB962C8B-B14F-4D97-AF65-F5344CB8AC3E}">
        <p14:creationId xmlns:p14="http://schemas.microsoft.com/office/powerpoint/2010/main" val="42697632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4F2DDE-BF44-14B2-2FD2-6FFDAB9593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78F1F2-73F6-6F4B-807B-E6CC4CEFFA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E78C62-B71C-531D-BEF1-509D40071ACF}"/>
              </a:ext>
            </a:extLst>
          </p:cNvPr>
          <p:cNvSpPr>
            <a:spLocks noGrp="1"/>
          </p:cNvSpPr>
          <p:nvPr>
            <p:ph type="body" idx="1"/>
          </p:nvPr>
        </p:nvSpPr>
        <p:spPr/>
        <p:txBody>
          <a:bodyPr/>
          <a:lstStyle/>
          <a:p>
            <a:r>
              <a:rPr lang="en-US" dirty="0"/>
              <a:t>Highlight new buildings</a:t>
            </a:r>
          </a:p>
          <a:p>
            <a:endParaRPr lang="en-US"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Aqua </a:t>
            </a:r>
            <a:r>
              <a:rPr lang="en-US" dirty="0" err="1"/>
              <a:t>Nereda</a:t>
            </a:r>
            <a:r>
              <a:rPr lang="en-US" dirty="0"/>
              <a:t> process, along with filters, and UV disinfection.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New Storage garage.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New centrifuges and solids handling building revamp.</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New influent pump station to pump to Aqua </a:t>
            </a:r>
            <a:r>
              <a:rPr lang="en-US" dirty="0" err="1"/>
              <a:t>Nereda</a:t>
            </a:r>
            <a:r>
              <a:rPr lang="en-US" dirty="0"/>
              <a:t> treatment system.</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Stormwater storage tanks. One on right will take flow from the Storm King and then discharge out outfall 001B. The addition of these and increasing flow capacity to plant, will lead to reclassifying last remaining CSO in the City to an Emergency Bypass.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New headworks building, including redundant screens and grit removal</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1" dirty="0"/>
              <a:t>Future greenspace and riverwalk enhancement.</a:t>
            </a:r>
          </a:p>
          <a:p>
            <a:endParaRPr lang="en-US" dirty="0"/>
          </a:p>
          <a:p>
            <a:r>
              <a:rPr lang="en-US" b="1" dirty="0"/>
              <a:t>Note Riverwalk is conceptual (not in project)</a:t>
            </a:r>
          </a:p>
          <a:p>
            <a:r>
              <a:rPr lang="en-US" dirty="0"/>
              <a:t> </a:t>
            </a:r>
          </a:p>
          <a:p>
            <a:endParaRPr lang="en-US" dirty="0"/>
          </a:p>
          <a:p>
            <a:endParaRPr lang="en-US" dirty="0"/>
          </a:p>
        </p:txBody>
      </p:sp>
      <p:sp>
        <p:nvSpPr>
          <p:cNvPr id="4" name="Slide Number Placeholder 3">
            <a:extLst>
              <a:ext uri="{FF2B5EF4-FFF2-40B4-BE49-F238E27FC236}">
                <a16:creationId xmlns:a16="http://schemas.microsoft.com/office/drawing/2014/main" id="{6F7EFD27-0D97-9B53-C00A-E481486E9577}"/>
              </a:ext>
            </a:extLst>
          </p:cNvPr>
          <p:cNvSpPr>
            <a:spLocks noGrp="1"/>
          </p:cNvSpPr>
          <p:nvPr>
            <p:ph type="sldNum" sz="quarter" idx="5"/>
          </p:nvPr>
        </p:nvSpPr>
        <p:spPr/>
        <p:txBody>
          <a:bodyPr/>
          <a:lstStyle/>
          <a:p>
            <a:fld id="{D4C68B90-1066-4016-9788-C1986C2ADAC0}" type="slidenum">
              <a:rPr lang="en-US" altLang="en-US" smtClean="0"/>
              <a:pPr/>
              <a:t>15</a:t>
            </a:fld>
            <a:endParaRPr lang="en-US" altLang="en-US" dirty="0"/>
          </a:p>
        </p:txBody>
      </p:sp>
    </p:spTree>
    <p:extLst>
      <p:ext uri="{BB962C8B-B14F-4D97-AF65-F5344CB8AC3E}">
        <p14:creationId xmlns:p14="http://schemas.microsoft.com/office/powerpoint/2010/main" val="36727660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42EA36-6A98-9369-9BBF-E09C2DD7FF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A80618-22F6-FB18-9896-7A52451388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595404-B205-9A0A-E5E3-777F571811BE}"/>
              </a:ext>
            </a:extLst>
          </p:cNvPr>
          <p:cNvSpPr>
            <a:spLocks noGrp="1"/>
          </p:cNvSpPr>
          <p:nvPr>
            <p:ph type="body" idx="1"/>
          </p:nvPr>
        </p:nvSpPr>
        <p:spPr/>
        <p:txBody>
          <a:bodyPr/>
          <a:lstStyle/>
          <a:p>
            <a:r>
              <a:rPr lang="en-US" dirty="0"/>
              <a:t>Highlight new buildings</a:t>
            </a:r>
          </a:p>
          <a:p>
            <a:endParaRPr lang="en-US"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Aqua </a:t>
            </a:r>
            <a:r>
              <a:rPr lang="en-US" dirty="0" err="1"/>
              <a:t>Nereda</a:t>
            </a:r>
            <a:r>
              <a:rPr lang="en-US" dirty="0"/>
              <a:t> process, along with filters, and UV disinfection.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New Storage garage.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New centrifuges and solids handling building revamp.</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New influent pump station to pump to Aqua </a:t>
            </a:r>
            <a:r>
              <a:rPr lang="en-US" dirty="0" err="1"/>
              <a:t>Nereda</a:t>
            </a:r>
            <a:r>
              <a:rPr lang="en-US" dirty="0"/>
              <a:t> treatment system.</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Stormwater storage tanks. One on right will take flow from the Storm King and then discharge out outfall 001B. The addition of these and increasing flow capacity to plant, will lead to reclassifying last remaining CSO in the City to an Emergency Bypass.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New headworks building, including redundant screens and grit removal</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Future greenspace and riverwalk enhancement.</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dirty="0"/>
          </a:p>
          <a:p>
            <a:endParaRPr lang="en-US" dirty="0"/>
          </a:p>
          <a:p>
            <a:endParaRPr lang="en-US" dirty="0"/>
          </a:p>
          <a:p>
            <a:r>
              <a:rPr lang="en-US" dirty="0"/>
              <a:t>Note Riverwalk is conceptual (not in project)</a:t>
            </a:r>
          </a:p>
          <a:p>
            <a:r>
              <a:rPr lang="en-US" dirty="0"/>
              <a:t> </a:t>
            </a:r>
          </a:p>
          <a:p>
            <a:endParaRPr lang="en-US" dirty="0"/>
          </a:p>
          <a:p>
            <a:endParaRPr lang="en-US" dirty="0"/>
          </a:p>
        </p:txBody>
      </p:sp>
      <p:sp>
        <p:nvSpPr>
          <p:cNvPr id="4" name="Slide Number Placeholder 3">
            <a:extLst>
              <a:ext uri="{FF2B5EF4-FFF2-40B4-BE49-F238E27FC236}">
                <a16:creationId xmlns:a16="http://schemas.microsoft.com/office/drawing/2014/main" id="{998D4F4D-23C6-3593-4BA3-5894F2240A50}"/>
              </a:ext>
            </a:extLst>
          </p:cNvPr>
          <p:cNvSpPr>
            <a:spLocks noGrp="1"/>
          </p:cNvSpPr>
          <p:nvPr>
            <p:ph type="sldNum" sz="quarter" idx="5"/>
          </p:nvPr>
        </p:nvSpPr>
        <p:spPr/>
        <p:txBody>
          <a:bodyPr/>
          <a:lstStyle/>
          <a:p>
            <a:fld id="{D4C68B90-1066-4016-9788-C1986C2ADAC0}" type="slidenum">
              <a:rPr lang="en-US" altLang="en-US" smtClean="0"/>
              <a:pPr/>
              <a:t>16</a:t>
            </a:fld>
            <a:endParaRPr lang="en-US" altLang="en-US" dirty="0"/>
          </a:p>
        </p:txBody>
      </p:sp>
    </p:spTree>
    <p:extLst>
      <p:ext uri="{BB962C8B-B14F-4D97-AF65-F5344CB8AC3E}">
        <p14:creationId xmlns:p14="http://schemas.microsoft.com/office/powerpoint/2010/main" val="31674135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Drinking Water Supply Protection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latin typeface="Verdana" panose="020B0604030504040204" pitchFamily="34" charset="0"/>
              </a:rPr>
              <a:t>The Town of Windham has been seeking a solution to address the water quality degradation of the groundwater aquifer due to ongoing commercial development in North Windham.</a:t>
            </a:r>
            <a:endParaRPr lang="en-US" dirty="0"/>
          </a:p>
          <a:p>
            <a:endParaRPr lang="en-US" dirty="0"/>
          </a:p>
          <a:p>
            <a:endParaRPr lang="en-US" dirty="0"/>
          </a:p>
          <a:p>
            <a:r>
              <a:rPr lang="en-US" dirty="0"/>
              <a:t>The proposed project includes a new collection system and advanced membrane filtration treatment plant serving the North Windham area, along with treated water recharge to a groundwater drip dispersal system located adjacent to the </a:t>
            </a:r>
          </a:p>
          <a:p>
            <a:r>
              <a:rPr lang="en-US" dirty="0"/>
              <a:t>plant. </a:t>
            </a:r>
          </a:p>
          <a:p>
            <a:endParaRPr lang="en-US" dirty="0"/>
          </a:p>
        </p:txBody>
      </p:sp>
      <p:sp>
        <p:nvSpPr>
          <p:cNvPr id="4" name="Slide Number Placeholder 3"/>
          <p:cNvSpPr>
            <a:spLocks noGrp="1"/>
          </p:cNvSpPr>
          <p:nvPr>
            <p:ph type="sldNum" sz="quarter" idx="5"/>
          </p:nvPr>
        </p:nvSpPr>
        <p:spPr/>
        <p:txBody>
          <a:bodyPr/>
          <a:lstStyle/>
          <a:p>
            <a:fld id="{B2286B44-9F3C-4703-8A16-77A994477D98}" type="slidenum">
              <a:rPr lang="en-US" smtClean="0"/>
              <a:t>17</a:t>
            </a:fld>
            <a:endParaRPr lang="en-US"/>
          </a:p>
        </p:txBody>
      </p:sp>
    </p:spTree>
    <p:extLst>
      <p:ext uri="{BB962C8B-B14F-4D97-AF65-F5344CB8AC3E}">
        <p14:creationId xmlns:p14="http://schemas.microsoft.com/office/powerpoint/2010/main" val="15954517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8F80C4-1095-E4CA-24A5-61F52C47FC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4C6C4B-2657-0C13-84CE-57CE07ED83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E423D3-2892-3FDA-3C09-14A05B15417D}"/>
              </a:ext>
            </a:extLst>
          </p:cNvPr>
          <p:cNvSpPr>
            <a:spLocks noGrp="1"/>
          </p:cNvSpPr>
          <p:nvPr>
            <p:ph type="body" idx="1"/>
          </p:nvPr>
        </p:nvSpPr>
        <p:spPr/>
        <p:txBody>
          <a:bodyPr/>
          <a:lstStyle/>
          <a:p>
            <a:r>
              <a:rPr lang="en-US" u="sng" dirty="0"/>
              <a:t>Drinking Water Supply Protection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latin typeface="Verdana" panose="020B0604030504040204" pitchFamily="34" charset="0"/>
              </a:rPr>
              <a:t>The Town of Windham has been seeking a solution to address the water quality degradation of the groundwater aquifer due to ongoing commercial development in North Windham.</a:t>
            </a:r>
            <a:endParaRPr lang="en-US" dirty="0"/>
          </a:p>
          <a:p>
            <a:endParaRPr lang="en-US" dirty="0"/>
          </a:p>
          <a:p>
            <a:endParaRPr lang="en-US" dirty="0"/>
          </a:p>
          <a:p>
            <a:r>
              <a:rPr lang="en-US" dirty="0"/>
              <a:t>The proposed project includes a new collection system and advanced membrane filtration treatment plant serving the North Windham area, along with treated water recharge to a groundwater drip dispersal system located adjacent to the </a:t>
            </a:r>
          </a:p>
          <a:p>
            <a:r>
              <a:rPr lang="en-US" dirty="0"/>
              <a:t>plant. </a:t>
            </a:r>
          </a:p>
          <a:p>
            <a:endParaRPr lang="en-US" dirty="0"/>
          </a:p>
        </p:txBody>
      </p:sp>
      <p:sp>
        <p:nvSpPr>
          <p:cNvPr id="4" name="Slide Number Placeholder 3">
            <a:extLst>
              <a:ext uri="{FF2B5EF4-FFF2-40B4-BE49-F238E27FC236}">
                <a16:creationId xmlns:a16="http://schemas.microsoft.com/office/drawing/2014/main" id="{D7DEC525-45FF-1707-BE2E-5ADBD15DC017}"/>
              </a:ext>
            </a:extLst>
          </p:cNvPr>
          <p:cNvSpPr>
            <a:spLocks noGrp="1"/>
          </p:cNvSpPr>
          <p:nvPr>
            <p:ph type="sldNum" sz="quarter" idx="5"/>
          </p:nvPr>
        </p:nvSpPr>
        <p:spPr/>
        <p:txBody>
          <a:bodyPr/>
          <a:lstStyle/>
          <a:p>
            <a:fld id="{B2286B44-9F3C-4703-8A16-77A994477D98}" type="slidenum">
              <a:rPr lang="en-US" smtClean="0"/>
              <a:t>18</a:t>
            </a:fld>
            <a:endParaRPr lang="en-US"/>
          </a:p>
        </p:txBody>
      </p:sp>
    </p:spTree>
    <p:extLst>
      <p:ext uri="{BB962C8B-B14F-4D97-AF65-F5344CB8AC3E}">
        <p14:creationId xmlns:p14="http://schemas.microsoft.com/office/powerpoint/2010/main" val="12524538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Sebago Lake serves a population over 250,000 and is the sole water source for the Greater Portland area. </a:t>
            </a:r>
          </a:p>
          <a:p>
            <a:endParaRPr lang="en-US" dirty="0"/>
          </a:p>
          <a:p>
            <a:r>
              <a:rPr lang="en-US" dirty="0"/>
              <a:t>Based on a hydrogeologic analysis of the area served, 20% of the existing onsite septic system effluent flows to the Sebago Lake watershed and 80% to the Little Sebago Lake watershed. </a:t>
            </a:r>
          </a:p>
          <a:p>
            <a:endParaRPr lang="en-US" dirty="0"/>
          </a:p>
          <a:p>
            <a:endParaRPr lang="en-US" dirty="0"/>
          </a:p>
        </p:txBody>
      </p:sp>
      <p:sp>
        <p:nvSpPr>
          <p:cNvPr id="4" name="Slide Number Placeholder 3"/>
          <p:cNvSpPr>
            <a:spLocks noGrp="1"/>
          </p:cNvSpPr>
          <p:nvPr>
            <p:ph type="sldNum" sz="quarter" idx="5"/>
          </p:nvPr>
        </p:nvSpPr>
        <p:spPr/>
        <p:txBody>
          <a:bodyPr/>
          <a:lstStyle/>
          <a:p>
            <a:fld id="{B2286B44-9F3C-4703-8A16-77A994477D98}" type="slidenum">
              <a:rPr lang="en-US" smtClean="0"/>
              <a:t>19</a:t>
            </a:fld>
            <a:endParaRPr lang="en-US"/>
          </a:p>
        </p:txBody>
      </p:sp>
    </p:spTree>
    <p:extLst>
      <p:ext uri="{BB962C8B-B14F-4D97-AF65-F5344CB8AC3E}">
        <p14:creationId xmlns:p14="http://schemas.microsoft.com/office/powerpoint/2010/main" val="31888913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Town of North Windham </a:t>
            </a:r>
          </a:p>
          <a:p>
            <a:endParaRPr lang="en-US" dirty="0"/>
          </a:p>
          <a:p>
            <a:endParaRPr lang="en-US" dirty="0"/>
          </a:p>
          <a:p>
            <a:r>
              <a:rPr lang="en-US" dirty="0"/>
              <a:t>This project will utilize membrane filtration and advanced treatment to remove nutrients to advanced levels while also leveraging aerobic treatment in the upper layers of the soil by utilizing drip dispersal. Therefore, the proposed system will provide a significant net benefit protection to water quality in the region including not only the drinking water supply for Greater Portland but also the sand and gravel aquifer, kettle ponds and rivers in the North Windham area. </a:t>
            </a:r>
          </a:p>
          <a:p>
            <a:endParaRPr lang="en-US" dirty="0"/>
          </a:p>
          <a:p>
            <a:endParaRPr lang="en-US" dirty="0"/>
          </a:p>
          <a:p>
            <a:endParaRPr lang="en-US" dirty="0"/>
          </a:p>
          <a:p>
            <a:r>
              <a:rPr lang="en-US" dirty="0"/>
              <a:t>Failing Septic Systems around Sebago Lake</a:t>
            </a:r>
          </a:p>
          <a:p>
            <a:endParaRPr lang="en-US" dirty="0"/>
          </a:p>
          <a:p>
            <a:endParaRPr lang="en-US" dirty="0"/>
          </a:p>
        </p:txBody>
      </p:sp>
      <p:sp>
        <p:nvSpPr>
          <p:cNvPr id="4" name="Slide Number Placeholder 3"/>
          <p:cNvSpPr>
            <a:spLocks noGrp="1"/>
          </p:cNvSpPr>
          <p:nvPr>
            <p:ph type="sldNum" sz="quarter" idx="5"/>
          </p:nvPr>
        </p:nvSpPr>
        <p:spPr/>
        <p:txBody>
          <a:bodyPr/>
          <a:lstStyle/>
          <a:p>
            <a:fld id="{B2286B44-9F3C-4703-8A16-77A994477D98}" type="slidenum">
              <a:rPr lang="en-US" smtClean="0"/>
              <a:t>20</a:t>
            </a:fld>
            <a:endParaRPr lang="en-US"/>
          </a:p>
        </p:txBody>
      </p:sp>
    </p:spTree>
    <p:extLst>
      <p:ext uri="{BB962C8B-B14F-4D97-AF65-F5344CB8AC3E}">
        <p14:creationId xmlns:p14="http://schemas.microsoft.com/office/powerpoint/2010/main" val="36062744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Background</a:t>
            </a:r>
            <a:r>
              <a:rPr lang="en-US" baseline="0" dirty="0"/>
              <a:t> on State of Maine.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It is on the East Coast,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Population 1.4 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Abundant Water Resources.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Rural population.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Cold winters.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Most of the development in Southern Maine, especially along the coast.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Northern and Western Maine forested and agriculture.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I’m going to talk today about our: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Forestry Direct Link Program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City of Saco’s wastewater treatment facility resiliency project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North Windham and Sebago Lake Water Supply / Lake Restoration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B2286B44-9F3C-4703-8A16-77A994477D98}" type="slidenum">
              <a:rPr lang="en-US" smtClean="0"/>
              <a:t>2</a:t>
            </a:fld>
            <a:endParaRPr lang="en-US"/>
          </a:p>
        </p:txBody>
      </p:sp>
    </p:spTree>
    <p:extLst>
      <p:ext uri="{BB962C8B-B14F-4D97-AF65-F5344CB8AC3E}">
        <p14:creationId xmlns:p14="http://schemas.microsoft.com/office/powerpoint/2010/main" val="16005189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So, what are we doing? </a:t>
            </a:r>
          </a:p>
          <a:p>
            <a:endParaRPr lang="en-US" dirty="0"/>
          </a:p>
          <a:p>
            <a:r>
              <a:rPr lang="en-US" dirty="0"/>
              <a:t>We are building a new collection system and membrane bioreactor treatment system that will discharge into a drip dispersal system under the athletic fields at the local school. </a:t>
            </a:r>
          </a:p>
          <a:p>
            <a:endParaRPr lang="en-US" dirty="0"/>
          </a:p>
          <a:p>
            <a:r>
              <a:rPr lang="en-US" dirty="0"/>
              <a:t>This will provide a solution to the degrading Water Supply, prevent the failing septic systems and provide reliable for commercial properties. </a:t>
            </a:r>
          </a:p>
          <a:p>
            <a:endParaRPr lang="en-US" dirty="0"/>
          </a:p>
          <a:p>
            <a:pPr marL="171450" indent="-171450">
              <a:buFont typeface="Arial" panose="020B0604020202020204" pitchFamily="34" charset="0"/>
              <a:buChar char="•"/>
            </a:pPr>
            <a:r>
              <a:rPr lang="en-US" dirty="0"/>
              <a:t>22,000 </a:t>
            </a:r>
            <a:r>
              <a:rPr lang="en-US" dirty="0" err="1"/>
              <a:t>lbs</a:t>
            </a:r>
            <a:r>
              <a:rPr lang="en-US" dirty="0"/>
              <a:t> of Nitrogen per year is currently being added to the aquifer</a:t>
            </a:r>
          </a:p>
          <a:p>
            <a:pPr marL="171450" indent="-171450">
              <a:buFont typeface="Arial" panose="020B0604020202020204" pitchFamily="34" charset="0"/>
              <a:buChar char="•"/>
            </a:pPr>
            <a:r>
              <a:rPr lang="en-US" dirty="0"/>
              <a:t>3,000 </a:t>
            </a:r>
            <a:r>
              <a:rPr lang="en-US" dirty="0" err="1"/>
              <a:t>lbs</a:t>
            </a:r>
            <a:r>
              <a:rPr lang="en-US" dirty="0"/>
              <a:t> of Phosphorous per year is currently being added to the aquifer</a:t>
            </a:r>
          </a:p>
          <a:p>
            <a:pPr marL="171450" indent="-171450">
              <a:buFont typeface="Arial" panose="020B0604020202020204" pitchFamily="34" charset="0"/>
              <a:buChar char="•"/>
            </a:pPr>
            <a:r>
              <a:rPr lang="en-US" dirty="0"/>
              <a:t>Current testing wells indicate ground water issues</a:t>
            </a:r>
          </a:p>
        </p:txBody>
      </p:sp>
      <p:sp>
        <p:nvSpPr>
          <p:cNvPr id="4" name="Slide Number Placeholder 3"/>
          <p:cNvSpPr>
            <a:spLocks noGrp="1"/>
          </p:cNvSpPr>
          <p:nvPr>
            <p:ph type="sldNum" sz="quarter" idx="5"/>
          </p:nvPr>
        </p:nvSpPr>
        <p:spPr/>
        <p:txBody>
          <a:bodyPr/>
          <a:lstStyle/>
          <a:p>
            <a:fld id="{B2286B44-9F3C-4703-8A16-77A994477D98}" type="slidenum">
              <a:rPr lang="en-US" smtClean="0"/>
              <a:t>21</a:t>
            </a:fld>
            <a:endParaRPr lang="en-US"/>
          </a:p>
        </p:txBody>
      </p:sp>
    </p:spTree>
    <p:extLst>
      <p:ext uri="{BB962C8B-B14F-4D97-AF65-F5344CB8AC3E}">
        <p14:creationId xmlns:p14="http://schemas.microsoft.com/office/powerpoint/2010/main" val="6683533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962B2D-43C4-8B8C-6F7D-B4DF29682D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01F0A9-2050-94AB-440C-262927FAF8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2E0D5A-679F-952E-6B81-549D1F81E0EA}"/>
              </a:ext>
            </a:extLst>
          </p:cNvPr>
          <p:cNvSpPr>
            <a:spLocks noGrp="1"/>
          </p:cNvSpPr>
          <p:nvPr>
            <p:ph type="body" idx="1"/>
          </p:nvPr>
        </p:nvSpPr>
        <p:spPr/>
        <p:txBody>
          <a:bodyPr/>
          <a:lstStyle/>
          <a:p>
            <a:r>
              <a:rPr lang="en-US" u="sng" dirty="0"/>
              <a:t>So, what are we doing? </a:t>
            </a:r>
          </a:p>
          <a:p>
            <a:endParaRPr lang="en-US" dirty="0"/>
          </a:p>
          <a:p>
            <a:r>
              <a:rPr lang="en-US" dirty="0"/>
              <a:t>We are building a new collection system and membrane bioreactor treatment system that will discharge into a drip dispersal system under the athletic fields at the local school. </a:t>
            </a:r>
          </a:p>
          <a:p>
            <a:endParaRPr lang="en-US" dirty="0"/>
          </a:p>
          <a:p>
            <a:r>
              <a:rPr lang="en-US" dirty="0"/>
              <a:t>This will provide a solution to the degrading Water Supply, prevent the failing septic systems and provide reliable for commercial properties. </a:t>
            </a:r>
          </a:p>
        </p:txBody>
      </p:sp>
      <p:sp>
        <p:nvSpPr>
          <p:cNvPr id="4" name="Slide Number Placeholder 3">
            <a:extLst>
              <a:ext uri="{FF2B5EF4-FFF2-40B4-BE49-F238E27FC236}">
                <a16:creationId xmlns:a16="http://schemas.microsoft.com/office/drawing/2014/main" id="{1A4C8B94-77EE-55B9-46ED-9995EB76F634}"/>
              </a:ext>
            </a:extLst>
          </p:cNvPr>
          <p:cNvSpPr>
            <a:spLocks noGrp="1"/>
          </p:cNvSpPr>
          <p:nvPr>
            <p:ph type="sldNum" sz="quarter" idx="5"/>
          </p:nvPr>
        </p:nvSpPr>
        <p:spPr/>
        <p:txBody>
          <a:bodyPr/>
          <a:lstStyle/>
          <a:p>
            <a:fld id="{B2286B44-9F3C-4703-8A16-77A994477D98}" type="slidenum">
              <a:rPr lang="en-US" smtClean="0"/>
              <a:t>22</a:t>
            </a:fld>
            <a:endParaRPr lang="en-US"/>
          </a:p>
        </p:txBody>
      </p:sp>
    </p:spTree>
    <p:extLst>
      <p:ext uri="{BB962C8B-B14F-4D97-AF65-F5344CB8AC3E}">
        <p14:creationId xmlns:p14="http://schemas.microsoft.com/office/powerpoint/2010/main" val="38059151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AB7DF9-7FBD-76BA-C683-04CC454A4E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5DB1F4-1B88-67CC-5387-79961A8E79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031F2E-96E5-A2E6-502A-3A0D7A2B08C6}"/>
              </a:ext>
            </a:extLst>
          </p:cNvPr>
          <p:cNvSpPr>
            <a:spLocks noGrp="1"/>
          </p:cNvSpPr>
          <p:nvPr>
            <p:ph type="body" idx="1"/>
          </p:nvPr>
        </p:nvSpPr>
        <p:spPr/>
        <p:txBody>
          <a:bodyPr/>
          <a:lstStyle/>
          <a:p>
            <a:r>
              <a:rPr lang="en-US" u="sng" dirty="0"/>
              <a:t>So, what are we doing? </a:t>
            </a:r>
          </a:p>
          <a:p>
            <a:endParaRPr lang="en-US" dirty="0"/>
          </a:p>
          <a:p>
            <a:r>
              <a:rPr lang="en-US" dirty="0"/>
              <a:t>We are building a new collection system and membrane bioreactor treatment system that will discharge into a drip dispersal system under the athletic fields at the local school. </a:t>
            </a:r>
          </a:p>
          <a:p>
            <a:endParaRPr lang="en-US" dirty="0"/>
          </a:p>
          <a:p>
            <a:r>
              <a:rPr lang="en-US" dirty="0"/>
              <a:t>This will provide a solution to the degrading Water Supply, prevent the failing septic systems and provide reliable for commercial properties. </a:t>
            </a:r>
          </a:p>
        </p:txBody>
      </p:sp>
      <p:sp>
        <p:nvSpPr>
          <p:cNvPr id="4" name="Slide Number Placeholder 3">
            <a:extLst>
              <a:ext uri="{FF2B5EF4-FFF2-40B4-BE49-F238E27FC236}">
                <a16:creationId xmlns:a16="http://schemas.microsoft.com/office/drawing/2014/main" id="{368819E4-E528-BFC4-04A3-8C1773B675FA}"/>
              </a:ext>
            </a:extLst>
          </p:cNvPr>
          <p:cNvSpPr>
            <a:spLocks noGrp="1"/>
          </p:cNvSpPr>
          <p:nvPr>
            <p:ph type="sldNum" sz="quarter" idx="5"/>
          </p:nvPr>
        </p:nvSpPr>
        <p:spPr/>
        <p:txBody>
          <a:bodyPr/>
          <a:lstStyle/>
          <a:p>
            <a:fld id="{B2286B44-9F3C-4703-8A16-77A994477D98}" type="slidenum">
              <a:rPr lang="en-US" smtClean="0"/>
              <a:t>23</a:t>
            </a:fld>
            <a:endParaRPr lang="en-US"/>
          </a:p>
        </p:txBody>
      </p:sp>
    </p:spTree>
    <p:extLst>
      <p:ext uri="{BB962C8B-B14F-4D97-AF65-F5344CB8AC3E}">
        <p14:creationId xmlns:p14="http://schemas.microsoft.com/office/powerpoint/2010/main" val="19932429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9D0670-C5B3-CDD0-A2FB-0F3DCF37B0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E5FED7-845D-BD80-B9B5-1AFCCC9DCE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9EF1F4-F5AC-76BF-50AB-4F5E826ABC8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03A89EF-7C86-A20A-2551-E51DA05CD6E1}"/>
              </a:ext>
            </a:extLst>
          </p:cNvPr>
          <p:cNvSpPr>
            <a:spLocks noGrp="1"/>
          </p:cNvSpPr>
          <p:nvPr>
            <p:ph type="sldNum" sz="quarter" idx="5"/>
          </p:nvPr>
        </p:nvSpPr>
        <p:spPr/>
        <p:txBody>
          <a:bodyPr/>
          <a:lstStyle/>
          <a:p>
            <a:fld id="{B2286B44-9F3C-4703-8A16-77A994477D98}" type="slidenum">
              <a:rPr lang="en-US" smtClean="0"/>
              <a:t>24</a:t>
            </a:fld>
            <a:endParaRPr lang="en-US"/>
          </a:p>
        </p:txBody>
      </p:sp>
    </p:spTree>
    <p:extLst>
      <p:ext uri="{BB962C8B-B14F-4D97-AF65-F5344CB8AC3E}">
        <p14:creationId xmlns:p14="http://schemas.microsoft.com/office/powerpoint/2010/main" val="42781415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467FC1-AF18-EC47-4C81-9FCE950703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4994A0-BF9E-1554-7025-2E07F0716D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DFEEDC-8F00-5661-61E0-AFEE8EA9DFB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Started in 2007 in partnership with Maine Forest Service, DACF.  Modeled</a:t>
            </a:r>
            <a:r>
              <a:rPr lang="en-US" baseline="0" dirty="0"/>
              <a:t> after Ohio program.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0" baseline="0" dirty="0">
              <a:solidFill>
                <a:srgbClr val="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0" dirty="0">
                <a:solidFill>
                  <a:srgbClr val="000000"/>
                </a:solidFill>
              </a:rPr>
              <a:t>Several environmental</a:t>
            </a:r>
            <a:r>
              <a:rPr lang="en-US" sz="1200" u="sng" kern="0" baseline="0" dirty="0">
                <a:solidFill>
                  <a:srgbClr val="000000"/>
                </a:solidFill>
              </a:rPr>
              <a:t> benefits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0" baseline="0" dirty="0">
                <a:solidFill>
                  <a:srgbClr val="000000"/>
                </a:solidFill>
              </a:rPr>
              <a:t>Equipment selected that reduces environmental impact during logging activity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0" baseline="0" dirty="0">
                <a:solidFill>
                  <a:srgbClr val="000000"/>
                </a:solidFill>
              </a:rPr>
              <a:t>	 - smaller footprint where equipment operates,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0" baseline="0" dirty="0">
                <a:solidFill>
                  <a:srgbClr val="000000"/>
                </a:solidFill>
              </a:rPr>
              <a:t>	- less soil compaction,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0" baseline="0" dirty="0">
                <a:solidFill>
                  <a:srgbClr val="000000"/>
                </a:solidFill>
              </a:rPr>
              <a:t>	- less impact in wet areas and stream crossings,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0" baseline="0" dirty="0">
                <a:solidFill>
                  <a:srgbClr val="000000"/>
                </a:solidFill>
              </a:rPr>
              <a:t>	- also requires BMPs and certifications.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0" baseline="0" dirty="0">
              <a:solidFill>
                <a:srgbClr val="000000"/>
              </a:solidFill>
            </a:endParaRPr>
          </a:p>
          <a:p>
            <a:endParaRPr lang="en-US" dirty="0"/>
          </a:p>
        </p:txBody>
      </p:sp>
      <p:sp>
        <p:nvSpPr>
          <p:cNvPr id="4" name="Slide Number Placeholder 3">
            <a:extLst>
              <a:ext uri="{FF2B5EF4-FFF2-40B4-BE49-F238E27FC236}">
                <a16:creationId xmlns:a16="http://schemas.microsoft.com/office/drawing/2014/main" id="{A3A8CE50-77E2-3164-781F-D59987DFC14A}"/>
              </a:ext>
            </a:extLst>
          </p:cNvPr>
          <p:cNvSpPr>
            <a:spLocks noGrp="1"/>
          </p:cNvSpPr>
          <p:nvPr>
            <p:ph type="sldNum" sz="quarter" idx="5"/>
          </p:nvPr>
        </p:nvSpPr>
        <p:spPr/>
        <p:txBody>
          <a:bodyPr/>
          <a:lstStyle/>
          <a:p>
            <a:fld id="{B2286B44-9F3C-4703-8A16-77A994477D98}" type="slidenum">
              <a:rPr lang="en-US" smtClean="0"/>
              <a:t>3</a:t>
            </a:fld>
            <a:endParaRPr lang="en-US"/>
          </a:p>
        </p:txBody>
      </p:sp>
    </p:spTree>
    <p:extLst>
      <p:ext uri="{BB962C8B-B14F-4D97-AF65-F5344CB8AC3E}">
        <p14:creationId xmlns:p14="http://schemas.microsoft.com/office/powerpoint/2010/main" val="40134679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MFS = Maine Forest Service</a:t>
            </a:r>
          </a:p>
          <a:p>
            <a:endParaRPr lang="en-US" sz="1400" dirty="0"/>
          </a:p>
          <a:p>
            <a:r>
              <a:rPr lang="en-US" sz="1400" dirty="0"/>
              <a:t>Maine Forestry Direct Link Loan</a:t>
            </a:r>
          </a:p>
          <a:p>
            <a:pPr marL="800340" lvl="1" indent="-343003">
              <a:lnSpc>
                <a:spcPct val="90000"/>
              </a:lnSpc>
              <a:buFont typeface="Arial" panose="020B0604020202020204" pitchFamily="34" charset="0"/>
              <a:buChar char="•"/>
              <a:defRPr/>
            </a:pPr>
            <a:r>
              <a:rPr lang="en-US" sz="1400" dirty="0"/>
              <a:t>MFS and Commercial Banks – an agreement to help Maine’s harvesters</a:t>
            </a:r>
          </a:p>
          <a:p>
            <a:pPr marL="800340" lvl="1" indent="-343003">
              <a:lnSpc>
                <a:spcPct val="90000"/>
              </a:lnSpc>
              <a:buFont typeface="Arial" panose="020B0604020202020204" pitchFamily="34" charset="0"/>
              <a:buChar char="•"/>
              <a:defRPr/>
            </a:pPr>
            <a:r>
              <a:rPr lang="en-US" sz="1400" dirty="0"/>
              <a:t>2% below market, term &lt; 5 years</a:t>
            </a:r>
          </a:p>
          <a:p>
            <a:pPr marL="800340" lvl="1" indent="-343003">
              <a:lnSpc>
                <a:spcPct val="90000"/>
              </a:lnSpc>
              <a:buFont typeface="Arial" panose="020B0604020202020204" pitchFamily="34" charset="0"/>
              <a:buChar char="•"/>
              <a:defRPr/>
            </a:pPr>
            <a:r>
              <a:rPr lang="en-US" sz="1400" dirty="0"/>
              <a:t>T help loggers reduce non-point source pollution risk on timber harvests in Maine.</a:t>
            </a:r>
          </a:p>
          <a:p>
            <a:pPr marL="800340" lvl="1" indent="-343003">
              <a:lnSpc>
                <a:spcPct val="90000"/>
              </a:lnSpc>
              <a:buFont typeface="Arial" panose="020B0604020202020204" pitchFamily="34" charset="0"/>
              <a:buChar char="•"/>
              <a:defRPr/>
            </a:pPr>
            <a:r>
              <a:rPr lang="en-US" sz="1400" dirty="0"/>
              <a:t>All Financed Equipment must remain in Maine for the length of the loan</a:t>
            </a:r>
          </a:p>
          <a:p>
            <a:pPr marL="457337" lvl="1">
              <a:lnSpc>
                <a:spcPct val="90000"/>
              </a:lnSpc>
              <a:defRPr/>
            </a:pPr>
            <a:endParaRPr lang="en-US" sz="14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0" baseline="0" dirty="0">
              <a:solidFill>
                <a:srgbClr val="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0" baseline="0" dirty="0">
                <a:solidFill>
                  <a:srgbClr val="000000"/>
                </a:solidFill>
              </a:rPr>
              <a:t>Currently, the State has completed more than $55M in loans</a:t>
            </a:r>
            <a:endParaRPr lang="en-US" sz="1200" kern="0" dirty="0">
              <a:solidFill>
                <a:srgbClr val="000000"/>
              </a:solidFill>
            </a:endParaRPr>
          </a:p>
          <a:p>
            <a:endParaRPr lang="en-US" dirty="0"/>
          </a:p>
        </p:txBody>
      </p:sp>
      <p:sp>
        <p:nvSpPr>
          <p:cNvPr id="4" name="Slide Number Placeholder 3"/>
          <p:cNvSpPr>
            <a:spLocks noGrp="1"/>
          </p:cNvSpPr>
          <p:nvPr>
            <p:ph type="sldNum" sz="quarter" idx="5"/>
          </p:nvPr>
        </p:nvSpPr>
        <p:spPr/>
        <p:txBody>
          <a:bodyPr/>
          <a:lstStyle/>
          <a:p>
            <a:fld id="{B2286B44-9F3C-4703-8A16-77A994477D98}" type="slidenum">
              <a:rPr lang="en-US" smtClean="0"/>
              <a:t>4</a:t>
            </a:fld>
            <a:endParaRPr lang="en-US"/>
          </a:p>
        </p:txBody>
      </p:sp>
    </p:spTree>
    <p:extLst>
      <p:ext uri="{BB962C8B-B14F-4D97-AF65-F5344CB8AC3E}">
        <p14:creationId xmlns:p14="http://schemas.microsoft.com/office/powerpoint/2010/main" val="9015779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date the State has completed over $55M in loans to this program. </a:t>
            </a:r>
          </a:p>
          <a:p>
            <a:endParaRPr lang="en-US" dirty="0"/>
          </a:p>
          <a:p>
            <a:endParaRPr lang="en-US" dirty="0"/>
          </a:p>
          <a:p>
            <a:pPr>
              <a:lnSpc>
                <a:spcPct val="90000"/>
              </a:lnSpc>
              <a:defRPr/>
            </a:pPr>
            <a:r>
              <a:rPr lang="en-US" sz="1400" b="1" u="sng" dirty="0"/>
              <a:t>New Equipment</a:t>
            </a:r>
          </a:p>
          <a:p>
            <a:pPr>
              <a:lnSpc>
                <a:spcPct val="90000"/>
              </a:lnSpc>
              <a:defRPr/>
            </a:pPr>
            <a:r>
              <a:rPr lang="en-US" sz="1400" dirty="0"/>
              <a:t>Forwarders, Harvesters, tree planter and assoc. equipment, </a:t>
            </a:r>
          </a:p>
          <a:p>
            <a:pPr>
              <a:lnSpc>
                <a:spcPct val="90000"/>
              </a:lnSpc>
              <a:defRPr/>
            </a:pPr>
            <a:r>
              <a:rPr lang="en-US" sz="1400" dirty="0"/>
              <a:t>mulching machines, cut-to-length harvesters, </a:t>
            </a:r>
          </a:p>
          <a:p>
            <a:pPr>
              <a:lnSpc>
                <a:spcPct val="90000"/>
              </a:lnSpc>
              <a:defRPr/>
            </a:pPr>
            <a:r>
              <a:rPr lang="en-US" sz="1400" dirty="0"/>
              <a:t>feller buncher, swing machines</a:t>
            </a:r>
          </a:p>
          <a:p>
            <a:pPr>
              <a:lnSpc>
                <a:spcPct val="90000"/>
              </a:lnSpc>
              <a:defRPr/>
            </a:pPr>
            <a:endParaRPr lang="en-US" sz="1400" dirty="0"/>
          </a:p>
          <a:p>
            <a:pPr>
              <a:lnSpc>
                <a:spcPct val="90000"/>
              </a:lnSpc>
              <a:defRPr/>
            </a:pPr>
            <a:r>
              <a:rPr lang="en-US" sz="1400" b="1" u="sng" dirty="0"/>
              <a:t>Retrofit Existing Equipment</a:t>
            </a:r>
          </a:p>
          <a:p>
            <a:pPr>
              <a:lnSpc>
                <a:spcPct val="90000"/>
              </a:lnSpc>
              <a:defRPr/>
            </a:pPr>
            <a:r>
              <a:rPr lang="en-US" sz="1400" dirty="0"/>
              <a:t>Floatation tires, Bogey wheels, GPS equipment tracking systems</a:t>
            </a:r>
          </a:p>
          <a:p>
            <a:pPr>
              <a:lnSpc>
                <a:spcPct val="90000"/>
              </a:lnSpc>
              <a:defRPr/>
            </a:pPr>
            <a:r>
              <a:rPr lang="en-US" sz="1400" dirty="0"/>
              <a:t>Harvester and processor heads</a:t>
            </a:r>
          </a:p>
          <a:p>
            <a:pPr marL="457337" lvl="1">
              <a:lnSpc>
                <a:spcPct val="90000"/>
              </a:lnSpc>
              <a:defRPr/>
            </a:pPr>
            <a:endParaRPr lang="en-US" dirty="0"/>
          </a:p>
          <a:p>
            <a:pPr>
              <a:lnSpc>
                <a:spcPct val="90000"/>
              </a:lnSpc>
              <a:defRPr/>
            </a:pPr>
            <a:r>
              <a:rPr lang="en-US" sz="1200" b="1" u="sng" dirty="0"/>
              <a:t>Miscellaneous Purchases</a:t>
            </a:r>
          </a:p>
          <a:p>
            <a:pPr>
              <a:lnSpc>
                <a:spcPct val="90000"/>
              </a:lnSpc>
              <a:defRPr/>
            </a:pPr>
            <a:r>
              <a:rPr lang="en-US" sz="1200" dirty="0"/>
              <a:t>Metal bridges, Wooden bridges, Bottomless trenches, </a:t>
            </a:r>
          </a:p>
          <a:p>
            <a:pPr>
              <a:lnSpc>
                <a:spcPct val="90000"/>
              </a:lnSpc>
              <a:defRPr/>
            </a:pPr>
            <a:r>
              <a:rPr lang="en-US" sz="1200" dirty="0"/>
              <a:t>Sediment and erosion control practices</a:t>
            </a:r>
          </a:p>
          <a:p>
            <a:endParaRPr lang="en-US" dirty="0"/>
          </a:p>
        </p:txBody>
      </p:sp>
      <p:sp>
        <p:nvSpPr>
          <p:cNvPr id="4" name="Slide Number Placeholder 3"/>
          <p:cNvSpPr>
            <a:spLocks noGrp="1"/>
          </p:cNvSpPr>
          <p:nvPr>
            <p:ph type="sldNum" sz="quarter" idx="5"/>
          </p:nvPr>
        </p:nvSpPr>
        <p:spPr/>
        <p:txBody>
          <a:bodyPr/>
          <a:lstStyle/>
          <a:p>
            <a:fld id="{B2286B44-9F3C-4703-8A16-77A994477D98}" type="slidenum">
              <a:rPr lang="en-US" smtClean="0"/>
              <a:t>5</a:t>
            </a:fld>
            <a:endParaRPr lang="en-US"/>
          </a:p>
        </p:txBody>
      </p:sp>
    </p:spTree>
    <p:extLst>
      <p:ext uri="{BB962C8B-B14F-4D97-AF65-F5344CB8AC3E}">
        <p14:creationId xmlns:p14="http://schemas.microsoft.com/office/powerpoint/2010/main" val="22783910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u="sng" dirty="0"/>
              <a:t>Climate Resiliency &amp; Stormwater Management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u="sng"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4,998 residential units and 406 non-residential sewer connections and growing.</a:t>
            </a:r>
          </a:p>
          <a:p>
            <a:endParaRPr lang="en-US" sz="1200" dirty="0"/>
          </a:p>
          <a:p>
            <a:r>
              <a:rPr lang="en-US" sz="1200" dirty="0"/>
              <a:t>Current average residential sewer user charge is $114.48 per quarter </a:t>
            </a:r>
          </a:p>
          <a:p>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dirty="0"/>
              <a:t>71.31 inches of rain up from 39.60 inches.</a:t>
            </a:r>
          </a:p>
          <a:p>
            <a:endParaRPr lang="en-US" sz="1200" dirty="0"/>
          </a:p>
          <a:p>
            <a:r>
              <a:rPr lang="en-US" sz="1200" dirty="0"/>
              <a:t>963.50 MGD up from 760.13 Million Gallons of Water Treated</a:t>
            </a:r>
          </a:p>
          <a:p>
            <a:endParaRPr lang="en-US" sz="1200" dirty="0"/>
          </a:p>
          <a:p>
            <a:r>
              <a:rPr lang="en-US" sz="1200" dirty="0"/>
              <a:t>Biosolids produced 1,980 wet tons</a:t>
            </a:r>
          </a:p>
          <a:p>
            <a:pPr marL="0" indent="0">
              <a:buNone/>
            </a:pPr>
            <a:endParaRPr lang="en-US" sz="1200" dirty="0"/>
          </a:p>
          <a:p>
            <a:pPr marL="0" indent="0">
              <a:buNone/>
            </a:pPr>
            <a:endParaRPr lang="en-US" sz="1200" dirty="0"/>
          </a:p>
          <a:p>
            <a:endParaRPr lang="en-US" dirty="0"/>
          </a:p>
        </p:txBody>
      </p:sp>
      <p:sp>
        <p:nvSpPr>
          <p:cNvPr id="4" name="Slide Number Placeholder 3"/>
          <p:cNvSpPr>
            <a:spLocks noGrp="1"/>
          </p:cNvSpPr>
          <p:nvPr>
            <p:ph type="sldNum" sz="quarter" idx="5"/>
          </p:nvPr>
        </p:nvSpPr>
        <p:spPr/>
        <p:txBody>
          <a:bodyPr/>
          <a:lstStyle/>
          <a:p>
            <a:fld id="{B2286B44-9F3C-4703-8A16-77A994477D98}" type="slidenum">
              <a:rPr lang="en-US" smtClean="0"/>
              <a:t>6</a:t>
            </a:fld>
            <a:endParaRPr lang="en-US"/>
          </a:p>
        </p:txBody>
      </p:sp>
    </p:spTree>
    <p:extLst>
      <p:ext uri="{BB962C8B-B14F-4D97-AF65-F5344CB8AC3E}">
        <p14:creationId xmlns:p14="http://schemas.microsoft.com/office/powerpoint/2010/main" val="23098210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Highlight new buildings</a:t>
            </a:r>
          </a:p>
          <a:p>
            <a:endParaRPr lang="en-US"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Aqua </a:t>
            </a:r>
            <a:r>
              <a:rPr lang="en-US" dirty="0" err="1"/>
              <a:t>Nereda</a:t>
            </a:r>
            <a:r>
              <a:rPr lang="en-US" dirty="0"/>
              <a:t> process, along with filters, and UV disinfection.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New Storage garage.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New centrifuges and solids handling building.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New influent pump station to pump to Aqua </a:t>
            </a:r>
            <a:r>
              <a:rPr lang="en-US" dirty="0" err="1"/>
              <a:t>Nereda</a:t>
            </a:r>
            <a:r>
              <a:rPr lang="en-US" dirty="0"/>
              <a:t> treatment system.</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Stormwater storage tanks. One on right will take flow from the Storm King and then discharge out outfall. The addition of these will lead to reclassifying last remaining CSO in the City to an Emergency Bypass.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New headworks building, including redundant screens and grit removal</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Future greenspace and riverwalk enhancement.</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dirty="0"/>
          </a:p>
          <a:p>
            <a:endParaRPr lang="en-US" dirty="0"/>
          </a:p>
          <a:p>
            <a:endParaRPr lang="en-US" dirty="0"/>
          </a:p>
          <a:p>
            <a:r>
              <a:rPr lang="en-US" dirty="0"/>
              <a:t>Note Riverwalk is conceptual (not in project)</a:t>
            </a:r>
          </a:p>
          <a:p>
            <a:r>
              <a:rPr lang="en-US" dirty="0"/>
              <a:t> </a:t>
            </a:r>
          </a:p>
          <a:p>
            <a:endParaRPr lang="en-US" dirty="0"/>
          </a:p>
          <a:p>
            <a:endParaRPr lang="en-US" dirty="0"/>
          </a:p>
        </p:txBody>
      </p:sp>
      <p:sp>
        <p:nvSpPr>
          <p:cNvPr id="4" name="Slide Number Placeholder 3"/>
          <p:cNvSpPr>
            <a:spLocks noGrp="1"/>
          </p:cNvSpPr>
          <p:nvPr>
            <p:ph type="sldNum" sz="quarter" idx="5"/>
          </p:nvPr>
        </p:nvSpPr>
        <p:spPr/>
        <p:txBody>
          <a:bodyPr/>
          <a:lstStyle/>
          <a:p>
            <a:fld id="{D4C68B90-1066-4016-9788-C1986C2ADAC0}" type="slidenum">
              <a:rPr lang="en-US" altLang="en-US" smtClean="0"/>
              <a:pPr/>
              <a:t>8</a:t>
            </a:fld>
            <a:endParaRPr lang="en-US" altLang="en-US" dirty="0"/>
          </a:p>
        </p:txBody>
      </p:sp>
    </p:spTree>
    <p:extLst>
      <p:ext uri="{BB962C8B-B14F-4D97-AF65-F5344CB8AC3E}">
        <p14:creationId xmlns:p14="http://schemas.microsoft.com/office/powerpoint/2010/main" val="5132899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6F8B8B-5687-D665-AAC7-F60855629C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2959FF-D1BD-1475-6C26-65B7B11A4A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ECF291-1EBB-36B6-C9AC-6404E25441D4}"/>
              </a:ext>
            </a:extLst>
          </p:cNvPr>
          <p:cNvSpPr>
            <a:spLocks noGrp="1"/>
          </p:cNvSpPr>
          <p:nvPr>
            <p:ph type="body" idx="1"/>
          </p:nvPr>
        </p:nvSpPr>
        <p:spPr/>
        <p:txBody>
          <a:bodyPr/>
          <a:lstStyle/>
          <a:p>
            <a:r>
              <a:rPr lang="en-US" dirty="0"/>
              <a:t>Highlight new buildings</a:t>
            </a:r>
          </a:p>
          <a:p>
            <a:endParaRPr lang="en-US"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1" dirty="0"/>
              <a:t>Aqua </a:t>
            </a:r>
            <a:r>
              <a:rPr lang="en-US" b="1" dirty="0" err="1"/>
              <a:t>Nereda</a:t>
            </a:r>
            <a:r>
              <a:rPr lang="en-US" b="1" dirty="0"/>
              <a:t> process, along with filters, and UV disinfection.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New Storage garage.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New centrifuges and solids handling building.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New influent pump station to pump to Aqua </a:t>
            </a:r>
            <a:r>
              <a:rPr lang="en-US" dirty="0" err="1"/>
              <a:t>Nereda</a:t>
            </a:r>
            <a:r>
              <a:rPr lang="en-US" dirty="0"/>
              <a:t> treatment system.</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Stormwater storage tanks. One on right will take flow from the Storm King and then discharge out outfall. The addition of these will lead to reclassifying last remaining CSO in the City to an Emergency Bypass.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New headworks building, including redundant screens and grit removal</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Future greenspace and riverwalk enhancement.</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dirty="0"/>
          </a:p>
          <a:p>
            <a:endParaRPr lang="en-US" dirty="0"/>
          </a:p>
          <a:p>
            <a:endParaRPr lang="en-US" dirty="0"/>
          </a:p>
          <a:p>
            <a:r>
              <a:rPr lang="en-US" dirty="0"/>
              <a:t>Note Riverwalk is conceptual (not in project)</a:t>
            </a:r>
          </a:p>
          <a:p>
            <a:r>
              <a:rPr lang="en-US" dirty="0"/>
              <a:t> </a:t>
            </a:r>
          </a:p>
          <a:p>
            <a:endParaRPr lang="en-US" dirty="0"/>
          </a:p>
          <a:p>
            <a:endParaRPr lang="en-US" dirty="0"/>
          </a:p>
        </p:txBody>
      </p:sp>
      <p:sp>
        <p:nvSpPr>
          <p:cNvPr id="4" name="Slide Number Placeholder 3">
            <a:extLst>
              <a:ext uri="{FF2B5EF4-FFF2-40B4-BE49-F238E27FC236}">
                <a16:creationId xmlns:a16="http://schemas.microsoft.com/office/drawing/2014/main" id="{FAEF5B1E-D892-CE04-8F0E-C56259E3FC8B}"/>
              </a:ext>
            </a:extLst>
          </p:cNvPr>
          <p:cNvSpPr>
            <a:spLocks noGrp="1"/>
          </p:cNvSpPr>
          <p:nvPr>
            <p:ph type="sldNum" sz="quarter" idx="5"/>
          </p:nvPr>
        </p:nvSpPr>
        <p:spPr/>
        <p:txBody>
          <a:bodyPr/>
          <a:lstStyle/>
          <a:p>
            <a:fld id="{D4C68B90-1066-4016-9788-C1986C2ADAC0}" type="slidenum">
              <a:rPr lang="en-US" altLang="en-US" smtClean="0"/>
              <a:pPr/>
              <a:t>9</a:t>
            </a:fld>
            <a:endParaRPr lang="en-US" altLang="en-US" dirty="0"/>
          </a:p>
        </p:txBody>
      </p:sp>
    </p:spTree>
    <p:extLst>
      <p:ext uri="{BB962C8B-B14F-4D97-AF65-F5344CB8AC3E}">
        <p14:creationId xmlns:p14="http://schemas.microsoft.com/office/powerpoint/2010/main" val="38461287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6A65C9-ED94-68FF-B6D0-01B6D0AB4B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EE317C-17AE-CDED-F848-54313962D9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54AACF-25BF-471D-E4D8-3CD77463AEE4}"/>
              </a:ext>
            </a:extLst>
          </p:cNvPr>
          <p:cNvSpPr>
            <a:spLocks noGrp="1"/>
          </p:cNvSpPr>
          <p:nvPr>
            <p:ph type="body" idx="1"/>
          </p:nvPr>
        </p:nvSpPr>
        <p:spPr/>
        <p:txBody>
          <a:bodyPr/>
          <a:lstStyle/>
          <a:p>
            <a:r>
              <a:rPr lang="en-US" dirty="0"/>
              <a:t>Highlight new buildings</a:t>
            </a:r>
          </a:p>
          <a:p>
            <a:endParaRPr lang="en-US"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1" dirty="0"/>
              <a:t>New Storage garage.</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1" dirty="0"/>
              <a:t>Existing Garage is at 16ft elevation</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1" dirty="0"/>
              <a:t>New Garage is at 37ft elevation</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dirty="0"/>
          </a:p>
          <a:p>
            <a:endParaRPr lang="en-US" dirty="0"/>
          </a:p>
          <a:p>
            <a:endParaRPr lang="en-US" dirty="0"/>
          </a:p>
          <a:p>
            <a:endParaRPr lang="en-US" dirty="0"/>
          </a:p>
          <a:p>
            <a:r>
              <a:rPr lang="en-US" dirty="0"/>
              <a:t> </a:t>
            </a:r>
          </a:p>
          <a:p>
            <a:endParaRPr lang="en-US" dirty="0"/>
          </a:p>
          <a:p>
            <a:endParaRPr lang="en-US" dirty="0"/>
          </a:p>
        </p:txBody>
      </p:sp>
      <p:sp>
        <p:nvSpPr>
          <p:cNvPr id="4" name="Slide Number Placeholder 3">
            <a:extLst>
              <a:ext uri="{FF2B5EF4-FFF2-40B4-BE49-F238E27FC236}">
                <a16:creationId xmlns:a16="http://schemas.microsoft.com/office/drawing/2014/main" id="{D1E3079B-D34F-A80F-3EC5-B2C93A4FC258}"/>
              </a:ext>
            </a:extLst>
          </p:cNvPr>
          <p:cNvSpPr>
            <a:spLocks noGrp="1"/>
          </p:cNvSpPr>
          <p:nvPr>
            <p:ph type="sldNum" sz="quarter" idx="5"/>
          </p:nvPr>
        </p:nvSpPr>
        <p:spPr/>
        <p:txBody>
          <a:bodyPr/>
          <a:lstStyle/>
          <a:p>
            <a:fld id="{D4C68B90-1066-4016-9788-C1986C2ADAC0}" type="slidenum">
              <a:rPr lang="en-US" altLang="en-US" smtClean="0"/>
              <a:pPr/>
              <a:t>10</a:t>
            </a:fld>
            <a:endParaRPr lang="en-US" altLang="en-US" dirty="0"/>
          </a:p>
        </p:txBody>
      </p:sp>
    </p:spTree>
    <p:extLst>
      <p:ext uri="{BB962C8B-B14F-4D97-AF65-F5344CB8AC3E}">
        <p14:creationId xmlns:p14="http://schemas.microsoft.com/office/powerpoint/2010/main" val="35959859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673600" y="1676401"/>
            <a:ext cx="6604000" cy="1927225"/>
          </a:xfrm>
        </p:spPr>
        <p:txBody>
          <a:bodyPr/>
          <a:lstStyle>
            <a:lvl1pPr algn="r">
              <a:defRPr b="0">
                <a:effectLst>
                  <a:outerShdw blurRad="38100" dist="38100" dir="2700000" algn="tl">
                    <a:srgbClr val="000000">
                      <a:alpha val="43137"/>
                    </a:srgbClr>
                  </a:outerShdw>
                </a:effectLst>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4725446" y="3886200"/>
            <a:ext cx="6552153" cy="1676400"/>
          </a:xfrm>
        </p:spPr>
        <p:txBody>
          <a:bodyPr/>
          <a:lstStyle>
            <a:lvl1pPr marL="0" indent="0" algn="r">
              <a:spcBef>
                <a:spcPts val="0"/>
              </a:spcBef>
              <a:spcAft>
                <a:spcPts val="600"/>
              </a:spcAft>
              <a:buNone/>
              <a:defRPr sz="2400" baseline="0">
                <a:solidFill>
                  <a:schemeClr val="tx1">
                    <a:tint val="75000"/>
                  </a:schemeClr>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Staff Name</a:t>
            </a:r>
          </a:p>
          <a:p>
            <a:r>
              <a:rPr lang="en-US" dirty="0"/>
              <a:t>Title/Program </a:t>
            </a:r>
          </a:p>
        </p:txBody>
      </p:sp>
      <p:pic>
        <p:nvPicPr>
          <p:cNvPr id="2051" name="Picture 3"/>
          <p:cNvPicPr>
            <a:picLocks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17601" y="1556085"/>
            <a:ext cx="3017520" cy="3017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id="{2418EE0F-E09C-45B3-A43B-C8D2603F97CF}"/>
              </a:ext>
            </a:extLst>
          </p:cNvPr>
          <p:cNvSpPr txBox="1"/>
          <p:nvPr userDrawn="1"/>
        </p:nvSpPr>
        <p:spPr>
          <a:xfrm>
            <a:off x="8351" y="6019800"/>
            <a:ext cx="12175298" cy="877163"/>
          </a:xfrm>
          <a:prstGeom prst="rect">
            <a:avLst/>
          </a:prstGeom>
          <a:solidFill>
            <a:srgbClr val="17375E"/>
          </a:solidFill>
        </p:spPr>
        <p:txBody>
          <a:bodyPr wrap="square" rtlCol="0">
            <a:spAutoFit/>
          </a:bodyPr>
          <a:lstStyle/>
          <a:p>
            <a:pPr algn="ctr">
              <a:spcAft>
                <a:spcPts val="600"/>
              </a:spcAft>
            </a:pPr>
            <a:r>
              <a:rPr lang="en-US" sz="2800" cap="small" baseline="0" dirty="0">
                <a:solidFill>
                  <a:schemeClr val="bg1"/>
                </a:solidFill>
                <a:latin typeface="Arial" panose="020B0604020202020204" pitchFamily="34" charset="0"/>
                <a:cs typeface="Arial" panose="020B0604020202020204" pitchFamily="34" charset="0"/>
              </a:rPr>
              <a:t>Maine Department of Environmental Protection</a:t>
            </a:r>
          </a:p>
          <a:p>
            <a:pPr algn="ctr">
              <a:spcAft>
                <a:spcPts val="600"/>
              </a:spcAft>
            </a:pPr>
            <a:r>
              <a:rPr lang="en-US" sz="1800" i="1" spc="100" baseline="0" dirty="0">
                <a:solidFill>
                  <a:schemeClr val="bg1"/>
                </a:solidFill>
                <a:latin typeface="Arial Narrow" panose="020B0606020202030204" pitchFamily="34" charset="0"/>
                <a:cs typeface="Arial" panose="020B0604020202020204" pitchFamily="34" charset="0"/>
              </a:rPr>
              <a:t>Protecting Maine’s Air, Land, and Water</a:t>
            </a:r>
          </a:p>
        </p:txBody>
      </p:sp>
      <p:cxnSp>
        <p:nvCxnSpPr>
          <p:cNvPr id="7" name="Straight Connector 6">
            <a:extLst>
              <a:ext uri="{FF2B5EF4-FFF2-40B4-BE49-F238E27FC236}">
                <a16:creationId xmlns:a16="http://schemas.microsoft.com/office/drawing/2014/main" id="{5904CBC5-CA42-489D-B382-AF9E80FCB85A}"/>
              </a:ext>
            </a:extLst>
          </p:cNvPr>
          <p:cNvCxnSpPr>
            <a:cxnSpLocks/>
          </p:cNvCxnSpPr>
          <p:nvPr userDrawn="1"/>
        </p:nvCxnSpPr>
        <p:spPr>
          <a:xfrm>
            <a:off x="1828800" y="6528816"/>
            <a:ext cx="8534400"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06700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000" b="1">
                <a:effectLst/>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051244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9F11C-BAAC-4DCA-8595-6B743811EE23}"/>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E3A0E8C0-AC8E-4332-90BC-BF7EE2B0D615}"/>
              </a:ext>
            </a:extLst>
          </p:cNvPr>
          <p:cNvSpPr>
            <a:spLocks noGrp="1"/>
          </p:cNvSpPr>
          <p:nvPr>
            <p:ph sz="quarter" idx="10"/>
          </p:nvPr>
        </p:nvSpPr>
        <p:spPr>
          <a:xfrm>
            <a:off x="609600" y="1600200"/>
            <a:ext cx="3733800"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838746CC-398A-4B2A-8787-A32DFF6DB06E}"/>
              </a:ext>
            </a:extLst>
          </p:cNvPr>
          <p:cNvSpPr>
            <a:spLocks noGrp="1"/>
          </p:cNvSpPr>
          <p:nvPr>
            <p:ph sz="quarter" idx="11"/>
          </p:nvPr>
        </p:nvSpPr>
        <p:spPr>
          <a:xfrm>
            <a:off x="4572000" y="1600200"/>
            <a:ext cx="7010400"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06088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Content Placeholder 2"/>
          <p:cNvSpPr>
            <a:spLocks noGrp="1"/>
          </p:cNvSpPr>
          <p:nvPr>
            <p:ph idx="1"/>
          </p:nvPr>
        </p:nvSpPr>
        <p:spPr>
          <a:xfrm>
            <a:off x="609600" y="1600201"/>
            <a:ext cx="10972800" cy="16763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title"/>
          </p:nvPr>
        </p:nvSpPr>
        <p:spPr>
          <a:xfrm>
            <a:off x="609600" y="274638"/>
            <a:ext cx="10972800" cy="1143000"/>
          </a:xfrm>
        </p:spPr>
        <p:txBody>
          <a:bodyPr/>
          <a:lstStyle>
            <a:lvl1pPr>
              <a:defRPr sz="4000" b="1">
                <a:effectLs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2153CE6-1776-4EB9-B20A-30BD6AE7D12C}"/>
              </a:ext>
            </a:extLst>
          </p:cNvPr>
          <p:cNvSpPr>
            <a:spLocks noGrp="1"/>
          </p:cNvSpPr>
          <p:nvPr>
            <p:ph sz="quarter" idx="10"/>
          </p:nvPr>
        </p:nvSpPr>
        <p:spPr>
          <a:xfrm>
            <a:off x="609600" y="3459162"/>
            <a:ext cx="10972800" cy="24082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84038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246232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Picture Placeholder 1"/>
          <p:cNvPicPr>
            <a:picLocks/>
          </p:cNvPicPr>
          <p:nvPr userDrawn="1"/>
        </p:nvPicPr>
        <p:blipFill rotWithShape="1">
          <a:blip r:embed="rId2">
            <a:extLst>
              <a:ext uri="{28A0092B-C50C-407E-A947-70E740481C1C}">
                <a14:useLocalDpi xmlns:a14="http://schemas.microsoft.com/office/drawing/2010/main" val="0"/>
              </a:ext>
            </a:extLst>
          </a:blip>
          <a:srcRect l="-1540" t="-1201" r="-455" b="-698"/>
          <a:stretch/>
        </p:blipFill>
        <p:spPr bwMode="auto">
          <a:xfrm>
            <a:off x="4743100" y="631749"/>
            <a:ext cx="2705799"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userDrawn="1"/>
        </p:nvSpPr>
        <p:spPr>
          <a:xfrm>
            <a:off x="5052483" y="3593861"/>
            <a:ext cx="2087033" cy="400110"/>
          </a:xfrm>
          <a:prstGeom prst="rect">
            <a:avLst/>
          </a:prstGeom>
          <a:noFill/>
        </p:spPr>
        <p:txBody>
          <a:bodyPr wrap="square" rtlCol="0">
            <a:spAutoFit/>
          </a:bodyPr>
          <a:lstStyle/>
          <a:p>
            <a:pPr algn="ctr"/>
            <a:r>
              <a:rPr lang="en-US" sz="2000" dirty="0">
                <a:solidFill>
                  <a:srgbClr val="254061"/>
                </a:solidFill>
                <a:latin typeface="Arial" panose="020B0604020202020204" pitchFamily="34" charset="0"/>
                <a:cs typeface="Arial" panose="020B0604020202020204" pitchFamily="34" charset="0"/>
              </a:rPr>
              <a:t>Contact:</a:t>
            </a:r>
          </a:p>
        </p:txBody>
      </p:sp>
      <p:sp>
        <p:nvSpPr>
          <p:cNvPr id="10" name="Rectangle 9"/>
          <p:cNvSpPr/>
          <p:nvPr userDrawn="1"/>
        </p:nvSpPr>
        <p:spPr>
          <a:xfrm>
            <a:off x="4898684" y="5494099"/>
            <a:ext cx="2394630" cy="369332"/>
          </a:xfrm>
          <a:prstGeom prst="rect">
            <a:avLst/>
          </a:prstGeom>
        </p:spPr>
        <p:txBody>
          <a:bodyPr wrap="none">
            <a:spAutoFit/>
          </a:bodyPr>
          <a:lstStyle/>
          <a:p>
            <a:pPr lvl="0" algn="ctr"/>
            <a:r>
              <a:rPr kumimoji="0" lang="en-US" sz="1800" b="1" i="1" u="none" strike="noStrike" kern="1200" cap="none" spc="0" normalizeH="0" baseline="0" noProof="0" dirty="0">
                <a:ln>
                  <a:noFill/>
                </a:ln>
                <a:solidFill>
                  <a:srgbClr val="4F81BD">
                    <a:lumMod val="50000"/>
                  </a:srgbClr>
                </a:solidFill>
                <a:effectLst/>
                <a:uLnTx/>
                <a:uFillTx/>
                <a:latin typeface="Arial" pitchFamily="34" charset="0"/>
                <a:ea typeface="+mn-ea"/>
                <a:cs typeface="Arial" pitchFamily="34" charset="0"/>
              </a:rPr>
              <a:t>www.maine.gov/dep</a:t>
            </a:r>
            <a:endParaRPr lang="en-US" dirty="0"/>
          </a:p>
        </p:txBody>
      </p:sp>
      <p:sp>
        <p:nvSpPr>
          <p:cNvPr id="11" name="Text Placeholder 10"/>
          <p:cNvSpPr>
            <a:spLocks noGrp="1"/>
          </p:cNvSpPr>
          <p:nvPr>
            <p:ph type="body" sz="quarter" idx="13"/>
          </p:nvPr>
        </p:nvSpPr>
        <p:spPr>
          <a:xfrm>
            <a:off x="3251199" y="4172535"/>
            <a:ext cx="5689600" cy="1143000"/>
          </a:xfrm>
        </p:spPr>
        <p:txBody>
          <a:bodyPr/>
          <a:lstStyle>
            <a:lvl5pPr marL="0" indent="0" algn="ctr">
              <a:buFontTx/>
              <a:buNone/>
              <a:defRPr>
                <a:solidFill>
                  <a:srgbClr val="254061"/>
                </a:solidFill>
                <a:latin typeface="Arial" panose="020B0604020202020204" pitchFamily="34" charset="0"/>
                <a:cs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41948290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2287F14F-2F96-4F40-A560-BCF940DD1311}"/>
              </a:ext>
            </a:extLst>
          </p:cNvPr>
          <p:cNvSpPr>
            <a:spLocks noGrp="1"/>
          </p:cNvSpPr>
          <p:nvPr>
            <p:ph idx="1" hasCustomPrompt="1"/>
          </p:nvPr>
        </p:nvSpPr>
        <p:spPr>
          <a:xfrm>
            <a:off x="461433" y="1145405"/>
            <a:ext cx="10972800" cy="5114309"/>
          </a:xfrm>
          <a:prstGeom prst="rect">
            <a:avLst/>
          </a:prstGeom>
        </p:spPr>
        <p:txBody>
          <a:bodyPr/>
          <a:lstStyle>
            <a:lvl1pPr marL="257168" indent="-257168">
              <a:buClr>
                <a:schemeClr val="tx1"/>
              </a:buClr>
              <a:buFont typeface="Arial" panose="020B0604020202020204" pitchFamily="34" charset="0"/>
              <a:buChar char="•"/>
              <a:defRPr sz="2800" b="1">
                <a:solidFill>
                  <a:schemeClr val="accent2"/>
                </a:solidFill>
                <a:latin typeface="+mn-lt"/>
              </a:defRPr>
            </a:lvl1pPr>
            <a:lvl2pPr marL="557199" indent="-296459">
              <a:buClr>
                <a:schemeClr val="tx1"/>
              </a:buClr>
              <a:buSzPct val="100000"/>
              <a:buFont typeface="Myriad Pro" panose="020B0503030403020204" pitchFamily="34" charset="0"/>
              <a:buChar char="–"/>
              <a:defRPr sz="2000">
                <a:solidFill>
                  <a:srgbClr val="666666"/>
                </a:solidFill>
                <a:latin typeface="+mn-lt"/>
              </a:defRPr>
            </a:lvl2pPr>
            <a:lvl3pPr marL="857228" indent="-171446">
              <a:buClr>
                <a:schemeClr val="tx1"/>
              </a:buClr>
              <a:buSzPct val="50000"/>
              <a:buFont typeface="Myriad Pro" panose="020B0503030403020204" pitchFamily="34" charset="0"/>
              <a:buChar char="–"/>
              <a:defRPr sz="2000">
                <a:solidFill>
                  <a:srgbClr val="666666"/>
                </a:solidFill>
                <a:latin typeface="+mn-lt"/>
              </a:defRPr>
            </a:lvl3pPr>
            <a:lvl4pPr marL="1200120" indent="-171446">
              <a:buClr>
                <a:schemeClr val="tx1"/>
              </a:buClr>
              <a:buSzPct val="100000"/>
              <a:buFont typeface="Myriad Pro" panose="020B0503030403020204" pitchFamily="34" charset="0"/>
              <a:buChar char="–"/>
              <a:defRPr>
                <a:solidFill>
                  <a:srgbClr val="666666"/>
                </a:solidFill>
                <a:latin typeface="+mn-lt"/>
              </a:defRPr>
            </a:lvl4pPr>
            <a:lvl5pPr marL="1543012" indent="-171446">
              <a:buClr>
                <a:schemeClr val="tx1"/>
              </a:buClr>
              <a:buFont typeface="Myriad Pro" panose="020B0503030403020204" pitchFamily="34" charset="0"/>
              <a:buChar char="–"/>
              <a:defRPr>
                <a:solidFill>
                  <a:srgbClr val="666666"/>
                </a:solidFill>
                <a:latin typeface="+mn-lt"/>
              </a:defRPr>
            </a:lvl5pPr>
          </a:lstStyle>
          <a:p>
            <a:pPr lvl="0"/>
            <a:r>
              <a:rPr lang="en-US" dirty="0"/>
              <a:t>Edit Master text styles - if too much orange on slide, change to dark grey or blue using theme colors</a:t>
            </a:r>
          </a:p>
          <a:p>
            <a:pPr lvl="1"/>
            <a:r>
              <a:rPr lang="en-US" dirty="0"/>
              <a:t>Second level</a:t>
            </a:r>
          </a:p>
          <a:p>
            <a:pPr lvl="2"/>
            <a:r>
              <a:rPr lang="en-US" dirty="0"/>
              <a:t>Third level</a:t>
            </a:r>
          </a:p>
        </p:txBody>
      </p:sp>
      <p:sp>
        <p:nvSpPr>
          <p:cNvPr id="5" name="Title 1">
            <a:extLst>
              <a:ext uri="{FF2B5EF4-FFF2-40B4-BE49-F238E27FC236}">
                <a16:creationId xmlns:a16="http://schemas.microsoft.com/office/drawing/2014/main" id="{73303816-5A6E-4C32-8D6B-5CEB2F537EE4}"/>
              </a:ext>
            </a:extLst>
          </p:cNvPr>
          <p:cNvSpPr>
            <a:spLocks noGrp="1"/>
          </p:cNvSpPr>
          <p:nvPr>
            <p:ph type="title"/>
          </p:nvPr>
        </p:nvSpPr>
        <p:spPr>
          <a:xfrm>
            <a:off x="461429" y="243044"/>
            <a:ext cx="11730571" cy="736599"/>
          </a:xfrm>
          <a:prstGeom prst="rect">
            <a:avLst/>
          </a:prstGeom>
        </p:spPr>
        <p:txBody>
          <a:bodyPr>
            <a:normAutofit/>
          </a:bodyPr>
          <a:lstStyle>
            <a:lvl1pPr algn="l">
              <a:defRPr sz="2800" b="1" cap="all">
                <a:solidFill>
                  <a:schemeClr val="tx1"/>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3542112832"/>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4.xml"/><Relationship Id="rId7"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p>
            <a:pPr lvl="0"/>
            <a:r>
              <a:rPr lang="en-US" altLang="en-US"/>
              <a:t>Click to edit Master title style</a:t>
            </a:r>
            <a:endParaRPr lang="en-US" altLang="en-US" dirty="0"/>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Tree>
    <p:extLst>
      <p:ext uri="{BB962C8B-B14F-4D97-AF65-F5344CB8AC3E}">
        <p14:creationId xmlns:p14="http://schemas.microsoft.com/office/powerpoint/2010/main" val="2374999064"/>
      </p:ext>
    </p:extLst>
  </p:cSld>
  <p:clrMap bg1="lt1" tx1="dk1" bg2="lt2" tx2="dk2" accent1="accent1" accent2="accent2" accent3="accent3" accent4="accent4" accent5="accent5" accent6="accent6" hlink="hlink" folHlink="folHlink"/>
  <p:sldLayoutIdLst>
    <p:sldLayoutId id="2147483649" r:id="rId1"/>
  </p:sldLayoutIdLst>
  <p:hf hdr="0" ftr="0" dt="0"/>
  <p:txStyles>
    <p:titleStyle>
      <a:lvl1pPr algn="ctr" rtl="0" eaLnBrk="1" fontAlgn="base" hangingPunct="1">
        <a:spcBef>
          <a:spcPct val="0"/>
        </a:spcBef>
        <a:spcAft>
          <a:spcPct val="0"/>
        </a:spcAft>
        <a:defRPr sz="4000" b="1" i="0" u="none" kern="1200">
          <a:solidFill>
            <a:schemeClr val="tx2">
              <a:lumMod val="75000"/>
            </a:schemeClr>
          </a:solidFill>
          <a:effectLst/>
          <a:latin typeface="Arial" panose="020B0604020202020204" pitchFamily="34" charset="0"/>
          <a:ea typeface="+mj-ea"/>
          <a:cs typeface="Arial" panose="020B0604020202020204" pitchFamily="34" charset="0"/>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2">
              <a:lumMod val="75000"/>
            </a:schemeClr>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b="0" i="0" u="none" kern="1200">
          <a:solidFill>
            <a:schemeClr val="tx2">
              <a:lumMod val="75000"/>
            </a:schemeClr>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2">
              <a:lumMod val="75000"/>
            </a:schemeClr>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2">
              <a:lumMod val="75000"/>
            </a:schemeClr>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2">
              <a:lumMod val="7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p>
            <a:pPr lvl="0"/>
            <a:r>
              <a:rPr lang="en-US" altLang="en-US"/>
              <a:t>Click to edit Master title style</a:t>
            </a:r>
            <a:endParaRPr lang="en-US" altLang="en-US" dirty="0"/>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3" name="TextBox 2">
            <a:extLst>
              <a:ext uri="{FF2B5EF4-FFF2-40B4-BE49-F238E27FC236}">
                <a16:creationId xmlns:a16="http://schemas.microsoft.com/office/drawing/2014/main" id="{CAD1669F-82F0-4D9A-981A-F44BC536DE64}"/>
              </a:ext>
            </a:extLst>
          </p:cNvPr>
          <p:cNvSpPr txBox="1"/>
          <p:nvPr userDrawn="1"/>
        </p:nvSpPr>
        <p:spPr>
          <a:xfrm>
            <a:off x="0" y="6273480"/>
            <a:ext cx="12168851" cy="369332"/>
          </a:xfrm>
          <a:prstGeom prst="rect">
            <a:avLst/>
          </a:prstGeom>
          <a:solidFill>
            <a:srgbClr val="17375E"/>
          </a:solidFill>
        </p:spPr>
        <p:txBody>
          <a:bodyPr wrap="square" rtlCol="0">
            <a:spAutoFit/>
          </a:bodyPr>
          <a:lstStyle/>
          <a:p>
            <a:pPr algn="l"/>
            <a:r>
              <a:rPr lang="en-US" cap="all" baseline="0" dirty="0">
                <a:solidFill>
                  <a:schemeClr val="bg1"/>
                </a:solidFill>
              </a:rPr>
              <a:t>	      Maine Department of Environmental Protection	                                                   </a:t>
            </a:r>
            <a:r>
              <a:rPr lang="en-US" cap="none" baseline="0" dirty="0">
                <a:solidFill>
                  <a:schemeClr val="bg1"/>
                </a:solidFill>
              </a:rPr>
              <a:t>www.maine.gov/dep</a:t>
            </a:r>
            <a:endParaRPr lang="en-US" cap="all" baseline="0" dirty="0">
              <a:solidFill>
                <a:schemeClr val="bg1"/>
              </a:solidFill>
            </a:endParaRPr>
          </a:p>
        </p:txBody>
      </p:sp>
      <p:pic>
        <p:nvPicPr>
          <p:cNvPr id="8" name="Picture 7">
            <a:extLst>
              <a:ext uri="{FF2B5EF4-FFF2-40B4-BE49-F238E27FC236}">
                <a16:creationId xmlns:a16="http://schemas.microsoft.com/office/drawing/2014/main" id="{00EE07EF-8D92-4DCE-AF53-258B776B4781}"/>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381000" y="6034513"/>
            <a:ext cx="822960" cy="822960"/>
          </a:xfrm>
          <a:prstGeom prst="rect">
            <a:avLst/>
          </a:prstGeom>
          <a:effectLst>
            <a:softEdge rad="63500"/>
          </a:effectLst>
        </p:spPr>
      </p:pic>
    </p:spTree>
  </p:cSld>
  <p:clrMap bg1="lt1" tx1="dk1" bg2="lt2" tx2="dk2" accent1="accent1" accent2="accent2" accent3="accent3" accent4="accent4" accent5="accent5" accent6="accent6" hlink="hlink" folHlink="folHlink"/>
  <p:sldLayoutIdLst>
    <p:sldLayoutId id="2147483650" r:id="rId1"/>
    <p:sldLayoutId id="2147483660" r:id="rId2"/>
    <p:sldLayoutId id="2147483651" r:id="rId3"/>
    <p:sldLayoutId id="2147483658" r:id="rId4"/>
    <p:sldLayoutId id="2147483657" r:id="rId5"/>
    <p:sldLayoutId id="2147483661" r:id="rId6"/>
  </p:sldLayoutIdLst>
  <p:hf hdr="0" ftr="0" dt="0"/>
  <p:txStyles>
    <p:titleStyle>
      <a:lvl1pPr algn="ctr" rtl="0" eaLnBrk="1" fontAlgn="base" hangingPunct="1">
        <a:spcBef>
          <a:spcPct val="0"/>
        </a:spcBef>
        <a:spcAft>
          <a:spcPct val="0"/>
        </a:spcAft>
        <a:defRPr sz="4000" b="1" i="0" u="none" kern="1200">
          <a:solidFill>
            <a:schemeClr val="tx2">
              <a:lumMod val="75000"/>
            </a:schemeClr>
          </a:solidFill>
          <a:effectLst/>
          <a:latin typeface="Arial" panose="020B0604020202020204" pitchFamily="34" charset="0"/>
          <a:ea typeface="+mj-ea"/>
          <a:cs typeface="Arial" panose="020B0604020202020204" pitchFamily="34" charset="0"/>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2">
              <a:lumMod val="75000"/>
            </a:schemeClr>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b="0" i="0" u="none" kern="1200">
          <a:solidFill>
            <a:schemeClr val="tx2">
              <a:lumMod val="75000"/>
            </a:schemeClr>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2">
              <a:lumMod val="75000"/>
            </a:schemeClr>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2">
              <a:lumMod val="75000"/>
            </a:schemeClr>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2">
              <a:lumMod val="7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customXml" Target="../ink/ink3.xml"/><Relationship Id="rId5" Type="http://schemas.openxmlformats.org/officeDocument/2006/relationships/image" Target="../media/image24.png"/><Relationship Id="rId4" Type="http://schemas.openxmlformats.org/officeDocument/2006/relationships/customXml" Target="../ink/ink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customXml" Target="../ink/ink4.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customXml" Target="../ink/ink5.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customXml" Target="../ink/ink7.xml"/><Relationship Id="rId5" Type="http://schemas.openxmlformats.org/officeDocument/2006/relationships/image" Target="../media/image28.png"/><Relationship Id="rId4" Type="http://schemas.openxmlformats.org/officeDocument/2006/relationships/customXml" Target="../ink/ink6.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customXml" Target="../ink/ink8.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customXml" Target="../ink/ink9.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180.png"/><Relationship Id="rId4" Type="http://schemas.openxmlformats.org/officeDocument/2006/relationships/customXml" Target="../ink/ink10.xml"/></Relationships>
</file>

<file path=ppt/slides/_rels/slide21.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36.jpe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hyperlink" Target="mailto:Brandy.m.piers@maine.gov"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customXml" Target="../ink/ink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A3CCB13-968F-473F-BF39-D498BF65FC56}"/>
              </a:ext>
            </a:extLst>
          </p:cNvPr>
          <p:cNvSpPr>
            <a:spLocks noGrp="1"/>
          </p:cNvSpPr>
          <p:nvPr>
            <p:ph type="ctrTitle"/>
          </p:nvPr>
        </p:nvSpPr>
        <p:spPr>
          <a:xfrm>
            <a:off x="4191000" y="485417"/>
            <a:ext cx="7353300" cy="1431376"/>
          </a:xfrm>
        </p:spPr>
        <p:txBody>
          <a:bodyPr>
            <a:noAutofit/>
          </a:bodyPr>
          <a:lstStyle/>
          <a:p>
            <a:pPr algn="ctr"/>
            <a:r>
              <a:rPr lang="en-US" sz="4800" dirty="0"/>
              <a:t>State of Maine’s CWSRF </a:t>
            </a:r>
          </a:p>
        </p:txBody>
      </p:sp>
      <p:sp>
        <p:nvSpPr>
          <p:cNvPr id="6" name="Subtitle 5">
            <a:extLst>
              <a:ext uri="{FF2B5EF4-FFF2-40B4-BE49-F238E27FC236}">
                <a16:creationId xmlns:a16="http://schemas.microsoft.com/office/drawing/2014/main" id="{A9794EF0-C90C-4951-AF89-9D3562F25ADC}"/>
              </a:ext>
            </a:extLst>
          </p:cNvPr>
          <p:cNvSpPr>
            <a:spLocks noGrp="1"/>
          </p:cNvSpPr>
          <p:nvPr>
            <p:ph type="subTitle" idx="1"/>
          </p:nvPr>
        </p:nvSpPr>
        <p:spPr>
          <a:xfrm>
            <a:off x="7162801" y="4952999"/>
            <a:ext cx="4267199" cy="1066800"/>
          </a:xfrm>
          <a:solidFill>
            <a:schemeClr val="bg1"/>
          </a:solidFill>
        </p:spPr>
        <p:txBody>
          <a:bodyPr/>
          <a:lstStyle/>
          <a:p>
            <a:r>
              <a:rPr lang="en-US" dirty="0"/>
              <a:t>Brandy M. Piers, P.Eng., P.E.</a:t>
            </a:r>
          </a:p>
          <a:p>
            <a:r>
              <a:rPr lang="en-US" dirty="0"/>
              <a:t>CWSRF Manager</a:t>
            </a:r>
          </a:p>
          <a:p>
            <a:r>
              <a:rPr lang="en-US" dirty="0"/>
              <a:t> </a:t>
            </a:r>
          </a:p>
        </p:txBody>
      </p:sp>
      <p:pic>
        <p:nvPicPr>
          <p:cNvPr id="2" name="Picture 1">
            <a:extLst>
              <a:ext uri="{FF2B5EF4-FFF2-40B4-BE49-F238E27FC236}">
                <a16:creationId xmlns:a16="http://schemas.microsoft.com/office/drawing/2014/main" id="{E2E142F5-17C6-E754-2582-ACE33398576E}"/>
              </a:ext>
            </a:extLst>
          </p:cNvPr>
          <p:cNvPicPr>
            <a:picLocks noChangeAspect="1"/>
          </p:cNvPicPr>
          <p:nvPr/>
        </p:nvPicPr>
        <p:blipFill>
          <a:blip r:embed="rId3"/>
          <a:stretch>
            <a:fillRect/>
          </a:stretch>
        </p:blipFill>
        <p:spPr>
          <a:xfrm>
            <a:off x="-10510" y="-7989"/>
            <a:ext cx="12202510" cy="329213"/>
          </a:xfrm>
          <a:prstGeom prst="rect">
            <a:avLst/>
          </a:prstGeom>
        </p:spPr>
      </p:pic>
      <p:sp>
        <p:nvSpPr>
          <p:cNvPr id="3" name="Title 4">
            <a:extLst>
              <a:ext uri="{FF2B5EF4-FFF2-40B4-BE49-F238E27FC236}">
                <a16:creationId xmlns:a16="http://schemas.microsoft.com/office/drawing/2014/main" id="{345778A1-275E-DBCA-351D-33A23010E117}"/>
              </a:ext>
            </a:extLst>
          </p:cNvPr>
          <p:cNvSpPr txBox="1">
            <a:spLocks/>
          </p:cNvSpPr>
          <p:nvPr/>
        </p:nvSpPr>
        <p:spPr bwMode="auto">
          <a:xfrm>
            <a:off x="3848100" y="2045608"/>
            <a:ext cx="8153400" cy="2590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r" rtl="0" eaLnBrk="1" fontAlgn="base" hangingPunct="1">
              <a:spcBef>
                <a:spcPct val="0"/>
              </a:spcBef>
              <a:spcAft>
                <a:spcPct val="0"/>
              </a:spcAft>
              <a:defRPr sz="4000" b="0" i="0" u="none" kern="1200">
                <a:solidFill>
                  <a:schemeClr val="tx2">
                    <a:lumMod val="75000"/>
                  </a:schemeClr>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ctr"/>
            <a:r>
              <a:rPr lang="en-US" dirty="0"/>
              <a:t>Silviculture, Climate Resiliency </a:t>
            </a:r>
          </a:p>
          <a:p>
            <a:pPr algn="ctr"/>
            <a:r>
              <a:rPr lang="en-US" dirty="0"/>
              <a:t>Stormwater Management, </a:t>
            </a:r>
          </a:p>
          <a:p>
            <a:pPr algn="ctr"/>
            <a:r>
              <a:rPr lang="en-US" dirty="0"/>
              <a:t>&amp; Drinking Water Supply Protection </a:t>
            </a:r>
          </a:p>
        </p:txBody>
      </p:sp>
      <p:cxnSp>
        <p:nvCxnSpPr>
          <p:cNvPr id="4" name="Straight Connector 3">
            <a:extLst>
              <a:ext uri="{FF2B5EF4-FFF2-40B4-BE49-F238E27FC236}">
                <a16:creationId xmlns:a16="http://schemas.microsoft.com/office/drawing/2014/main" id="{1AC24214-DCF6-46A8-566E-411892C24EC7}"/>
              </a:ext>
            </a:extLst>
          </p:cNvPr>
          <p:cNvCxnSpPr>
            <a:cxnSpLocks/>
          </p:cNvCxnSpPr>
          <p:nvPr/>
        </p:nvCxnSpPr>
        <p:spPr>
          <a:xfrm>
            <a:off x="4419600" y="1981200"/>
            <a:ext cx="7010400" cy="0"/>
          </a:xfrm>
          <a:prstGeom prst="line">
            <a:avLst/>
          </a:prstGeom>
          <a:ln w="57150">
            <a:solidFill>
              <a:srgbClr val="17375E"/>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2A871A-B9D9-F873-3CA3-F560D331EF90}"/>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5B077C0-3DF3-1FF6-BCF8-B8A6D70FE88C}"/>
              </a:ext>
            </a:extLst>
          </p:cNvPr>
          <p:cNvPicPr>
            <a:picLocks noGrp="1" noChangeAspect="1"/>
          </p:cNvPicPr>
          <p:nvPr>
            <p:ph idx="1"/>
          </p:nvPr>
        </p:nvPicPr>
        <p:blipFill rotWithShape="1">
          <a:blip r:embed="rId3"/>
          <a:srcRect l="21160" t="9390" r="28916" b="46316"/>
          <a:stretch/>
        </p:blipFill>
        <p:spPr>
          <a:xfrm>
            <a:off x="4324514" y="1434675"/>
            <a:ext cx="7347996" cy="3746925"/>
          </a:xfrm>
        </p:spPr>
      </p:pic>
      <p:cxnSp>
        <p:nvCxnSpPr>
          <p:cNvPr id="42" name="Straight Connector 41">
            <a:extLst>
              <a:ext uri="{FF2B5EF4-FFF2-40B4-BE49-F238E27FC236}">
                <a16:creationId xmlns:a16="http://schemas.microsoft.com/office/drawing/2014/main" id="{AFABE5E2-E4BA-082E-3D48-3BFCB62F414A}"/>
              </a:ext>
            </a:extLst>
          </p:cNvPr>
          <p:cNvCxnSpPr>
            <a:cxnSpLocks/>
          </p:cNvCxnSpPr>
          <p:nvPr/>
        </p:nvCxnSpPr>
        <p:spPr>
          <a:xfrm flipH="1">
            <a:off x="2819400" y="3308137"/>
            <a:ext cx="3200400" cy="803714"/>
          </a:xfrm>
          <a:prstGeom prst="line">
            <a:avLst/>
          </a:prstGeom>
        </p:spPr>
        <p:style>
          <a:lnRef idx="2">
            <a:schemeClr val="accent1"/>
          </a:lnRef>
          <a:fillRef idx="0">
            <a:schemeClr val="accent1"/>
          </a:fillRef>
          <a:effectRef idx="1">
            <a:schemeClr val="accent1"/>
          </a:effectRef>
          <a:fontRef idx="minor">
            <a:schemeClr val="tx1"/>
          </a:fontRef>
        </p:style>
      </p:cxnSp>
      <p:sp>
        <p:nvSpPr>
          <p:cNvPr id="43" name="TextBox 42">
            <a:extLst>
              <a:ext uri="{FF2B5EF4-FFF2-40B4-BE49-F238E27FC236}">
                <a16:creationId xmlns:a16="http://schemas.microsoft.com/office/drawing/2014/main" id="{1C04332D-FB72-98DC-CC08-CDF57BDC0DA7}"/>
              </a:ext>
            </a:extLst>
          </p:cNvPr>
          <p:cNvSpPr txBox="1"/>
          <p:nvPr/>
        </p:nvSpPr>
        <p:spPr>
          <a:xfrm>
            <a:off x="762000" y="4116187"/>
            <a:ext cx="3119973" cy="461665"/>
          </a:xfrm>
          <a:prstGeom prst="rect">
            <a:avLst/>
          </a:prstGeom>
          <a:noFill/>
        </p:spPr>
        <p:txBody>
          <a:bodyPr wrap="square" rtlCol="0">
            <a:spAutoFit/>
          </a:bodyPr>
          <a:lstStyle/>
          <a:p>
            <a:r>
              <a:rPr lang="en-US" sz="2400" dirty="0"/>
              <a:t>New Storage garage</a:t>
            </a:r>
          </a:p>
        </p:txBody>
      </p:sp>
      <p:sp>
        <p:nvSpPr>
          <p:cNvPr id="2" name="Rectangle 1">
            <a:extLst>
              <a:ext uri="{FF2B5EF4-FFF2-40B4-BE49-F238E27FC236}">
                <a16:creationId xmlns:a16="http://schemas.microsoft.com/office/drawing/2014/main" id="{370AD5CC-3B0C-80A0-EB13-9987C0D79FDE}"/>
              </a:ext>
            </a:extLst>
          </p:cNvPr>
          <p:cNvSpPr/>
          <p:nvPr/>
        </p:nvSpPr>
        <p:spPr>
          <a:xfrm>
            <a:off x="0" y="0"/>
            <a:ext cx="12192000" cy="304800"/>
          </a:xfrm>
          <a:prstGeom prst="rect">
            <a:avLst/>
          </a:prstGeom>
          <a:solidFill>
            <a:srgbClr val="4EBE83"/>
          </a:solidFill>
          <a:ln>
            <a:solidFill>
              <a:srgbClr val="5CC47C"/>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mc:AlternateContent xmlns:mc="http://schemas.openxmlformats.org/markup-compatibility/2006">
        <mc:Choice xmlns:p14="http://schemas.microsoft.com/office/powerpoint/2010/main" Requires="p14">
          <p:contentPart p14:bwMode="auto" r:id="rId4">
            <p14:nvContentPartPr>
              <p14:cNvPr id="9" name="Ink 8">
                <a:extLst>
                  <a:ext uri="{FF2B5EF4-FFF2-40B4-BE49-F238E27FC236}">
                    <a16:creationId xmlns:a16="http://schemas.microsoft.com/office/drawing/2014/main" id="{2F590741-9FBA-2ED7-B690-B11FEF4A4A8E}"/>
                  </a:ext>
                </a:extLst>
              </p14:cNvPr>
              <p14:cNvContentPartPr/>
              <p14:nvPr/>
            </p14:nvContentPartPr>
            <p14:xfrm>
              <a:off x="4324514" y="2771823"/>
              <a:ext cx="360" cy="2880"/>
            </p14:xfrm>
          </p:contentPart>
        </mc:Choice>
        <mc:Fallback>
          <p:pic>
            <p:nvPicPr>
              <p:cNvPr id="9" name="Ink 8">
                <a:extLst>
                  <a:ext uri="{FF2B5EF4-FFF2-40B4-BE49-F238E27FC236}">
                    <a16:creationId xmlns:a16="http://schemas.microsoft.com/office/drawing/2014/main" id="{2F590741-9FBA-2ED7-B690-B11FEF4A4A8E}"/>
                  </a:ext>
                </a:extLst>
              </p:cNvPr>
              <p:cNvPicPr/>
              <p:nvPr/>
            </p:nvPicPr>
            <p:blipFill>
              <a:blip r:embed="rId5"/>
              <a:stretch>
                <a:fillRect/>
              </a:stretch>
            </p:blipFill>
            <p:spPr>
              <a:xfrm>
                <a:off x="4288874" y="2736183"/>
                <a:ext cx="72000" cy="7452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10" name="Ink 9">
                <a:extLst>
                  <a:ext uri="{FF2B5EF4-FFF2-40B4-BE49-F238E27FC236}">
                    <a16:creationId xmlns:a16="http://schemas.microsoft.com/office/drawing/2014/main" id="{E388B255-E6BD-4364-4B53-69B486F01995}"/>
                  </a:ext>
                </a:extLst>
              </p14:cNvPr>
              <p14:cNvContentPartPr/>
              <p14:nvPr/>
            </p14:nvContentPartPr>
            <p14:xfrm>
              <a:off x="5832423" y="2561975"/>
              <a:ext cx="3065287" cy="1492324"/>
            </p14:xfrm>
          </p:contentPart>
        </mc:Choice>
        <mc:Fallback>
          <p:pic>
            <p:nvPicPr>
              <p:cNvPr id="10" name="Ink 9">
                <a:extLst>
                  <a:ext uri="{FF2B5EF4-FFF2-40B4-BE49-F238E27FC236}">
                    <a16:creationId xmlns:a16="http://schemas.microsoft.com/office/drawing/2014/main" id="{E388B255-E6BD-4364-4B53-69B486F01995}"/>
                  </a:ext>
                </a:extLst>
              </p:cNvPr>
              <p:cNvPicPr/>
              <p:nvPr/>
            </p:nvPicPr>
            <p:blipFill>
              <a:blip r:embed="rId7"/>
              <a:stretch>
                <a:fillRect/>
              </a:stretch>
            </p:blipFill>
            <p:spPr>
              <a:xfrm>
                <a:off x="5796772" y="2525946"/>
                <a:ext cx="3136950" cy="1564022"/>
              </a:xfrm>
              <a:prstGeom prst="rect">
                <a:avLst/>
              </a:prstGeom>
            </p:spPr>
          </p:pic>
        </mc:Fallback>
      </mc:AlternateContent>
      <p:sp>
        <p:nvSpPr>
          <p:cNvPr id="15" name="Title 2">
            <a:extLst>
              <a:ext uri="{FF2B5EF4-FFF2-40B4-BE49-F238E27FC236}">
                <a16:creationId xmlns:a16="http://schemas.microsoft.com/office/drawing/2014/main" id="{82F7645D-43E6-CE6B-6427-7CB40E5299C8}"/>
              </a:ext>
            </a:extLst>
          </p:cNvPr>
          <p:cNvSpPr txBox="1">
            <a:spLocks/>
          </p:cNvSpPr>
          <p:nvPr/>
        </p:nvSpPr>
        <p:spPr bwMode="auto">
          <a:xfrm>
            <a:off x="2951814" y="250300"/>
            <a:ext cx="7609351" cy="736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rtl="0" eaLnBrk="1" fontAlgn="base" hangingPunct="1">
              <a:spcBef>
                <a:spcPct val="0"/>
              </a:spcBef>
              <a:spcAft>
                <a:spcPct val="0"/>
              </a:spcAft>
              <a:defRPr sz="2800" b="1" i="0" u="none" kern="1200" cap="all">
                <a:solidFill>
                  <a:schemeClr val="tx1"/>
                </a:solidFill>
                <a:effectLst/>
                <a:latin typeface="+mj-lt"/>
                <a:ea typeface="+mj-ea"/>
                <a:cs typeface="Arial" panose="020B0604020202020204" pitchFamily="34" charset="0"/>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ctr"/>
            <a:r>
              <a:rPr lang="en-US" sz="4000">
                <a:solidFill>
                  <a:schemeClr val="tx2">
                    <a:lumMod val="75000"/>
                  </a:schemeClr>
                </a:solidFill>
                <a:latin typeface="Arial" panose="020B0604020202020204" pitchFamily="34" charset="0"/>
              </a:rPr>
              <a:t>Site rendering</a:t>
            </a:r>
            <a:endParaRPr lang="en-US" sz="4000" dirty="0">
              <a:solidFill>
                <a:schemeClr val="tx2">
                  <a:lumMod val="75000"/>
                </a:schemeClr>
              </a:solidFill>
              <a:latin typeface="Arial" panose="020B0604020202020204" pitchFamily="34" charset="0"/>
            </a:endParaRPr>
          </a:p>
        </p:txBody>
      </p:sp>
    </p:spTree>
    <p:extLst>
      <p:ext uri="{BB962C8B-B14F-4D97-AF65-F5344CB8AC3E}">
        <p14:creationId xmlns:p14="http://schemas.microsoft.com/office/powerpoint/2010/main" val="37213033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8112EC-5C75-4290-E523-A64972FB723A}"/>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21424D2-2694-7F8D-319F-CB672077B373}"/>
              </a:ext>
            </a:extLst>
          </p:cNvPr>
          <p:cNvPicPr>
            <a:picLocks noGrp="1" noChangeAspect="1"/>
          </p:cNvPicPr>
          <p:nvPr>
            <p:ph idx="1"/>
          </p:nvPr>
        </p:nvPicPr>
        <p:blipFill rotWithShape="1">
          <a:blip r:embed="rId3"/>
          <a:srcRect l="16321" r="46548" b="41796"/>
          <a:stretch/>
        </p:blipFill>
        <p:spPr>
          <a:xfrm>
            <a:off x="4876799" y="1041399"/>
            <a:ext cx="5410201" cy="4874055"/>
          </a:xfrm>
        </p:spPr>
      </p:pic>
      <p:cxnSp>
        <p:nvCxnSpPr>
          <p:cNvPr id="46" name="Straight Connector 45">
            <a:extLst>
              <a:ext uri="{FF2B5EF4-FFF2-40B4-BE49-F238E27FC236}">
                <a16:creationId xmlns:a16="http://schemas.microsoft.com/office/drawing/2014/main" id="{7C0A345E-8FA7-2954-11B8-C76727E20643}"/>
              </a:ext>
            </a:extLst>
          </p:cNvPr>
          <p:cNvCxnSpPr>
            <a:cxnSpLocks/>
          </p:cNvCxnSpPr>
          <p:nvPr/>
        </p:nvCxnSpPr>
        <p:spPr>
          <a:xfrm flipH="1" flipV="1">
            <a:off x="2971800" y="2267673"/>
            <a:ext cx="4038600" cy="2228127"/>
          </a:xfrm>
          <a:prstGeom prst="line">
            <a:avLst/>
          </a:prstGeom>
        </p:spPr>
        <p:style>
          <a:lnRef idx="2">
            <a:schemeClr val="accent1"/>
          </a:lnRef>
          <a:fillRef idx="0">
            <a:schemeClr val="accent1"/>
          </a:fillRef>
          <a:effectRef idx="1">
            <a:schemeClr val="accent1"/>
          </a:effectRef>
          <a:fontRef idx="minor">
            <a:schemeClr val="tx1"/>
          </a:fontRef>
        </p:style>
      </p:cxnSp>
      <p:sp>
        <p:nvSpPr>
          <p:cNvPr id="47" name="TextBox 46">
            <a:extLst>
              <a:ext uri="{FF2B5EF4-FFF2-40B4-BE49-F238E27FC236}">
                <a16:creationId xmlns:a16="http://schemas.microsoft.com/office/drawing/2014/main" id="{A5ED31AB-3568-4424-9B0E-CCE25121EC06}"/>
              </a:ext>
            </a:extLst>
          </p:cNvPr>
          <p:cNvSpPr txBox="1"/>
          <p:nvPr/>
        </p:nvSpPr>
        <p:spPr>
          <a:xfrm>
            <a:off x="593132" y="1436676"/>
            <a:ext cx="3674068" cy="830997"/>
          </a:xfrm>
          <a:prstGeom prst="rect">
            <a:avLst/>
          </a:prstGeom>
          <a:noFill/>
        </p:spPr>
        <p:txBody>
          <a:bodyPr wrap="square" rtlCol="0">
            <a:spAutoFit/>
          </a:bodyPr>
          <a:lstStyle/>
          <a:p>
            <a:r>
              <a:rPr lang="en-US" sz="2400" dirty="0"/>
              <a:t>New centrifuges and solids handling building.</a:t>
            </a:r>
          </a:p>
        </p:txBody>
      </p:sp>
      <p:sp>
        <p:nvSpPr>
          <p:cNvPr id="2" name="Rectangle 1">
            <a:extLst>
              <a:ext uri="{FF2B5EF4-FFF2-40B4-BE49-F238E27FC236}">
                <a16:creationId xmlns:a16="http://schemas.microsoft.com/office/drawing/2014/main" id="{470BD4A5-4719-4A5E-4F42-C99B17E9E610}"/>
              </a:ext>
            </a:extLst>
          </p:cNvPr>
          <p:cNvSpPr/>
          <p:nvPr/>
        </p:nvSpPr>
        <p:spPr>
          <a:xfrm>
            <a:off x="0" y="0"/>
            <a:ext cx="12192000" cy="304800"/>
          </a:xfrm>
          <a:prstGeom prst="rect">
            <a:avLst/>
          </a:prstGeom>
          <a:solidFill>
            <a:srgbClr val="4EBE83"/>
          </a:solidFill>
          <a:ln>
            <a:solidFill>
              <a:srgbClr val="5CC47C"/>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mc:AlternateContent xmlns:mc="http://schemas.openxmlformats.org/markup-compatibility/2006">
        <mc:Choice xmlns:p14="http://schemas.microsoft.com/office/powerpoint/2010/main" Requires="p14">
          <p:contentPart p14:bwMode="auto" r:id="rId4">
            <p14:nvContentPartPr>
              <p14:cNvPr id="6" name="Ink 5">
                <a:extLst>
                  <a:ext uri="{FF2B5EF4-FFF2-40B4-BE49-F238E27FC236}">
                    <a16:creationId xmlns:a16="http://schemas.microsoft.com/office/drawing/2014/main" id="{79DF0ADA-85DA-0CC8-654F-3AA9396BFCA0}"/>
                  </a:ext>
                </a:extLst>
              </p14:cNvPr>
              <p14:cNvContentPartPr/>
              <p14:nvPr/>
            </p14:nvContentPartPr>
            <p14:xfrm>
              <a:off x="7010400" y="3980599"/>
              <a:ext cx="2590800" cy="1517555"/>
            </p14:xfrm>
          </p:contentPart>
        </mc:Choice>
        <mc:Fallback>
          <p:pic>
            <p:nvPicPr>
              <p:cNvPr id="6" name="Ink 5">
                <a:extLst>
                  <a:ext uri="{FF2B5EF4-FFF2-40B4-BE49-F238E27FC236}">
                    <a16:creationId xmlns:a16="http://schemas.microsoft.com/office/drawing/2014/main" id="{79DF0ADA-85DA-0CC8-654F-3AA9396BFCA0}"/>
                  </a:ext>
                </a:extLst>
              </p:cNvPr>
              <p:cNvPicPr/>
              <p:nvPr/>
            </p:nvPicPr>
            <p:blipFill>
              <a:blip r:embed="rId5"/>
              <a:stretch>
                <a:fillRect/>
              </a:stretch>
            </p:blipFill>
            <p:spPr>
              <a:xfrm>
                <a:off x="6974397" y="3944947"/>
                <a:ext cx="2662447" cy="1589219"/>
              </a:xfrm>
              <a:prstGeom prst="rect">
                <a:avLst/>
              </a:prstGeom>
            </p:spPr>
          </p:pic>
        </mc:Fallback>
      </mc:AlternateContent>
      <p:sp>
        <p:nvSpPr>
          <p:cNvPr id="13" name="Title 2">
            <a:extLst>
              <a:ext uri="{FF2B5EF4-FFF2-40B4-BE49-F238E27FC236}">
                <a16:creationId xmlns:a16="http://schemas.microsoft.com/office/drawing/2014/main" id="{95F2969F-078C-6EDD-C870-6669BA71771C}"/>
              </a:ext>
            </a:extLst>
          </p:cNvPr>
          <p:cNvSpPr txBox="1">
            <a:spLocks/>
          </p:cNvSpPr>
          <p:nvPr/>
        </p:nvSpPr>
        <p:spPr bwMode="auto">
          <a:xfrm>
            <a:off x="3588657" y="351754"/>
            <a:ext cx="7609351" cy="736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rtl="0" eaLnBrk="1" fontAlgn="base" hangingPunct="1">
              <a:spcBef>
                <a:spcPct val="0"/>
              </a:spcBef>
              <a:spcAft>
                <a:spcPct val="0"/>
              </a:spcAft>
              <a:defRPr sz="2800" b="1" i="0" u="none" kern="1200" cap="all">
                <a:solidFill>
                  <a:schemeClr val="tx1"/>
                </a:solidFill>
                <a:effectLst/>
                <a:latin typeface="+mj-lt"/>
                <a:ea typeface="+mj-ea"/>
                <a:cs typeface="Arial" panose="020B0604020202020204" pitchFamily="34" charset="0"/>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ctr"/>
            <a:r>
              <a:rPr lang="en-US" sz="4000" dirty="0">
                <a:solidFill>
                  <a:schemeClr val="tx2">
                    <a:lumMod val="75000"/>
                  </a:schemeClr>
                </a:solidFill>
                <a:latin typeface="Arial" panose="020B0604020202020204" pitchFamily="34" charset="0"/>
              </a:rPr>
              <a:t>Site rendering</a:t>
            </a:r>
          </a:p>
        </p:txBody>
      </p:sp>
    </p:spTree>
    <p:extLst>
      <p:ext uri="{BB962C8B-B14F-4D97-AF65-F5344CB8AC3E}">
        <p14:creationId xmlns:p14="http://schemas.microsoft.com/office/powerpoint/2010/main" val="30568497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117B45-FD55-1B7F-A224-99E547F644A2}"/>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7BE6EB3-D80E-C5BB-E68A-525CECA5C440}"/>
              </a:ext>
            </a:extLst>
          </p:cNvPr>
          <p:cNvPicPr>
            <a:picLocks noGrp="1" noChangeAspect="1"/>
          </p:cNvPicPr>
          <p:nvPr>
            <p:ph idx="1"/>
          </p:nvPr>
        </p:nvPicPr>
        <p:blipFill rotWithShape="1">
          <a:blip r:embed="rId3"/>
          <a:srcRect l="32142" t="17427" r="22579" b="42306"/>
          <a:stretch/>
        </p:blipFill>
        <p:spPr>
          <a:xfrm>
            <a:off x="898017" y="1569715"/>
            <a:ext cx="6708913" cy="3429000"/>
          </a:xfrm>
        </p:spPr>
      </p:pic>
      <p:cxnSp>
        <p:nvCxnSpPr>
          <p:cNvPr id="20" name="Straight Connector 19">
            <a:extLst>
              <a:ext uri="{FF2B5EF4-FFF2-40B4-BE49-F238E27FC236}">
                <a16:creationId xmlns:a16="http://schemas.microsoft.com/office/drawing/2014/main" id="{632A3E5D-1C00-1F10-89AB-D1F7A2A217E0}"/>
              </a:ext>
            </a:extLst>
          </p:cNvPr>
          <p:cNvCxnSpPr>
            <a:cxnSpLocks/>
          </p:cNvCxnSpPr>
          <p:nvPr/>
        </p:nvCxnSpPr>
        <p:spPr>
          <a:xfrm flipH="1">
            <a:off x="3505200" y="2545806"/>
            <a:ext cx="4101730" cy="672267"/>
          </a:xfrm>
          <a:prstGeom prst="line">
            <a:avLst/>
          </a:prstGeom>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B79FA223-85AA-1AE9-8C21-9D696027DDA7}"/>
              </a:ext>
            </a:extLst>
          </p:cNvPr>
          <p:cNvSpPr txBox="1"/>
          <p:nvPr/>
        </p:nvSpPr>
        <p:spPr>
          <a:xfrm>
            <a:off x="7606930" y="2250442"/>
            <a:ext cx="4370612" cy="1200329"/>
          </a:xfrm>
          <a:prstGeom prst="rect">
            <a:avLst/>
          </a:prstGeom>
          <a:noFill/>
        </p:spPr>
        <p:txBody>
          <a:bodyPr wrap="square" rtlCol="0">
            <a:spAutoFit/>
          </a:bodyPr>
          <a:lstStyle/>
          <a:p>
            <a:r>
              <a:rPr lang="en-US" sz="2400" dirty="0"/>
              <a:t>New influent pump station to pump to Aqua Nereda treatment system.</a:t>
            </a:r>
          </a:p>
        </p:txBody>
      </p:sp>
      <p:sp>
        <p:nvSpPr>
          <p:cNvPr id="2" name="Rectangle 1">
            <a:extLst>
              <a:ext uri="{FF2B5EF4-FFF2-40B4-BE49-F238E27FC236}">
                <a16:creationId xmlns:a16="http://schemas.microsoft.com/office/drawing/2014/main" id="{0EAA40EA-A09D-87AA-7786-6489534F9CD5}"/>
              </a:ext>
            </a:extLst>
          </p:cNvPr>
          <p:cNvSpPr/>
          <p:nvPr/>
        </p:nvSpPr>
        <p:spPr>
          <a:xfrm>
            <a:off x="0" y="0"/>
            <a:ext cx="12192000" cy="304800"/>
          </a:xfrm>
          <a:prstGeom prst="rect">
            <a:avLst/>
          </a:prstGeom>
          <a:solidFill>
            <a:srgbClr val="4EBE83"/>
          </a:solidFill>
          <a:ln>
            <a:solidFill>
              <a:srgbClr val="5CC47C"/>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mc:AlternateContent xmlns:mc="http://schemas.openxmlformats.org/markup-compatibility/2006">
        <mc:Choice xmlns:p14="http://schemas.microsoft.com/office/powerpoint/2010/main" Requires="p14">
          <p:contentPart p14:bwMode="auto" r:id="rId4">
            <p14:nvContentPartPr>
              <p14:cNvPr id="6" name="Ink 5">
                <a:extLst>
                  <a:ext uri="{FF2B5EF4-FFF2-40B4-BE49-F238E27FC236}">
                    <a16:creationId xmlns:a16="http://schemas.microsoft.com/office/drawing/2014/main" id="{455B9EFF-8163-00B4-A2CE-2FD5BECBBA69}"/>
                  </a:ext>
                </a:extLst>
              </p14:cNvPr>
              <p14:cNvContentPartPr/>
              <p14:nvPr/>
            </p14:nvContentPartPr>
            <p14:xfrm>
              <a:off x="2209800" y="2698206"/>
              <a:ext cx="2182396" cy="1039734"/>
            </p14:xfrm>
          </p:contentPart>
        </mc:Choice>
        <mc:Fallback>
          <p:pic>
            <p:nvPicPr>
              <p:cNvPr id="6" name="Ink 5">
                <a:extLst>
                  <a:ext uri="{FF2B5EF4-FFF2-40B4-BE49-F238E27FC236}">
                    <a16:creationId xmlns:a16="http://schemas.microsoft.com/office/drawing/2014/main" id="{455B9EFF-8163-00B4-A2CE-2FD5BECBBA69}"/>
                  </a:ext>
                </a:extLst>
              </p:cNvPr>
              <p:cNvPicPr/>
              <p:nvPr/>
            </p:nvPicPr>
            <p:blipFill>
              <a:blip r:embed="rId5"/>
              <a:stretch>
                <a:fillRect/>
              </a:stretch>
            </p:blipFill>
            <p:spPr>
              <a:xfrm>
                <a:off x="2174153" y="2662179"/>
                <a:ext cx="2254050" cy="1111427"/>
              </a:xfrm>
              <a:prstGeom prst="rect">
                <a:avLst/>
              </a:prstGeom>
            </p:spPr>
          </p:pic>
        </mc:Fallback>
      </mc:AlternateContent>
      <p:sp>
        <p:nvSpPr>
          <p:cNvPr id="10" name="Title 2">
            <a:extLst>
              <a:ext uri="{FF2B5EF4-FFF2-40B4-BE49-F238E27FC236}">
                <a16:creationId xmlns:a16="http://schemas.microsoft.com/office/drawing/2014/main" id="{E2C94A1B-4CA7-A371-F015-375DD0C617CE}"/>
              </a:ext>
            </a:extLst>
          </p:cNvPr>
          <p:cNvSpPr txBox="1">
            <a:spLocks/>
          </p:cNvSpPr>
          <p:nvPr/>
        </p:nvSpPr>
        <p:spPr bwMode="auto">
          <a:xfrm>
            <a:off x="291876" y="568958"/>
            <a:ext cx="7609351" cy="736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rtl="0" eaLnBrk="1" fontAlgn="base" hangingPunct="1">
              <a:spcBef>
                <a:spcPct val="0"/>
              </a:spcBef>
              <a:spcAft>
                <a:spcPct val="0"/>
              </a:spcAft>
              <a:defRPr sz="2800" b="1" i="0" u="none" kern="1200" cap="all">
                <a:solidFill>
                  <a:schemeClr val="tx1"/>
                </a:solidFill>
                <a:effectLst/>
                <a:latin typeface="+mj-lt"/>
                <a:ea typeface="+mj-ea"/>
                <a:cs typeface="Arial" panose="020B0604020202020204" pitchFamily="34" charset="0"/>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ctr"/>
            <a:r>
              <a:rPr lang="en-US" sz="4000" dirty="0">
                <a:solidFill>
                  <a:schemeClr val="tx2">
                    <a:lumMod val="75000"/>
                  </a:schemeClr>
                </a:solidFill>
                <a:latin typeface="Arial" panose="020B0604020202020204" pitchFamily="34" charset="0"/>
              </a:rPr>
              <a:t>Site rendering</a:t>
            </a:r>
          </a:p>
        </p:txBody>
      </p:sp>
    </p:spTree>
    <p:extLst>
      <p:ext uri="{BB962C8B-B14F-4D97-AF65-F5344CB8AC3E}">
        <p14:creationId xmlns:p14="http://schemas.microsoft.com/office/powerpoint/2010/main" val="816610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0F71E8-2240-7C28-6746-9FD471339648}"/>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AD986A5-0663-81A2-DA07-E9A2B5E50C9B}"/>
              </a:ext>
            </a:extLst>
          </p:cNvPr>
          <p:cNvPicPr>
            <a:picLocks noGrp="1" noChangeAspect="1"/>
          </p:cNvPicPr>
          <p:nvPr>
            <p:ph idx="1"/>
          </p:nvPr>
        </p:nvPicPr>
        <p:blipFill rotWithShape="1">
          <a:blip r:embed="rId3"/>
          <a:srcRect l="19496" r="27795" b="42592"/>
          <a:stretch/>
        </p:blipFill>
        <p:spPr>
          <a:xfrm>
            <a:off x="476294" y="1015930"/>
            <a:ext cx="6776645" cy="4241870"/>
          </a:xfrm>
        </p:spPr>
      </p:pic>
      <p:cxnSp>
        <p:nvCxnSpPr>
          <p:cNvPr id="8" name="Straight Connector 7">
            <a:extLst>
              <a:ext uri="{FF2B5EF4-FFF2-40B4-BE49-F238E27FC236}">
                <a16:creationId xmlns:a16="http://schemas.microsoft.com/office/drawing/2014/main" id="{04BC7B72-5A11-D787-7928-EFE4B0EB5E2E}"/>
              </a:ext>
            </a:extLst>
          </p:cNvPr>
          <p:cNvCxnSpPr>
            <a:cxnSpLocks/>
          </p:cNvCxnSpPr>
          <p:nvPr/>
        </p:nvCxnSpPr>
        <p:spPr>
          <a:xfrm flipV="1">
            <a:off x="2362200" y="1219200"/>
            <a:ext cx="4887110" cy="1917665"/>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46978A1D-635D-E067-5A26-E132F1A6D81F}"/>
              </a:ext>
            </a:extLst>
          </p:cNvPr>
          <p:cNvCxnSpPr>
            <a:cxnSpLocks/>
          </p:cNvCxnSpPr>
          <p:nvPr/>
        </p:nvCxnSpPr>
        <p:spPr>
          <a:xfrm flipV="1">
            <a:off x="5715000" y="1219200"/>
            <a:ext cx="1534310" cy="1676400"/>
          </a:xfrm>
          <a:prstGeom prst="line">
            <a:avLst/>
          </a:prstGeom>
        </p:spPr>
        <p:style>
          <a:lnRef idx="2">
            <a:schemeClr val="accent1"/>
          </a:lnRef>
          <a:fillRef idx="0">
            <a:schemeClr val="accent1"/>
          </a:fillRef>
          <a:effectRef idx="1">
            <a:schemeClr val="accent1"/>
          </a:effectRef>
          <a:fontRef idx="minor">
            <a:schemeClr val="tx1"/>
          </a:fontRef>
        </p:style>
      </p:cxnSp>
      <p:sp>
        <p:nvSpPr>
          <p:cNvPr id="30" name="TextBox 29">
            <a:extLst>
              <a:ext uri="{FF2B5EF4-FFF2-40B4-BE49-F238E27FC236}">
                <a16:creationId xmlns:a16="http://schemas.microsoft.com/office/drawing/2014/main" id="{3E2F7AE0-ABF5-6680-42FB-5B1FEACDEBD0}"/>
              </a:ext>
            </a:extLst>
          </p:cNvPr>
          <p:cNvSpPr txBox="1"/>
          <p:nvPr/>
        </p:nvSpPr>
        <p:spPr>
          <a:xfrm>
            <a:off x="7454135" y="993418"/>
            <a:ext cx="4405297" cy="3046988"/>
          </a:xfrm>
          <a:prstGeom prst="rect">
            <a:avLst/>
          </a:prstGeom>
          <a:noFill/>
        </p:spPr>
        <p:txBody>
          <a:bodyPr wrap="square" rtlCol="0">
            <a:spAutoFit/>
          </a:bodyPr>
          <a:lstStyle/>
          <a:p>
            <a:r>
              <a:rPr lang="en-US" sz="2400" dirty="0"/>
              <a:t>Stormwater storage tanks</a:t>
            </a:r>
          </a:p>
          <a:p>
            <a:endParaRPr lang="en-US" sz="2400" dirty="0"/>
          </a:p>
          <a:p>
            <a:r>
              <a:rPr lang="en-US" sz="2400" dirty="0"/>
              <a:t>One on right will take flow from the Storm King and then discharge out outfall. The addition of these will lead to reclassifying last remaining CSO in the City to an Emergency Bypass.</a:t>
            </a:r>
          </a:p>
        </p:txBody>
      </p:sp>
      <p:sp>
        <p:nvSpPr>
          <p:cNvPr id="2" name="Rectangle 1">
            <a:extLst>
              <a:ext uri="{FF2B5EF4-FFF2-40B4-BE49-F238E27FC236}">
                <a16:creationId xmlns:a16="http://schemas.microsoft.com/office/drawing/2014/main" id="{2AAAB2F1-E69B-B67B-A18B-A799C9DB33BF}"/>
              </a:ext>
            </a:extLst>
          </p:cNvPr>
          <p:cNvSpPr/>
          <p:nvPr/>
        </p:nvSpPr>
        <p:spPr>
          <a:xfrm>
            <a:off x="0" y="0"/>
            <a:ext cx="12192000" cy="304800"/>
          </a:xfrm>
          <a:prstGeom prst="rect">
            <a:avLst/>
          </a:prstGeom>
          <a:solidFill>
            <a:srgbClr val="4EBE83"/>
          </a:solidFill>
          <a:ln>
            <a:solidFill>
              <a:srgbClr val="5CC47C"/>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mc:AlternateContent xmlns:mc="http://schemas.openxmlformats.org/markup-compatibility/2006">
        <mc:Choice xmlns:p14="http://schemas.microsoft.com/office/powerpoint/2010/main" Requires="p14">
          <p:contentPart p14:bwMode="auto" r:id="rId4">
            <p14:nvContentPartPr>
              <p14:cNvPr id="6" name="Ink 5">
                <a:extLst>
                  <a:ext uri="{FF2B5EF4-FFF2-40B4-BE49-F238E27FC236}">
                    <a16:creationId xmlns:a16="http://schemas.microsoft.com/office/drawing/2014/main" id="{8A5F782B-66C5-9326-855D-4EFC12856013}"/>
                  </a:ext>
                </a:extLst>
              </p14:cNvPr>
              <p14:cNvContentPartPr/>
              <p14:nvPr/>
            </p14:nvContentPartPr>
            <p14:xfrm>
              <a:off x="874229" y="2754360"/>
              <a:ext cx="1823831" cy="903240"/>
            </p14:xfrm>
          </p:contentPart>
        </mc:Choice>
        <mc:Fallback>
          <p:pic>
            <p:nvPicPr>
              <p:cNvPr id="6" name="Ink 5">
                <a:extLst>
                  <a:ext uri="{FF2B5EF4-FFF2-40B4-BE49-F238E27FC236}">
                    <a16:creationId xmlns:a16="http://schemas.microsoft.com/office/drawing/2014/main" id="{8A5F782B-66C5-9326-855D-4EFC12856013}"/>
                  </a:ext>
                </a:extLst>
              </p:cNvPr>
              <p:cNvPicPr/>
              <p:nvPr/>
            </p:nvPicPr>
            <p:blipFill>
              <a:blip r:embed="rId5"/>
              <a:stretch>
                <a:fillRect/>
              </a:stretch>
            </p:blipFill>
            <p:spPr>
              <a:xfrm>
                <a:off x="838228" y="2718720"/>
                <a:ext cx="1895474" cy="97488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9" name="Ink 8">
                <a:extLst>
                  <a:ext uri="{FF2B5EF4-FFF2-40B4-BE49-F238E27FC236}">
                    <a16:creationId xmlns:a16="http://schemas.microsoft.com/office/drawing/2014/main" id="{388F5F53-CF28-E229-7173-CCB9E9EFD71E}"/>
                  </a:ext>
                </a:extLst>
              </p14:cNvPr>
              <p14:cNvContentPartPr/>
              <p14:nvPr/>
            </p14:nvContentPartPr>
            <p14:xfrm>
              <a:off x="4084309" y="2754360"/>
              <a:ext cx="2143930" cy="1289281"/>
            </p14:xfrm>
          </p:contentPart>
        </mc:Choice>
        <mc:Fallback>
          <p:pic>
            <p:nvPicPr>
              <p:cNvPr id="9" name="Ink 8">
                <a:extLst>
                  <a:ext uri="{FF2B5EF4-FFF2-40B4-BE49-F238E27FC236}">
                    <a16:creationId xmlns:a16="http://schemas.microsoft.com/office/drawing/2014/main" id="{388F5F53-CF28-E229-7173-CCB9E9EFD71E}"/>
                  </a:ext>
                </a:extLst>
              </p:cNvPr>
              <p:cNvPicPr/>
              <p:nvPr/>
            </p:nvPicPr>
            <p:blipFill>
              <a:blip r:embed="rId7"/>
              <a:stretch>
                <a:fillRect/>
              </a:stretch>
            </p:blipFill>
            <p:spPr>
              <a:xfrm>
                <a:off x="4048667" y="2718357"/>
                <a:ext cx="2215574" cy="1360928"/>
              </a:xfrm>
              <a:prstGeom prst="rect">
                <a:avLst/>
              </a:prstGeom>
            </p:spPr>
          </p:pic>
        </mc:Fallback>
      </mc:AlternateContent>
      <p:sp>
        <p:nvSpPr>
          <p:cNvPr id="14" name="Title 2">
            <a:extLst>
              <a:ext uri="{FF2B5EF4-FFF2-40B4-BE49-F238E27FC236}">
                <a16:creationId xmlns:a16="http://schemas.microsoft.com/office/drawing/2014/main" id="{7776310C-7A92-0397-9636-20330DCAC317}"/>
              </a:ext>
            </a:extLst>
          </p:cNvPr>
          <p:cNvSpPr txBox="1">
            <a:spLocks/>
          </p:cNvSpPr>
          <p:nvPr/>
        </p:nvSpPr>
        <p:spPr bwMode="auto">
          <a:xfrm>
            <a:off x="736965" y="336994"/>
            <a:ext cx="7609351" cy="736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rtl="0" eaLnBrk="1" fontAlgn="base" hangingPunct="1">
              <a:spcBef>
                <a:spcPct val="0"/>
              </a:spcBef>
              <a:spcAft>
                <a:spcPct val="0"/>
              </a:spcAft>
              <a:defRPr sz="2800" b="1" i="0" u="none" kern="1200" cap="all">
                <a:solidFill>
                  <a:schemeClr val="tx1"/>
                </a:solidFill>
                <a:effectLst/>
                <a:latin typeface="+mj-lt"/>
                <a:ea typeface="+mj-ea"/>
                <a:cs typeface="Arial" panose="020B0604020202020204" pitchFamily="34" charset="0"/>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ctr"/>
            <a:r>
              <a:rPr lang="en-US" sz="4000" dirty="0">
                <a:solidFill>
                  <a:schemeClr val="tx2">
                    <a:lumMod val="75000"/>
                  </a:schemeClr>
                </a:solidFill>
                <a:latin typeface="Arial" panose="020B0604020202020204" pitchFamily="34" charset="0"/>
              </a:rPr>
              <a:t>Site rendering</a:t>
            </a:r>
          </a:p>
        </p:txBody>
      </p:sp>
    </p:spTree>
    <p:extLst>
      <p:ext uri="{BB962C8B-B14F-4D97-AF65-F5344CB8AC3E}">
        <p14:creationId xmlns:p14="http://schemas.microsoft.com/office/powerpoint/2010/main" val="40993102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AFCA48-664F-7E78-9550-E71D3F0FC80A}"/>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993FFD3-9DD4-576D-5728-0A39BC950EAA}"/>
              </a:ext>
            </a:extLst>
          </p:cNvPr>
          <p:cNvPicPr>
            <a:picLocks noGrp="1" noChangeAspect="1"/>
          </p:cNvPicPr>
          <p:nvPr>
            <p:ph idx="1"/>
          </p:nvPr>
        </p:nvPicPr>
        <p:blipFill rotWithShape="1">
          <a:blip r:embed="rId3"/>
          <a:srcRect l="42871"/>
          <a:stretch/>
        </p:blipFill>
        <p:spPr>
          <a:xfrm>
            <a:off x="2345323" y="1222687"/>
            <a:ext cx="4326402" cy="4352460"/>
          </a:xfrm>
        </p:spPr>
      </p:pic>
      <p:cxnSp>
        <p:nvCxnSpPr>
          <p:cNvPr id="17" name="Straight Connector 16">
            <a:extLst>
              <a:ext uri="{FF2B5EF4-FFF2-40B4-BE49-F238E27FC236}">
                <a16:creationId xmlns:a16="http://schemas.microsoft.com/office/drawing/2014/main" id="{273ABEBE-4B85-361D-CC06-D3AF1EFEEA55}"/>
              </a:ext>
            </a:extLst>
          </p:cNvPr>
          <p:cNvCxnSpPr>
            <a:cxnSpLocks/>
          </p:cNvCxnSpPr>
          <p:nvPr/>
        </p:nvCxnSpPr>
        <p:spPr>
          <a:xfrm flipV="1">
            <a:off x="4775595" y="2179579"/>
            <a:ext cx="3301605" cy="411221"/>
          </a:xfrm>
          <a:prstGeom prst="line">
            <a:avLst/>
          </a:prstGeom>
        </p:spPr>
        <p:style>
          <a:lnRef idx="2">
            <a:schemeClr val="accent1"/>
          </a:lnRef>
          <a:fillRef idx="0">
            <a:schemeClr val="accent1"/>
          </a:fillRef>
          <a:effectRef idx="1">
            <a:schemeClr val="accent1"/>
          </a:effectRef>
          <a:fontRef idx="minor">
            <a:schemeClr val="tx1"/>
          </a:fontRef>
        </p:style>
      </p:cxnSp>
      <p:sp>
        <p:nvSpPr>
          <p:cNvPr id="51" name="TextBox 50">
            <a:extLst>
              <a:ext uri="{FF2B5EF4-FFF2-40B4-BE49-F238E27FC236}">
                <a16:creationId xmlns:a16="http://schemas.microsoft.com/office/drawing/2014/main" id="{0C1E0AA9-F166-1C15-E665-6B04E0425C37}"/>
              </a:ext>
            </a:extLst>
          </p:cNvPr>
          <p:cNvSpPr txBox="1"/>
          <p:nvPr/>
        </p:nvSpPr>
        <p:spPr>
          <a:xfrm>
            <a:off x="8077200" y="1637793"/>
            <a:ext cx="4037901" cy="1200329"/>
          </a:xfrm>
          <a:prstGeom prst="rect">
            <a:avLst/>
          </a:prstGeom>
          <a:noFill/>
        </p:spPr>
        <p:txBody>
          <a:bodyPr wrap="square" rtlCol="0">
            <a:spAutoFit/>
          </a:bodyPr>
          <a:lstStyle/>
          <a:p>
            <a:r>
              <a:rPr lang="en-US" sz="2400" dirty="0"/>
              <a:t>New headworks building, including redundant screens and grit removal.</a:t>
            </a:r>
          </a:p>
        </p:txBody>
      </p:sp>
      <p:sp>
        <p:nvSpPr>
          <p:cNvPr id="2" name="Rectangle 1">
            <a:extLst>
              <a:ext uri="{FF2B5EF4-FFF2-40B4-BE49-F238E27FC236}">
                <a16:creationId xmlns:a16="http://schemas.microsoft.com/office/drawing/2014/main" id="{BBBF13F9-134A-D209-9D33-8B860291074D}"/>
              </a:ext>
            </a:extLst>
          </p:cNvPr>
          <p:cNvSpPr/>
          <p:nvPr/>
        </p:nvSpPr>
        <p:spPr>
          <a:xfrm>
            <a:off x="0" y="0"/>
            <a:ext cx="12192000" cy="304800"/>
          </a:xfrm>
          <a:prstGeom prst="rect">
            <a:avLst/>
          </a:prstGeom>
          <a:solidFill>
            <a:srgbClr val="4EBE83"/>
          </a:solidFill>
          <a:ln>
            <a:solidFill>
              <a:srgbClr val="5CC47C"/>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mc:AlternateContent xmlns:mc="http://schemas.openxmlformats.org/markup-compatibility/2006">
        <mc:Choice xmlns:p14="http://schemas.microsoft.com/office/powerpoint/2010/main" Requires="p14">
          <p:contentPart p14:bwMode="auto" r:id="rId4">
            <p14:nvContentPartPr>
              <p14:cNvPr id="6" name="Ink 5">
                <a:extLst>
                  <a:ext uri="{FF2B5EF4-FFF2-40B4-BE49-F238E27FC236}">
                    <a16:creationId xmlns:a16="http://schemas.microsoft.com/office/drawing/2014/main" id="{A9763B38-98FC-4BA1-2153-32F722A5F419}"/>
                  </a:ext>
                </a:extLst>
              </p14:cNvPr>
              <p14:cNvContentPartPr/>
              <p14:nvPr/>
            </p14:nvContentPartPr>
            <p14:xfrm>
              <a:off x="3879555" y="2422623"/>
              <a:ext cx="896040" cy="510120"/>
            </p14:xfrm>
          </p:contentPart>
        </mc:Choice>
        <mc:Fallback>
          <p:pic>
            <p:nvPicPr>
              <p:cNvPr id="6" name="Ink 5">
                <a:extLst>
                  <a:ext uri="{FF2B5EF4-FFF2-40B4-BE49-F238E27FC236}">
                    <a16:creationId xmlns:a16="http://schemas.microsoft.com/office/drawing/2014/main" id="{A9763B38-98FC-4BA1-2153-32F722A5F419}"/>
                  </a:ext>
                </a:extLst>
              </p:cNvPr>
              <p:cNvPicPr/>
              <p:nvPr/>
            </p:nvPicPr>
            <p:blipFill>
              <a:blip r:embed="rId5"/>
              <a:stretch>
                <a:fillRect/>
              </a:stretch>
            </p:blipFill>
            <p:spPr>
              <a:xfrm>
                <a:off x="3843915" y="2386983"/>
                <a:ext cx="967680" cy="581760"/>
              </a:xfrm>
              <a:prstGeom prst="rect">
                <a:avLst/>
              </a:prstGeom>
            </p:spPr>
          </p:pic>
        </mc:Fallback>
      </mc:AlternateContent>
      <p:sp>
        <p:nvSpPr>
          <p:cNvPr id="13" name="Title 2">
            <a:extLst>
              <a:ext uri="{FF2B5EF4-FFF2-40B4-BE49-F238E27FC236}">
                <a16:creationId xmlns:a16="http://schemas.microsoft.com/office/drawing/2014/main" id="{926575EA-A790-CE25-7184-72ABB0A38A77}"/>
              </a:ext>
            </a:extLst>
          </p:cNvPr>
          <p:cNvSpPr txBox="1">
            <a:spLocks/>
          </p:cNvSpPr>
          <p:nvPr/>
        </p:nvSpPr>
        <p:spPr bwMode="auto">
          <a:xfrm>
            <a:off x="736965" y="336994"/>
            <a:ext cx="7609351" cy="736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rtl="0" eaLnBrk="1" fontAlgn="base" hangingPunct="1">
              <a:spcBef>
                <a:spcPct val="0"/>
              </a:spcBef>
              <a:spcAft>
                <a:spcPct val="0"/>
              </a:spcAft>
              <a:defRPr sz="2800" b="1" i="0" u="none" kern="1200" cap="all">
                <a:solidFill>
                  <a:schemeClr val="tx1"/>
                </a:solidFill>
                <a:effectLst/>
                <a:latin typeface="+mj-lt"/>
                <a:ea typeface="+mj-ea"/>
                <a:cs typeface="Arial" panose="020B0604020202020204" pitchFamily="34" charset="0"/>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ctr"/>
            <a:r>
              <a:rPr lang="en-US" sz="4000" dirty="0">
                <a:solidFill>
                  <a:schemeClr val="tx2">
                    <a:lumMod val="75000"/>
                  </a:schemeClr>
                </a:solidFill>
                <a:latin typeface="Arial" panose="020B0604020202020204" pitchFamily="34" charset="0"/>
              </a:rPr>
              <a:t>Site rendering</a:t>
            </a:r>
          </a:p>
        </p:txBody>
      </p:sp>
    </p:spTree>
    <p:extLst>
      <p:ext uri="{BB962C8B-B14F-4D97-AF65-F5344CB8AC3E}">
        <p14:creationId xmlns:p14="http://schemas.microsoft.com/office/powerpoint/2010/main" val="11917836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7DD0D3-546E-AD9F-3C24-D11A382FECBD}"/>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0114AD3-6121-943F-0FE8-5D4B311EBDA2}"/>
              </a:ext>
            </a:extLst>
          </p:cNvPr>
          <p:cNvPicPr>
            <a:picLocks noGrp="1" noChangeAspect="1"/>
          </p:cNvPicPr>
          <p:nvPr>
            <p:ph idx="1"/>
          </p:nvPr>
        </p:nvPicPr>
        <p:blipFill rotWithShape="1">
          <a:blip r:embed="rId3"/>
          <a:srcRect l="33682" t="34673" r="17014" b="268"/>
          <a:stretch/>
        </p:blipFill>
        <p:spPr>
          <a:xfrm>
            <a:off x="609600" y="979643"/>
            <a:ext cx="6400800" cy="4854295"/>
          </a:xfrm>
        </p:spPr>
      </p:pic>
      <p:cxnSp>
        <p:nvCxnSpPr>
          <p:cNvPr id="33" name="Straight Connector 32">
            <a:extLst>
              <a:ext uri="{FF2B5EF4-FFF2-40B4-BE49-F238E27FC236}">
                <a16:creationId xmlns:a16="http://schemas.microsoft.com/office/drawing/2014/main" id="{B2404E5D-AE13-C527-E448-57BAFB398C3B}"/>
              </a:ext>
            </a:extLst>
          </p:cNvPr>
          <p:cNvCxnSpPr>
            <a:cxnSpLocks/>
          </p:cNvCxnSpPr>
          <p:nvPr/>
        </p:nvCxnSpPr>
        <p:spPr>
          <a:xfrm flipV="1">
            <a:off x="6206528" y="2204616"/>
            <a:ext cx="2175472" cy="349278"/>
          </a:xfrm>
          <a:prstGeom prst="line">
            <a:avLst/>
          </a:prstGeom>
        </p:spPr>
        <p:style>
          <a:lnRef idx="2">
            <a:schemeClr val="accent1"/>
          </a:lnRef>
          <a:fillRef idx="0">
            <a:schemeClr val="accent1"/>
          </a:fillRef>
          <a:effectRef idx="1">
            <a:schemeClr val="accent1"/>
          </a:effectRef>
          <a:fontRef idx="minor">
            <a:schemeClr val="tx1"/>
          </a:fontRef>
        </p:style>
      </p:cxnSp>
      <p:sp>
        <p:nvSpPr>
          <p:cNvPr id="36" name="TextBox 35">
            <a:extLst>
              <a:ext uri="{FF2B5EF4-FFF2-40B4-BE49-F238E27FC236}">
                <a16:creationId xmlns:a16="http://schemas.microsoft.com/office/drawing/2014/main" id="{43E115A4-0C7D-69F0-50A7-D4D104F3DCD0}"/>
              </a:ext>
            </a:extLst>
          </p:cNvPr>
          <p:cNvSpPr txBox="1"/>
          <p:nvPr/>
        </p:nvSpPr>
        <p:spPr>
          <a:xfrm>
            <a:off x="8382000" y="1953730"/>
            <a:ext cx="3810000" cy="830997"/>
          </a:xfrm>
          <a:prstGeom prst="rect">
            <a:avLst/>
          </a:prstGeom>
          <a:noFill/>
        </p:spPr>
        <p:txBody>
          <a:bodyPr wrap="square" rtlCol="0">
            <a:spAutoFit/>
          </a:bodyPr>
          <a:lstStyle/>
          <a:p>
            <a:r>
              <a:rPr lang="en-US" sz="2400" dirty="0"/>
              <a:t>Future greenspace and riverwalk enhancement.</a:t>
            </a:r>
          </a:p>
        </p:txBody>
      </p:sp>
      <p:sp>
        <p:nvSpPr>
          <p:cNvPr id="2" name="Rectangle 1">
            <a:extLst>
              <a:ext uri="{FF2B5EF4-FFF2-40B4-BE49-F238E27FC236}">
                <a16:creationId xmlns:a16="http://schemas.microsoft.com/office/drawing/2014/main" id="{8572A5CD-B4EC-EA97-C7B6-AC5CA8F2F7A4}"/>
              </a:ext>
            </a:extLst>
          </p:cNvPr>
          <p:cNvSpPr/>
          <p:nvPr/>
        </p:nvSpPr>
        <p:spPr>
          <a:xfrm>
            <a:off x="0" y="0"/>
            <a:ext cx="12192000" cy="304800"/>
          </a:xfrm>
          <a:prstGeom prst="rect">
            <a:avLst/>
          </a:prstGeom>
          <a:solidFill>
            <a:srgbClr val="4EBE83"/>
          </a:solidFill>
          <a:ln>
            <a:solidFill>
              <a:srgbClr val="5CC47C"/>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mc:AlternateContent xmlns:mc="http://schemas.openxmlformats.org/markup-compatibility/2006">
        <mc:Choice xmlns:p14="http://schemas.microsoft.com/office/powerpoint/2010/main" Requires="p14">
          <p:contentPart p14:bwMode="auto" r:id="rId4">
            <p14:nvContentPartPr>
              <p14:cNvPr id="6" name="Ink 5">
                <a:extLst>
                  <a:ext uri="{FF2B5EF4-FFF2-40B4-BE49-F238E27FC236}">
                    <a16:creationId xmlns:a16="http://schemas.microsoft.com/office/drawing/2014/main" id="{9B122D1E-673D-D524-8DB2-4C12C171BF59}"/>
                  </a:ext>
                </a:extLst>
              </p14:cNvPr>
              <p14:cNvContentPartPr/>
              <p14:nvPr/>
            </p14:nvContentPartPr>
            <p14:xfrm>
              <a:off x="684247" y="1834372"/>
              <a:ext cx="5783759" cy="3728227"/>
            </p14:xfrm>
          </p:contentPart>
        </mc:Choice>
        <mc:Fallback>
          <p:pic>
            <p:nvPicPr>
              <p:cNvPr id="6" name="Ink 5">
                <a:extLst>
                  <a:ext uri="{FF2B5EF4-FFF2-40B4-BE49-F238E27FC236}">
                    <a16:creationId xmlns:a16="http://schemas.microsoft.com/office/drawing/2014/main" id="{9B122D1E-673D-D524-8DB2-4C12C171BF59}"/>
                  </a:ext>
                </a:extLst>
              </p:cNvPr>
              <p:cNvPicPr/>
              <p:nvPr/>
            </p:nvPicPr>
            <p:blipFill>
              <a:blip r:embed="rId5"/>
              <a:stretch>
                <a:fillRect/>
              </a:stretch>
            </p:blipFill>
            <p:spPr>
              <a:xfrm>
                <a:off x="648607" y="1798731"/>
                <a:ext cx="5855399" cy="3799868"/>
              </a:xfrm>
              <a:prstGeom prst="rect">
                <a:avLst/>
              </a:prstGeom>
            </p:spPr>
          </p:pic>
        </mc:Fallback>
      </mc:AlternateContent>
      <p:sp>
        <p:nvSpPr>
          <p:cNvPr id="10" name="Title 2">
            <a:extLst>
              <a:ext uri="{FF2B5EF4-FFF2-40B4-BE49-F238E27FC236}">
                <a16:creationId xmlns:a16="http://schemas.microsoft.com/office/drawing/2014/main" id="{DB936DED-C82E-6810-669B-3022A3E9F56E}"/>
              </a:ext>
            </a:extLst>
          </p:cNvPr>
          <p:cNvSpPr txBox="1">
            <a:spLocks/>
          </p:cNvSpPr>
          <p:nvPr/>
        </p:nvSpPr>
        <p:spPr bwMode="auto">
          <a:xfrm>
            <a:off x="-18143" y="306744"/>
            <a:ext cx="7609351" cy="736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rtl="0" eaLnBrk="1" fontAlgn="base" hangingPunct="1">
              <a:spcBef>
                <a:spcPct val="0"/>
              </a:spcBef>
              <a:spcAft>
                <a:spcPct val="0"/>
              </a:spcAft>
              <a:defRPr sz="2800" b="1" i="0" u="none" kern="1200" cap="all">
                <a:solidFill>
                  <a:schemeClr val="tx1"/>
                </a:solidFill>
                <a:effectLst/>
                <a:latin typeface="+mj-lt"/>
                <a:ea typeface="+mj-ea"/>
                <a:cs typeface="Arial" panose="020B0604020202020204" pitchFamily="34" charset="0"/>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ctr"/>
            <a:r>
              <a:rPr lang="en-US" sz="4000" dirty="0">
                <a:solidFill>
                  <a:schemeClr val="tx2">
                    <a:lumMod val="75000"/>
                  </a:schemeClr>
                </a:solidFill>
                <a:latin typeface="Arial" panose="020B0604020202020204" pitchFamily="34" charset="0"/>
              </a:rPr>
              <a:t>Site rendering</a:t>
            </a:r>
          </a:p>
        </p:txBody>
      </p:sp>
    </p:spTree>
    <p:extLst>
      <p:ext uri="{BB962C8B-B14F-4D97-AF65-F5344CB8AC3E}">
        <p14:creationId xmlns:p14="http://schemas.microsoft.com/office/powerpoint/2010/main" val="18508761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DDE956-40A9-E6DA-E16E-AE4D28BF6900}"/>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07962E5-78B3-BCC4-D9E9-CECDE9CEBB21}"/>
              </a:ext>
            </a:extLst>
          </p:cNvPr>
          <p:cNvPicPr>
            <a:picLocks noGrp="1" noChangeAspect="1"/>
          </p:cNvPicPr>
          <p:nvPr>
            <p:ph idx="1"/>
          </p:nvPr>
        </p:nvPicPr>
        <p:blipFill>
          <a:blip r:embed="rId3"/>
          <a:stretch>
            <a:fillRect/>
          </a:stretch>
        </p:blipFill>
        <p:spPr>
          <a:xfrm>
            <a:off x="1553937" y="1105940"/>
            <a:ext cx="7573065" cy="4352460"/>
          </a:xfrm>
        </p:spPr>
      </p:pic>
      <p:sp>
        <p:nvSpPr>
          <p:cNvPr id="3" name="Title 2">
            <a:extLst>
              <a:ext uri="{FF2B5EF4-FFF2-40B4-BE49-F238E27FC236}">
                <a16:creationId xmlns:a16="http://schemas.microsoft.com/office/drawing/2014/main" id="{BCDD1975-F9E1-DE2B-BA02-7C32CE049D49}"/>
              </a:ext>
            </a:extLst>
          </p:cNvPr>
          <p:cNvSpPr>
            <a:spLocks noGrp="1"/>
          </p:cNvSpPr>
          <p:nvPr>
            <p:ph type="title"/>
          </p:nvPr>
        </p:nvSpPr>
        <p:spPr/>
        <p:txBody>
          <a:bodyPr/>
          <a:lstStyle/>
          <a:p>
            <a:r>
              <a:rPr lang="en-US" dirty="0"/>
              <a:t>PROPOSED WRRF UPGRADE - SITE RENDERING</a:t>
            </a:r>
          </a:p>
        </p:txBody>
      </p:sp>
      <p:cxnSp>
        <p:nvCxnSpPr>
          <p:cNvPr id="4" name="Straight Connector 3">
            <a:extLst>
              <a:ext uri="{FF2B5EF4-FFF2-40B4-BE49-F238E27FC236}">
                <a16:creationId xmlns:a16="http://schemas.microsoft.com/office/drawing/2014/main" id="{B1EA519F-753A-F5A0-17F8-0CA5D5BC7C91}"/>
              </a:ext>
            </a:extLst>
          </p:cNvPr>
          <p:cNvCxnSpPr>
            <a:cxnSpLocks/>
            <a:endCxn id="23" idx="0"/>
          </p:cNvCxnSpPr>
          <p:nvPr/>
        </p:nvCxnSpPr>
        <p:spPr>
          <a:xfrm flipH="1">
            <a:off x="813121" y="2057400"/>
            <a:ext cx="2006279" cy="259762"/>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FC25ECE8-DC21-8B76-C2AE-3CB6FDD83244}"/>
              </a:ext>
            </a:extLst>
          </p:cNvPr>
          <p:cNvCxnSpPr>
            <a:cxnSpLocks/>
          </p:cNvCxnSpPr>
          <p:nvPr/>
        </p:nvCxnSpPr>
        <p:spPr>
          <a:xfrm flipV="1">
            <a:off x="3810000" y="778417"/>
            <a:ext cx="5317003" cy="1563567"/>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DF10CA77-3006-E503-F948-BB9E50E68C3D}"/>
              </a:ext>
            </a:extLst>
          </p:cNvPr>
          <p:cNvCxnSpPr>
            <a:cxnSpLocks/>
          </p:cNvCxnSpPr>
          <p:nvPr/>
        </p:nvCxnSpPr>
        <p:spPr>
          <a:xfrm flipV="1">
            <a:off x="5943600" y="778417"/>
            <a:ext cx="3124200" cy="1563567"/>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B11E2392-C03A-6487-456D-71AFB0A15C2A}"/>
              </a:ext>
            </a:extLst>
          </p:cNvPr>
          <p:cNvCxnSpPr>
            <a:cxnSpLocks/>
          </p:cNvCxnSpPr>
          <p:nvPr/>
        </p:nvCxnSpPr>
        <p:spPr>
          <a:xfrm>
            <a:off x="6731897" y="2547257"/>
            <a:ext cx="2584281" cy="1087081"/>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B0C0037F-301B-FBB3-AE62-78ADBA3146FC}"/>
              </a:ext>
            </a:extLst>
          </p:cNvPr>
          <p:cNvCxnSpPr>
            <a:cxnSpLocks/>
          </p:cNvCxnSpPr>
          <p:nvPr/>
        </p:nvCxnSpPr>
        <p:spPr>
          <a:xfrm flipH="1">
            <a:off x="4803996" y="2683409"/>
            <a:ext cx="203434" cy="2804360"/>
          </a:xfrm>
          <a:prstGeom prst="line">
            <a:avLst/>
          </a:prstGeom>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B0D77868-371A-1BA2-0F78-C4B62A319E04}"/>
              </a:ext>
            </a:extLst>
          </p:cNvPr>
          <p:cNvSpPr txBox="1"/>
          <p:nvPr/>
        </p:nvSpPr>
        <p:spPr>
          <a:xfrm>
            <a:off x="72306" y="2317162"/>
            <a:ext cx="1481630" cy="1754326"/>
          </a:xfrm>
          <a:prstGeom prst="rect">
            <a:avLst/>
          </a:prstGeom>
          <a:noFill/>
        </p:spPr>
        <p:txBody>
          <a:bodyPr wrap="square" rtlCol="0">
            <a:spAutoFit/>
          </a:bodyPr>
          <a:lstStyle/>
          <a:p>
            <a:r>
              <a:rPr lang="en-US" dirty="0"/>
              <a:t>Aqua Nereda process, along with filters, and UV disinfection.</a:t>
            </a:r>
          </a:p>
        </p:txBody>
      </p:sp>
      <p:sp>
        <p:nvSpPr>
          <p:cNvPr id="29" name="TextBox 28">
            <a:extLst>
              <a:ext uri="{FF2B5EF4-FFF2-40B4-BE49-F238E27FC236}">
                <a16:creationId xmlns:a16="http://schemas.microsoft.com/office/drawing/2014/main" id="{018C3D30-DFB7-6970-D3D7-65682CAEE2BD}"/>
              </a:ext>
            </a:extLst>
          </p:cNvPr>
          <p:cNvSpPr txBox="1"/>
          <p:nvPr/>
        </p:nvSpPr>
        <p:spPr>
          <a:xfrm>
            <a:off x="4354148" y="5487769"/>
            <a:ext cx="4332651" cy="646331"/>
          </a:xfrm>
          <a:prstGeom prst="rect">
            <a:avLst/>
          </a:prstGeom>
          <a:noFill/>
        </p:spPr>
        <p:txBody>
          <a:bodyPr wrap="square" rtlCol="0">
            <a:spAutoFit/>
          </a:bodyPr>
          <a:lstStyle/>
          <a:p>
            <a:r>
              <a:rPr lang="en-US" dirty="0"/>
              <a:t>New influent pump station to pump to Aqua Nereda treatment system.</a:t>
            </a:r>
          </a:p>
        </p:txBody>
      </p:sp>
      <p:sp>
        <p:nvSpPr>
          <p:cNvPr id="30" name="TextBox 29">
            <a:extLst>
              <a:ext uri="{FF2B5EF4-FFF2-40B4-BE49-F238E27FC236}">
                <a16:creationId xmlns:a16="http://schemas.microsoft.com/office/drawing/2014/main" id="{89A060F5-44A8-0DDD-E2B2-775D9E913922}"/>
              </a:ext>
            </a:extLst>
          </p:cNvPr>
          <p:cNvSpPr txBox="1"/>
          <p:nvPr/>
        </p:nvSpPr>
        <p:spPr>
          <a:xfrm>
            <a:off x="9114452" y="652120"/>
            <a:ext cx="2997622" cy="2585323"/>
          </a:xfrm>
          <a:prstGeom prst="rect">
            <a:avLst/>
          </a:prstGeom>
          <a:noFill/>
        </p:spPr>
        <p:txBody>
          <a:bodyPr wrap="square" rtlCol="0">
            <a:spAutoFit/>
          </a:bodyPr>
          <a:lstStyle/>
          <a:p>
            <a:r>
              <a:rPr lang="en-US" dirty="0"/>
              <a:t>Stormwater storage tanks. One on right will take flow from the Storm King and then discharge out outfall 001B. The addition of these and increasing flow capacity to plant, will lead to reclassifying last remaining CSO in the City to an Emergency Bypass.</a:t>
            </a:r>
          </a:p>
        </p:txBody>
      </p:sp>
      <p:cxnSp>
        <p:nvCxnSpPr>
          <p:cNvPr id="33" name="Straight Connector 32">
            <a:extLst>
              <a:ext uri="{FF2B5EF4-FFF2-40B4-BE49-F238E27FC236}">
                <a16:creationId xmlns:a16="http://schemas.microsoft.com/office/drawing/2014/main" id="{45996172-F8CA-78E4-9BF7-F38B8B670C02}"/>
              </a:ext>
            </a:extLst>
          </p:cNvPr>
          <p:cNvCxnSpPr>
            <a:cxnSpLocks/>
          </p:cNvCxnSpPr>
          <p:nvPr/>
        </p:nvCxnSpPr>
        <p:spPr>
          <a:xfrm>
            <a:off x="6063633" y="3681390"/>
            <a:ext cx="3063370" cy="1930024"/>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EDD1FF44-A65A-A13A-EF05-7AFD74E50CE3}"/>
              </a:ext>
            </a:extLst>
          </p:cNvPr>
          <p:cNvCxnSpPr>
            <a:cxnSpLocks/>
          </p:cNvCxnSpPr>
          <p:nvPr/>
        </p:nvCxnSpPr>
        <p:spPr>
          <a:xfrm>
            <a:off x="6597021" y="4940908"/>
            <a:ext cx="2517431" cy="699875"/>
          </a:xfrm>
          <a:prstGeom prst="line">
            <a:avLst/>
          </a:prstGeom>
        </p:spPr>
        <p:style>
          <a:lnRef idx="2">
            <a:schemeClr val="accent1"/>
          </a:lnRef>
          <a:fillRef idx="0">
            <a:schemeClr val="accent1"/>
          </a:fillRef>
          <a:effectRef idx="1">
            <a:schemeClr val="accent1"/>
          </a:effectRef>
          <a:fontRef idx="minor">
            <a:schemeClr val="tx1"/>
          </a:fontRef>
        </p:style>
      </p:cxnSp>
      <p:sp>
        <p:nvSpPr>
          <p:cNvPr id="36" name="TextBox 35">
            <a:extLst>
              <a:ext uri="{FF2B5EF4-FFF2-40B4-BE49-F238E27FC236}">
                <a16:creationId xmlns:a16="http://schemas.microsoft.com/office/drawing/2014/main" id="{F9E665A8-F2CD-437F-A86E-F4A62A24CC5B}"/>
              </a:ext>
            </a:extLst>
          </p:cNvPr>
          <p:cNvSpPr txBox="1"/>
          <p:nvPr/>
        </p:nvSpPr>
        <p:spPr>
          <a:xfrm>
            <a:off x="9263576" y="5385431"/>
            <a:ext cx="2711924" cy="646331"/>
          </a:xfrm>
          <a:prstGeom prst="rect">
            <a:avLst/>
          </a:prstGeom>
          <a:noFill/>
        </p:spPr>
        <p:txBody>
          <a:bodyPr wrap="square" rtlCol="0">
            <a:spAutoFit/>
          </a:bodyPr>
          <a:lstStyle/>
          <a:p>
            <a:r>
              <a:rPr lang="en-US" dirty="0"/>
              <a:t>Future greenspace and riverwalk enhancement.</a:t>
            </a:r>
          </a:p>
        </p:txBody>
      </p:sp>
      <p:cxnSp>
        <p:nvCxnSpPr>
          <p:cNvPr id="42" name="Straight Connector 41">
            <a:extLst>
              <a:ext uri="{FF2B5EF4-FFF2-40B4-BE49-F238E27FC236}">
                <a16:creationId xmlns:a16="http://schemas.microsoft.com/office/drawing/2014/main" id="{137DD0D0-CD56-A347-7C89-ADF3623AE5C4}"/>
              </a:ext>
            </a:extLst>
          </p:cNvPr>
          <p:cNvCxnSpPr>
            <a:cxnSpLocks/>
          </p:cNvCxnSpPr>
          <p:nvPr/>
        </p:nvCxnSpPr>
        <p:spPr>
          <a:xfrm flipH="1">
            <a:off x="1110343" y="2547257"/>
            <a:ext cx="3243805" cy="2359428"/>
          </a:xfrm>
          <a:prstGeom prst="line">
            <a:avLst/>
          </a:prstGeom>
        </p:spPr>
        <p:style>
          <a:lnRef idx="2">
            <a:schemeClr val="accent1"/>
          </a:lnRef>
          <a:fillRef idx="0">
            <a:schemeClr val="accent1"/>
          </a:fillRef>
          <a:effectRef idx="1">
            <a:schemeClr val="accent1"/>
          </a:effectRef>
          <a:fontRef idx="minor">
            <a:schemeClr val="tx1"/>
          </a:fontRef>
        </p:style>
      </p:cxnSp>
      <p:sp>
        <p:nvSpPr>
          <p:cNvPr id="43" name="TextBox 42">
            <a:extLst>
              <a:ext uri="{FF2B5EF4-FFF2-40B4-BE49-F238E27FC236}">
                <a16:creationId xmlns:a16="http://schemas.microsoft.com/office/drawing/2014/main" id="{9F4D9056-90E4-B53F-0647-A89DD32D5F25}"/>
              </a:ext>
            </a:extLst>
          </p:cNvPr>
          <p:cNvSpPr txBox="1"/>
          <p:nvPr/>
        </p:nvSpPr>
        <p:spPr>
          <a:xfrm>
            <a:off x="263613" y="4597063"/>
            <a:ext cx="1254403" cy="923330"/>
          </a:xfrm>
          <a:prstGeom prst="rect">
            <a:avLst/>
          </a:prstGeom>
          <a:noFill/>
        </p:spPr>
        <p:txBody>
          <a:bodyPr wrap="square" rtlCol="0">
            <a:spAutoFit/>
          </a:bodyPr>
          <a:lstStyle/>
          <a:p>
            <a:r>
              <a:rPr lang="en-US" dirty="0"/>
              <a:t>New Storage garage.</a:t>
            </a:r>
          </a:p>
        </p:txBody>
      </p:sp>
      <p:cxnSp>
        <p:nvCxnSpPr>
          <p:cNvPr id="46" name="Straight Connector 45">
            <a:extLst>
              <a:ext uri="{FF2B5EF4-FFF2-40B4-BE49-F238E27FC236}">
                <a16:creationId xmlns:a16="http://schemas.microsoft.com/office/drawing/2014/main" id="{B19BBEB1-8D09-7F29-E284-0A20E65F9624}"/>
              </a:ext>
            </a:extLst>
          </p:cNvPr>
          <p:cNvCxnSpPr>
            <a:cxnSpLocks/>
          </p:cNvCxnSpPr>
          <p:nvPr/>
        </p:nvCxnSpPr>
        <p:spPr>
          <a:xfrm flipH="1">
            <a:off x="1774598" y="2885492"/>
            <a:ext cx="2579551" cy="2696893"/>
          </a:xfrm>
          <a:prstGeom prst="line">
            <a:avLst/>
          </a:prstGeom>
        </p:spPr>
        <p:style>
          <a:lnRef idx="2">
            <a:schemeClr val="accent1"/>
          </a:lnRef>
          <a:fillRef idx="0">
            <a:schemeClr val="accent1"/>
          </a:fillRef>
          <a:effectRef idx="1">
            <a:schemeClr val="accent1"/>
          </a:effectRef>
          <a:fontRef idx="minor">
            <a:schemeClr val="tx1"/>
          </a:fontRef>
        </p:style>
      </p:cxnSp>
      <p:sp>
        <p:nvSpPr>
          <p:cNvPr id="47" name="TextBox 46">
            <a:extLst>
              <a:ext uri="{FF2B5EF4-FFF2-40B4-BE49-F238E27FC236}">
                <a16:creationId xmlns:a16="http://schemas.microsoft.com/office/drawing/2014/main" id="{A3CA7DAB-B1F2-D1D0-AF86-3DC2233F8D80}"/>
              </a:ext>
            </a:extLst>
          </p:cNvPr>
          <p:cNvSpPr txBox="1"/>
          <p:nvPr/>
        </p:nvSpPr>
        <p:spPr>
          <a:xfrm>
            <a:off x="1230928" y="5569313"/>
            <a:ext cx="2731471" cy="646331"/>
          </a:xfrm>
          <a:prstGeom prst="rect">
            <a:avLst/>
          </a:prstGeom>
          <a:noFill/>
        </p:spPr>
        <p:txBody>
          <a:bodyPr wrap="square" rtlCol="0">
            <a:spAutoFit/>
          </a:bodyPr>
          <a:lstStyle/>
          <a:p>
            <a:r>
              <a:rPr lang="en-US" dirty="0"/>
              <a:t>New centrifuges and solids handling building revamp.</a:t>
            </a:r>
          </a:p>
        </p:txBody>
      </p:sp>
      <p:sp>
        <p:nvSpPr>
          <p:cNvPr id="51" name="TextBox 50">
            <a:extLst>
              <a:ext uri="{FF2B5EF4-FFF2-40B4-BE49-F238E27FC236}">
                <a16:creationId xmlns:a16="http://schemas.microsoft.com/office/drawing/2014/main" id="{6313B0EC-4F8B-05E7-D6B9-492E82DB92B1}"/>
              </a:ext>
            </a:extLst>
          </p:cNvPr>
          <p:cNvSpPr txBox="1"/>
          <p:nvPr/>
        </p:nvSpPr>
        <p:spPr>
          <a:xfrm>
            <a:off x="9302614" y="3664744"/>
            <a:ext cx="2545956" cy="923330"/>
          </a:xfrm>
          <a:prstGeom prst="rect">
            <a:avLst/>
          </a:prstGeom>
          <a:noFill/>
        </p:spPr>
        <p:txBody>
          <a:bodyPr wrap="square" rtlCol="0">
            <a:spAutoFit/>
          </a:bodyPr>
          <a:lstStyle/>
          <a:p>
            <a:r>
              <a:rPr lang="en-US" dirty="0"/>
              <a:t>New headworks building, including redundant screens and grit removal.</a:t>
            </a:r>
          </a:p>
        </p:txBody>
      </p:sp>
      <p:sp>
        <p:nvSpPr>
          <p:cNvPr id="2" name="Rectangle 1">
            <a:extLst>
              <a:ext uri="{FF2B5EF4-FFF2-40B4-BE49-F238E27FC236}">
                <a16:creationId xmlns:a16="http://schemas.microsoft.com/office/drawing/2014/main" id="{14976FE1-521F-7281-606B-0DC29919A908}"/>
              </a:ext>
            </a:extLst>
          </p:cNvPr>
          <p:cNvSpPr/>
          <p:nvPr/>
        </p:nvSpPr>
        <p:spPr>
          <a:xfrm>
            <a:off x="0" y="0"/>
            <a:ext cx="12192000" cy="304800"/>
          </a:xfrm>
          <a:prstGeom prst="rect">
            <a:avLst/>
          </a:prstGeom>
          <a:solidFill>
            <a:srgbClr val="4EBE83"/>
          </a:solidFill>
          <a:ln>
            <a:solidFill>
              <a:srgbClr val="5CC47C"/>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Tree>
    <p:extLst>
      <p:ext uri="{BB962C8B-B14F-4D97-AF65-F5344CB8AC3E}">
        <p14:creationId xmlns:p14="http://schemas.microsoft.com/office/powerpoint/2010/main" val="21699857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9FBBC29-46C7-47CA-A909-EB86826DF7A6}"/>
              </a:ext>
            </a:extLst>
          </p:cNvPr>
          <p:cNvSpPr>
            <a:spLocks noGrp="1"/>
          </p:cNvSpPr>
          <p:nvPr>
            <p:ph type="title"/>
          </p:nvPr>
        </p:nvSpPr>
        <p:spPr/>
        <p:txBody>
          <a:bodyPr/>
          <a:lstStyle/>
          <a:p>
            <a:r>
              <a:rPr lang="en-US" dirty="0"/>
              <a:t>North Windham</a:t>
            </a:r>
          </a:p>
        </p:txBody>
      </p:sp>
      <p:sp>
        <p:nvSpPr>
          <p:cNvPr id="2" name="Rectangle 1">
            <a:extLst>
              <a:ext uri="{FF2B5EF4-FFF2-40B4-BE49-F238E27FC236}">
                <a16:creationId xmlns:a16="http://schemas.microsoft.com/office/drawing/2014/main" id="{4D2667E3-A0B8-EBEB-45A7-CC8FADD62D53}"/>
              </a:ext>
            </a:extLst>
          </p:cNvPr>
          <p:cNvSpPr/>
          <p:nvPr/>
        </p:nvSpPr>
        <p:spPr>
          <a:xfrm>
            <a:off x="0" y="0"/>
            <a:ext cx="12192000" cy="304800"/>
          </a:xfrm>
          <a:prstGeom prst="rect">
            <a:avLst/>
          </a:prstGeom>
          <a:solidFill>
            <a:srgbClr val="4EBE83"/>
          </a:solidFill>
          <a:ln>
            <a:solidFill>
              <a:srgbClr val="5CC47C"/>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4" name="Picture 3">
            <a:extLst>
              <a:ext uri="{FF2B5EF4-FFF2-40B4-BE49-F238E27FC236}">
                <a16:creationId xmlns:a16="http://schemas.microsoft.com/office/drawing/2014/main" id="{15F70142-E818-5AC5-1489-2D014821604F}"/>
              </a:ext>
            </a:extLst>
          </p:cNvPr>
          <p:cNvPicPr>
            <a:picLocks noChangeAspect="1"/>
          </p:cNvPicPr>
          <p:nvPr/>
        </p:nvPicPr>
        <p:blipFill>
          <a:blip r:embed="rId3"/>
          <a:stretch>
            <a:fillRect/>
          </a:stretch>
        </p:blipFill>
        <p:spPr>
          <a:xfrm>
            <a:off x="2458085" y="1417638"/>
            <a:ext cx="7275830" cy="4621136"/>
          </a:xfrm>
          <a:prstGeom prst="rect">
            <a:avLst/>
          </a:prstGeom>
          <a:solidFill>
            <a:schemeClr val="accent1">
              <a:lumMod val="20000"/>
              <a:lumOff val="80000"/>
            </a:schemeClr>
          </a:solidFill>
          <a:ln w="50800" cmpd="dbl">
            <a:solidFill>
              <a:schemeClr val="tx1"/>
            </a:solidFill>
          </a:ln>
        </p:spPr>
      </p:pic>
    </p:spTree>
    <p:extLst>
      <p:ext uri="{BB962C8B-B14F-4D97-AF65-F5344CB8AC3E}">
        <p14:creationId xmlns:p14="http://schemas.microsoft.com/office/powerpoint/2010/main" val="31838055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A88B6E21-386B-570B-AE04-C0D9AC192F5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2D60D05-DB48-AB2F-CAA5-5C53845CD580}"/>
              </a:ext>
            </a:extLst>
          </p:cNvPr>
          <p:cNvSpPr>
            <a:spLocks noGrp="1"/>
          </p:cNvSpPr>
          <p:nvPr>
            <p:ph type="title"/>
          </p:nvPr>
        </p:nvSpPr>
        <p:spPr/>
        <p:txBody>
          <a:bodyPr/>
          <a:lstStyle/>
          <a:p>
            <a:r>
              <a:rPr lang="en-US" dirty="0"/>
              <a:t>North Windham</a:t>
            </a:r>
          </a:p>
        </p:txBody>
      </p:sp>
      <p:sp>
        <p:nvSpPr>
          <p:cNvPr id="2" name="Rectangle 1">
            <a:extLst>
              <a:ext uri="{FF2B5EF4-FFF2-40B4-BE49-F238E27FC236}">
                <a16:creationId xmlns:a16="http://schemas.microsoft.com/office/drawing/2014/main" id="{72674CAF-9F2C-3373-D857-AD98B54D333B}"/>
              </a:ext>
            </a:extLst>
          </p:cNvPr>
          <p:cNvSpPr/>
          <p:nvPr/>
        </p:nvSpPr>
        <p:spPr>
          <a:xfrm>
            <a:off x="0" y="0"/>
            <a:ext cx="12192000" cy="304800"/>
          </a:xfrm>
          <a:prstGeom prst="rect">
            <a:avLst/>
          </a:prstGeom>
          <a:solidFill>
            <a:srgbClr val="4EBE83"/>
          </a:solidFill>
          <a:ln>
            <a:solidFill>
              <a:srgbClr val="5CC47C"/>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4" name="Picture 3">
            <a:extLst>
              <a:ext uri="{FF2B5EF4-FFF2-40B4-BE49-F238E27FC236}">
                <a16:creationId xmlns:a16="http://schemas.microsoft.com/office/drawing/2014/main" id="{E1EAD59C-A8B4-2BCC-5A9C-9F9417A8B80D}"/>
              </a:ext>
            </a:extLst>
          </p:cNvPr>
          <p:cNvPicPr>
            <a:picLocks noChangeAspect="1"/>
          </p:cNvPicPr>
          <p:nvPr/>
        </p:nvPicPr>
        <p:blipFill>
          <a:blip r:embed="rId3"/>
          <a:stretch>
            <a:fillRect/>
          </a:stretch>
        </p:blipFill>
        <p:spPr>
          <a:xfrm>
            <a:off x="2458085" y="1417638"/>
            <a:ext cx="7275830" cy="4621136"/>
          </a:xfrm>
          <a:prstGeom prst="rect">
            <a:avLst/>
          </a:prstGeom>
          <a:solidFill>
            <a:schemeClr val="accent1">
              <a:lumMod val="20000"/>
              <a:lumOff val="80000"/>
            </a:schemeClr>
          </a:solidFill>
          <a:ln w="50800" cmpd="dbl">
            <a:solidFill>
              <a:schemeClr val="tx1"/>
            </a:solidFill>
          </a:ln>
        </p:spPr>
      </p:pic>
      <p:sp>
        <p:nvSpPr>
          <p:cNvPr id="6" name="Rectangle 5">
            <a:extLst>
              <a:ext uri="{FF2B5EF4-FFF2-40B4-BE49-F238E27FC236}">
                <a16:creationId xmlns:a16="http://schemas.microsoft.com/office/drawing/2014/main" id="{EF7288AB-05B6-E53B-60CE-6F8DDF81689C}"/>
              </a:ext>
            </a:extLst>
          </p:cNvPr>
          <p:cNvSpPr/>
          <p:nvPr/>
        </p:nvSpPr>
        <p:spPr>
          <a:xfrm>
            <a:off x="1317454" y="2967335"/>
            <a:ext cx="9557104"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Drinking Water Supply Protection</a:t>
            </a:r>
          </a:p>
        </p:txBody>
      </p:sp>
    </p:spTree>
    <p:extLst>
      <p:ext uri="{BB962C8B-B14F-4D97-AF65-F5344CB8AC3E}">
        <p14:creationId xmlns:p14="http://schemas.microsoft.com/office/powerpoint/2010/main" val="7621606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9FBBC29-46C7-47CA-A909-EB86826DF7A6}"/>
              </a:ext>
            </a:extLst>
          </p:cNvPr>
          <p:cNvSpPr>
            <a:spLocks noGrp="1"/>
          </p:cNvSpPr>
          <p:nvPr>
            <p:ph type="title"/>
          </p:nvPr>
        </p:nvSpPr>
        <p:spPr/>
        <p:txBody>
          <a:bodyPr/>
          <a:lstStyle/>
          <a:p>
            <a:r>
              <a:rPr lang="en-US" dirty="0"/>
              <a:t>North Windham</a:t>
            </a:r>
          </a:p>
        </p:txBody>
      </p:sp>
      <p:sp>
        <p:nvSpPr>
          <p:cNvPr id="2" name="Rectangle 1">
            <a:extLst>
              <a:ext uri="{FF2B5EF4-FFF2-40B4-BE49-F238E27FC236}">
                <a16:creationId xmlns:a16="http://schemas.microsoft.com/office/drawing/2014/main" id="{4D2667E3-A0B8-EBEB-45A7-CC8FADD62D53}"/>
              </a:ext>
            </a:extLst>
          </p:cNvPr>
          <p:cNvSpPr/>
          <p:nvPr/>
        </p:nvSpPr>
        <p:spPr>
          <a:xfrm>
            <a:off x="0" y="0"/>
            <a:ext cx="12192000" cy="304800"/>
          </a:xfrm>
          <a:prstGeom prst="rect">
            <a:avLst/>
          </a:prstGeom>
          <a:solidFill>
            <a:srgbClr val="4EBE83"/>
          </a:solidFill>
          <a:ln>
            <a:solidFill>
              <a:srgbClr val="5CC47C"/>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4" name="Picture 3">
            <a:extLst>
              <a:ext uri="{FF2B5EF4-FFF2-40B4-BE49-F238E27FC236}">
                <a16:creationId xmlns:a16="http://schemas.microsoft.com/office/drawing/2014/main" id="{15F70142-E818-5AC5-1489-2D014821604F}"/>
              </a:ext>
            </a:extLst>
          </p:cNvPr>
          <p:cNvPicPr>
            <a:picLocks noChangeAspect="1"/>
          </p:cNvPicPr>
          <p:nvPr/>
        </p:nvPicPr>
        <p:blipFill>
          <a:blip r:embed="rId3"/>
          <a:stretch>
            <a:fillRect/>
          </a:stretch>
        </p:blipFill>
        <p:spPr>
          <a:xfrm>
            <a:off x="2458085" y="1353175"/>
            <a:ext cx="7275830" cy="4621136"/>
          </a:xfrm>
          <a:prstGeom prst="rect">
            <a:avLst/>
          </a:prstGeom>
          <a:ln w="50800" cmpd="dbl">
            <a:solidFill>
              <a:schemeClr val="tx1"/>
            </a:solidFill>
          </a:ln>
        </p:spPr>
      </p:pic>
      <p:cxnSp>
        <p:nvCxnSpPr>
          <p:cNvPr id="7" name="Straight Arrow Connector 6">
            <a:extLst>
              <a:ext uri="{FF2B5EF4-FFF2-40B4-BE49-F238E27FC236}">
                <a16:creationId xmlns:a16="http://schemas.microsoft.com/office/drawing/2014/main" id="{14D07BE2-9F0F-E367-17AB-1FEECE46E74F}"/>
              </a:ext>
            </a:extLst>
          </p:cNvPr>
          <p:cNvCxnSpPr>
            <a:cxnSpLocks/>
          </p:cNvCxnSpPr>
          <p:nvPr/>
        </p:nvCxnSpPr>
        <p:spPr>
          <a:xfrm>
            <a:off x="3352800" y="2722525"/>
            <a:ext cx="990600" cy="706475"/>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3D5EC4AF-9A26-98A0-D8FC-977AB5964350}"/>
              </a:ext>
            </a:extLst>
          </p:cNvPr>
          <p:cNvSpPr txBox="1"/>
          <p:nvPr/>
        </p:nvSpPr>
        <p:spPr>
          <a:xfrm>
            <a:off x="2458085" y="2244079"/>
            <a:ext cx="1981200" cy="461665"/>
          </a:xfrm>
          <a:prstGeom prst="rect">
            <a:avLst/>
          </a:prstGeom>
          <a:noFill/>
        </p:spPr>
        <p:txBody>
          <a:bodyPr wrap="square" rtlCol="0">
            <a:spAutoFit/>
          </a:bodyPr>
          <a:lstStyle/>
          <a:p>
            <a:r>
              <a:rPr lang="en-US" sz="2400" b="1" dirty="0"/>
              <a:t>Water Supply</a:t>
            </a:r>
          </a:p>
        </p:txBody>
      </p:sp>
    </p:spTree>
    <p:extLst>
      <p:ext uri="{BB962C8B-B14F-4D97-AF65-F5344CB8AC3E}">
        <p14:creationId xmlns:p14="http://schemas.microsoft.com/office/powerpoint/2010/main" val="31682318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9FBBC29-46C7-47CA-A909-EB86826DF7A6}"/>
              </a:ext>
            </a:extLst>
          </p:cNvPr>
          <p:cNvSpPr>
            <a:spLocks noGrp="1"/>
          </p:cNvSpPr>
          <p:nvPr>
            <p:ph type="title"/>
          </p:nvPr>
        </p:nvSpPr>
        <p:spPr/>
        <p:txBody>
          <a:bodyPr/>
          <a:lstStyle/>
          <a:p>
            <a:r>
              <a:rPr lang="en-US" dirty="0"/>
              <a:t>State of Maine</a:t>
            </a:r>
          </a:p>
        </p:txBody>
      </p:sp>
      <p:sp>
        <p:nvSpPr>
          <p:cNvPr id="2" name="Rectangle 1">
            <a:extLst>
              <a:ext uri="{FF2B5EF4-FFF2-40B4-BE49-F238E27FC236}">
                <a16:creationId xmlns:a16="http://schemas.microsoft.com/office/drawing/2014/main" id="{4D2667E3-A0B8-EBEB-45A7-CC8FADD62D53}"/>
              </a:ext>
            </a:extLst>
          </p:cNvPr>
          <p:cNvSpPr/>
          <p:nvPr/>
        </p:nvSpPr>
        <p:spPr>
          <a:xfrm>
            <a:off x="0" y="0"/>
            <a:ext cx="12192000" cy="304800"/>
          </a:xfrm>
          <a:prstGeom prst="rect">
            <a:avLst/>
          </a:prstGeom>
          <a:solidFill>
            <a:srgbClr val="4EBE83"/>
          </a:solidFill>
          <a:ln>
            <a:solidFill>
              <a:srgbClr val="5CC47C"/>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7" name="Picture 6">
            <a:extLst>
              <a:ext uri="{FF2B5EF4-FFF2-40B4-BE49-F238E27FC236}">
                <a16:creationId xmlns:a16="http://schemas.microsoft.com/office/drawing/2014/main" id="{DCBF3289-F181-10D6-43F6-A67AEF403818}"/>
              </a:ext>
            </a:extLst>
          </p:cNvPr>
          <p:cNvPicPr/>
          <p:nvPr/>
        </p:nvPicPr>
        <p:blipFill>
          <a:blip r:embed="rId3" cstate="screen">
            <a:extLst>
              <a:ext uri="{28A0092B-C50C-407E-A947-70E740481C1C}">
                <a14:useLocalDpi xmlns:a14="http://schemas.microsoft.com/office/drawing/2010/main"/>
              </a:ext>
            </a:extLst>
          </a:blip>
          <a:stretch>
            <a:fillRect/>
          </a:stretch>
        </p:blipFill>
        <p:spPr>
          <a:xfrm>
            <a:off x="638175" y="1134088"/>
            <a:ext cx="2482778" cy="190134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Picture 7">
            <a:extLst>
              <a:ext uri="{FF2B5EF4-FFF2-40B4-BE49-F238E27FC236}">
                <a16:creationId xmlns:a16="http://schemas.microsoft.com/office/drawing/2014/main" id="{3F97C0DC-A96F-2627-139D-19B2BDCA6B3F}"/>
              </a:ext>
            </a:extLst>
          </p:cNvPr>
          <p:cNvPicPr/>
          <p:nvPr/>
        </p:nvPicPr>
        <p:blipFill>
          <a:blip r:embed="rId4" cstate="screen">
            <a:extLst>
              <a:ext uri="{28A0092B-C50C-407E-A947-70E740481C1C}">
                <a14:useLocalDpi xmlns:a14="http://schemas.microsoft.com/office/drawing/2010/main"/>
              </a:ext>
            </a:extLst>
          </a:blip>
          <a:stretch>
            <a:fillRect/>
          </a:stretch>
        </p:blipFill>
        <p:spPr>
          <a:xfrm>
            <a:off x="919162" y="3392859"/>
            <a:ext cx="1920803" cy="243814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9" name="Picture 8">
            <a:extLst>
              <a:ext uri="{FF2B5EF4-FFF2-40B4-BE49-F238E27FC236}">
                <a16:creationId xmlns:a16="http://schemas.microsoft.com/office/drawing/2014/main" id="{A56200B4-7A59-30C4-B975-AE5CAC300CD8}"/>
              </a:ext>
            </a:extLst>
          </p:cNvPr>
          <p:cNvPicPr/>
          <p:nvPr/>
        </p:nvPicPr>
        <p:blipFill>
          <a:blip r:embed="rId5" cstate="print">
            <a:extLst>
              <a:ext uri="{28A0092B-C50C-407E-A947-70E740481C1C}">
                <a14:useLocalDpi xmlns:a14="http://schemas.microsoft.com/office/drawing/2010/main" val="0"/>
              </a:ext>
            </a:extLst>
          </a:blip>
          <a:srcRect t="34029" b="18234"/>
          <a:stretch/>
        </p:blipFill>
        <p:spPr>
          <a:xfrm>
            <a:off x="8772323" y="3736240"/>
            <a:ext cx="2895600" cy="195735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2" name="Picture 11" descr="McWain 2">
            <a:extLst>
              <a:ext uri="{FF2B5EF4-FFF2-40B4-BE49-F238E27FC236}">
                <a16:creationId xmlns:a16="http://schemas.microsoft.com/office/drawing/2014/main" id="{898E8305-F050-2BB5-4DA3-E833E935B0F9}"/>
              </a:ext>
            </a:extLst>
          </p:cNvPr>
          <p:cNvPicPr/>
          <p:nvPr/>
        </p:nvPicPr>
        <p:blipFill>
          <a:blip r:embed="rId6">
            <a:extLst>
              <a:ext uri="{28A0092B-C50C-407E-A947-70E740481C1C}">
                <a14:useLocalDpi xmlns:a14="http://schemas.microsoft.com/office/drawing/2010/main"/>
              </a:ext>
            </a:extLst>
          </a:blip>
          <a:srcRect/>
          <a:stretch>
            <a:fillRect/>
          </a:stretch>
        </p:blipFill>
        <p:spPr bwMode="auto">
          <a:xfrm>
            <a:off x="8895946" y="1071234"/>
            <a:ext cx="2648354" cy="198374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5" name="Picture 14">
            <a:extLst>
              <a:ext uri="{FF2B5EF4-FFF2-40B4-BE49-F238E27FC236}">
                <a16:creationId xmlns:a16="http://schemas.microsoft.com/office/drawing/2014/main" id="{0611A9E1-85B2-E84B-CF48-2F119FE359A6}"/>
              </a:ext>
            </a:extLst>
          </p:cNvPr>
          <p:cNvPicPr/>
          <p:nvPr/>
        </p:nvPicPr>
        <p:blipFill rotWithShape="1">
          <a:blip r:embed="rId7" cstate="screen">
            <a:extLst>
              <a:ext uri="{28A0092B-C50C-407E-A947-70E740481C1C}">
                <a14:useLocalDpi xmlns:a14="http://schemas.microsoft.com/office/drawing/2010/main"/>
              </a:ext>
            </a:extLst>
          </a:blip>
          <a:srcRect l="5376" t="1425" r="4998"/>
          <a:stretch/>
        </p:blipFill>
        <p:spPr bwMode="auto">
          <a:xfrm>
            <a:off x="4300386" y="1343439"/>
            <a:ext cx="3591228" cy="4785602"/>
          </a:xfrm>
          <a:prstGeom prst="round2DiagRect">
            <a:avLst>
              <a:gd name="adj1" fmla="val 16667"/>
              <a:gd name="adj2" fmla="val 0"/>
            </a:avLst>
          </a:prstGeom>
          <a:ln w="88900" cap="sq">
            <a:noFill/>
            <a:miter lim="800000"/>
          </a:ln>
          <a:effectLst>
            <a:outerShdw blurRad="254000" algn="tl" rotWithShape="0">
              <a:srgbClr val="000000">
                <a:alpha val="43000"/>
              </a:srgbClr>
            </a:outerShdw>
          </a:effectLst>
          <a:extLst>
            <a:ext uri="{53640926-AAD7-44D8-BBD7-CCE9431645EC}">
              <a14:shadowObscured xmlns:a14="http://schemas.microsoft.com/office/drawing/2010/main"/>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9FBBC29-46C7-47CA-A909-EB86826DF7A6}"/>
              </a:ext>
            </a:extLst>
          </p:cNvPr>
          <p:cNvSpPr>
            <a:spLocks noGrp="1"/>
          </p:cNvSpPr>
          <p:nvPr>
            <p:ph type="title"/>
          </p:nvPr>
        </p:nvSpPr>
        <p:spPr/>
        <p:txBody>
          <a:bodyPr/>
          <a:lstStyle/>
          <a:p>
            <a:r>
              <a:rPr lang="en-US" dirty="0"/>
              <a:t>North Windham</a:t>
            </a:r>
          </a:p>
        </p:txBody>
      </p:sp>
      <p:sp>
        <p:nvSpPr>
          <p:cNvPr id="2" name="Rectangle 1">
            <a:extLst>
              <a:ext uri="{FF2B5EF4-FFF2-40B4-BE49-F238E27FC236}">
                <a16:creationId xmlns:a16="http://schemas.microsoft.com/office/drawing/2014/main" id="{4D2667E3-A0B8-EBEB-45A7-CC8FADD62D53}"/>
              </a:ext>
            </a:extLst>
          </p:cNvPr>
          <p:cNvSpPr/>
          <p:nvPr/>
        </p:nvSpPr>
        <p:spPr>
          <a:xfrm>
            <a:off x="0" y="0"/>
            <a:ext cx="12192000" cy="304800"/>
          </a:xfrm>
          <a:prstGeom prst="rect">
            <a:avLst/>
          </a:prstGeom>
          <a:solidFill>
            <a:srgbClr val="4EBE83"/>
          </a:solidFill>
          <a:ln>
            <a:solidFill>
              <a:srgbClr val="5CC47C"/>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4" name="Picture 3">
            <a:extLst>
              <a:ext uri="{FF2B5EF4-FFF2-40B4-BE49-F238E27FC236}">
                <a16:creationId xmlns:a16="http://schemas.microsoft.com/office/drawing/2014/main" id="{15F70142-E818-5AC5-1489-2D014821604F}"/>
              </a:ext>
            </a:extLst>
          </p:cNvPr>
          <p:cNvPicPr>
            <a:picLocks noChangeAspect="1"/>
          </p:cNvPicPr>
          <p:nvPr/>
        </p:nvPicPr>
        <p:blipFill>
          <a:blip r:embed="rId3"/>
          <a:stretch>
            <a:fillRect/>
          </a:stretch>
        </p:blipFill>
        <p:spPr>
          <a:xfrm>
            <a:off x="2458085" y="1353175"/>
            <a:ext cx="7275830" cy="4621136"/>
          </a:xfrm>
          <a:prstGeom prst="rect">
            <a:avLst/>
          </a:prstGeom>
          <a:ln w="50800" cmpd="dbl">
            <a:solidFill>
              <a:schemeClr val="tx1"/>
            </a:solidFill>
          </a:ln>
        </p:spPr>
      </p:pic>
      <p:cxnSp>
        <p:nvCxnSpPr>
          <p:cNvPr id="7" name="Straight Arrow Connector 6">
            <a:extLst>
              <a:ext uri="{FF2B5EF4-FFF2-40B4-BE49-F238E27FC236}">
                <a16:creationId xmlns:a16="http://schemas.microsoft.com/office/drawing/2014/main" id="{14D07BE2-9F0F-E367-17AB-1FEECE46E74F}"/>
              </a:ext>
            </a:extLst>
          </p:cNvPr>
          <p:cNvCxnSpPr>
            <a:cxnSpLocks/>
          </p:cNvCxnSpPr>
          <p:nvPr/>
        </p:nvCxnSpPr>
        <p:spPr>
          <a:xfrm>
            <a:off x="3352800" y="2722525"/>
            <a:ext cx="990600" cy="706475"/>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3D5EC4AF-9A26-98A0-D8FC-977AB5964350}"/>
              </a:ext>
            </a:extLst>
          </p:cNvPr>
          <p:cNvSpPr txBox="1"/>
          <p:nvPr/>
        </p:nvSpPr>
        <p:spPr>
          <a:xfrm>
            <a:off x="2458085" y="2244079"/>
            <a:ext cx="1981200" cy="461665"/>
          </a:xfrm>
          <a:prstGeom prst="rect">
            <a:avLst/>
          </a:prstGeom>
          <a:noFill/>
        </p:spPr>
        <p:txBody>
          <a:bodyPr wrap="square" rtlCol="0">
            <a:spAutoFit/>
          </a:bodyPr>
          <a:lstStyle/>
          <a:p>
            <a:r>
              <a:rPr lang="en-US" sz="2400" b="1" dirty="0"/>
              <a:t>Water Supply</a:t>
            </a:r>
          </a:p>
        </p:txBody>
      </p:sp>
      <p:cxnSp>
        <p:nvCxnSpPr>
          <p:cNvPr id="10" name="Straight Arrow Connector 9">
            <a:extLst>
              <a:ext uri="{FF2B5EF4-FFF2-40B4-BE49-F238E27FC236}">
                <a16:creationId xmlns:a16="http://schemas.microsoft.com/office/drawing/2014/main" id="{CE40A5F7-2287-B236-BE2E-4F223AAC6D5C}"/>
              </a:ext>
            </a:extLst>
          </p:cNvPr>
          <p:cNvCxnSpPr>
            <a:cxnSpLocks/>
          </p:cNvCxnSpPr>
          <p:nvPr/>
        </p:nvCxnSpPr>
        <p:spPr>
          <a:xfrm flipH="1">
            <a:off x="8001000" y="3166118"/>
            <a:ext cx="103412" cy="1059713"/>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187D7C41-DD03-9B58-A2C7-D598E9A11C85}"/>
              </a:ext>
            </a:extLst>
          </p:cNvPr>
          <p:cNvSpPr txBox="1"/>
          <p:nvPr/>
        </p:nvSpPr>
        <p:spPr>
          <a:xfrm>
            <a:off x="7162800" y="2580114"/>
            <a:ext cx="2286000" cy="461665"/>
          </a:xfrm>
          <a:prstGeom prst="rect">
            <a:avLst/>
          </a:prstGeom>
          <a:noFill/>
        </p:spPr>
        <p:txBody>
          <a:bodyPr wrap="square" rtlCol="0">
            <a:spAutoFit/>
          </a:bodyPr>
          <a:lstStyle/>
          <a:p>
            <a:r>
              <a:rPr lang="en-US" sz="2400" b="1" dirty="0"/>
              <a:t>North Windham</a:t>
            </a:r>
          </a:p>
        </p:txBody>
      </p:sp>
      <mc:AlternateContent xmlns:mc="http://schemas.openxmlformats.org/markup-compatibility/2006" xmlns:p14="http://schemas.microsoft.com/office/powerpoint/2010/main" xmlns:aink="http://schemas.microsoft.com/office/drawing/2016/ink">
        <mc:Choice Requires="p14 aink">
          <p:contentPart p14:bwMode="auto" r:id="rId4">
            <p14:nvContentPartPr>
              <p14:cNvPr id="12" name="Ink 11">
                <a:extLst>
                  <a:ext uri="{FF2B5EF4-FFF2-40B4-BE49-F238E27FC236}">
                    <a16:creationId xmlns:a16="http://schemas.microsoft.com/office/drawing/2014/main" id="{C1241CBE-C891-E9E2-EE06-39A35E2F93AB}"/>
                  </a:ext>
                </a:extLst>
              </p14:cNvPr>
              <p14:cNvContentPartPr/>
              <p14:nvPr/>
            </p14:nvContentPartPr>
            <p14:xfrm>
              <a:off x="7413557" y="3677614"/>
              <a:ext cx="1643760" cy="1869120"/>
            </p14:xfrm>
          </p:contentPart>
        </mc:Choice>
        <mc:Fallback xmlns="">
          <p:pic>
            <p:nvPicPr>
              <p:cNvPr id="12" name="Ink 11">
                <a:extLst>
                  <a:ext uri="{FF2B5EF4-FFF2-40B4-BE49-F238E27FC236}">
                    <a16:creationId xmlns:a16="http://schemas.microsoft.com/office/drawing/2014/main" id="{C1241CBE-C891-E9E2-EE06-39A35E2F93AB}"/>
                  </a:ext>
                </a:extLst>
              </p:cNvPr>
              <p:cNvPicPr/>
              <p:nvPr/>
            </p:nvPicPr>
            <p:blipFill>
              <a:blip r:embed="rId5"/>
              <a:stretch>
                <a:fillRect/>
              </a:stretch>
            </p:blipFill>
            <p:spPr>
              <a:xfrm>
                <a:off x="7404917" y="3668974"/>
                <a:ext cx="1661400" cy="1886760"/>
              </a:xfrm>
              <a:prstGeom prst="rect">
                <a:avLst/>
              </a:prstGeom>
            </p:spPr>
          </p:pic>
        </mc:Fallback>
      </mc:AlternateContent>
    </p:spTree>
    <p:extLst>
      <p:ext uri="{BB962C8B-B14F-4D97-AF65-F5344CB8AC3E}">
        <p14:creationId xmlns:p14="http://schemas.microsoft.com/office/powerpoint/2010/main" val="30536686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D2667E3-A0B8-EBEB-45A7-CC8FADD62D53}"/>
              </a:ext>
            </a:extLst>
          </p:cNvPr>
          <p:cNvSpPr/>
          <p:nvPr/>
        </p:nvSpPr>
        <p:spPr>
          <a:xfrm>
            <a:off x="0" y="0"/>
            <a:ext cx="12192000" cy="304800"/>
          </a:xfrm>
          <a:prstGeom prst="rect">
            <a:avLst/>
          </a:prstGeom>
          <a:solidFill>
            <a:srgbClr val="4EBE83"/>
          </a:solidFill>
          <a:ln>
            <a:solidFill>
              <a:srgbClr val="5CC47C"/>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11" name="Picture 10">
            <a:extLst>
              <a:ext uri="{FF2B5EF4-FFF2-40B4-BE49-F238E27FC236}">
                <a16:creationId xmlns:a16="http://schemas.microsoft.com/office/drawing/2014/main" id="{F9883F98-16BE-52B2-6CB2-934368306CE4}"/>
              </a:ext>
            </a:extLst>
          </p:cNvPr>
          <p:cNvPicPr>
            <a:picLocks noChangeAspect="1"/>
          </p:cNvPicPr>
          <p:nvPr/>
        </p:nvPicPr>
        <p:blipFill>
          <a:blip r:embed="rId3"/>
          <a:stretch>
            <a:fillRect/>
          </a:stretch>
        </p:blipFill>
        <p:spPr>
          <a:xfrm>
            <a:off x="1143000" y="421061"/>
            <a:ext cx="9906000" cy="5542364"/>
          </a:xfrm>
          <a:prstGeom prst="rect">
            <a:avLst/>
          </a:prstGeom>
        </p:spPr>
      </p:pic>
    </p:spTree>
    <p:extLst>
      <p:ext uri="{BB962C8B-B14F-4D97-AF65-F5344CB8AC3E}">
        <p14:creationId xmlns:p14="http://schemas.microsoft.com/office/powerpoint/2010/main" val="2424325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98042F6A-FF17-8715-E619-B4B1823D39C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077003C-AC57-4210-DBB2-05309F67BB85}"/>
              </a:ext>
            </a:extLst>
          </p:cNvPr>
          <p:cNvSpPr>
            <a:spLocks noGrp="1"/>
          </p:cNvSpPr>
          <p:nvPr>
            <p:ph type="title"/>
          </p:nvPr>
        </p:nvSpPr>
        <p:spPr/>
        <p:txBody>
          <a:bodyPr/>
          <a:lstStyle/>
          <a:p>
            <a:r>
              <a:rPr lang="en-US" dirty="0"/>
              <a:t>North Windham – Drip Dispersal</a:t>
            </a:r>
          </a:p>
        </p:txBody>
      </p:sp>
      <p:sp>
        <p:nvSpPr>
          <p:cNvPr id="2" name="Rectangle 1">
            <a:extLst>
              <a:ext uri="{FF2B5EF4-FFF2-40B4-BE49-F238E27FC236}">
                <a16:creationId xmlns:a16="http://schemas.microsoft.com/office/drawing/2014/main" id="{DE3F5D02-EB4D-43BC-1C72-B746E61C51D0}"/>
              </a:ext>
            </a:extLst>
          </p:cNvPr>
          <p:cNvSpPr/>
          <p:nvPr/>
        </p:nvSpPr>
        <p:spPr>
          <a:xfrm>
            <a:off x="0" y="0"/>
            <a:ext cx="12192000" cy="304800"/>
          </a:xfrm>
          <a:prstGeom prst="rect">
            <a:avLst/>
          </a:prstGeom>
          <a:solidFill>
            <a:srgbClr val="4EBE83"/>
          </a:solidFill>
          <a:ln>
            <a:solidFill>
              <a:srgbClr val="5CC47C"/>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TextBox 9">
            <a:extLst>
              <a:ext uri="{FF2B5EF4-FFF2-40B4-BE49-F238E27FC236}">
                <a16:creationId xmlns:a16="http://schemas.microsoft.com/office/drawing/2014/main" id="{D9AC04EC-6775-BE6B-38F0-8E04DFEA9935}"/>
              </a:ext>
            </a:extLst>
          </p:cNvPr>
          <p:cNvSpPr txBox="1"/>
          <p:nvPr/>
        </p:nvSpPr>
        <p:spPr>
          <a:xfrm>
            <a:off x="457200" y="1704976"/>
            <a:ext cx="5181600" cy="2585323"/>
          </a:xfrm>
          <a:prstGeom prst="rect">
            <a:avLst/>
          </a:prstGeom>
          <a:noFill/>
        </p:spPr>
        <p:txBody>
          <a:bodyPr wrap="square">
            <a:spAutoFit/>
          </a:bodyPr>
          <a:lstStyle/>
          <a:p>
            <a:endParaRPr lang="en-US" dirty="0"/>
          </a:p>
          <a:p>
            <a:pPr marL="342900" indent="-342900">
              <a:buFont typeface="Wingdings" panose="05000000000000000000" pitchFamily="2" charset="2"/>
              <a:buChar char="ü"/>
            </a:pPr>
            <a:r>
              <a:rPr lang="en-US" sz="2400" dirty="0"/>
              <a:t>Depth of line burial is 6” to 24”</a:t>
            </a:r>
          </a:p>
          <a:p>
            <a:pPr marL="342900" indent="-342900">
              <a:buFont typeface="Wingdings" panose="05000000000000000000" pitchFamily="2" charset="2"/>
              <a:buChar char="ü"/>
            </a:pPr>
            <a:r>
              <a:rPr lang="en-US" sz="2400" dirty="0"/>
              <a:t>Water is beneath the playing fields</a:t>
            </a:r>
          </a:p>
          <a:p>
            <a:pPr marL="342900" indent="-342900">
              <a:buFont typeface="Wingdings" panose="05000000000000000000" pitchFamily="2" charset="2"/>
              <a:buChar char="ü"/>
            </a:pPr>
            <a:r>
              <a:rPr lang="en-US" sz="2400" dirty="0"/>
              <a:t>Water is near “potable” drinking water</a:t>
            </a:r>
          </a:p>
          <a:p>
            <a:pPr marL="342900" indent="-342900">
              <a:buFont typeface="Wingdings" panose="05000000000000000000" pitchFamily="2" charset="2"/>
              <a:buChar char="ü"/>
            </a:pPr>
            <a:r>
              <a:rPr lang="en-US" sz="2400" dirty="0"/>
              <a:t>Soils can handle 3 to 4 times the volume being applied</a:t>
            </a:r>
          </a:p>
        </p:txBody>
      </p:sp>
      <p:pic>
        <p:nvPicPr>
          <p:cNvPr id="12" name="Picture 11">
            <a:extLst>
              <a:ext uri="{FF2B5EF4-FFF2-40B4-BE49-F238E27FC236}">
                <a16:creationId xmlns:a16="http://schemas.microsoft.com/office/drawing/2014/main" id="{5F8818D8-F553-0EB6-F306-A838CFA7DEA6}"/>
              </a:ext>
            </a:extLst>
          </p:cNvPr>
          <p:cNvPicPr>
            <a:picLocks noChangeAspect="1"/>
          </p:cNvPicPr>
          <p:nvPr/>
        </p:nvPicPr>
        <p:blipFill>
          <a:blip r:embed="rId3"/>
          <a:srcRect l="28034" t="23634" r="6560" b="8851"/>
          <a:stretch/>
        </p:blipFill>
        <p:spPr>
          <a:xfrm>
            <a:off x="5905500" y="1692276"/>
            <a:ext cx="6108700" cy="3683876"/>
          </a:xfrm>
          <a:prstGeom prst="rect">
            <a:avLst/>
          </a:prstGeom>
        </p:spPr>
      </p:pic>
    </p:spTree>
    <p:extLst>
      <p:ext uri="{BB962C8B-B14F-4D97-AF65-F5344CB8AC3E}">
        <p14:creationId xmlns:p14="http://schemas.microsoft.com/office/powerpoint/2010/main" val="35360686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65699965-93DD-CB54-C704-553DE9312ED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21ACB5C-2867-4AD9-51D7-2BEB310409A0}"/>
              </a:ext>
            </a:extLst>
          </p:cNvPr>
          <p:cNvSpPr>
            <a:spLocks noGrp="1"/>
          </p:cNvSpPr>
          <p:nvPr>
            <p:ph type="title"/>
          </p:nvPr>
        </p:nvSpPr>
        <p:spPr/>
        <p:txBody>
          <a:bodyPr/>
          <a:lstStyle/>
          <a:p>
            <a:r>
              <a:rPr lang="en-US" dirty="0"/>
              <a:t>North Windham </a:t>
            </a:r>
          </a:p>
        </p:txBody>
      </p:sp>
      <p:sp>
        <p:nvSpPr>
          <p:cNvPr id="2" name="Rectangle 1">
            <a:extLst>
              <a:ext uri="{FF2B5EF4-FFF2-40B4-BE49-F238E27FC236}">
                <a16:creationId xmlns:a16="http://schemas.microsoft.com/office/drawing/2014/main" id="{9AFDE001-A269-A165-73A3-3EF536B7A6BF}"/>
              </a:ext>
            </a:extLst>
          </p:cNvPr>
          <p:cNvSpPr/>
          <p:nvPr/>
        </p:nvSpPr>
        <p:spPr>
          <a:xfrm>
            <a:off x="0" y="0"/>
            <a:ext cx="12192000" cy="304800"/>
          </a:xfrm>
          <a:prstGeom prst="rect">
            <a:avLst/>
          </a:prstGeom>
          <a:solidFill>
            <a:srgbClr val="4EBE83"/>
          </a:solidFill>
          <a:ln>
            <a:solidFill>
              <a:srgbClr val="5CC47C"/>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7" name="Picture 6" descr="A picture containing outdoor, ground, grass, sky&#10;&#10;Description automatically generated">
            <a:extLst>
              <a:ext uri="{FF2B5EF4-FFF2-40B4-BE49-F238E27FC236}">
                <a16:creationId xmlns:a16="http://schemas.microsoft.com/office/drawing/2014/main" id="{A5042755-F5CA-2F64-9635-5982EBDA6B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1446" y="1519027"/>
            <a:ext cx="6395154" cy="3597274"/>
          </a:xfrm>
          <a:prstGeom prst="rect">
            <a:avLst/>
          </a:prstGeom>
          <a:solidFill>
            <a:schemeClr val="accent1">
              <a:lumMod val="20000"/>
              <a:lumOff val="80000"/>
            </a:schemeClr>
          </a:solidFill>
          <a:ln w="50800" cmpd="dbl">
            <a:solidFill>
              <a:schemeClr val="tx1"/>
            </a:solidFill>
          </a:ln>
        </p:spPr>
      </p:pic>
      <p:pic>
        <p:nvPicPr>
          <p:cNvPr id="9" name="Picture 8">
            <a:extLst>
              <a:ext uri="{FF2B5EF4-FFF2-40B4-BE49-F238E27FC236}">
                <a16:creationId xmlns:a16="http://schemas.microsoft.com/office/drawing/2014/main" id="{921247E3-7037-D5B8-B08D-6D7C6A2D8A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46068" y="2533455"/>
            <a:ext cx="5943600" cy="3343275"/>
          </a:xfrm>
          <a:prstGeom prst="rect">
            <a:avLst/>
          </a:prstGeom>
          <a:solidFill>
            <a:schemeClr val="accent1">
              <a:lumMod val="20000"/>
              <a:lumOff val="80000"/>
            </a:schemeClr>
          </a:solidFill>
          <a:ln w="50800" cmpd="dbl">
            <a:solidFill>
              <a:schemeClr val="tx1"/>
            </a:solidFill>
          </a:ln>
        </p:spPr>
      </p:pic>
    </p:spTree>
    <p:extLst>
      <p:ext uri="{BB962C8B-B14F-4D97-AF65-F5344CB8AC3E}">
        <p14:creationId xmlns:p14="http://schemas.microsoft.com/office/powerpoint/2010/main" val="3886891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2079D6-A892-5242-5322-2DC93F78544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AAB60FF-D5B9-CC1B-3FC2-3D7C9EF09DDF}"/>
              </a:ext>
            </a:extLst>
          </p:cNvPr>
          <p:cNvSpPr/>
          <p:nvPr/>
        </p:nvSpPr>
        <p:spPr>
          <a:xfrm>
            <a:off x="0" y="0"/>
            <a:ext cx="12192000" cy="304800"/>
          </a:xfrm>
          <a:prstGeom prst="rect">
            <a:avLst/>
          </a:prstGeom>
          <a:solidFill>
            <a:srgbClr val="4EBE83"/>
          </a:solidFill>
          <a:ln>
            <a:solidFill>
              <a:srgbClr val="5CC47C"/>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4" name="Picture 3">
            <a:extLst>
              <a:ext uri="{FF2B5EF4-FFF2-40B4-BE49-F238E27FC236}">
                <a16:creationId xmlns:a16="http://schemas.microsoft.com/office/drawing/2014/main" id="{2FA45EEB-BEFA-9EC3-492B-C90C83A936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5400" y="1981200"/>
            <a:ext cx="2835197" cy="2895600"/>
          </a:xfrm>
          <a:prstGeom prst="rect">
            <a:avLst/>
          </a:prstGeom>
        </p:spPr>
      </p:pic>
      <p:sp>
        <p:nvSpPr>
          <p:cNvPr id="7" name="Text Placeholder 8">
            <a:extLst>
              <a:ext uri="{FF2B5EF4-FFF2-40B4-BE49-F238E27FC236}">
                <a16:creationId xmlns:a16="http://schemas.microsoft.com/office/drawing/2014/main" id="{2B769AF2-D011-E63D-F69F-7B2C7CC0DFE5}"/>
              </a:ext>
            </a:extLst>
          </p:cNvPr>
          <p:cNvSpPr txBox="1">
            <a:spLocks/>
          </p:cNvSpPr>
          <p:nvPr/>
        </p:nvSpPr>
        <p:spPr bwMode="auto">
          <a:xfrm>
            <a:off x="3733800" y="1447800"/>
            <a:ext cx="77724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2500" lnSpcReduction="10000"/>
          </a:bodyPr>
          <a:lstStyle>
            <a:lvl1pPr marL="342900" indent="-342900" algn="l" rtl="0" eaLnBrk="1" fontAlgn="base" hangingPunct="1">
              <a:spcBef>
                <a:spcPct val="20000"/>
              </a:spcBef>
              <a:spcAft>
                <a:spcPct val="0"/>
              </a:spcAft>
              <a:buFont typeface="Arial" charset="0"/>
              <a:buChar char="•"/>
              <a:defRPr sz="3200" kern="1200">
                <a:solidFill>
                  <a:schemeClr val="tx2">
                    <a:lumMod val="75000"/>
                  </a:schemeClr>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b="0" i="0" u="none" kern="1200">
                <a:solidFill>
                  <a:schemeClr val="tx2">
                    <a:lumMod val="75000"/>
                  </a:schemeClr>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2">
                    <a:lumMod val="75000"/>
                  </a:schemeClr>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2">
                    <a:lumMod val="75000"/>
                  </a:schemeClr>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2">
                    <a:lumMod val="7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600"/>
              </a:spcBef>
              <a:buClr>
                <a:srgbClr val="00007D"/>
              </a:buClr>
              <a:buSzPct val="75000"/>
              <a:buNone/>
            </a:pPr>
            <a:r>
              <a:rPr lang="en-US" b="1" i="1" kern="0" dirty="0"/>
              <a:t>CONTACT:</a:t>
            </a:r>
          </a:p>
          <a:p>
            <a:pPr marL="0" indent="0" algn="ctr">
              <a:spcBef>
                <a:spcPts val="600"/>
              </a:spcBef>
              <a:buClr>
                <a:srgbClr val="00007D"/>
              </a:buClr>
              <a:buSzPct val="75000"/>
              <a:buNone/>
            </a:pPr>
            <a:endParaRPr lang="en-US" b="1" i="1" kern="0" dirty="0"/>
          </a:p>
          <a:p>
            <a:pPr marL="0" indent="0" algn="ctr">
              <a:spcBef>
                <a:spcPts val="600"/>
              </a:spcBef>
              <a:buClr>
                <a:srgbClr val="00007D"/>
              </a:buClr>
              <a:buSzPct val="75000"/>
              <a:buNone/>
            </a:pPr>
            <a:r>
              <a:rPr lang="en-US" b="1" kern="0" dirty="0">
                <a:solidFill>
                  <a:srgbClr val="000000"/>
                </a:solidFill>
              </a:rPr>
              <a:t>Brandy M. Piers, P. Eng., P.E.</a:t>
            </a:r>
            <a:endParaRPr lang="en-US" kern="0" dirty="0">
              <a:solidFill>
                <a:srgbClr val="000000"/>
              </a:solidFill>
            </a:endParaRPr>
          </a:p>
          <a:p>
            <a:pPr marL="0" indent="0" algn="ctr">
              <a:spcBef>
                <a:spcPts val="600"/>
              </a:spcBef>
              <a:buClr>
                <a:srgbClr val="00007D"/>
              </a:buClr>
              <a:buSzPct val="75000"/>
              <a:buNone/>
            </a:pPr>
            <a:r>
              <a:rPr lang="en-US" kern="0" dirty="0">
                <a:solidFill>
                  <a:srgbClr val="000000"/>
                </a:solidFill>
              </a:rPr>
              <a:t>(207) 287-6093</a:t>
            </a:r>
          </a:p>
          <a:p>
            <a:pPr marL="0" indent="0" algn="ctr">
              <a:spcBef>
                <a:spcPts val="600"/>
              </a:spcBef>
              <a:buClr>
                <a:srgbClr val="00007D"/>
              </a:buClr>
              <a:buSzPct val="75000"/>
              <a:buNone/>
            </a:pPr>
            <a:r>
              <a:rPr lang="en-US" kern="0" dirty="0">
                <a:solidFill>
                  <a:srgbClr val="000000"/>
                </a:solidFill>
                <a:hlinkClick r:id="rId4"/>
              </a:rPr>
              <a:t>Brandy.m.piers@maine.gov</a:t>
            </a:r>
            <a:r>
              <a:rPr lang="en-US" kern="0" dirty="0">
                <a:solidFill>
                  <a:srgbClr val="000000"/>
                </a:solidFill>
              </a:rPr>
              <a:t> </a:t>
            </a:r>
          </a:p>
          <a:p>
            <a:pPr algn="ctr">
              <a:spcBef>
                <a:spcPts val="600"/>
              </a:spcBef>
              <a:buClr>
                <a:srgbClr val="00007D"/>
              </a:buClr>
              <a:buSzPct val="75000"/>
            </a:pPr>
            <a:endParaRPr lang="en-US" sz="2200" kern="0" dirty="0">
              <a:solidFill>
                <a:srgbClr val="000000"/>
              </a:solidFill>
            </a:endParaRPr>
          </a:p>
          <a:p>
            <a:pPr marL="0" indent="0" algn="ctr">
              <a:spcBef>
                <a:spcPts val="600"/>
              </a:spcBef>
              <a:buClr>
                <a:srgbClr val="00007D"/>
              </a:buClr>
              <a:buSzPct val="75000"/>
              <a:buNone/>
            </a:pPr>
            <a:r>
              <a:rPr lang="en-US" b="1" i="1" dirty="0"/>
              <a:t>www.maine.gov/dep</a:t>
            </a:r>
            <a:endParaRPr lang="en-US" b="1" kern="0" dirty="0"/>
          </a:p>
          <a:p>
            <a:pPr fontAlgn="auto">
              <a:spcAft>
                <a:spcPts val="0"/>
              </a:spcAft>
              <a:buFont typeface="Arial" pitchFamily="34" charset="0"/>
              <a:buNone/>
              <a:defRPr/>
            </a:pPr>
            <a:endParaRPr lang="en-US" sz="1800" dirty="0">
              <a:solidFill>
                <a:schemeClr val="accent1">
                  <a:lumMod val="50000"/>
                </a:schemeClr>
              </a:solidFill>
              <a:latin typeface="Arial" pitchFamily="34" charset="0"/>
              <a:cs typeface="Arial" pitchFamily="34" charset="0"/>
            </a:endParaRPr>
          </a:p>
        </p:txBody>
      </p:sp>
    </p:spTree>
    <p:extLst>
      <p:ext uri="{BB962C8B-B14F-4D97-AF65-F5344CB8AC3E}">
        <p14:creationId xmlns:p14="http://schemas.microsoft.com/office/powerpoint/2010/main" val="41099885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3F7AE8-9D12-265F-B751-F2CA1A48C5D5}"/>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478DF81C-91BA-F0A3-7D12-56B316D6A496}"/>
              </a:ext>
            </a:extLst>
          </p:cNvPr>
          <p:cNvSpPr>
            <a:spLocks noGrp="1"/>
          </p:cNvSpPr>
          <p:nvPr>
            <p:ph idx="1"/>
          </p:nvPr>
        </p:nvSpPr>
        <p:spPr>
          <a:xfrm>
            <a:off x="495300" y="2057400"/>
            <a:ext cx="7239000" cy="3581399"/>
          </a:xfrm>
        </p:spPr>
        <p:txBody>
          <a:bodyPr/>
          <a:lstStyle/>
          <a:p>
            <a:pPr>
              <a:spcBef>
                <a:spcPts val="1200"/>
              </a:spcBef>
              <a:buClr>
                <a:srgbClr val="00007D"/>
              </a:buClr>
              <a:buSzPct val="75000"/>
              <a:buFont typeface="Wingdings" panose="05000000000000000000" pitchFamily="2" charset="2"/>
              <a:buChar char="q"/>
            </a:pPr>
            <a:r>
              <a:rPr lang="en-US" sz="2600" dirty="0"/>
              <a:t>Subsidized loans for environment-friendly logging equipment</a:t>
            </a:r>
          </a:p>
          <a:p>
            <a:pPr>
              <a:spcBef>
                <a:spcPts val="600"/>
              </a:spcBef>
              <a:buClr>
                <a:srgbClr val="00007D"/>
              </a:buClr>
              <a:buSzPct val="75000"/>
              <a:buFont typeface="Wingdings" panose="05000000000000000000" pitchFamily="2" charset="2"/>
              <a:buChar char="q"/>
            </a:pPr>
            <a:r>
              <a:rPr lang="en-US" sz="2600" dirty="0"/>
              <a:t>Borrowers: </a:t>
            </a:r>
          </a:p>
          <a:p>
            <a:pPr lvl="1">
              <a:spcBef>
                <a:spcPts val="600"/>
              </a:spcBef>
              <a:buClr>
                <a:srgbClr val="00007D"/>
              </a:buClr>
              <a:buSzPct val="75000"/>
              <a:buFont typeface="Wingdings" panose="05000000000000000000" pitchFamily="2" charset="2"/>
              <a:buChar char="q"/>
            </a:pPr>
            <a:r>
              <a:rPr lang="en-US" sz="2600" dirty="0"/>
              <a:t>Must use forestry BMPs</a:t>
            </a:r>
          </a:p>
          <a:p>
            <a:pPr lvl="1">
              <a:spcBef>
                <a:spcPts val="600"/>
              </a:spcBef>
              <a:buClr>
                <a:srgbClr val="00007D"/>
              </a:buClr>
              <a:buSzPct val="75000"/>
              <a:buFont typeface="Wingdings" panose="05000000000000000000" pitchFamily="2" charset="2"/>
              <a:buChar char="q"/>
            </a:pPr>
            <a:r>
              <a:rPr lang="en-US" sz="2600" dirty="0"/>
              <a:t>Loggers certified sustainable</a:t>
            </a:r>
          </a:p>
          <a:p>
            <a:pPr lvl="1">
              <a:spcBef>
                <a:spcPts val="600"/>
              </a:spcBef>
              <a:buClr>
                <a:srgbClr val="00007D"/>
              </a:buClr>
              <a:buSzPct val="75000"/>
              <a:buFont typeface="Wingdings" panose="05000000000000000000" pitchFamily="2" charset="2"/>
              <a:buChar char="q"/>
            </a:pPr>
            <a:r>
              <a:rPr lang="en-US" sz="2600" dirty="0"/>
              <a:t>Requires master logger harvest plan</a:t>
            </a:r>
          </a:p>
          <a:p>
            <a:pPr lvl="1">
              <a:spcBef>
                <a:spcPts val="600"/>
              </a:spcBef>
              <a:buClr>
                <a:srgbClr val="00007D"/>
              </a:buClr>
              <a:buSzPct val="75000"/>
              <a:buFont typeface="Wingdings" panose="05000000000000000000" pitchFamily="2" charset="2"/>
              <a:buChar char="q"/>
            </a:pPr>
            <a:r>
              <a:rPr lang="en-US" sz="2600" dirty="0"/>
              <a:t>Maine Forest Service inspections</a:t>
            </a:r>
          </a:p>
          <a:p>
            <a:endParaRPr lang="en-US" dirty="0"/>
          </a:p>
        </p:txBody>
      </p:sp>
      <p:sp>
        <p:nvSpPr>
          <p:cNvPr id="5" name="Title 4">
            <a:extLst>
              <a:ext uri="{FF2B5EF4-FFF2-40B4-BE49-F238E27FC236}">
                <a16:creationId xmlns:a16="http://schemas.microsoft.com/office/drawing/2014/main" id="{9DF0288A-5595-9A7B-A99A-EDDA9DAE2E4C}"/>
              </a:ext>
            </a:extLst>
          </p:cNvPr>
          <p:cNvSpPr>
            <a:spLocks noGrp="1"/>
          </p:cNvSpPr>
          <p:nvPr>
            <p:ph type="title"/>
          </p:nvPr>
        </p:nvSpPr>
        <p:spPr>
          <a:xfrm>
            <a:off x="1676400" y="375105"/>
            <a:ext cx="4876800" cy="1143000"/>
          </a:xfrm>
        </p:spPr>
        <p:txBody>
          <a:bodyPr/>
          <a:lstStyle/>
          <a:p>
            <a:r>
              <a:rPr lang="en-US" cap="none" dirty="0">
                <a:solidFill>
                  <a:schemeClr val="accent1">
                    <a:lumMod val="50000"/>
                  </a:schemeClr>
                </a:solidFill>
                <a:cs typeface="Arial" pitchFamily="34" charset="0"/>
              </a:rPr>
              <a:t>Silviculture</a:t>
            </a:r>
            <a:endParaRPr lang="en-US" dirty="0"/>
          </a:p>
        </p:txBody>
      </p:sp>
      <p:sp>
        <p:nvSpPr>
          <p:cNvPr id="2" name="Rectangle 1">
            <a:extLst>
              <a:ext uri="{FF2B5EF4-FFF2-40B4-BE49-F238E27FC236}">
                <a16:creationId xmlns:a16="http://schemas.microsoft.com/office/drawing/2014/main" id="{C88A7BD7-AB7F-D652-255E-576C3BDC2E29}"/>
              </a:ext>
            </a:extLst>
          </p:cNvPr>
          <p:cNvSpPr/>
          <p:nvPr/>
        </p:nvSpPr>
        <p:spPr>
          <a:xfrm>
            <a:off x="0" y="0"/>
            <a:ext cx="12192000" cy="304800"/>
          </a:xfrm>
          <a:prstGeom prst="rect">
            <a:avLst/>
          </a:prstGeom>
          <a:solidFill>
            <a:srgbClr val="4EBE83"/>
          </a:solidFill>
          <a:ln>
            <a:solidFill>
              <a:srgbClr val="5CC47C"/>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8" name="Picture 7">
            <a:extLst>
              <a:ext uri="{FF2B5EF4-FFF2-40B4-BE49-F238E27FC236}">
                <a16:creationId xmlns:a16="http://schemas.microsoft.com/office/drawing/2014/main" id="{5B9E3701-E743-6DD1-FAF0-2A340A0867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7200" y="846851"/>
            <a:ext cx="3505200" cy="5251237"/>
          </a:xfrm>
          <a:prstGeom prst="rect">
            <a:avLst/>
          </a:prstGeom>
          <a:effectLst>
            <a:softEdge rad="101600"/>
          </a:effectLst>
        </p:spPr>
      </p:pic>
      <p:cxnSp>
        <p:nvCxnSpPr>
          <p:cNvPr id="4" name="Straight Connector 3">
            <a:extLst>
              <a:ext uri="{FF2B5EF4-FFF2-40B4-BE49-F238E27FC236}">
                <a16:creationId xmlns:a16="http://schemas.microsoft.com/office/drawing/2014/main" id="{690F980C-265C-93DC-2E1C-8F4CF5878BC7}"/>
              </a:ext>
            </a:extLst>
          </p:cNvPr>
          <p:cNvCxnSpPr>
            <a:cxnSpLocks/>
          </p:cNvCxnSpPr>
          <p:nvPr/>
        </p:nvCxnSpPr>
        <p:spPr>
          <a:xfrm>
            <a:off x="609600" y="1460048"/>
            <a:ext cx="7010400" cy="0"/>
          </a:xfrm>
          <a:prstGeom prst="line">
            <a:avLst/>
          </a:prstGeom>
          <a:ln w="57150">
            <a:solidFill>
              <a:srgbClr val="17375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53208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D2667E3-A0B8-EBEB-45A7-CC8FADD62D53}"/>
              </a:ext>
            </a:extLst>
          </p:cNvPr>
          <p:cNvSpPr/>
          <p:nvPr/>
        </p:nvSpPr>
        <p:spPr>
          <a:xfrm>
            <a:off x="0" y="0"/>
            <a:ext cx="12192000" cy="304800"/>
          </a:xfrm>
          <a:prstGeom prst="rect">
            <a:avLst/>
          </a:prstGeom>
          <a:solidFill>
            <a:srgbClr val="4EBE83"/>
          </a:solidFill>
          <a:ln>
            <a:solidFill>
              <a:srgbClr val="5CC47C"/>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4" name="Picture 3">
            <a:extLst>
              <a:ext uri="{FF2B5EF4-FFF2-40B4-BE49-F238E27FC236}">
                <a16:creationId xmlns:a16="http://schemas.microsoft.com/office/drawing/2014/main" id="{FEBE1FA4-57B7-DC6A-17A2-68C4FF77021C}"/>
              </a:ext>
            </a:extLst>
          </p:cNvPr>
          <p:cNvPicPr>
            <a:picLocks noChangeAspect="1"/>
          </p:cNvPicPr>
          <p:nvPr/>
        </p:nvPicPr>
        <p:blipFill>
          <a:blip r:embed="rId3"/>
          <a:stretch>
            <a:fillRect/>
          </a:stretch>
        </p:blipFill>
        <p:spPr>
          <a:xfrm>
            <a:off x="8027697" y="457200"/>
            <a:ext cx="3902496" cy="5651224"/>
          </a:xfrm>
          <a:prstGeom prst="rect">
            <a:avLst/>
          </a:prstGeom>
        </p:spPr>
      </p:pic>
      <p:sp>
        <p:nvSpPr>
          <p:cNvPr id="10" name="Content Placeholder 2">
            <a:extLst>
              <a:ext uri="{FF2B5EF4-FFF2-40B4-BE49-F238E27FC236}">
                <a16:creationId xmlns:a16="http://schemas.microsoft.com/office/drawing/2014/main" id="{54D246A1-3E3A-3614-8B12-9ECEC05369F0}"/>
              </a:ext>
            </a:extLst>
          </p:cNvPr>
          <p:cNvSpPr>
            <a:spLocks noGrp="1"/>
          </p:cNvSpPr>
          <p:nvPr>
            <p:ph idx="1"/>
          </p:nvPr>
        </p:nvSpPr>
        <p:spPr>
          <a:xfrm>
            <a:off x="990600" y="2416546"/>
            <a:ext cx="6400800" cy="3462228"/>
          </a:xfrm>
        </p:spPr>
        <p:txBody>
          <a:bodyPr>
            <a:normAutofit/>
          </a:bodyPr>
          <a:lstStyle/>
          <a:p>
            <a:pPr>
              <a:lnSpc>
                <a:spcPct val="90000"/>
              </a:lnSpc>
              <a:spcAft>
                <a:spcPts val="300"/>
              </a:spcAft>
              <a:buFont typeface="Wingdings" panose="05000000000000000000" pitchFamily="2" charset="2"/>
              <a:buChar char="q"/>
              <a:defRPr/>
            </a:pPr>
            <a:r>
              <a:rPr lang="en-US" sz="2600" dirty="0"/>
              <a:t>MFS and Commercial Banks</a:t>
            </a:r>
            <a:endParaRPr lang="en-US" sz="2200" dirty="0"/>
          </a:p>
          <a:p>
            <a:pPr>
              <a:lnSpc>
                <a:spcPct val="90000"/>
              </a:lnSpc>
              <a:spcAft>
                <a:spcPts val="300"/>
              </a:spcAft>
              <a:buFont typeface="Wingdings" panose="05000000000000000000" pitchFamily="2" charset="2"/>
              <a:buChar char="q"/>
              <a:defRPr/>
            </a:pPr>
            <a:r>
              <a:rPr lang="en-US" sz="2600" dirty="0"/>
              <a:t>2% below market, term &lt; 5 years</a:t>
            </a:r>
          </a:p>
          <a:p>
            <a:pPr>
              <a:lnSpc>
                <a:spcPct val="90000"/>
              </a:lnSpc>
              <a:spcAft>
                <a:spcPts val="300"/>
              </a:spcAft>
              <a:buFont typeface="Wingdings" panose="05000000000000000000" pitchFamily="2" charset="2"/>
              <a:buChar char="q"/>
              <a:defRPr/>
            </a:pPr>
            <a:r>
              <a:rPr lang="en-US" sz="2600" dirty="0"/>
              <a:t>To help loggers reduce non-point source pollution risk on timber harvests in Maine</a:t>
            </a:r>
          </a:p>
          <a:p>
            <a:pPr>
              <a:lnSpc>
                <a:spcPct val="90000"/>
              </a:lnSpc>
              <a:spcAft>
                <a:spcPts val="300"/>
              </a:spcAft>
              <a:buFont typeface="Wingdings" panose="05000000000000000000" pitchFamily="2" charset="2"/>
              <a:buChar char="q"/>
              <a:defRPr/>
            </a:pPr>
            <a:r>
              <a:rPr lang="en-US" sz="2600" dirty="0"/>
              <a:t>All Financed Equipment must remain in Maine for the length of the loan</a:t>
            </a:r>
          </a:p>
          <a:p>
            <a:pPr>
              <a:lnSpc>
                <a:spcPct val="90000"/>
              </a:lnSpc>
              <a:buFont typeface="Wingdings" panose="05000000000000000000" pitchFamily="2" charset="2"/>
              <a:buChar char="q"/>
              <a:defRPr/>
            </a:pPr>
            <a:endParaRPr lang="en-US" sz="2600" dirty="0"/>
          </a:p>
        </p:txBody>
      </p:sp>
      <p:sp>
        <p:nvSpPr>
          <p:cNvPr id="11" name="Title 1">
            <a:extLst>
              <a:ext uri="{FF2B5EF4-FFF2-40B4-BE49-F238E27FC236}">
                <a16:creationId xmlns:a16="http://schemas.microsoft.com/office/drawing/2014/main" id="{34B7B748-3A14-8E4A-5357-0E32EFEBA9EF}"/>
              </a:ext>
            </a:extLst>
          </p:cNvPr>
          <p:cNvSpPr txBox="1">
            <a:spLocks/>
          </p:cNvSpPr>
          <p:nvPr/>
        </p:nvSpPr>
        <p:spPr bwMode="auto">
          <a:xfrm>
            <a:off x="261807" y="304800"/>
            <a:ext cx="6924932" cy="1806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ctr" rtl="0" eaLnBrk="1" fontAlgn="base" hangingPunct="1">
              <a:spcBef>
                <a:spcPct val="0"/>
              </a:spcBef>
              <a:spcAft>
                <a:spcPct val="0"/>
              </a:spcAft>
              <a:defRPr sz="4000" b="1" i="0" u="none" kern="1200">
                <a:solidFill>
                  <a:schemeClr val="tx2">
                    <a:lumMod val="75000"/>
                  </a:schemeClr>
                </a:solidFill>
                <a:effectLst/>
                <a:latin typeface="Arial" panose="020B0604020202020204" pitchFamily="34" charset="0"/>
                <a:ea typeface="+mj-ea"/>
                <a:cs typeface="Arial" panose="020B0604020202020204" pitchFamily="34" charset="0"/>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dirty="0">
                <a:solidFill>
                  <a:schemeClr val="accent1">
                    <a:lumMod val="50000"/>
                  </a:schemeClr>
                </a:solidFill>
                <a:latin typeface="+mn-lt"/>
              </a:rPr>
              <a:t>Silviculture - </a:t>
            </a:r>
            <a:br>
              <a:rPr lang="en-US" dirty="0">
                <a:solidFill>
                  <a:schemeClr val="accent1">
                    <a:lumMod val="50000"/>
                  </a:schemeClr>
                </a:solidFill>
                <a:latin typeface="+mn-lt"/>
              </a:rPr>
            </a:br>
            <a:r>
              <a:rPr lang="en-US" dirty="0">
                <a:solidFill>
                  <a:schemeClr val="accent1">
                    <a:lumMod val="50000"/>
                  </a:schemeClr>
                </a:solidFill>
                <a:latin typeface="+mn-lt"/>
              </a:rPr>
              <a:t>Maine Forestry Direct Link Loan</a:t>
            </a:r>
          </a:p>
        </p:txBody>
      </p:sp>
      <p:cxnSp>
        <p:nvCxnSpPr>
          <p:cNvPr id="13" name="Straight Connector 12">
            <a:extLst>
              <a:ext uri="{FF2B5EF4-FFF2-40B4-BE49-F238E27FC236}">
                <a16:creationId xmlns:a16="http://schemas.microsoft.com/office/drawing/2014/main" id="{9EF9A4FB-F720-4717-B83E-91CFAA0F14D9}"/>
              </a:ext>
            </a:extLst>
          </p:cNvPr>
          <p:cNvCxnSpPr>
            <a:cxnSpLocks/>
          </p:cNvCxnSpPr>
          <p:nvPr/>
        </p:nvCxnSpPr>
        <p:spPr>
          <a:xfrm>
            <a:off x="381000" y="2111746"/>
            <a:ext cx="7010400" cy="0"/>
          </a:xfrm>
          <a:prstGeom prst="line">
            <a:avLst/>
          </a:prstGeom>
          <a:ln w="57150">
            <a:solidFill>
              <a:srgbClr val="17375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28565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9FBBC29-46C7-47CA-A909-EB86826DF7A6}"/>
              </a:ext>
            </a:extLst>
          </p:cNvPr>
          <p:cNvSpPr>
            <a:spLocks noGrp="1"/>
          </p:cNvSpPr>
          <p:nvPr>
            <p:ph type="title"/>
          </p:nvPr>
        </p:nvSpPr>
        <p:spPr>
          <a:xfrm>
            <a:off x="563739" y="1275152"/>
            <a:ext cx="10972800" cy="1143000"/>
          </a:xfrm>
        </p:spPr>
        <p:txBody>
          <a:bodyPr>
            <a:normAutofit fontScale="90000"/>
          </a:bodyPr>
          <a:lstStyle/>
          <a:p>
            <a:r>
              <a:rPr lang="en-US" dirty="0"/>
              <a:t>Common Forestry </a:t>
            </a:r>
            <a:br>
              <a:rPr lang="en-US" dirty="0"/>
            </a:br>
            <a:r>
              <a:rPr lang="en-US" dirty="0"/>
              <a:t>Equipment</a:t>
            </a:r>
          </a:p>
        </p:txBody>
      </p:sp>
      <p:sp>
        <p:nvSpPr>
          <p:cNvPr id="2" name="Rectangle 1">
            <a:extLst>
              <a:ext uri="{FF2B5EF4-FFF2-40B4-BE49-F238E27FC236}">
                <a16:creationId xmlns:a16="http://schemas.microsoft.com/office/drawing/2014/main" id="{4D2667E3-A0B8-EBEB-45A7-CC8FADD62D53}"/>
              </a:ext>
            </a:extLst>
          </p:cNvPr>
          <p:cNvSpPr/>
          <p:nvPr/>
        </p:nvSpPr>
        <p:spPr>
          <a:xfrm>
            <a:off x="0" y="-15081"/>
            <a:ext cx="12192000" cy="304800"/>
          </a:xfrm>
          <a:prstGeom prst="rect">
            <a:avLst/>
          </a:prstGeom>
          <a:solidFill>
            <a:srgbClr val="4EBE83"/>
          </a:solidFill>
          <a:ln>
            <a:solidFill>
              <a:srgbClr val="5CC47C"/>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Title 6">
            <a:extLst>
              <a:ext uri="{FF2B5EF4-FFF2-40B4-BE49-F238E27FC236}">
                <a16:creationId xmlns:a16="http://schemas.microsoft.com/office/drawing/2014/main" id="{4EA188D4-1307-D7D3-C3FB-F0261F1535D4}"/>
              </a:ext>
            </a:extLst>
          </p:cNvPr>
          <p:cNvSpPr txBox="1">
            <a:spLocks/>
          </p:cNvSpPr>
          <p:nvPr/>
        </p:nvSpPr>
        <p:spPr bwMode="auto">
          <a:xfrm>
            <a:off x="273497" y="2743200"/>
            <a:ext cx="3352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algn="ctr" rtl="0" eaLnBrk="1" fontAlgn="base" hangingPunct="1">
              <a:spcBef>
                <a:spcPct val="0"/>
              </a:spcBef>
              <a:spcAft>
                <a:spcPct val="0"/>
              </a:spcAft>
              <a:defRPr sz="4000" b="1" i="0" u="none" kern="1200">
                <a:solidFill>
                  <a:schemeClr val="tx2">
                    <a:lumMod val="75000"/>
                  </a:schemeClr>
                </a:solidFill>
                <a:effectLst/>
                <a:latin typeface="Arial" panose="020B0604020202020204" pitchFamily="34" charset="0"/>
                <a:ea typeface="+mj-ea"/>
                <a:cs typeface="Arial" panose="020B0604020202020204" pitchFamily="34" charset="0"/>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fontAlgn="auto">
              <a:spcAft>
                <a:spcPts val="0"/>
              </a:spcAft>
              <a:defRPr/>
            </a:pPr>
            <a:r>
              <a:rPr lang="en-US" sz="2000">
                <a:solidFill>
                  <a:schemeClr val="accent1">
                    <a:lumMod val="50000"/>
                  </a:schemeClr>
                </a:solidFill>
              </a:rPr>
              <a:t>Cut to Length Harvester</a:t>
            </a:r>
            <a:endParaRPr lang="en-US" sz="2000" dirty="0">
              <a:solidFill>
                <a:schemeClr val="accent1">
                  <a:lumMod val="50000"/>
                </a:schemeClr>
              </a:solidFill>
            </a:endParaRPr>
          </a:p>
        </p:txBody>
      </p:sp>
      <p:pic>
        <p:nvPicPr>
          <p:cNvPr id="7" name="Picture 6">
            <a:extLst>
              <a:ext uri="{FF2B5EF4-FFF2-40B4-BE49-F238E27FC236}">
                <a16:creationId xmlns:a16="http://schemas.microsoft.com/office/drawing/2014/main" id="{0F97A5C8-CFE3-967D-D827-4E3B3FE02C6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82600" y="609600"/>
            <a:ext cx="2934594" cy="2120305"/>
          </a:xfrm>
          <a:prstGeom prst="rect">
            <a:avLst/>
          </a:prstGeom>
          <a:ln>
            <a:noFill/>
          </a:ln>
          <a:effectLst>
            <a:outerShdw blurRad="254000" dist="38100" dir="2400000" algn="ctr" rotWithShape="0">
              <a:srgbClr val="000000">
                <a:alpha val="65000"/>
              </a:srgbClr>
            </a:outerShdw>
          </a:effectLst>
        </p:spPr>
      </p:pic>
      <p:pic>
        <p:nvPicPr>
          <p:cNvPr id="8" name="Picture 7">
            <a:extLst>
              <a:ext uri="{FF2B5EF4-FFF2-40B4-BE49-F238E27FC236}">
                <a16:creationId xmlns:a16="http://schemas.microsoft.com/office/drawing/2014/main" id="{E0A816D0-793C-FED3-485B-DEBA2B882E4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379530" y="3429000"/>
            <a:ext cx="1963322" cy="2209800"/>
          </a:xfrm>
          <a:prstGeom prst="rect">
            <a:avLst/>
          </a:prstGeom>
          <a:ln>
            <a:noFill/>
          </a:ln>
          <a:effectLst>
            <a:outerShdw blurRad="254000" dist="38100" dir="2400000" algn="ctr" rotWithShape="0">
              <a:srgbClr val="000000">
                <a:alpha val="65000"/>
              </a:srgbClr>
            </a:outerShdw>
          </a:effectLst>
        </p:spPr>
      </p:pic>
      <p:sp>
        <p:nvSpPr>
          <p:cNvPr id="9" name="Title 6">
            <a:extLst>
              <a:ext uri="{FF2B5EF4-FFF2-40B4-BE49-F238E27FC236}">
                <a16:creationId xmlns:a16="http://schemas.microsoft.com/office/drawing/2014/main" id="{B531FF86-6AD6-DAA0-BBBC-83DB4FB266C9}"/>
              </a:ext>
            </a:extLst>
          </p:cNvPr>
          <p:cNvSpPr txBox="1">
            <a:spLocks/>
          </p:cNvSpPr>
          <p:nvPr/>
        </p:nvSpPr>
        <p:spPr bwMode="auto">
          <a:xfrm>
            <a:off x="6050139" y="5639575"/>
            <a:ext cx="262210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algn="l" rtl="0" eaLnBrk="1" fontAlgn="base" hangingPunct="1">
              <a:spcBef>
                <a:spcPct val="0"/>
              </a:spcBef>
              <a:spcAft>
                <a:spcPct val="0"/>
              </a:spcAft>
              <a:defRPr sz="4000" b="1" kern="1200" cap="all">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ctr" fontAlgn="auto">
              <a:spcAft>
                <a:spcPts val="0"/>
              </a:spcAft>
              <a:defRPr/>
            </a:pPr>
            <a:r>
              <a:rPr lang="en-US" sz="2000" cap="none" dirty="0">
                <a:solidFill>
                  <a:schemeClr val="accent1">
                    <a:lumMod val="50000"/>
                  </a:schemeClr>
                </a:solidFill>
                <a:cs typeface="Arial" pitchFamily="34" charset="0"/>
              </a:rPr>
              <a:t>Harvester Head</a:t>
            </a:r>
          </a:p>
        </p:txBody>
      </p:sp>
      <p:pic>
        <p:nvPicPr>
          <p:cNvPr id="10" name="Picture 9">
            <a:extLst>
              <a:ext uri="{FF2B5EF4-FFF2-40B4-BE49-F238E27FC236}">
                <a16:creationId xmlns:a16="http://schemas.microsoft.com/office/drawing/2014/main" id="{62D052B9-C80B-7C88-C14B-AF3926FDC5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82600" y="3529851"/>
            <a:ext cx="2934594" cy="2111219"/>
          </a:xfrm>
          <a:prstGeom prst="rect">
            <a:avLst/>
          </a:prstGeom>
          <a:ln>
            <a:noFill/>
          </a:ln>
          <a:effectLst>
            <a:outerShdw blurRad="254000" dist="38100" dir="2400000" algn="ctr" rotWithShape="0">
              <a:srgbClr val="000000">
                <a:alpha val="65000"/>
              </a:srgbClr>
            </a:outerShdw>
          </a:effectLst>
        </p:spPr>
      </p:pic>
      <p:sp>
        <p:nvSpPr>
          <p:cNvPr id="11" name="Title 6">
            <a:extLst>
              <a:ext uri="{FF2B5EF4-FFF2-40B4-BE49-F238E27FC236}">
                <a16:creationId xmlns:a16="http://schemas.microsoft.com/office/drawing/2014/main" id="{FA7297E8-D64A-7F48-73EA-544002E5FE8B}"/>
              </a:ext>
            </a:extLst>
          </p:cNvPr>
          <p:cNvSpPr txBox="1">
            <a:spLocks/>
          </p:cNvSpPr>
          <p:nvPr/>
        </p:nvSpPr>
        <p:spPr bwMode="auto">
          <a:xfrm>
            <a:off x="273497" y="5638800"/>
            <a:ext cx="3352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algn="l" rtl="0" eaLnBrk="1" fontAlgn="base" hangingPunct="1">
              <a:spcBef>
                <a:spcPct val="0"/>
              </a:spcBef>
              <a:spcAft>
                <a:spcPct val="0"/>
              </a:spcAft>
              <a:defRPr sz="4000" b="1" kern="1200" cap="all">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ctr" fontAlgn="auto">
              <a:spcAft>
                <a:spcPts val="0"/>
              </a:spcAft>
              <a:defRPr/>
            </a:pPr>
            <a:r>
              <a:rPr lang="en-US" sz="2000" cap="none" dirty="0">
                <a:solidFill>
                  <a:schemeClr val="accent1">
                    <a:lumMod val="50000"/>
                  </a:schemeClr>
                </a:solidFill>
                <a:cs typeface="Arial" pitchFamily="34" charset="0"/>
              </a:rPr>
              <a:t>Forwarder</a:t>
            </a:r>
          </a:p>
        </p:txBody>
      </p:sp>
      <p:pic>
        <p:nvPicPr>
          <p:cNvPr id="12" name="Picture 11">
            <a:extLst>
              <a:ext uri="{FF2B5EF4-FFF2-40B4-BE49-F238E27FC236}">
                <a16:creationId xmlns:a16="http://schemas.microsoft.com/office/drawing/2014/main" id="{D5D630A6-4326-D2C4-D34D-0F8EF70DE3E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3807358" y="3454415"/>
            <a:ext cx="1973348" cy="2182744"/>
          </a:xfrm>
          <a:prstGeom prst="rect">
            <a:avLst/>
          </a:prstGeom>
          <a:ln>
            <a:noFill/>
          </a:ln>
          <a:effectLst>
            <a:outerShdw blurRad="254000" dist="38100" dir="2400000" algn="ctr" rotWithShape="0">
              <a:srgbClr val="000000">
                <a:alpha val="65000"/>
              </a:srgbClr>
            </a:outerShdw>
          </a:effectLst>
        </p:spPr>
      </p:pic>
      <p:sp>
        <p:nvSpPr>
          <p:cNvPr id="13" name="Title 6">
            <a:extLst>
              <a:ext uri="{FF2B5EF4-FFF2-40B4-BE49-F238E27FC236}">
                <a16:creationId xmlns:a16="http://schemas.microsoft.com/office/drawing/2014/main" id="{A52DE299-25C6-BA65-F282-C642CEF751BB}"/>
              </a:ext>
            </a:extLst>
          </p:cNvPr>
          <p:cNvSpPr txBox="1">
            <a:spLocks/>
          </p:cNvSpPr>
          <p:nvPr/>
        </p:nvSpPr>
        <p:spPr bwMode="auto">
          <a:xfrm>
            <a:off x="3482980" y="5658625"/>
            <a:ext cx="262210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algn="l" rtl="0" eaLnBrk="1" fontAlgn="base" hangingPunct="1">
              <a:spcBef>
                <a:spcPct val="0"/>
              </a:spcBef>
              <a:spcAft>
                <a:spcPct val="0"/>
              </a:spcAft>
              <a:defRPr sz="4000" b="1" kern="1200" cap="all">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ctr" fontAlgn="auto">
              <a:spcAft>
                <a:spcPts val="0"/>
              </a:spcAft>
              <a:defRPr/>
            </a:pPr>
            <a:r>
              <a:rPr lang="en-US" sz="2000" cap="none" dirty="0">
                <a:solidFill>
                  <a:schemeClr val="accent1">
                    <a:lumMod val="50000"/>
                  </a:schemeClr>
                </a:solidFill>
                <a:cs typeface="Arial" pitchFamily="34" charset="0"/>
              </a:rPr>
              <a:t>Bottomless Culvert</a:t>
            </a:r>
          </a:p>
        </p:txBody>
      </p:sp>
      <p:pic>
        <p:nvPicPr>
          <p:cNvPr id="14" name="Picture 3" descr="DSCN2918">
            <a:extLst>
              <a:ext uri="{FF2B5EF4-FFF2-40B4-BE49-F238E27FC236}">
                <a16:creationId xmlns:a16="http://schemas.microsoft.com/office/drawing/2014/main" id="{3BCC60F6-62DD-B721-11BC-887FCBEEBCF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85676" y="609600"/>
            <a:ext cx="2945236" cy="2209800"/>
          </a:xfrm>
          <a:prstGeom prst="rect">
            <a:avLst/>
          </a:prstGeom>
          <a:noFill/>
          <a:ln>
            <a:noFill/>
          </a:ln>
          <a:effectLst>
            <a:outerShdw blurRad="254000" dist="38100" dir="2400000" algn="ctr" rotWithShape="0">
              <a:srgbClr val="000000">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6">
            <a:extLst>
              <a:ext uri="{FF2B5EF4-FFF2-40B4-BE49-F238E27FC236}">
                <a16:creationId xmlns:a16="http://schemas.microsoft.com/office/drawing/2014/main" id="{FB9FA7EB-7250-58F1-8CE1-3B2F55E2435F}"/>
              </a:ext>
            </a:extLst>
          </p:cNvPr>
          <p:cNvSpPr txBox="1">
            <a:spLocks/>
          </p:cNvSpPr>
          <p:nvPr/>
        </p:nvSpPr>
        <p:spPr bwMode="auto">
          <a:xfrm>
            <a:off x="8585676" y="2743200"/>
            <a:ext cx="2921301"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algn="l" rtl="0" eaLnBrk="1" fontAlgn="base" hangingPunct="1">
              <a:spcBef>
                <a:spcPct val="0"/>
              </a:spcBef>
              <a:spcAft>
                <a:spcPct val="0"/>
              </a:spcAft>
              <a:defRPr sz="4000" b="1" kern="1200" cap="all">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ctr" fontAlgn="auto">
              <a:spcAft>
                <a:spcPts val="0"/>
              </a:spcAft>
              <a:defRPr/>
            </a:pPr>
            <a:r>
              <a:rPr lang="en-US" sz="2000" cap="none" dirty="0" err="1">
                <a:solidFill>
                  <a:schemeClr val="accent1">
                    <a:lumMod val="50000"/>
                  </a:schemeClr>
                </a:solidFill>
                <a:cs typeface="Arial" pitchFamily="34" charset="0"/>
              </a:rPr>
              <a:t>Fellerbuncher</a:t>
            </a:r>
            <a:endParaRPr lang="en-US" sz="2000" cap="none" dirty="0">
              <a:solidFill>
                <a:schemeClr val="accent1">
                  <a:lumMod val="50000"/>
                </a:schemeClr>
              </a:solidFill>
              <a:cs typeface="Arial" pitchFamily="34" charset="0"/>
            </a:endParaRPr>
          </a:p>
        </p:txBody>
      </p:sp>
      <p:pic>
        <p:nvPicPr>
          <p:cNvPr id="16" name="Picture 6" descr="DSCN2932">
            <a:extLst>
              <a:ext uri="{FF2B5EF4-FFF2-40B4-BE49-F238E27FC236}">
                <a16:creationId xmlns:a16="http://schemas.microsoft.com/office/drawing/2014/main" id="{55E2A19C-2C84-EE76-9800-388EDB268E6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632108" y="3401188"/>
            <a:ext cx="2852371" cy="2140123"/>
          </a:xfrm>
          <a:prstGeom prst="rect">
            <a:avLst/>
          </a:prstGeom>
          <a:noFill/>
          <a:ln>
            <a:noFill/>
          </a:ln>
          <a:effectLst>
            <a:outerShdw blurRad="254000" dist="38100" dir="2400000" algn="ctr" rotWithShape="0">
              <a:srgbClr val="000000">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6">
            <a:extLst>
              <a:ext uri="{FF2B5EF4-FFF2-40B4-BE49-F238E27FC236}">
                <a16:creationId xmlns:a16="http://schemas.microsoft.com/office/drawing/2014/main" id="{52DAB133-97D5-942E-CF4F-B8BA0E7A90E0}"/>
              </a:ext>
            </a:extLst>
          </p:cNvPr>
          <p:cNvSpPr txBox="1">
            <a:spLocks/>
          </p:cNvSpPr>
          <p:nvPr/>
        </p:nvSpPr>
        <p:spPr bwMode="auto">
          <a:xfrm>
            <a:off x="8747241" y="5578698"/>
            <a:ext cx="262210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algn="l" rtl="0" eaLnBrk="1" fontAlgn="base" hangingPunct="1">
              <a:spcBef>
                <a:spcPct val="0"/>
              </a:spcBef>
              <a:spcAft>
                <a:spcPct val="0"/>
              </a:spcAft>
              <a:defRPr sz="4000" b="1" kern="1200" cap="all">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ctr" fontAlgn="auto">
              <a:spcAft>
                <a:spcPts val="0"/>
              </a:spcAft>
              <a:defRPr/>
            </a:pPr>
            <a:r>
              <a:rPr lang="en-US" sz="2000" cap="none" dirty="0" err="1">
                <a:solidFill>
                  <a:schemeClr val="accent1">
                    <a:lumMod val="50000"/>
                  </a:schemeClr>
                </a:solidFill>
                <a:cs typeface="Arial" pitchFamily="34" charset="0"/>
              </a:rPr>
              <a:t>Delimber</a:t>
            </a:r>
            <a:endParaRPr lang="en-US" sz="2000" cap="none" dirty="0">
              <a:solidFill>
                <a:schemeClr val="accent1">
                  <a:lumMod val="50000"/>
                </a:schemeClr>
              </a:solidFill>
              <a:cs typeface="Arial" pitchFamily="34" charset="0"/>
            </a:endParaRPr>
          </a:p>
        </p:txBody>
      </p:sp>
    </p:spTree>
    <p:extLst>
      <p:ext uri="{BB962C8B-B14F-4D97-AF65-F5344CB8AC3E}">
        <p14:creationId xmlns:p14="http://schemas.microsoft.com/office/powerpoint/2010/main" val="16974369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9FBBC29-46C7-47CA-A909-EB86826DF7A6}"/>
              </a:ext>
            </a:extLst>
          </p:cNvPr>
          <p:cNvSpPr>
            <a:spLocks noGrp="1"/>
          </p:cNvSpPr>
          <p:nvPr>
            <p:ph type="title"/>
          </p:nvPr>
        </p:nvSpPr>
        <p:spPr/>
        <p:txBody>
          <a:bodyPr/>
          <a:lstStyle/>
          <a:p>
            <a:r>
              <a:rPr lang="en-US" dirty="0"/>
              <a:t>Saco Water Resource Recovery Facility</a:t>
            </a:r>
          </a:p>
        </p:txBody>
      </p:sp>
      <p:sp>
        <p:nvSpPr>
          <p:cNvPr id="2" name="Rectangle 1">
            <a:extLst>
              <a:ext uri="{FF2B5EF4-FFF2-40B4-BE49-F238E27FC236}">
                <a16:creationId xmlns:a16="http://schemas.microsoft.com/office/drawing/2014/main" id="{4D2667E3-A0B8-EBEB-45A7-CC8FADD62D53}"/>
              </a:ext>
            </a:extLst>
          </p:cNvPr>
          <p:cNvSpPr/>
          <p:nvPr/>
        </p:nvSpPr>
        <p:spPr>
          <a:xfrm>
            <a:off x="0" y="0"/>
            <a:ext cx="12192000" cy="304800"/>
          </a:xfrm>
          <a:prstGeom prst="rect">
            <a:avLst/>
          </a:prstGeom>
          <a:solidFill>
            <a:srgbClr val="4EBE83"/>
          </a:solidFill>
          <a:ln>
            <a:solidFill>
              <a:srgbClr val="5CC47C"/>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4" name="Picture 3">
            <a:extLst>
              <a:ext uri="{FF2B5EF4-FFF2-40B4-BE49-F238E27FC236}">
                <a16:creationId xmlns:a16="http://schemas.microsoft.com/office/drawing/2014/main" id="{83A49113-609A-2A35-D644-07F63287891A}"/>
              </a:ext>
            </a:extLst>
          </p:cNvPr>
          <p:cNvPicPr>
            <a:picLocks noChangeAspect="1"/>
          </p:cNvPicPr>
          <p:nvPr/>
        </p:nvPicPr>
        <p:blipFill>
          <a:blip r:embed="rId3"/>
          <a:stretch>
            <a:fillRect/>
          </a:stretch>
        </p:blipFill>
        <p:spPr>
          <a:xfrm>
            <a:off x="1943100" y="1495465"/>
            <a:ext cx="8305800" cy="4652626"/>
          </a:xfrm>
          <a:prstGeom prst="rect">
            <a:avLst/>
          </a:prstGeom>
        </p:spPr>
      </p:pic>
    </p:spTree>
    <p:extLst>
      <p:ext uri="{BB962C8B-B14F-4D97-AF65-F5344CB8AC3E}">
        <p14:creationId xmlns:p14="http://schemas.microsoft.com/office/powerpoint/2010/main" val="10943942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9FBBC29-46C7-47CA-A909-EB86826DF7A6}"/>
              </a:ext>
            </a:extLst>
          </p:cNvPr>
          <p:cNvSpPr>
            <a:spLocks noGrp="1"/>
          </p:cNvSpPr>
          <p:nvPr>
            <p:ph type="title"/>
          </p:nvPr>
        </p:nvSpPr>
        <p:spPr/>
        <p:txBody>
          <a:bodyPr/>
          <a:lstStyle/>
          <a:p>
            <a:r>
              <a:rPr lang="en-US" dirty="0"/>
              <a:t>January 13, 2024, Rain Event</a:t>
            </a:r>
          </a:p>
        </p:txBody>
      </p:sp>
      <p:sp>
        <p:nvSpPr>
          <p:cNvPr id="2" name="Rectangle 1">
            <a:extLst>
              <a:ext uri="{FF2B5EF4-FFF2-40B4-BE49-F238E27FC236}">
                <a16:creationId xmlns:a16="http://schemas.microsoft.com/office/drawing/2014/main" id="{4D2667E3-A0B8-EBEB-45A7-CC8FADD62D53}"/>
              </a:ext>
            </a:extLst>
          </p:cNvPr>
          <p:cNvSpPr/>
          <p:nvPr/>
        </p:nvSpPr>
        <p:spPr>
          <a:xfrm>
            <a:off x="0" y="0"/>
            <a:ext cx="12192000" cy="304800"/>
          </a:xfrm>
          <a:prstGeom prst="rect">
            <a:avLst/>
          </a:prstGeom>
          <a:solidFill>
            <a:srgbClr val="4EBE83"/>
          </a:solidFill>
          <a:ln>
            <a:solidFill>
              <a:srgbClr val="5CC47C"/>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4" name="Picture 3">
            <a:extLst>
              <a:ext uri="{FF2B5EF4-FFF2-40B4-BE49-F238E27FC236}">
                <a16:creationId xmlns:a16="http://schemas.microsoft.com/office/drawing/2014/main" id="{CF0DD044-CEA2-17A8-E1E8-E4394B0563C7}"/>
              </a:ext>
            </a:extLst>
          </p:cNvPr>
          <p:cNvPicPr>
            <a:picLocks noChangeAspect="1"/>
          </p:cNvPicPr>
          <p:nvPr/>
        </p:nvPicPr>
        <p:blipFill>
          <a:blip r:embed="rId2"/>
          <a:stretch>
            <a:fillRect/>
          </a:stretch>
        </p:blipFill>
        <p:spPr>
          <a:xfrm>
            <a:off x="609600" y="1446946"/>
            <a:ext cx="3267739" cy="4109060"/>
          </a:xfrm>
          <a:prstGeom prst="rect">
            <a:avLst/>
          </a:prstGeom>
        </p:spPr>
      </p:pic>
      <p:pic>
        <p:nvPicPr>
          <p:cNvPr id="7" name="Picture 6">
            <a:extLst>
              <a:ext uri="{FF2B5EF4-FFF2-40B4-BE49-F238E27FC236}">
                <a16:creationId xmlns:a16="http://schemas.microsoft.com/office/drawing/2014/main" id="{8473F50D-5974-4A49-B285-071F16490507}"/>
              </a:ext>
            </a:extLst>
          </p:cNvPr>
          <p:cNvPicPr>
            <a:picLocks noChangeAspect="1"/>
          </p:cNvPicPr>
          <p:nvPr/>
        </p:nvPicPr>
        <p:blipFill>
          <a:blip r:embed="rId3"/>
          <a:stretch>
            <a:fillRect/>
          </a:stretch>
        </p:blipFill>
        <p:spPr>
          <a:xfrm>
            <a:off x="4267200" y="1452808"/>
            <a:ext cx="3084843" cy="4109060"/>
          </a:xfrm>
          <a:prstGeom prst="rect">
            <a:avLst/>
          </a:prstGeom>
        </p:spPr>
      </p:pic>
      <p:pic>
        <p:nvPicPr>
          <p:cNvPr id="8" name="Picture 7">
            <a:extLst>
              <a:ext uri="{FF2B5EF4-FFF2-40B4-BE49-F238E27FC236}">
                <a16:creationId xmlns:a16="http://schemas.microsoft.com/office/drawing/2014/main" id="{E8B33B5F-FBED-A3BD-CBDB-0436105D246C}"/>
              </a:ext>
            </a:extLst>
          </p:cNvPr>
          <p:cNvPicPr>
            <a:picLocks noChangeAspect="1"/>
          </p:cNvPicPr>
          <p:nvPr/>
        </p:nvPicPr>
        <p:blipFill>
          <a:blip r:embed="rId4"/>
          <a:stretch>
            <a:fillRect/>
          </a:stretch>
        </p:blipFill>
        <p:spPr>
          <a:xfrm>
            <a:off x="7848600" y="1446946"/>
            <a:ext cx="3084843" cy="4109060"/>
          </a:xfrm>
          <a:prstGeom prst="rect">
            <a:avLst/>
          </a:prstGeom>
        </p:spPr>
      </p:pic>
      <p:sp>
        <p:nvSpPr>
          <p:cNvPr id="9" name="TextBox 8">
            <a:extLst>
              <a:ext uri="{FF2B5EF4-FFF2-40B4-BE49-F238E27FC236}">
                <a16:creationId xmlns:a16="http://schemas.microsoft.com/office/drawing/2014/main" id="{A5C73180-4542-B111-C5F7-74C1F9C62931}"/>
              </a:ext>
            </a:extLst>
          </p:cNvPr>
          <p:cNvSpPr txBox="1"/>
          <p:nvPr/>
        </p:nvSpPr>
        <p:spPr>
          <a:xfrm>
            <a:off x="694572" y="5548761"/>
            <a:ext cx="3097793" cy="646331"/>
          </a:xfrm>
          <a:prstGeom prst="rect">
            <a:avLst/>
          </a:prstGeom>
          <a:noFill/>
        </p:spPr>
        <p:txBody>
          <a:bodyPr wrap="square" rtlCol="0">
            <a:spAutoFit/>
          </a:bodyPr>
          <a:lstStyle/>
          <a:p>
            <a:pPr algn="ctr" fontAlgn="auto">
              <a:spcBef>
                <a:spcPts val="0"/>
              </a:spcBef>
              <a:spcAft>
                <a:spcPts val="0"/>
              </a:spcAft>
            </a:pPr>
            <a:r>
              <a:rPr lang="en-US" dirty="0">
                <a:solidFill>
                  <a:prstClr val="black"/>
                </a:solidFill>
                <a:latin typeface="Aptos" panose="02110004020202020204"/>
                <a:cs typeface="+mn-cs"/>
              </a:rPr>
              <a:t>Aeration tank catwalk under water.</a:t>
            </a:r>
          </a:p>
        </p:txBody>
      </p:sp>
      <p:sp>
        <p:nvSpPr>
          <p:cNvPr id="10" name="TextBox 9">
            <a:extLst>
              <a:ext uri="{FF2B5EF4-FFF2-40B4-BE49-F238E27FC236}">
                <a16:creationId xmlns:a16="http://schemas.microsoft.com/office/drawing/2014/main" id="{FA635EE7-8B73-9799-F465-71F71DB4A990}"/>
              </a:ext>
            </a:extLst>
          </p:cNvPr>
          <p:cNvSpPr txBox="1"/>
          <p:nvPr/>
        </p:nvSpPr>
        <p:spPr>
          <a:xfrm>
            <a:off x="4267200" y="5527887"/>
            <a:ext cx="3084874" cy="646331"/>
          </a:xfrm>
          <a:prstGeom prst="rect">
            <a:avLst/>
          </a:prstGeom>
          <a:noFill/>
        </p:spPr>
        <p:txBody>
          <a:bodyPr wrap="square" rtlCol="0">
            <a:spAutoFit/>
          </a:bodyPr>
          <a:lstStyle/>
          <a:p>
            <a:pPr algn="ctr" fontAlgn="auto">
              <a:spcBef>
                <a:spcPts val="0"/>
              </a:spcBef>
              <a:spcAft>
                <a:spcPts val="0"/>
              </a:spcAft>
            </a:pPr>
            <a:r>
              <a:rPr lang="en-US" dirty="0">
                <a:solidFill>
                  <a:prstClr val="black"/>
                </a:solidFill>
                <a:latin typeface="Aptos" panose="02110004020202020204"/>
                <a:cs typeface="+mn-cs"/>
              </a:rPr>
              <a:t>Aeration tank ~2-3” from overflowing.</a:t>
            </a:r>
          </a:p>
        </p:txBody>
      </p:sp>
      <p:sp>
        <p:nvSpPr>
          <p:cNvPr id="11" name="TextBox 10">
            <a:extLst>
              <a:ext uri="{FF2B5EF4-FFF2-40B4-BE49-F238E27FC236}">
                <a16:creationId xmlns:a16="http://schemas.microsoft.com/office/drawing/2014/main" id="{FCB1A47A-A2F0-9383-AFC0-9B0B50290E2E}"/>
              </a:ext>
            </a:extLst>
          </p:cNvPr>
          <p:cNvSpPr txBox="1"/>
          <p:nvPr/>
        </p:nvSpPr>
        <p:spPr>
          <a:xfrm>
            <a:off x="7848569" y="5527887"/>
            <a:ext cx="2957357" cy="646331"/>
          </a:xfrm>
          <a:prstGeom prst="rect">
            <a:avLst/>
          </a:prstGeom>
          <a:noFill/>
        </p:spPr>
        <p:txBody>
          <a:bodyPr wrap="square" rtlCol="0">
            <a:spAutoFit/>
          </a:bodyPr>
          <a:lstStyle/>
          <a:p>
            <a:pPr algn="ctr" fontAlgn="auto">
              <a:spcBef>
                <a:spcPts val="0"/>
              </a:spcBef>
              <a:spcAft>
                <a:spcPts val="0"/>
              </a:spcAft>
            </a:pPr>
            <a:r>
              <a:rPr lang="en-US" dirty="0">
                <a:solidFill>
                  <a:prstClr val="black"/>
                </a:solidFill>
                <a:latin typeface="Aptos" panose="02110004020202020204"/>
                <a:cs typeface="+mn-cs"/>
              </a:rPr>
              <a:t>Access road to plant flooded.</a:t>
            </a:r>
          </a:p>
        </p:txBody>
      </p:sp>
    </p:spTree>
    <p:extLst>
      <p:ext uri="{BB962C8B-B14F-4D97-AF65-F5344CB8AC3E}">
        <p14:creationId xmlns:p14="http://schemas.microsoft.com/office/powerpoint/2010/main" val="28326674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B33F97A-1E2F-9401-284C-AEBE85D4184A}"/>
              </a:ext>
            </a:extLst>
          </p:cNvPr>
          <p:cNvPicPr>
            <a:picLocks noGrp="1" noChangeAspect="1"/>
          </p:cNvPicPr>
          <p:nvPr>
            <p:ph idx="1"/>
          </p:nvPr>
        </p:nvPicPr>
        <p:blipFill>
          <a:blip r:embed="rId3"/>
          <a:stretch>
            <a:fillRect/>
          </a:stretch>
        </p:blipFill>
        <p:spPr>
          <a:xfrm>
            <a:off x="1127700" y="374262"/>
            <a:ext cx="9936600" cy="5710852"/>
          </a:xfrm>
        </p:spPr>
      </p:pic>
      <p:sp>
        <p:nvSpPr>
          <p:cNvPr id="3" name="Title 2">
            <a:extLst>
              <a:ext uri="{FF2B5EF4-FFF2-40B4-BE49-F238E27FC236}">
                <a16:creationId xmlns:a16="http://schemas.microsoft.com/office/drawing/2014/main" id="{F4AAFBAA-4465-E4CA-F16C-B346E461674C}"/>
              </a:ext>
            </a:extLst>
          </p:cNvPr>
          <p:cNvSpPr>
            <a:spLocks noGrp="1"/>
          </p:cNvSpPr>
          <p:nvPr>
            <p:ph type="title"/>
          </p:nvPr>
        </p:nvSpPr>
        <p:spPr>
          <a:xfrm>
            <a:off x="2318957" y="374262"/>
            <a:ext cx="7554085" cy="1371600"/>
          </a:xfrm>
        </p:spPr>
        <p:txBody>
          <a:bodyPr>
            <a:noAutofit/>
          </a:bodyPr>
          <a:lstStyle/>
          <a:p>
            <a:pPr algn="ctr"/>
            <a:r>
              <a:rPr lang="en-US" sz="4000" dirty="0">
                <a:solidFill>
                  <a:schemeClr val="tx2">
                    <a:lumMod val="75000"/>
                  </a:schemeClr>
                </a:solidFill>
                <a:latin typeface="Arial" panose="020B0604020202020204" pitchFamily="34" charset="0"/>
              </a:rPr>
              <a:t>PROPOSED WRRF UPGRADE SITE RENDERING</a:t>
            </a:r>
          </a:p>
        </p:txBody>
      </p:sp>
      <p:sp>
        <p:nvSpPr>
          <p:cNvPr id="2" name="Rectangle 1">
            <a:extLst>
              <a:ext uri="{FF2B5EF4-FFF2-40B4-BE49-F238E27FC236}">
                <a16:creationId xmlns:a16="http://schemas.microsoft.com/office/drawing/2014/main" id="{447A2B16-1DDE-08F0-4905-C9C8726F350A}"/>
              </a:ext>
            </a:extLst>
          </p:cNvPr>
          <p:cNvSpPr/>
          <p:nvPr/>
        </p:nvSpPr>
        <p:spPr>
          <a:xfrm>
            <a:off x="0" y="0"/>
            <a:ext cx="12192000" cy="304800"/>
          </a:xfrm>
          <a:prstGeom prst="rect">
            <a:avLst/>
          </a:prstGeom>
          <a:solidFill>
            <a:srgbClr val="4EBE83"/>
          </a:solidFill>
          <a:ln>
            <a:solidFill>
              <a:srgbClr val="5CC47C"/>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Tree>
    <p:extLst>
      <p:ext uri="{BB962C8B-B14F-4D97-AF65-F5344CB8AC3E}">
        <p14:creationId xmlns:p14="http://schemas.microsoft.com/office/powerpoint/2010/main" val="2680676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ABEC1A-E0D1-4310-B29B-32124F8F3283}"/>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67AABDA-771E-5C06-E2FB-06317F8E6F17}"/>
              </a:ext>
            </a:extLst>
          </p:cNvPr>
          <p:cNvPicPr>
            <a:picLocks noGrp="1" noChangeAspect="1"/>
          </p:cNvPicPr>
          <p:nvPr>
            <p:ph idx="1"/>
          </p:nvPr>
        </p:nvPicPr>
        <p:blipFill rotWithShape="1">
          <a:blip r:embed="rId3"/>
          <a:srcRect l="-1" r="59686" b="42636"/>
          <a:stretch/>
        </p:blipFill>
        <p:spPr>
          <a:xfrm>
            <a:off x="4876801" y="1235512"/>
            <a:ext cx="5943599" cy="4860488"/>
          </a:xfrm>
        </p:spPr>
      </p:pic>
      <p:sp>
        <p:nvSpPr>
          <p:cNvPr id="3" name="Title 2">
            <a:extLst>
              <a:ext uri="{FF2B5EF4-FFF2-40B4-BE49-F238E27FC236}">
                <a16:creationId xmlns:a16="http://schemas.microsoft.com/office/drawing/2014/main" id="{18BBABDF-3789-4059-1F52-160FF85EE21A}"/>
              </a:ext>
            </a:extLst>
          </p:cNvPr>
          <p:cNvSpPr>
            <a:spLocks noGrp="1"/>
          </p:cNvSpPr>
          <p:nvPr>
            <p:ph type="title"/>
          </p:nvPr>
        </p:nvSpPr>
        <p:spPr>
          <a:xfrm>
            <a:off x="3811587" y="498913"/>
            <a:ext cx="7609351" cy="736599"/>
          </a:xfrm>
        </p:spPr>
        <p:txBody>
          <a:bodyPr>
            <a:noAutofit/>
          </a:bodyPr>
          <a:lstStyle/>
          <a:p>
            <a:pPr algn="ctr"/>
            <a:r>
              <a:rPr lang="en-US" sz="4000" dirty="0">
                <a:solidFill>
                  <a:schemeClr val="tx2">
                    <a:lumMod val="75000"/>
                  </a:schemeClr>
                </a:solidFill>
                <a:latin typeface="Arial" panose="020B0604020202020204" pitchFamily="34" charset="0"/>
              </a:rPr>
              <a:t>Site rendering</a:t>
            </a:r>
          </a:p>
        </p:txBody>
      </p:sp>
      <p:cxnSp>
        <p:nvCxnSpPr>
          <p:cNvPr id="4" name="Straight Connector 3">
            <a:extLst>
              <a:ext uri="{FF2B5EF4-FFF2-40B4-BE49-F238E27FC236}">
                <a16:creationId xmlns:a16="http://schemas.microsoft.com/office/drawing/2014/main" id="{0BCDDB37-C1E6-4322-D5E1-2B7A4E480B67}"/>
              </a:ext>
            </a:extLst>
          </p:cNvPr>
          <p:cNvCxnSpPr>
            <a:cxnSpLocks/>
            <a:endCxn id="23" idx="0"/>
          </p:cNvCxnSpPr>
          <p:nvPr/>
        </p:nvCxnSpPr>
        <p:spPr>
          <a:xfrm flipH="1">
            <a:off x="2478544" y="2819400"/>
            <a:ext cx="3427185" cy="876062"/>
          </a:xfrm>
          <a:prstGeom prst="line">
            <a:avLst/>
          </a:prstGeom>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15B52C48-E88D-2635-8CBC-604099A0574B}"/>
              </a:ext>
            </a:extLst>
          </p:cNvPr>
          <p:cNvSpPr txBox="1"/>
          <p:nvPr/>
        </p:nvSpPr>
        <p:spPr>
          <a:xfrm>
            <a:off x="306843" y="3695462"/>
            <a:ext cx="4343401" cy="830997"/>
          </a:xfrm>
          <a:prstGeom prst="rect">
            <a:avLst/>
          </a:prstGeom>
          <a:noFill/>
        </p:spPr>
        <p:txBody>
          <a:bodyPr wrap="square" rtlCol="0">
            <a:spAutoFit/>
          </a:bodyPr>
          <a:lstStyle/>
          <a:p>
            <a:r>
              <a:rPr lang="en-US" sz="2400" dirty="0"/>
              <a:t>Aqua Nereda process, along with filters, and UV disinfection.</a:t>
            </a:r>
          </a:p>
        </p:txBody>
      </p:sp>
      <p:sp>
        <p:nvSpPr>
          <p:cNvPr id="2" name="Rectangle 1">
            <a:extLst>
              <a:ext uri="{FF2B5EF4-FFF2-40B4-BE49-F238E27FC236}">
                <a16:creationId xmlns:a16="http://schemas.microsoft.com/office/drawing/2014/main" id="{1600DE0E-4139-22E8-1B8F-3B2D03D775FD}"/>
              </a:ext>
            </a:extLst>
          </p:cNvPr>
          <p:cNvSpPr/>
          <p:nvPr/>
        </p:nvSpPr>
        <p:spPr>
          <a:xfrm>
            <a:off x="0" y="0"/>
            <a:ext cx="12192000" cy="304800"/>
          </a:xfrm>
          <a:prstGeom prst="rect">
            <a:avLst/>
          </a:prstGeom>
          <a:solidFill>
            <a:srgbClr val="4EBE83"/>
          </a:solidFill>
          <a:ln>
            <a:solidFill>
              <a:srgbClr val="5CC47C"/>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mc:AlternateContent xmlns:mc="http://schemas.openxmlformats.org/markup-compatibility/2006">
        <mc:Choice xmlns:p14="http://schemas.microsoft.com/office/powerpoint/2010/main" Requires="p14">
          <p:contentPart p14:bwMode="auto" r:id="rId4">
            <p14:nvContentPartPr>
              <p14:cNvPr id="7" name="Ink 6">
                <a:extLst>
                  <a:ext uri="{FF2B5EF4-FFF2-40B4-BE49-F238E27FC236}">
                    <a16:creationId xmlns:a16="http://schemas.microsoft.com/office/drawing/2014/main" id="{A586900A-B43D-50FA-1EC9-CF2C0B622EC7}"/>
                  </a:ext>
                </a:extLst>
              </p14:cNvPr>
              <p14:cNvContentPartPr/>
              <p14:nvPr/>
            </p14:nvContentPartPr>
            <p14:xfrm>
              <a:off x="5905729" y="2445162"/>
              <a:ext cx="3728460" cy="1304048"/>
            </p14:xfrm>
          </p:contentPart>
        </mc:Choice>
        <mc:Fallback>
          <p:pic>
            <p:nvPicPr>
              <p:cNvPr id="7" name="Ink 6">
                <a:extLst>
                  <a:ext uri="{FF2B5EF4-FFF2-40B4-BE49-F238E27FC236}">
                    <a16:creationId xmlns:a16="http://schemas.microsoft.com/office/drawing/2014/main" id="{A586900A-B43D-50FA-1EC9-CF2C0B622EC7}"/>
                  </a:ext>
                </a:extLst>
              </p:cNvPr>
              <p:cNvPicPr/>
              <p:nvPr/>
            </p:nvPicPr>
            <p:blipFill>
              <a:blip r:embed="rId5"/>
              <a:stretch>
                <a:fillRect/>
              </a:stretch>
            </p:blipFill>
            <p:spPr>
              <a:xfrm>
                <a:off x="5870086" y="2409158"/>
                <a:ext cx="3800106" cy="1375695"/>
              </a:xfrm>
              <a:prstGeom prst="rect">
                <a:avLst/>
              </a:prstGeom>
            </p:spPr>
          </p:pic>
        </mc:Fallback>
      </mc:AlternateContent>
    </p:spTree>
    <p:extLst>
      <p:ext uri="{BB962C8B-B14F-4D97-AF65-F5344CB8AC3E}">
        <p14:creationId xmlns:p14="http://schemas.microsoft.com/office/powerpoint/2010/main" val="232803999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DATA" val="&lt;database version=&quot;11.0&quot;&gt;&lt;object type=&quot;1&quot; unique_id=&quot;10001&quot;&gt;&lt;object type=&quot;2&quot; unique_id=&quot;10052&quot;&gt;&lt;object type=&quot;3&quot; unique_id=&quot;10053&quot;&gt;&lt;property id=&quot;20148&quot; value=&quot;5&quot;/&gt;&lt;property id=&quot;20300&quot; value=&quot;Slide 1&quot;/&gt;&lt;property id=&quot;20307&quot; value=&quot;256&quot;/&gt;&lt;/object&gt;&lt;object type=&quot;3&quot; unique_id=&quot;10054&quot;&gt;&lt;property id=&quot;20148&quot; value=&quot;5&quot;/&gt;&lt;property id=&quot;20300&quot; value=&quot;Slide 2&quot;/&gt;&lt;property id=&quot;20307&quot; value=&quot;264&quot;/&gt;&lt;/object&gt;&lt;object type=&quot;3&quot; unique_id=&quot;10058&quot;&gt;&lt;property id=&quot;20148&quot; value=&quot;5&quot;/&gt;&lt;property id=&quot;20300&quot; value=&quot;Slide 3&quot;/&gt;&lt;property id=&quot;20307&quot; value=&quot;267&quot;/&gt;&lt;/object&gt;&lt;/object&gt;&lt;object type=&quot;8&quot; unique_id=&quot;10066&quot;&gt;&lt;/object&gt;&lt;/object&gt;&lt;/database&gt;"/>
  <p:tag name="SECTOMILLISECCONVERTED" val="1"/>
</p:tagLst>
</file>

<file path=ppt/theme/theme1.xml><?xml version="1.0" encoding="utf-8"?>
<a:theme xmlns:a="http://schemas.openxmlformats.org/drawingml/2006/main" name="1_ME DEP PPP-white background Style (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DEP-PPTtemplate-widescreen" id="{BB70B6D5-A2A2-4E06-9EA5-EAD0FB2AB8EB}" vid="{9F49DF60-C094-4F3B-9ADF-22000FCF66B5}"/>
    </a:ext>
  </a:extLst>
</a:theme>
</file>

<file path=ppt/theme/theme2.xml><?xml version="1.0" encoding="utf-8"?>
<a:theme xmlns:a="http://schemas.openxmlformats.org/drawingml/2006/main" name="ME DEP PPP-white background Style (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DEP-PPTtemplate-widescreen" id="{BB70B6D5-A2A2-4E06-9EA5-EAD0FB2AB8EB}" vid="{21F828A7-F07A-4671-A4F1-D05D6909BFE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550dd801-79df-4250-be78-0d733433c138" xsi:nil="true"/>
    <lcf76f155ced4ddcb4097134ff3c332f xmlns="108ba6d2-ea48-481d-a356-ec6ef7bf34d7">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07F850175B02440871BB3143224CF24" ma:contentTypeVersion="14" ma:contentTypeDescription="Create a new document." ma:contentTypeScope="" ma:versionID="56d37cf51cf2f70f4671ecabb34abf92">
  <xsd:schema xmlns:xsd="http://www.w3.org/2001/XMLSchema" xmlns:xs="http://www.w3.org/2001/XMLSchema" xmlns:p="http://schemas.microsoft.com/office/2006/metadata/properties" xmlns:ns2="108ba6d2-ea48-481d-a356-ec6ef7bf34d7" xmlns:ns3="550dd801-79df-4250-be78-0d733433c138" targetNamespace="http://schemas.microsoft.com/office/2006/metadata/properties" ma:root="true" ma:fieldsID="458a870acc90e64df58d7d2fdfc693ca" ns2:_="" ns3:_="">
    <xsd:import namespace="108ba6d2-ea48-481d-a356-ec6ef7bf34d7"/>
    <xsd:import namespace="550dd801-79df-4250-be78-0d733433c138"/>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8ba6d2-ea48-481d-a356-ec6ef7bf34d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8e407dca-7e10-41d8-9780-494ed3966f68"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50dd801-79df-4250-be78-0d733433c138"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7a579487-682d-4988-b885-a412d4cf2f10}" ma:internalName="TaxCatchAll" ma:showField="CatchAllData" ma:web="550dd801-79df-4250-be78-0d733433c138">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E0E0F9E-FE91-4C36-B124-39BB4D831CEE}">
  <ds:schemaRefs>
    <ds:schemaRef ds:uri="http://schemas.microsoft.com/sharepoint/v3/contenttype/forms"/>
  </ds:schemaRefs>
</ds:datastoreItem>
</file>

<file path=customXml/itemProps2.xml><?xml version="1.0" encoding="utf-8"?>
<ds:datastoreItem xmlns:ds="http://schemas.openxmlformats.org/officeDocument/2006/customXml" ds:itemID="{5836A354-4A78-4CD3-89E3-E12462368244}">
  <ds:schemaRefs>
    <ds:schemaRef ds:uri="http://schemas.microsoft.com/office/2006/metadata/properties"/>
    <ds:schemaRef ds:uri="http://schemas.microsoft.com/office/infopath/2007/PartnerControls"/>
    <ds:schemaRef ds:uri="550dd801-79df-4250-be78-0d733433c138"/>
    <ds:schemaRef ds:uri="108ba6d2-ea48-481d-a356-ec6ef7bf34d7"/>
  </ds:schemaRefs>
</ds:datastoreItem>
</file>

<file path=customXml/itemProps3.xml><?xml version="1.0" encoding="utf-8"?>
<ds:datastoreItem xmlns:ds="http://schemas.openxmlformats.org/officeDocument/2006/customXml" ds:itemID="{C5E7EC4C-1B35-4769-8A97-52E53779C66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8ba6d2-ea48-481d-a356-ec6ef7bf34d7"/>
    <ds:schemaRef ds:uri="550dd801-79df-4250-be78-0d733433c13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DEP-PPTtemplate-widescreen 2020</Template>
  <TotalTime>12843</TotalTime>
  <Words>2362</Words>
  <Application>Microsoft Office PowerPoint</Application>
  <PresentationFormat>Widescreen</PresentationFormat>
  <Paragraphs>340</Paragraphs>
  <Slides>24</Slides>
  <Notes>23</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24</vt:i4>
      </vt:variant>
    </vt:vector>
  </HeadingPairs>
  <TitlesOfParts>
    <vt:vector size="33" baseType="lpstr">
      <vt:lpstr>Aptos</vt:lpstr>
      <vt:lpstr>Arial</vt:lpstr>
      <vt:lpstr>Arial Narrow</vt:lpstr>
      <vt:lpstr>Calibri</vt:lpstr>
      <vt:lpstr>Myriad Pro</vt:lpstr>
      <vt:lpstr>Verdana</vt:lpstr>
      <vt:lpstr>Wingdings</vt:lpstr>
      <vt:lpstr>1_ME DEP PPP-white background Style (2)</vt:lpstr>
      <vt:lpstr>ME DEP PPP-white background Style (2)</vt:lpstr>
      <vt:lpstr>State of Maine’s CWSRF </vt:lpstr>
      <vt:lpstr>State of Maine</vt:lpstr>
      <vt:lpstr>Silviculture</vt:lpstr>
      <vt:lpstr>PowerPoint Presentation</vt:lpstr>
      <vt:lpstr>Common Forestry  Equipment</vt:lpstr>
      <vt:lpstr>Saco Water Resource Recovery Facility</vt:lpstr>
      <vt:lpstr>January 13, 2024, Rain Event</vt:lpstr>
      <vt:lpstr>PROPOSED WRRF UPGRADE SITE RENDERING</vt:lpstr>
      <vt:lpstr>Site rendering</vt:lpstr>
      <vt:lpstr>PowerPoint Presentation</vt:lpstr>
      <vt:lpstr>PowerPoint Presentation</vt:lpstr>
      <vt:lpstr>PowerPoint Presentation</vt:lpstr>
      <vt:lpstr>PowerPoint Presentation</vt:lpstr>
      <vt:lpstr>PowerPoint Presentation</vt:lpstr>
      <vt:lpstr>PowerPoint Presentation</vt:lpstr>
      <vt:lpstr>PROPOSED WRRF UPGRADE - SITE RENDERING</vt:lpstr>
      <vt:lpstr>North Windham</vt:lpstr>
      <vt:lpstr>North Windham</vt:lpstr>
      <vt:lpstr>North Windham</vt:lpstr>
      <vt:lpstr>North Windham</vt:lpstr>
      <vt:lpstr>PowerPoint Presentation</vt:lpstr>
      <vt:lpstr>North Windham – Drip Dispersal</vt:lpstr>
      <vt:lpstr>North Windham </vt:lpstr>
      <vt:lpstr>PowerPoint Presentation</vt:lpstr>
    </vt:vector>
  </TitlesOfParts>
  <Company>State of Maine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Piers, Brandy M</dc:creator>
  <cp:lastModifiedBy>Piers, Brandy M</cp:lastModifiedBy>
  <cp:revision>9</cp:revision>
  <dcterms:created xsi:type="dcterms:W3CDTF">2024-10-21T17:12:00Z</dcterms:created>
  <dcterms:modified xsi:type="dcterms:W3CDTF">2024-11-15T16:47:09Z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0x010100D07F850175B02440871BB3143224CF24</vt:lpwstr>
  </property>
</Properties>
</file>