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98" r:id="rId1"/>
    <p:sldMasterId id="2147483653" r:id="rId2"/>
    <p:sldMasterId id="2147483685" r:id="rId3"/>
    <p:sldMasterId id="2147483651" r:id="rId4"/>
    <p:sldMasterId id="2147483702" r:id="rId5"/>
  </p:sldMasterIdLst>
  <p:notesMasterIdLst>
    <p:notesMasterId r:id="rId22"/>
  </p:notesMasterIdLst>
  <p:sldIdLst>
    <p:sldId id="279" r:id="rId6"/>
    <p:sldId id="271" r:id="rId7"/>
    <p:sldId id="276" r:id="rId8"/>
    <p:sldId id="284" r:id="rId9"/>
    <p:sldId id="288" r:id="rId10"/>
    <p:sldId id="287" r:id="rId11"/>
    <p:sldId id="285" r:id="rId12"/>
    <p:sldId id="283" r:id="rId13"/>
    <p:sldId id="289" r:id="rId14"/>
    <p:sldId id="290" r:id="rId15"/>
    <p:sldId id="291" r:id="rId16"/>
    <p:sldId id="292" r:id="rId17"/>
    <p:sldId id="293" r:id="rId18"/>
    <p:sldId id="295" r:id="rId19"/>
    <p:sldId id="294" r:id="rId20"/>
    <p:sldId id="277" r:id="rId21"/>
  </p:sldIdLst>
  <p:sldSz cx="9144000" cy="5143500" type="screen16x9"/>
  <p:notesSz cx="9144000" cy="6858000"/>
  <p:defaultTextStyle>
    <a:defPPr>
      <a:defRPr lang="en-US"/>
    </a:defPPr>
    <a:lvl1pPr algn="l" defTabSz="366629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143463" indent="143463" algn="l" defTabSz="366629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286927" indent="286927" algn="l" defTabSz="366629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430391" indent="430391" algn="l" defTabSz="366629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573855" indent="573855" algn="l" defTabSz="366629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1434636" algn="l" defTabSz="286927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1721563" algn="l" defTabSz="286927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2008491" algn="l" defTabSz="286927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2295418" algn="l" defTabSz="286927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670"/>
    <a:srgbClr val="C7C9C9"/>
    <a:srgbClr val="14943F"/>
    <a:srgbClr val="000000"/>
    <a:srgbClr val="F6323E"/>
    <a:srgbClr val="E95F1A"/>
    <a:srgbClr val="4A535D"/>
    <a:srgbClr val="5EB7E3"/>
    <a:srgbClr val="523F2D"/>
    <a:srgbClr val="F5C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0" autoAdjust="0"/>
    <p:restoredTop sz="94660"/>
  </p:normalViewPr>
  <p:slideViewPr>
    <p:cSldViewPr showGuides="1">
      <p:cViewPr>
        <p:scale>
          <a:sx n="100" d="100"/>
          <a:sy n="100" d="100"/>
        </p:scale>
        <p:origin x="-492" y="-348"/>
      </p:cViewPr>
      <p:guideLst>
        <p:guide orient="horz" pos="316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86927" rtl="0" eaLnBrk="0" fontAlgn="base" hangingPunct="0">
      <a:lnSpc>
        <a:spcPct val="125000"/>
      </a:lnSpc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143463" algn="l" defTabSz="286927" rtl="0" eaLnBrk="0" fontAlgn="base" hangingPunct="0">
      <a:lnSpc>
        <a:spcPct val="125000"/>
      </a:lnSpc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286927" algn="l" defTabSz="286927" rtl="0" eaLnBrk="0" fontAlgn="base" hangingPunct="0">
      <a:lnSpc>
        <a:spcPct val="125000"/>
      </a:lnSpc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430391" algn="l" defTabSz="286927" rtl="0" eaLnBrk="0" fontAlgn="base" hangingPunct="0">
      <a:lnSpc>
        <a:spcPct val="125000"/>
      </a:lnSpc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573855" algn="l" defTabSz="286927" rtl="0" eaLnBrk="0" fontAlgn="base" hangingPunct="0">
      <a:lnSpc>
        <a:spcPct val="125000"/>
      </a:lnSpc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1434636" algn="l" defTabSz="28692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563" algn="l" defTabSz="28692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491" algn="l" defTabSz="28692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418" algn="l" defTabSz="28692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354" y="1871050"/>
            <a:ext cx="7773293" cy="110253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333750"/>
            <a:ext cx="6400354" cy="895574"/>
          </a:xfrm>
          <a:prstGeom prst="rect">
            <a:avLst/>
          </a:prstGeom>
        </p:spPr>
        <p:txBody>
          <a:bodyPr vert="horz" lIns="57386" tIns="28692" rIns="57386" bIns="28692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286927" indent="0" algn="ctr">
              <a:buNone/>
              <a:defRPr/>
            </a:lvl2pPr>
            <a:lvl3pPr marL="573855" indent="0" algn="ctr">
              <a:buNone/>
              <a:defRPr/>
            </a:lvl3pPr>
            <a:lvl4pPr marL="860781" indent="0" algn="ctr">
              <a:buNone/>
              <a:defRPr/>
            </a:lvl4pPr>
            <a:lvl5pPr marL="1147709" indent="0" algn="ctr">
              <a:buNone/>
              <a:defRPr/>
            </a:lvl5pPr>
            <a:lvl6pPr marL="1434636" indent="0" algn="ctr">
              <a:buNone/>
              <a:defRPr/>
            </a:lvl6pPr>
            <a:lvl7pPr marL="1721563" indent="0" algn="ctr">
              <a:buNone/>
              <a:defRPr/>
            </a:lvl7pPr>
            <a:lvl8pPr marL="2008491" indent="0" algn="ctr">
              <a:buNone/>
              <a:defRPr/>
            </a:lvl8pPr>
            <a:lvl9pPr marL="22954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8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Option 1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Option 2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ll_in_co_4x3.jpg"/>
          <p:cNvPicPr>
            <a:picLocks noChangeAspect="1"/>
          </p:cNvPicPr>
          <p:nvPr userDrawn="1"/>
        </p:nvPicPr>
        <p:blipFill rotWithShape="1">
          <a:blip r:embed="rId2"/>
          <a:srcRect l="825" t="-1008"/>
          <a:stretch/>
        </p:blipFill>
        <p:spPr>
          <a:xfrm>
            <a:off x="-1" y="-95249"/>
            <a:ext cx="9161861" cy="5248796"/>
          </a:xfrm>
          <a:prstGeom prst="rect">
            <a:avLst/>
          </a:prstGeom>
        </p:spPr>
      </p:pic>
      <p:sp>
        <p:nvSpPr>
          <p:cNvPr id="10" name="AutoShape 2"/>
          <p:cNvSpPr>
            <a:spLocks/>
          </p:cNvSpPr>
          <p:nvPr userDrawn="1"/>
        </p:nvSpPr>
        <p:spPr bwMode="auto">
          <a:xfrm>
            <a:off x="0" y="-35627"/>
            <a:ext cx="9161859" cy="5179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/>
          </a:p>
        </p:txBody>
      </p:sp>
      <p:pic>
        <p:nvPicPr>
          <p:cNvPr id="12" name="Picture 3" descr="C:\Users\pcollins\Downloads\co_dola_dept_reverse_white_300_rgb (1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820174"/>
            <a:ext cx="4826484" cy="8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Thi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6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485" y="2089548"/>
            <a:ext cx="8251031" cy="12197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3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0995" y="234404"/>
            <a:ext cx="7715250" cy="660618"/>
          </a:xfrm>
          <a:prstGeom prst="rect">
            <a:avLst/>
          </a:prstGeom>
        </p:spPr>
        <p:txBody>
          <a:bodyPr lIns="57386" tIns="28692" rIns="57386" bIns="28692"/>
          <a:lstStyle>
            <a:lvl1pPr algn="l">
              <a:defRPr sz="3800" b="0" i="0" cap="sm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Header and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26" y="1366242"/>
            <a:ext cx="7715250" cy="361652"/>
          </a:xfrm>
          <a:prstGeom prst="rect">
            <a:avLst/>
          </a:prstGeom>
        </p:spPr>
        <p:txBody>
          <a:bodyPr vert="horz" lIns="57386" tIns="28692" rIns="57386" bIns="28692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286927" indent="0" algn="ctr">
              <a:buNone/>
              <a:defRPr/>
            </a:lvl2pPr>
            <a:lvl3pPr marL="573855" indent="0" algn="ctr">
              <a:buNone/>
              <a:defRPr/>
            </a:lvl3pPr>
            <a:lvl4pPr marL="860781" indent="0" algn="ctr">
              <a:buNone/>
              <a:defRPr/>
            </a:lvl4pPr>
            <a:lvl5pPr marL="1147709" indent="0" algn="ctr">
              <a:buNone/>
              <a:defRPr/>
            </a:lvl5pPr>
            <a:lvl6pPr marL="1434636" indent="0" algn="ctr">
              <a:buNone/>
              <a:defRPr/>
            </a:lvl6pPr>
            <a:lvl7pPr marL="1721563" indent="0" algn="ctr">
              <a:buNone/>
              <a:defRPr/>
            </a:lvl7pPr>
            <a:lvl8pPr marL="2008491" indent="0" algn="ctr">
              <a:buNone/>
              <a:defRPr/>
            </a:lvl8pPr>
            <a:lvl9pPr marL="229541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0995" y="234404"/>
            <a:ext cx="7715250" cy="660618"/>
          </a:xfrm>
          <a:prstGeom prst="rect">
            <a:avLst/>
          </a:prstGeom>
        </p:spPr>
        <p:txBody>
          <a:bodyPr lIns="57386" tIns="28692" rIns="57386" bIns="28692"/>
          <a:lstStyle>
            <a:lvl1pPr algn="l">
              <a:defRPr sz="3800" b="0" i="0" cap="sm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6484" y="1808262"/>
            <a:ext cx="7715250" cy="2897088"/>
          </a:xfrm>
          <a:prstGeom prst="rect">
            <a:avLst/>
          </a:prstGeom>
        </p:spPr>
        <p:txBody>
          <a:bodyPr vert="horz" lIns="57386" tIns="28692" rIns="57386" bIns="28692"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1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514350"/>
            <a:ext cx="7715250" cy="602754"/>
          </a:xfrm>
          <a:prstGeom prst="rect">
            <a:avLst/>
          </a:prstGeom>
        </p:spPr>
        <p:txBody>
          <a:bodyPr lIns="57386" tIns="28692" rIns="57386" bIns="28692" anchor="b"/>
          <a:lstStyle>
            <a:lvl1pPr algn="l">
              <a:defRPr sz="3800" b="0" i="0" strike="noStrike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428750"/>
            <a:ext cx="7715250" cy="2411016"/>
          </a:xfrm>
          <a:prstGeom prst="rect">
            <a:avLst/>
          </a:prstGeom>
        </p:spPr>
        <p:txBody>
          <a:bodyPr vert="horz" lIns="57386" tIns="28692" rIns="57386" bIns="28692"/>
          <a:lstStyle>
            <a:lvl1pPr>
              <a:defRPr sz="180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/>
          <a:lstStyle/>
          <a:p>
            <a:fld id="{275A132C-A871-42B8-84A4-354CB620C88A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/>
          <a:lstStyle/>
          <a:p>
            <a:fld id="{10398457-470C-4C2C-AD21-5DC8E5938F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0995" y="234404"/>
            <a:ext cx="7715250" cy="660618"/>
          </a:xfrm>
          <a:prstGeom prst="rect">
            <a:avLst/>
          </a:prstGeom>
        </p:spPr>
        <p:txBody>
          <a:bodyPr lIns="57386" tIns="28692" rIns="57386" bIns="28692"/>
          <a:lstStyle>
            <a:lvl1pPr algn="l">
              <a:defRPr sz="3800" b="0" i="0" cap="sm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Option 1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collins\Downloads\pasture with fence_951821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6" r="1954" b="10733"/>
          <a:stretch/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/>
          <p:cNvSpPr>
            <a:spLocks/>
          </p:cNvSpPr>
          <p:nvPr userDrawn="1"/>
        </p:nvSpPr>
        <p:spPr bwMode="auto">
          <a:xfrm>
            <a:off x="0" y="-19049"/>
            <a:ext cx="9161859" cy="5162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885950" y="1888629"/>
            <a:ext cx="5375672" cy="2571750"/>
          </a:xfrm>
          <a:prstGeom prst="rect">
            <a:avLst/>
          </a:prstGeom>
        </p:spPr>
        <p:txBody>
          <a:bodyPr lIns="57386" tIns="28692" rIns="57386" bIns="28692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 descr="C:\Users\pcollins\Downloads\co_dola_dept_reverse_white_300_rgb (1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820174"/>
            <a:ext cx="4826484" cy="8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Option 2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ll_in_co_4x3.jpg"/>
          <p:cNvPicPr>
            <a:picLocks noChangeAspect="1"/>
          </p:cNvPicPr>
          <p:nvPr userDrawn="1"/>
        </p:nvPicPr>
        <p:blipFill rotWithShape="1">
          <a:blip r:embed="rId2"/>
          <a:srcRect l="825" t="-1008"/>
          <a:stretch/>
        </p:blipFill>
        <p:spPr>
          <a:xfrm>
            <a:off x="-1" y="-95249"/>
            <a:ext cx="9161861" cy="5248796"/>
          </a:xfrm>
          <a:prstGeom prst="rect">
            <a:avLst/>
          </a:prstGeom>
        </p:spPr>
      </p:pic>
      <p:sp>
        <p:nvSpPr>
          <p:cNvPr id="10" name="AutoShape 2"/>
          <p:cNvSpPr>
            <a:spLocks/>
          </p:cNvSpPr>
          <p:nvPr userDrawn="1"/>
        </p:nvSpPr>
        <p:spPr bwMode="auto">
          <a:xfrm>
            <a:off x="0" y="-35627"/>
            <a:ext cx="9161859" cy="5179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885950" y="1888629"/>
            <a:ext cx="5375672" cy="2571750"/>
          </a:xfrm>
          <a:prstGeom prst="rect">
            <a:avLst/>
          </a:prstGeom>
        </p:spPr>
        <p:txBody>
          <a:bodyPr lIns="57386" tIns="28692" rIns="57386" bIns="28692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3" descr="C:\Users\pcollins\Downloads\co_dola_dept_reverse_white_300_rgb (1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820174"/>
            <a:ext cx="4826484" cy="8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state.co.us/test-0117/state-employees/dola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ollins\Downloads\pasture with fence_951821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6" r="-1386" b="10733"/>
          <a:stretch/>
        </p:blipFill>
        <p:spPr bwMode="auto">
          <a:xfrm>
            <a:off x="1" y="0"/>
            <a:ext cx="9282544" cy="50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-8930" y="0"/>
            <a:ext cx="9161859" cy="42934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smtClean="0"/>
              <a:t>z</a:t>
            </a:r>
            <a:endParaRPr lang="en-US" sz="1400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446485" y="2049365"/>
            <a:ext cx="8251031" cy="121973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1" y="4292947"/>
            <a:ext cx="9161859" cy="8583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/>
          </a:p>
        </p:txBody>
      </p:sp>
      <p:pic>
        <p:nvPicPr>
          <p:cNvPr id="9" name="Picture 7" descr="CO_logo_primary_wh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8100"/>
            <a:ext cx="211916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pcollins\Desktop\DOLA_Logo_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1" y="4405512"/>
            <a:ext cx="3003699" cy="6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6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txStyles>
    <p:titleStyle>
      <a:lvl1pPr algn="ctr" defTabSz="366629" rtl="0" eaLnBrk="1" fontAlgn="base" hangingPunct="1">
        <a:spcBef>
          <a:spcPct val="0"/>
        </a:spcBef>
        <a:spcAft>
          <a:spcPct val="0"/>
        </a:spcAft>
        <a:defRPr sz="4100" b="1" i="0" cap="small" baseline="0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286927"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573855"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860781"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147709" algn="ctr" defTabSz="366629" rtl="0" eaLnBrk="1" fontAlgn="base" hangingPunct="1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15195" indent="-215195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43463" indent="143463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286927" indent="286927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30391" indent="430391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573855" indent="573855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860781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147709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434636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721563" algn="l" defTabSz="366629" rtl="0" eaLnBrk="1" fontAlgn="base" hangingPunct="1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27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55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8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09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636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563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49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418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1" y="1125142"/>
            <a:ext cx="9161859" cy="40183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14943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1881" tIns="31881" rIns="31881" bIns="31881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/>
          </a:p>
        </p:txBody>
      </p:sp>
      <p:pic>
        <p:nvPicPr>
          <p:cNvPr id="5" name="Picture 2" descr="C:\Users\pcollins\Downloads\co_dola_dept_reverse_white_300_rgb (1)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54118"/>
            <a:ext cx="1476076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3" r:id="rId2"/>
  </p:sldLayoutIdLst>
  <p:timing>
    <p:tnLst>
      <p:par>
        <p:cTn id="1" dur="indefinite" restart="never" nodeType="tmRoot"/>
      </p:par>
    </p:tnLst>
  </p:timing>
  <p:txStyles>
    <p:titleStyle>
      <a:lvl1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286927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573855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860781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147709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15195" indent="-215195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43463" indent="143463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286927" indent="286927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30391" indent="430391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573855" indent="573855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860781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147709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434636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721563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27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55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8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09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636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563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49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418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1" y="4701481"/>
            <a:ext cx="9161859" cy="457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4943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1881" tIns="31881" rIns="31881" bIns="31881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solidFill>
                <a:srgbClr val="53C1DD"/>
              </a:solidFill>
            </a:endParaRPr>
          </a:p>
        </p:txBody>
      </p:sp>
      <p:pic>
        <p:nvPicPr>
          <p:cNvPr id="4" name="Picture 2" descr="C:\Users\pcollins\Downloads\co_dola_dept_reverse_white_300_rgb (1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54118"/>
            <a:ext cx="1476076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l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286927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573855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860781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147709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15195" indent="-215195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43463" indent="143463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286927" indent="286927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30391" indent="430391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573855" indent="573855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860781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147709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434636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721563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27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55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8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09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636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563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49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418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ollins\Downloads\pasture with fence_951821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6" r="1954" b="10733"/>
          <a:stretch/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/>
          </p:cNvSpPr>
          <p:nvPr/>
        </p:nvSpPr>
        <p:spPr bwMode="auto">
          <a:xfrm>
            <a:off x="0" y="-19049"/>
            <a:ext cx="9161859" cy="5162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/>
          </a:p>
        </p:txBody>
      </p:sp>
      <p:pic>
        <p:nvPicPr>
          <p:cNvPr id="3" name="Picture 3" descr="C:\Users\pcollins\Downloads\co_dola_dept_reverse_white_300_rgb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820174"/>
            <a:ext cx="4826484" cy="8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 bwMode="auto">
          <a:xfrm>
            <a:off x="446485" y="2049365"/>
            <a:ext cx="8251031" cy="121973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1" r:id="rId2"/>
    <p:sldLayoutId id="2147483682" r:id="rId3"/>
    <p:sldLayoutId id="2147483704" r:id="rId4"/>
  </p:sldLayoutIdLst>
  <p:timing>
    <p:tnLst>
      <p:par>
        <p:cTn id="1" dur="indefinite" restart="never" nodeType="tmRoot"/>
      </p:par>
    </p:tnLst>
  </p:timing>
  <p:txStyles>
    <p:titleStyle>
      <a:lvl1pPr algn="ctr" defTabSz="366629" rtl="0" eaLnBrk="0" fontAlgn="base" hangingPunct="0">
        <a:spcBef>
          <a:spcPct val="0"/>
        </a:spcBef>
        <a:spcAft>
          <a:spcPct val="0"/>
        </a:spcAft>
        <a:defRPr sz="4100" b="1" i="0" cap="small" baseline="0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366629" rtl="0" eaLnBrk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286927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573855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860781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147709" algn="ctr" defTabSz="366629" rtl="0" fontAlgn="base" hangingPunct="0">
        <a:spcBef>
          <a:spcPct val="0"/>
        </a:spcBef>
        <a:spcAft>
          <a:spcPct val="0"/>
        </a:spcAft>
        <a:defRPr sz="41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15195" indent="-215195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43463" indent="143463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286927" indent="286927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30391" indent="430391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573855" indent="573855" algn="l" defTabSz="366629" rtl="0" eaLnBrk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860781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147709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434636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721563" algn="l" defTabSz="366629" rtl="0" fontAlgn="base" hangingPunct="0">
        <a:spcBef>
          <a:spcPts val="2636"/>
        </a:spcBef>
        <a:spcAft>
          <a:spcPct val="0"/>
        </a:spcAft>
        <a:defRPr sz="19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27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55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8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09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636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563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491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418" algn="l" defTabSz="28692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7954" y="1406426"/>
            <a:ext cx="1071563" cy="803672"/>
          </a:xfrm>
          <a:prstGeom prst="rect">
            <a:avLst/>
          </a:prstGeom>
          <a:solidFill>
            <a:srgbClr val="14943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1881" tIns="31881" rIns="31881" bIns="31881" numCol="1" rtlCol="0" anchor="ctr" anchorCtr="0" compatLnSpc="1">
            <a:prstTxWarp prst="textNoShape">
              <a:avLst/>
            </a:prstTxWarp>
          </a:bodyPr>
          <a:lstStyle/>
          <a:p>
            <a:pPr marL="143463" marR="0" indent="0" algn="l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kern="1200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" y="949337"/>
            <a:ext cx="2946797" cy="396499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r>
              <a:rPr lang="en-US" sz="2200" b="1" dirty="0" smtClean="0"/>
              <a:t>Colors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9550"/>
            <a:ext cx="7924800" cy="642720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r>
              <a:rPr lang="en-US" sz="3800" b="1" i="0" kern="1200" cap="small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</a:t>
            </a:r>
            <a:endParaRPr lang="en-US" sz="3800" i="0" cap="small" baseline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160985" y="1406426"/>
            <a:ext cx="1071563" cy="803672"/>
          </a:xfrm>
          <a:prstGeom prst="rect">
            <a:avLst/>
          </a:prstGeom>
          <a:solidFill>
            <a:srgbClr val="4A535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1881" tIns="31881" rIns="31881" bIns="31881" numCol="1" rtlCol="0" anchor="ctr" anchorCtr="0" compatLnSpc="1">
            <a:prstTxWarp prst="textNoShape">
              <a:avLst/>
            </a:prstTxWarp>
          </a:bodyPr>
          <a:lstStyle/>
          <a:p>
            <a:pPr marL="143463" marR="0" indent="0" algn="l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60984" y="2343150"/>
            <a:ext cx="1071563" cy="8036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A535D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1881" tIns="31881" rIns="31881" bIns="31881" numCol="1" rtlCol="0" anchor="ctr" anchorCtr="0" compatLnSpc="1">
            <a:prstTxWarp prst="textNoShape">
              <a:avLst/>
            </a:prstTxWarp>
          </a:bodyPr>
          <a:lstStyle/>
          <a:p>
            <a:pPr marL="143463" marR="0" indent="0" algn="l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403" y="4857750"/>
            <a:ext cx="4267200" cy="211833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pPr marL="0" indent="0" algn="l">
              <a:buSzPct val="75000"/>
              <a:buFontTx/>
              <a:buNone/>
            </a:pPr>
            <a:r>
              <a:rPr lang="en-US" sz="1000" dirty="0" smtClean="0">
                <a:solidFill>
                  <a:srgbClr val="5C6670"/>
                </a:solidFill>
              </a:rPr>
              <a:t>Reference the </a:t>
            </a:r>
            <a:r>
              <a:rPr lang="en-US" sz="1000" dirty="0" smtClean="0">
                <a:solidFill>
                  <a:srgbClr val="5C6670"/>
                </a:solidFill>
                <a:hlinkClick r:id="rId3"/>
              </a:rPr>
              <a:t>Colorado Brand Guidelines</a:t>
            </a:r>
            <a:r>
              <a:rPr lang="en-US" sz="1000" dirty="0" smtClean="0">
                <a:solidFill>
                  <a:srgbClr val="5C6670"/>
                </a:solidFill>
              </a:rPr>
              <a:t> for more information.</a:t>
            </a:r>
            <a:endParaRPr lang="en-US" sz="1000" dirty="0">
              <a:solidFill>
                <a:srgbClr val="5C667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0985" y="1628159"/>
            <a:ext cx="1071563" cy="396499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pPr marL="0" marR="0" indent="0" algn="ctr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92/102/112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954" y="1628158"/>
            <a:ext cx="1071563" cy="396499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pPr marL="0" marR="0" indent="0" algn="ctr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</a:t>
            </a:r>
            <a:br>
              <a:rPr lang="en-US" sz="11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</a:br>
            <a:r>
              <a:rPr lang="en-US" sz="11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0/149/58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0984" y="2564883"/>
            <a:ext cx="1071563" cy="396499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pPr marL="0" marR="0" indent="0" algn="ctr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 smtClean="0">
                <a:solidFill>
                  <a:srgbClr val="5C6670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255/255/255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67953" y="2343150"/>
            <a:ext cx="1071563" cy="803672"/>
          </a:xfrm>
          <a:prstGeom prst="rect">
            <a:avLst/>
          </a:prstGeom>
          <a:solidFill>
            <a:srgbClr val="C7C9C9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1881" tIns="31881" rIns="31881" bIns="31881" numCol="1" rtlCol="0" anchor="ctr" anchorCtr="0" compatLnSpc="1">
            <a:prstTxWarp prst="textNoShape">
              <a:avLst/>
            </a:prstTxWarp>
          </a:bodyPr>
          <a:lstStyle/>
          <a:p>
            <a:pPr marL="143463" marR="0" indent="0" algn="l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7953" y="2564883"/>
            <a:ext cx="1071563" cy="396499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pPr marL="0" marR="0" indent="0" algn="ctr" defTabSz="36662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208/210/211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1" y="953315"/>
            <a:ext cx="2320148" cy="396499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r>
              <a:rPr lang="en-US" sz="2200" b="1" dirty="0" smtClean="0"/>
              <a:t>Fonts</a:t>
            </a:r>
            <a:endParaRPr lang="en-US" sz="2200" b="1" dirty="0"/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4136232" y="1981498"/>
            <a:ext cx="3255168" cy="361652"/>
          </a:xfrm>
          <a:prstGeom prst="rect">
            <a:avLst/>
          </a:prstGeom>
        </p:spPr>
        <p:txBody>
          <a:bodyPr vert="horz" lIns="57386" tIns="28692" rIns="57386" bIns="28692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6927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85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0781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09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4636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1563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8491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5418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Trebuchet Subheading</a:t>
            </a:r>
            <a:endParaRPr lang="en-US" dirty="0">
              <a:solidFill>
                <a:srgbClr val="5C6670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4137422" y="1283951"/>
            <a:ext cx="4577663" cy="497827"/>
          </a:xfrm>
          <a:prstGeom prst="rect">
            <a:avLst/>
          </a:prstGeom>
        </p:spPr>
        <p:txBody>
          <a:bodyPr lIns="57386" tIns="28692" rIns="57386" bIns="28692"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cap="small" baseline="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Trebuchet Heading</a:t>
            </a:r>
            <a:endParaRPr lang="en-US" cap="small" baseline="0" dirty="0">
              <a:solidFill>
                <a:srgbClr val="5C6670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4136232" y="2484537"/>
            <a:ext cx="3255168" cy="353913"/>
          </a:xfrm>
          <a:prstGeom prst="rect">
            <a:avLst/>
          </a:prstGeom>
        </p:spPr>
        <p:txBody>
          <a:bodyPr vert="horz" lIns="57386" tIns="28692" rIns="57386" bIns="2869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Trebuchet Body Text</a:t>
            </a:r>
            <a:endParaRPr lang="en-US" dirty="0">
              <a:solidFill>
                <a:srgbClr val="5C667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14750" y="1288258"/>
            <a:ext cx="0" cy="2077453"/>
          </a:xfrm>
          <a:prstGeom prst="line">
            <a:avLst/>
          </a:prstGeom>
          <a:ln w="19050">
            <a:solidFill>
              <a:srgbClr val="C7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7004" y="855656"/>
            <a:ext cx="4318396" cy="0"/>
          </a:xfrm>
          <a:prstGeom prst="line">
            <a:avLst/>
          </a:prstGeom>
          <a:ln w="38100">
            <a:solidFill>
              <a:srgbClr val="5C6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itle 2"/>
          <p:cNvSpPr txBox="1">
            <a:spLocks/>
          </p:cNvSpPr>
          <p:nvPr/>
        </p:nvSpPr>
        <p:spPr>
          <a:xfrm>
            <a:off x="727878" y="3552825"/>
            <a:ext cx="3102768" cy="298886"/>
          </a:xfrm>
          <a:prstGeom prst="rect">
            <a:avLst/>
          </a:prstGeom>
        </p:spPr>
        <p:txBody>
          <a:bodyPr vert="horz" lIns="57386" tIns="28692" rIns="57386" bIns="28692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6927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85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0781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09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4636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1563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8491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5418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Key Reminders</a:t>
            </a:r>
            <a:endParaRPr lang="en-US" dirty="0">
              <a:solidFill>
                <a:srgbClr val="5C6670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725497" y="3949769"/>
            <a:ext cx="7848600" cy="771525"/>
          </a:xfrm>
          <a:prstGeom prst="rect">
            <a:avLst/>
          </a:prstGeom>
        </p:spPr>
        <p:txBody>
          <a:bodyPr vert="horz" lIns="57386" tIns="28692" rIns="57386" bIns="28692"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</a:pPr>
            <a:r>
              <a:rPr lang="en-US" sz="100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Keep images and text out of green</a:t>
            </a:r>
            <a:r>
              <a:rPr lang="en-US" sz="1000" baseline="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 branding bar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US" sz="1000" baseline="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Limit text when working with the full image slides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US" sz="1000" baseline="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You do not have to use all slide types</a:t>
            </a:r>
          </a:p>
          <a:p>
            <a:pPr marL="342900" indent="-342900" fontAlgn="auto">
              <a:spcAft>
                <a:spcPts val="0"/>
              </a:spcAft>
            </a:pPr>
            <a:endParaRPr lang="en-US" sz="1000" baseline="0" dirty="0" smtClean="0">
              <a:solidFill>
                <a:srgbClr val="5C6670"/>
              </a:solidFill>
              <a:latin typeface="Trebuchet MS" panose="020B0603020202020204" pitchFamily="34" charset="0"/>
            </a:endParaRPr>
          </a:p>
          <a:p>
            <a:pPr marL="342900" indent="-342900" fontAlgn="auto">
              <a:spcAft>
                <a:spcPts val="0"/>
              </a:spcAft>
            </a:pPr>
            <a:endParaRPr lang="en-US" sz="1000" baseline="0" dirty="0" smtClean="0">
              <a:solidFill>
                <a:srgbClr val="5C6670"/>
              </a:solidFill>
              <a:latin typeface="Trebuchet MS" panose="020B0603020202020204" pitchFamily="34" charset="0"/>
            </a:endParaRPr>
          </a:p>
          <a:p>
            <a:pPr marL="342900" indent="-342900" fontAlgn="auto">
              <a:spcAft>
                <a:spcPts val="0"/>
              </a:spcAft>
            </a:pPr>
            <a:endParaRPr lang="en-US" sz="1000" baseline="0" dirty="0" smtClean="0">
              <a:solidFill>
                <a:srgbClr val="5C6670"/>
              </a:solidFill>
              <a:latin typeface="Trebuchet MS" panose="020B0603020202020204" pitchFamily="34" charset="0"/>
            </a:endParaRPr>
          </a:p>
          <a:p>
            <a:pPr marL="342900" indent="-342900" fontAlgn="auto">
              <a:spcAft>
                <a:spcPts val="0"/>
              </a:spcAft>
            </a:pPr>
            <a:r>
              <a:rPr lang="en-US" sz="1000" baseline="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Change font size to accommodate content but try to stay consistent throughout presentation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Contact DOLA </a:t>
            </a:r>
            <a:r>
              <a:rPr lang="en-US" sz="1000" baseline="0" dirty="0" err="1" smtClean="0">
                <a:solidFill>
                  <a:srgbClr val="5C6670"/>
                </a:solidFill>
                <a:latin typeface="Trebuchet MS" panose="020B0603020202020204" pitchFamily="34" charset="0"/>
              </a:rPr>
              <a:t>Comms</a:t>
            </a:r>
            <a:r>
              <a:rPr lang="en-US" sz="1000" baseline="0" dirty="0" smtClean="0">
                <a:solidFill>
                  <a:srgbClr val="5C6670"/>
                </a:solidFill>
                <a:latin typeface="Trebuchet MS" panose="020B0603020202020204" pitchFamily="34" charset="0"/>
              </a:rPr>
              <a:t> if you need a custom slide or if you have any questions with this template</a:t>
            </a:r>
          </a:p>
          <a:p>
            <a:pPr marL="342900" indent="-342900" fontAlgn="auto">
              <a:spcAft>
                <a:spcPts val="0"/>
              </a:spcAft>
            </a:pPr>
            <a:endParaRPr lang="en-US" sz="1000" baseline="0" dirty="0" smtClean="0">
              <a:solidFill>
                <a:srgbClr val="5C6670"/>
              </a:solidFill>
              <a:latin typeface="Trebuchet MS" panose="020B0603020202020204" pitchFamily="34" charset="0"/>
            </a:endParaRPr>
          </a:p>
          <a:p>
            <a:pPr marL="342900" indent="-342900" fontAlgn="auto">
              <a:spcAft>
                <a:spcPts val="0"/>
              </a:spcAft>
            </a:pPr>
            <a:endParaRPr lang="en-US" sz="1000" baseline="0" dirty="0" smtClean="0">
              <a:solidFill>
                <a:srgbClr val="5C6670"/>
              </a:solidFill>
              <a:latin typeface="Trebuchet MS" panose="020B0603020202020204" pitchFamily="34" charset="0"/>
            </a:endParaRPr>
          </a:p>
          <a:p>
            <a:pPr marL="342900" indent="-342900" fontAlgn="auto">
              <a:spcAft>
                <a:spcPts val="0"/>
              </a:spcAft>
            </a:pPr>
            <a:endParaRPr lang="en-US" sz="1000" baseline="0" dirty="0" smtClean="0">
              <a:solidFill>
                <a:srgbClr val="5C667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4325" y="2893317"/>
            <a:ext cx="4267200" cy="211833"/>
          </a:xfrm>
          <a:prstGeom prst="rect">
            <a:avLst/>
          </a:prstGeom>
          <a:noFill/>
        </p:spPr>
        <p:txBody>
          <a:bodyPr wrap="square" lIns="57386" tIns="28692" rIns="57386" bIns="28692" rtlCol="0">
            <a:spAutoFit/>
          </a:bodyPr>
          <a:lstStyle/>
          <a:p>
            <a:pPr marL="0" indent="0" algn="l">
              <a:buSzPct val="75000"/>
              <a:buFontTx/>
              <a:buNone/>
            </a:pPr>
            <a:r>
              <a:rPr lang="en-US" sz="1000" dirty="0" smtClean="0"/>
              <a:t>Trebuchet Small Text</a:t>
            </a:r>
            <a:endParaRPr lang="en-US" sz="10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39404" y="3518111"/>
            <a:ext cx="7823596" cy="0"/>
          </a:xfrm>
          <a:prstGeom prst="line">
            <a:avLst/>
          </a:prstGeom>
          <a:ln w="19050">
            <a:solidFill>
              <a:srgbClr val="C7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6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871051"/>
            <a:ext cx="7773293" cy="7769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Small </a:t>
            </a:r>
            <a:r>
              <a:rPr lang="en-US" sz="2800" dirty="0">
                <a:solidFill>
                  <a:schemeClr val="tx1"/>
                </a:solidFill>
              </a:rPr>
              <a:t>Communities: Co-Funding in Conjunction with Regionalization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05150"/>
            <a:ext cx="8458200" cy="762000"/>
          </a:xfrm>
        </p:spPr>
        <p:txBody>
          <a:bodyPr/>
          <a:lstStyle/>
          <a:p>
            <a:r>
              <a:rPr lang="en-US" b="1" dirty="0"/>
              <a:t>2016 SRF National </a:t>
            </a:r>
            <a:r>
              <a:rPr lang="en-US" b="1" dirty="0" smtClean="0"/>
              <a:t>Workshop | October </a:t>
            </a:r>
            <a:r>
              <a:rPr lang="en-US" b="1" dirty="0"/>
              <a:t>30 - November 1, </a:t>
            </a:r>
            <a:r>
              <a:rPr lang="en-US" b="1" dirty="0" smtClean="0"/>
              <a:t>2016 | Austin</a:t>
            </a:r>
            <a:r>
              <a:rPr lang="en-US" b="1" dirty="0"/>
              <a:t>, </a:t>
            </a:r>
            <a:r>
              <a:rPr lang="en-US" b="1" dirty="0" smtClean="0"/>
              <a:t>TX  </a:t>
            </a:r>
            <a:r>
              <a:rPr lang="en-US" b="1" dirty="0">
                <a:solidFill>
                  <a:schemeClr val="tx1"/>
                </a:solidFill>
              </a:rPr>
              <a:t>Barry Cress |</a:t>
            </a:r>
            <a:r>
              <a:rPr lang="en-US" b="1" dirty="0" smtClean="0">
                <a:solidFill>
                  <a:schemeClr val="tx1"/>
                </a:solidFill>
              </a:rPr>
              <a:t> Colorado </a:t>
            </a:r>
            <a:r>
              <a:rPr lang="en-US" b="1" dirty="0">
                <a:solidFill>
                  <a:schemeClr val="tx1"/>
                </a:solidFill>
              </a:rPr>
              <a:t>Department of Local Affairs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4825" y="3105150"/>
            <a:ext cx="8458200" cy="381000"/>
          </a:xfrm>
          <a:prstGeom prst="rect">
            <a:avLst/>
          </a:prstGeom>
        </p:spPr>
        <p:txBody>
          <a:bodyPr vert="horz" lIns="57386" tIns="28692" rIns="57386" bIns="28692"/>
          <a:lstStyle>
            <a:lvl1pPr marL="0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  <a:lvl2pPr marL="286927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2pPr>
            <a:lvl3pPr marL="573855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3pPr>
            <a:lvl4pPr marL="860781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4pPr>
            <a:lvl5pPr marL="1147709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5pPr>
            <a:lvl6pPr marL="1434636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6pPr>
            <a:lvl7pPr marL="1721563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7pPr>
            <a:lvl8pPr marL="2008491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8pPr>
            <a:lvl9pPr marL="2295418" indent="0" algn="ctr" defTabSz="366629" rtl="0" eaLnBrk="1" fontAlgn="base" hangingPunct="1">
              <a:spcBef>
                <a:spcPts val="2636"/>
              </a:spcBef>
              <a:spcAft>
                <a:spcPct val="0"/>
              </a:spcAft>
              <a:buNone/>
              <a:defRPr sz="19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9pPr>
          </a:lstStyle>
          <a:p>
            <a:endParaRPr lang="en-US" b="1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683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Arkansas Valley Conduit</a:t>
            </a:r>
            <a:endParaRPr lang="en-US" sz="5400" i="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76350"/>
            <a:ext cx="7715250" cy="3200400"/>
          </a:xfrm>
        </p:spPr>
        <p:txBody>
          <a:bodyPr/>
          <a:lstStyle/>
          <a:p>
            <a:r>
              <a:rPr lang="en-US" sz="2000" dirty="0"/>
              <a:t>Southeast Colorado – many water quality challenges</a:t>
            </a:r>
          </a:p>
          <a:p>
            <a:r>
              <a:rPr lang="en-US" sz="2000" dirty="0"/>
              <a:t>Among the most saline stream segments in the U.S.  </a:t>
            </a:r>
          </a:p>
          <a:p>
            <a:r>
              <a:rPr lang="en-US" sz="2000" dirty="0"/>
              <a:t>Southeast Colorado Water Conservancy District leading </a:t>
            </a:r>
            <a:r>
              <a:rPr lang="en-US" sz="2000" dirty="0" smtClean="0"/>
              <a:t>effort</a:t>
            </a:r>
            <a:endParaRPr lang="en-US" sz="2000" dirty="0"/>
          </a:p>
          <a:p>
            <a:r>
              <a:rPr lang="en-US" sz="2000" dirty="0"/>
              <a:t>Communities in support of effort</a:t>
            </a:r>
          </a:p>
          <a:p>
            <a:r>
              <a:rPr lang="en-US" sz="2000" dirty="0"/>
              <a:t>Seeking federal appropriation ($300m. project)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Arkansas Valley Conduit</a:t>
            </a:r>
            <a:endParaRPr lang="en-US" sz="5400" i="0" cap="smal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1550"/>
            <a:ext cx="5715000" cy="363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Arkansas Valley Conduit</a:t>
            </a:r>
            <a:endParaRPr lang="en-US" sz="5400" i="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428750"/>
            <a:ext cx="7715250" cy="3048000"/>
          </a:xfrm>
        </p:spPr>
        <p:txBody>
          <a:bodyPr/>
          <a:lstStyle/>
          <a:p>
            <a:r>
              <a:rPr lang="en-US" sz="2800" dirty="0"/>
              <a:t>Regional Solution Options Have Been Limited </a:t>
            </a:r>
          </a:p>
          <a:p>
            <a:r>
              <a:rPr lang="en-US" sz="2400" dirty="0"/>
              <a:t>Rural water authority</a:t>
            </a:r>
          </a:p>
          <a:p>
            <a:r>
              <a:rPr lang="en-US" sz="2400" dirty="0"/>
              <a:t>Centralized treatment proposal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Arkansas Valley Conduit</a:t>
            </a:r>
            <a:endParaRPr lang="en-US" sz="5400" i="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428750"/>
            <a:ext cx="7715250" cy="3048000"/>
          </a:xfrm>
        </p:spPr>
        <p:txBody>
          <a:bodyPr/>
          <a:lstStyle/>
          <a:p>
            <a:pPr lvl="0"/>
            <a:r>
              <a:rPr lang="en-US" sz="2800" dirty="0"/>
              <a:t>Public </a:t>
            </a:r>
            <a:r>
              <a:rPr lang="en-US" sz="2800" dirty="0" smtClean="0"/>
              <a:t>Entities</a:t>
            </a:r>
            <a:endParaRPr lang="en-US" sz="2800" dirty="0"/>
          </a:p>
          <a:p>
            <a:pPr lvl="0"/>
            <a:r>
              <a:rPr lang="en-US" sz="2400" dirty="0"/>
              <a:t>Towns of Boone, Crowley, Eads, Fowler, </a:t>
            </a:r>
            <a:r>
              <a:rPr lang="en-US" sz="2400" dirty="0" err="1"/>
              <a:t>Manzanola</a:t>
            </a:r>
            <a:r>
              <a:rPr lang="en-US" sz="2400" dirty="0"/>
              <a:t>, Olney Springs, Ordway, Sugar City, </a:t>
            </a:r>
            <a:r>
              <a:rPr lang="en-US" sz="2400" dirty="0" err="1"/>
              <a:t>Swink</a:t>
            </a:r>
            <a:r>
              <a:rPr lang="en-US" sz="2400" dirty="0"/>
              <a:t>, and Wiley</a:t>
            </a:r>
          </a:p>
          <a:p>
            <a:r>
              <a:rPr lang="en-US" sz="2400" dirty="0"/>
              <a:t>Cities of La Junta, Lamar, Las Animas, and Rocky Ford</a:t>
            </a:r>
          </a:p>
          <a:p>
            <a:r>
              <a:rPr lang="en-US" sz="2400" dirty="0"/>
              <a:t>St. Charles Mesa Water District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981" y="158496"/>
            <a:ext cx="8229600" cy="794004"/>
          </a:xfrm>
        </p:spPr>
        <p:txBody>
          <a:bodyPr/>
          <a:lstStyle/>
          <a:p>
            <a:pPr algn="ctr"/>
            <a:r>
              <a:rPr lang="en-US" sz="5400" b="0" i="0" cap="small" dirty="0">
                <a:solidFill>
                  <a:srgbClr val="53585F"/>
                </a:solidFill>
              </a:rPr>
              <a:t>Arkansas Valley Conduit</a:t>
            </a:r>
            <a:endParaRPr lang="en-US" sz="5400" b="0" i="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123950"/>
            <a:ext cx="3822192" cy="3352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sz="3400" dirty="0" smtClean="0">
                <a:solidFill>
                  <a:schemeClr val="bg2"/>
                </a:solidFill>
              </a:rPr>
              <a:t>Non-Public Systems</a:t>
            </a:r>
          </a:p>
          <a:p>
            <a:pPr marL="0" indent="0"/>
            <a:endParaRPr lang="en-US" dirty="0">
              <a:solidFill>
                <a:schemeClr val="bg2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96 Pipeline Company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Beehive Water Association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Bents Fort Water Company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Crowley County Water Association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East End Water Association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Eureka Water Company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Fayette Water Association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Hasty Water Company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Hilltop Water Company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Holbrook Center Soft Water</a:t>
            </a:r>
            <a:endParaRPr lang="en-US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24400" y="1276350"/>
            <a:ext cx="3822192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Homestead Improvement Association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May Valley Water Association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McClave</a:t>
            </a:r>
            <a:r>
              <a:rPr lang="en-US" sz="1400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Water Association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err="1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Newdale</a:t>
            </a: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-Grand Valley Water </a:t>
            </a:r>
            <a:r>
              <a:rPr lang="en-US" sz="1400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Company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North Holbrook </a:t>
            </a:r>
            <a:r>
              <a:rPr lang="en-US" sz="1400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Water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en-US" sz="1400" dirty="0" smtClean="0">
                <a:solidFill>
                  <a:srgbClr val="3B3B3B"/>
                </a:solidFill>
                <a:latin typeface="Calibri"/>
                <a:ea typeface="Times New Roman"/>
                <a:cs typeface="Times New Roman"/>
              </a:rPr>
              <a:t>•        </a:t>
            </a:r>
            <a:r>
              <a:rPr lang="en-US" sz="1400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Patterson </a:t>
            </a: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Valley Water Company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South Side Water Association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South </a:t>
            </a:r>
            <a:r>
              <a:rPr lang="en-US" sz="1400" dirty="0" err="1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Swink</a:t>
            </a: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 Water Company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Valley Water Company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 err="1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Vroman</a:t>
            </a: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 Water Company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West Grand Valley Water Inc.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West Holbrook Water</a:t>
            </a:r>
            <a:endParaRPr lang="en-US" sz="1400" dirty="0">
              <a:solidFill>
                <a:srgbClr val="3B3B3B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50"/>
            <a:ext cx="7715250" cy="755154"/>
          </a:xfrm>
        </p:spPr>
        <p:txBody>
          <a:bodyPr/>
          <a:lstStyle/>
          <a:p>
            <a:pPr algn="ctr"/>
            <a:r>
              <a:rPr lang="en-US" sz="5400" dirty="0"/>
              <a:t>Arkansas Valley Conduit</a:t>
            </a:r>
            <a:endParaRPr lang="en-US" sz="5400" i="0" cap="small" dirty="0"/>
          </a:p>
        </p:txBody>
      </p:sp>
      <p:pic>
        <p:nvPicPr>
          <p:cNvPr id="6" name="Picture 2" descr="C:\Users\bcress\Desktop\Captur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66594"/>
            <a:ext cx="2819400" cy="35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276350"/>
            <a:ext cx="3822192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*  </a:t>
            </a:r>
            <a:r>
              <a:rPr lang="en-US" dirty="0" smtClean="0">
                <a:solidFill>
                  <a:schemeClr val="bg2"/>
                </a:solidFill>
              </a:rPr>
              <a:t>Senate Bill 15-121 passed 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in 2015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* DWRF </a:t>
            </a:r>
            <a:r>
              <a:rPr lang="en-US" dirty="0" smtClean="0">
                <a:solidFill>
                  <a:schemeClr val="bg2"/>
                </a:solidFill>
              </a:rPr>
              <a:t>Program loans made available to private non profit systems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* Many </a:t>
            </a:r>
            <a:r>
              <a:rPr lang="en-US" dirty="0" smtClean="0">
                <a:solidFill>
                  <a:schemeClr val="bg2"/>
                </a:solidFill>
              </a:rPr>
              <a:t>supporters from the Arkansas Valley</a:t>
            </a:r>
          </a:p>
        </p:txBody>
      </p:sp>
    </p:spTree>
    <p:extLst>
      <p:ext uri="{BB962C8B-B14F-4D97-AF65-F5344CB8AC3E}">
        <p14:creationId xmlns:p14="http://schemas.microsoft.com/office/powerpoint/2010/main" val="33275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885950" y="2876549"/>
            <a:ext cx="5375672" cy="1583829"/>
          </a:xfrm>
        </p:spPr>
        <p:txBody>
          <a:bodyPr/>
          <a:lstStyle/>
          <a:p>
            <a:pPr marL="0" indent="0" algn="ctr"/>
            <a:r>
              <a:rPr lang="en-US" sz="5400" b="1" i="1" dirty="0" smtClean="0"/>
              <a:t>Thank You!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9830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0" cap="small" dirty="0">
                <a:solidFill>
                  <a:srgbClr val="53585F"/>
                </a:solidFill>
              </a:rPr>
              <a:t>Co-Funding in Colorado</a:t>
            </a:r>
            <a:endParaRPr lang="en-US" sz="5400" i="0" cap="small" dirty="0"/>
          </a:p>
        </p:txBody>
      </p:sp>
      <p:sp>
        <p:nvSpPr>
          <p:cNvPr id="2" name="Rectangle 1"/>
          <p:cNvSpPr/>
          <p:nvPr/>
        </p:nvSpPr>
        <p:spPr>
          <a:xfrm>
            <a:off x="609600" y="1325255"/>
            <a:ext cx="7924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Cooperation Between Funding Agencies Since Late </a:t>
            </a:r>
            <a:r>
              <a:rPr lang="en-US" sz="2800" dirty="0" smtClean="0">
                <a:solidFill>
                  <a:schemeClr val="bg2"/>
                </a:solidFill>
              </a:rPr>
              <a:t>1970’s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Department of Local Affairs (community development) </a:t>
            </a:r>
          </a:p>
          <a:p>
            <a:r>
              <a:rPr lang="en-US" sz="2400" dirty="0">
                <a:solidFill>
                  <a:schemeClr val="bg2"/>
                </a:solidFill>
              </a:rPr>
              <a:t>Department of Public Health and Environment (primacy)</a:t>
            </a:r>
          </a:p>
          <a:p>
            <a:r>
              <a:rPr lang="en-US" sz="2400" dirty="0">
                <a:solidFill>
                  <a:schemeClr val="bg2"/>
                </a:solidFill>
              </a:rPr>
              <a:t>Department of Natural Resources (water resources)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Co-Funding </a:t>
            </a:r>
            <a:r>
              <a:rPr lang="en-US" sz="5400" b="1" dirty="0"/>
              <a:t>in </a:t>
            </a:r>
            <a:r>
              <a:rPr lang="en-US" sz="5400" b="1" dirty="0" smtClean="0"/>
              <a:t>Colorado</a:t>
            </a:r>
            <a:endParaRPr lang="en-US" sz="5400" i="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7750"/>
            <a:ext cx="7487096" cy="3429000"/>
          </a:xfrm>
        </p:spPr>
        <p:txBody>
          <a:bodyPr/>
          <a:lstStyle/>
          <a:p>
            <a:r>
              <a:rPr lang="en-US" sz="2800" dirty="0"/>
              <a:t>More Recent Collaborators</a:t>
            </a:r>
          </a:p>
          <a:p>
            <a:r>
              <a:rPr lang="en-US" sz="2400" dirty="0"/>
              <a:t>Colorado Water Resources and Power Development </a:t>
            </a:r>
            <a:r>
              <a:rPr lang="en-US" sz="2400" dirty="0" smtClean="0"/>
              <a:t>Authority</a:t>
            </a:r>
          </a:p>
          <a:p>
            <a:r>
              <a:rPr lang="en-US" sz="2400" dirty="0" smtClean="0"/>
              <a:t>USDA </a:t>
            </a:r>
            <a:r>
              <a:rPr lang="en-US" sz="2400" dirty="0"/>
              <a:t>Rural Development</a:t>
            </a:r>
          </a:p>
          <a:p>
            <a:r>
              <a:rPr lang="en-US" sz="2400" dirty="0"/>
              <a:t>Rural Community Assistance Corporation</a:t>
            </a:r>
          </a:p>
          <a:p>
            <a:r>
              <a:rPr lang="en-US" sz="2400" dirty="0"/>
              <a:t>Colorado Rural Water Association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514350"/>
            <a:ext cx="7715250" cy="685800"/>
          </a:xfrm>
        </p:spPr>
        <p:txBody>
          <a:bodyPr/>
          <a:lstStyle/>
          <a:p>
            <a:r>
              <a:rPr lang="en-US" sz="5400" b="1" dirty="0" smtClean="0"/>
              <a:t>Co-Funding </a:t>
            </a:r>
            <a:r>
              <a:rPr lang="en-US" sz="5400" b="1" dirty="0"/>
              <a:t>in </a:t>
            </a:r>
            <a:r>
              <a:rPr lang="en-US" sz="5400" b="1" dirty="0" smtClean="0"/>
              <a:t>Colorado</a:t>
            </a:r>
            <a:endParaRPr lang="en-US" sz="5400" i="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7848600" cy="3276600"/>
          </a:xfrm>
        </p:spPr>
        <p:txBody>
          <a:bodyPr/>
          <a:lstStyle/>
          <a:p>
            <a:r>
              <a:rPr lang="en-US" sz="2400" dirty="0"/>
              <a:t>Currently a </a:t>
            </a:r>
            <a:r>
              <a:rPr lang="en-US" sz="2400" dirty="0" smtClean="0"/>
              <a:t>two-pronged approach with policy and project development teams</a:t>
            </a:r>
            <a:endParaRPr lang="en-US" sz="2400" dirty="0"/>
          </a:p>
          <a:p>
            <a:r>
              <a:rPr lang="en-US" sz="2400" dirty="0"/>
              <a:t>Strong local control state</a:t>
            </a:r>
          </a:p>
          <a:p>
            <a:r>
              <a:rPr lang="en-US" sz="2400" dirty="0"/>
              <a:t>Co-funding encouraged at </a:t>
            </a:r>
            <a:r>
              <a:rPr lang="en-US" sz="2400" dirty="0" smtClean="0"/>
              <a:t>project development meetings </a:t>
            </a:r>
            <a:r>
              <a:rPr lang="en-US" sz="2400" dirty="0"/>
              <a:t>in community with local officials</a:t>
            </a:r>
          </a:p>
          <a:p>
            <a:r>
              <a:rPr lang="en-US" sz="2400" dirty="0"/>
              <a:t>Programs and agencies seek to support local efforts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994" y="234404"/>
            <a:ext cx="8149605" cy="660618"/>
          </a:xfrm>
        </p:spPr>
        <p:txBody>
          <a:bodyPr/>
          <a:lstStyle/>
          <a:p>
            <a:pPr algn="ctr"/>
            <a:r>
              <a:rPr lang="en-US" sz="5400" dirty="0"/>
              <a:t>City of Fort Morgan</a:t>
            </a:r>
            <a:endParaRPr lang="en-US" sz="5400" i="0" cap="small" dirty="0"/>
          </a:p>
        </p:txBody>
      </p:sp>
      <p:sp>
        <p:nvSpPr>
          <p:cNvPr id="2" name="Rectangle 1"/>
          <p:cNvSpPr/>
          <p:nvPr/>
        </p:nvSpPr>
        <p:spPr>
          <a:xfrm>
            <a:off x="609600" y="132525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C:\Users\bcress\Desktop\Ft. Mo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50"/>
            <a:ext cx="4876800" cy="35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City of Fort Morgan</a:t>
            </a:r>
            <a:endParaRPr lang="en-US" sz="5400" i="0" cap="small" dirty="0"/>
          </a:p>
        </p:txBody>
      </p:sp>
      <p:sp>
        <p:nvSpPr>
          <p:cNvPr id="2" name="Rectangle 1"/>
          <p:cNvSpPr/>
          <p:nvPr/>
        </p:nvSpPr>
        <p:spPr>
          <a:xfrm>
            <a:off x="600075" y="120015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Drinking </a:t>
            </a:r>
            <a:r>
              <a:rPr lang="en-US" sz="2400" dirty="0"/>
              <a:t>water not meeting </a:t>
            </a:r>
            <a:r>
              <a:rPr lang="en-US" sz="2400" dirty="0" smtClean="0"/>
              <a:t>standards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Southern Water Supply Pipeline Available</a:t>
            </a:r>
          </a:p>
          <a:p>
            <a:endParaRPr lang="en-US" sz="2400" dirty="0" smtClean="0"/>
          </a:p>
          <a:p>
            <a:r>
              <a:rPr lang="en-US" sz="2400" dirty="0"/>
              <a:t>• </a:t>
            </a:r>
            <a:r>
              <a:rPr lang="en-US" sz="2400" dirty="0" smtClean="0"/>
              <a:t>Other </a:t>
            </a:r>
            <a:r>
              <a:rPr lang="en-US" sz="2400" dirty="0"/>
              <a:t>communities tapping the new </a:t>
            </a:r>
            <a:r>
              <a:rPr lang="en-US" sz="2400" dirty="0" smtClean="0"/>
              <a:t>supply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Effective outreach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Community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2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City of Fort Morgan</a:t>
            </a:r>
            <a:endParaRPr lang="en-US" sz="5400" i="0" cap="small" dirty="0"/>
          </a:p>
        </p:txBody>
      </p:sp>
      <p:pic>
        <p:nvPicPr>
          <p:cNvPr id="4" name="Picture 2" descr="C:\Users\bcress\Desktop\Southern Water Supp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78479"/>
            <a:ext cx="4724400" cy="36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City of Fort Morgan</a:t>
            </a:r>
            <a:endParaRPr lang="en-US" sz="5400" i="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428750"/>
            <a:ext cx="7715250" cy="3048000"/>
          </a:xfrm>
        </p:spPr>
        <p:txBody>
          <a:bodyPr/>
          <a:lstStyle/>
          <a:p>
            <a:r>
              <a:rPr lang="en-US" sz="2400" dirty="0"/>
              <a:t>Funding Provided</a:t>
            </a:r>
            <a:endParaRPr lang="en-US" dirty="0"/>
          </a:p>
          <a:p>
            <a:r>
              <a:rPr lang="en-US" dirty="0"/>
              <a:t>Drinking Water Revolving Fund:  $15,000,000</a:t>
            </a:r>
          </a:p>
          <a:p>
            <a:r>
              <a:rPr lang="en-US" dirty="0"/>
              <a:t>Colorado Water Conservation Board:  $8,000,000</a:t>
            </a:r>
          </a:p>
          <a:p>
            <a:r>
              <a:rPr lang="en-US" dirty="0"/>
              <a:t>USDA Grant:  $3,200,000</a:t>
            </a:r>
          </a:p>
          <a:p>
            <a:r>
              <a:rPr lang="en-US" dirty="0"/>
              <a:t>USDA Loan:  $4,800,000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994" y="234404"/>
            <a:ext cx="8149605" cy="660618"/>
          </a:xfrm>
        </p:spPr>
        <p:txBody>
          <a:bodyPr/>
          <a:lstStyle/>
          <a:p>
            <a:pPr algn="ctr"/>
            <a:r>
              <a:rPr lang="en-US" sz="5400" dirty="0" smtClean="0"/>
              <a:t>Arkansas Valley Conduit</a:t>
            </a:r>
            <a:endParaRPr lang="en-US" sz="5400" i="0" cap="small" dirty="0"/>
          </a:p>
        </p:txBody>
      </p:sp>
      <p:sp>
        <p:nvSpPr>
          <p:cNvPr id="2" name="Rectangle 1"/>
          <p:cNvSpPr/>
          <p:nvPr/>
        </p:nvSpPr>
        <p:spPr>
          <a:xfrm>
            <a:off x="609600" y="132525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2" descr="P:\LUMA\Outreach\Workshop\CIFA\CIFA 2016\Colo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0150"/>
            <a:ext cx="4869782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LA_Template_2016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ivider Slid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Sign Off Slide">
  <a:themeElements>
    <a:clrScheme name="Custom 1">
      <a:dk1>
        <a:sysClr val="windowText" lastClr="000000"/>
      </a:dk1>
      <a:lt1>
        <a:sysClr val="window" lastClr="FFFFFF"/>
      </a:lt1>
      <a:dk2>
        <a:srgbClr val="005868"/>
      </a:dk2>
      <a:lt2>
        <a:srgbClr val="EEECE1"/>
      </a:lt2>
      <a:accent1>
        <a:srgbClr val="E52D00"/>
      </a:accent1>
      <a:accent2>
        <a:srgbClr val="002426"/>
      </a:accent2>
      <a:accent3>
        <a:srgbClr val="665100"/>
      </a:accent3>
      <a:accent4>
        <a:srgbClr val="EFD5A8"/>
      </a:accent4>
      <a:accent5>
        <a:srgbClr val="4BACC6"/>
      </a:accent5>
      <a:accent6>
        <a:srgbClr val="F79646"/>
      </a:accent6>
      <a:hlink>
        <a:srgbClr val="0000FF"/>
      </a:hlink>
      <a:folHlink>
        <a:srgbClr val="801714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Using This Template">
  <a:themeElements>
    <a:clrScheme name="DOLA Theme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BFBFBF"/>
      </a:accent1>
      <a:accent2>
        <a:srgbClr val="363636"/>
      </a:accent2>
      <a:accent3>
        <a:srgbClr val="FFFFFF"/>
      </a:accent3>
      <a:accent4>
        <a:srgbClr val="00882B"/>
      </a:accent4>
      <a:accent5>
        <a:srgbClr val="D8D8D8"/>
      </a:accent5>
      <a:accent6>
        <a:srgbClr val="292C2F"/>
      </a:accent6>
      <a:hlink>
        <a:srgbClr val="00882B"/>
      </a:hlink>
      <a:folHlink>
        <a:srgbClr val="0088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DOLA_Template_2016</Template>
  <TotalTime>143</TotalTime>
  <Words>419</Words>
  <Application>Microsoft Office PowerPoint</Application>
  <PresentationFormat>On-screen Show (16:9)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DOLA_Template_2016</vt:lpstr>
      <vt:lpstr>Divider Slide</vt:lpstr>
      <vt:lpstr>Content Slide</vt:lpstr>
      <vt:lpstr>Sign Off Slide</vt:lpstr>
      <vt:lpstr>Using This Template</vt:lpstr>
      <vt:lpstr>Small Communities: Co-Funding in Conjunction with Regionalization </vt:lpstr>
      <vt:lpstr>Co-Funding in Colorado</vt:lpstr>
      <vt:lpstr>Co-Funding in Colorado</vt:lpstr>
      <vt:lpstr>Co-Funding in Colorado</vt:lpstr>
      <vt:lpstr>City of Fort Morgan</vt:lpstr>
      <vt:lpstr>City of Fort Morgan</vt:lpstr>
      <vt:lpstr>City of Fort Morgan</vt:lpstr>
      <vt:lpstr>City of Fort Morgan</vt:lpstr>
      <vt:lpstr>Arkansas Valley Conduit</vt:lpstr>
      <vt:lpstr>Arkansas Valley Conduit</vt:lpstr>
      <vt:lpstr>Arkansas Valley Conduit</vt:lpstr>
      <vt:lpstr>Arkansas Valley Conduit</vt:lpstr>
      <vt:lpstr>Arkansas Valley Conduit</vt:lpstr>
      <vt:lpstr>Arkansas Valley Conduit</vt:lpstr>
      <vt:lpstr>Arkansas Valley Conduit</vt:lpstr>
      <vt:lpstr>PowerPoint Presentation</vt:lpstr>
    </vt:vector>
  </TitlesOfParts>
  <Company>CODOLA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OPTION 1</dc:title>
  <dc:creator>Collins, Patrick</dc:creator>
  <cp:lastModifiedBy>Cress, Barry</cp:lastModifiedBy>
  <cp:revision>40</cp:revision>
  <dcterms:created xsi:type="dcterms:W3CDTF">2016-04-25T18:42:40Z</dcterms:created>
  <dcterms:modified xsi:type="dcterms:W3CDTF">2016-10-14T22:17:28Z</dcterms:modified>
</cp:coreProperties>
</file>