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01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6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9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2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7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5F3923B-5249-4869-8C60-6DC7DBDF4D19}" type="datetimeFigureOut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9209A8-6DDD-4335-B987-5C988493C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2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heigel@owd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KxzFyrhP6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2271802"/>
            <a:ext cx="9966960" cy="1341840"/>
          </a:xfrm>
        </p:spPr>
        <p:txBody>
          <a:bodyPr/>
          <a:lstStyle/>
          <a:p>
            <a:r>
              <a:rPr lang="en-US" dirty="0"/>
              <a:t>Shared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23309" r="16574" b="43642"/>
          <a:stretch/>
        </p:blipFill>
        <p:spPr>
          <a:xfrm>
            <a:off x="4170715" y="979713"/>
            <a:ext cx="3739244" cy="1355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18" y="3869634"/>
            <a:ext cx="3684041" cy="15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572530"/>
            <a:ext cx="9875520" cy="5514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Brochure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951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sz="2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99290"/>
              </p:ext>
            </p:extLst>
          </p:nvPr>
        </p:nvGraphicFramePr>
        <p:xfrm>
          <a:off x="1828799" y="1123950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829199" imgH="7543800" progId="Acrobat.Document.2015">
                  <p:embed/>
                </p:oleObj>
              </mc:Choice>
              <mc:Fallback>
                <p:oleObj name="Acrobat Document" r:id="rId3" imgW="5829199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799" y="1123950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563686"/>
              </p:ext>
            </p:extLst>
          </p:nvPr>
        </p:nvGraphicFramePr>
        <p:xfrm>
          <a:off x="6015037" y="1123950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5" imgW="5829199" imgH="7543800" progId="Acrobat.Document.2015">
                  <p:embed/>
                </p:oleObj>
              </mc:Choice>
              <mc:Fallback>
                <p:oleObj name="Acrobat Document" r:id="rId5" imgW="5829199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5037" y="1123950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3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n-US" dirty="0" smtClean="0"/>
              <a:t>Ken J. Heigel, P.E.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 smtClean="0"/>
              <a:t>Chief Program Officer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 smtClean="0"/>
              <a:t>Ohio Water Development Authority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u="sng" dirty="0" smtClean="0">
                <a:hlinkClick r:id="rId2"/>
              </a:rPr>
              <a:t>kheigel@owda.org</a:t>
            </a:r>
            <a:endParaRPr lang="en-US" u="sng" dirty="0" smtClean="0"/>
          </a:p>
          <a:p>
            <a:pPr marL="45720" indent="0" algn="ctr">
              <a:lnSpc>
                <a:spcPct val="100000"/>
              </a:lnSpc>
              <a:buNone/>
            </a:pPr>
            <a:r>
              <a:rPr lang="en-US" dirty="0" smtClean="0"/>
              <a:t>614-466-5822</a:t>
            </a:r>
          </a:p>
        </p:txBody>
      </p:sp>
    </p:spTree>
    <p:extLst>
      <p:ext uri="{BB962C8B-B14F-4D97-AF65-F5344CB8AC3E}">
        <p14:creationId xmlns:p14="http://schemas.microsoft.com/office/powerpoint/2010/main" val="59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>
            <a:normAutofit/>
          </a:bodyPr>
          <a:lstStyle/>
          <a:p>
            <a:r>
              <a:rPr lang="en-US" sz="3000" b="1" dirty="0"/>
              <a:t>Small Community Environmental Infrastructure Group (SCEIG)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8756"/>
            <a:ext cx="5180937" cy="45958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Federal Agencies</a:t>
            </a:r>
          </a:p>
          <a:p>
            <a:pPr lvl="1"/>
            <a:r>
              <a:rPr lang="en-US" dirty="0"/>
              <a:t>U.S. Department of Agriculture/Rural Development</a:t>
            </a:r>
          </a:p>
          <a:p>
            <a:pPr lvl="1"/>
            <a:r>
              <a:rPr lang="en-US" dirty="0"/>
              <a:t>U.S. Army Corps of Engineers</a:t>
            </a:r>
          </a:p>
          <a:p>
            <a:endParaRPr lang="en-US" dirty="0" smtClean="0"/>
          </a:p>
          <a:p>
            <a:r>
              <a:rPr lang="en-US" b="1" dirty="0" smtClean="0"/>
              <a:t>State Agencies</a:t>
            </a:r>
            <a:endParaRPr lang="en-US" b="1" dirty="0"/>
          </a:p>
          <a:p>
            <a:pPr lvl="1"/>
            <a:r>
              <a:rPr lang="en-US" dirty="0"/>
              <a:t>Ohio Department of Health</a:t>
            </a:r>
          </a:p>
          <a:p>
            <a:pPr lvl="1"/>
            <a:r>
              <a:rPr lang="en-US" dirty="0"/>
              <a:t>Ohio Development Services Agency</a:t>
            </a:r>
          </a:p>
          <a:p>
            <a:pPr lvl="1"/>
            <a:r>
              <a:rPr lang="en-US" dirty="0"/>
              <a:t>Ohio Environmental Protection Agency	</a:t>
            </a:r>
          </a:p>
          <a:p>
            <a:pPr lvl="1"/>
            <a:r>
              <a:rPr lang="en-US" dirty="0"/>
              <a:t>Ohio Public Works Commission</a:t>
            </a:r>
          </a:p>
          <a:p>
            <a:pPr lvl="1"/>
            <a:r>
              <a:rPr lang="en-US" dirty="0"/>
              <a:t>Ohio Water Development Authority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88756"/>
            <a:ext cx="5592417" cy="459585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Local Development </a:t>
            </a:r>
            <a:r>
              <a:rPr lang="en-US" b="1" dirty="0" smtClean="0"/>
              <a:t>Districts</a:t>
            </a:r>
            <a:endParaRPr lang="en-US" b="1" dirty="0"/>
          </a:p>
          <a:p>
            <a:pPr lvl="1"/>
            <a:r>
              <a:rPr lang="en-US" dirty="0"/>
              <a:t>Buckeye Hills – Hocking Valley Regional Development District</a:t>
            </a:r>
          </a:p>
          <a:p>
            <a:pPr lvl="1"/>
            <a:r>
              <a:rPr lang="en-US" dirty="0"/>
              <a:t>Ohio Valley Regional Development Commission</a:t>
            </a:r>
          </a:p>
          <a:p>
            <a:pPr lvl="1"/>
            <a:r>
              <a:rPr lang="en-US" dirty="0"/>
              <a:t>Ohio Mid-Eastern Governments Association</a:t>
            </a:r>
          </a:p>
          <a:p>
            <a:pPr lvl="1"/>
            <a:r>
              <a:rPr lang="en-US" dirty="0"/>
              <a:t>Toledo Metropolitan Area Council of Governments</a:t>
            </a:r>
          </a:p>
          <a:p>
            <a:r>
              <a:rPr lang="en-US" b="1" dirty="0" smtClean="0"/>
              <a:t>Other</a:t>
            </a:r>
            <a:r>
              <a:rPr lang="en-US" b="1" dirty="0"/>
              <a:t> </a:t>
            </a:r>
          </a:p>
          <a:p>
            <a:pPr lvl="1"/>
            <a:r>
              <a:rPr lang="en-US" dirty="0"/>
              <a:t>American Council of Engineering Companies of Ohio</a:t>
            </a:r>
          </a:p>
          <a:p>
            <a:pPr lvl="1"/>
            <a:r>
              <a:rPr lang="en-US" dirty="0"/>
              <a:t>Coalition of Ohio Regional Districts</a:t>
            </a:r>
          </a:p>
          <a:p>
            <a:pPr lvl="1"/>
            <a:r>
              <a:rPr lang="en-US" dirty="0"/>
              <a:t>County Commissioners Association</a:t>
            </a:r>
          </a:p>
          <a:p>
            <a:pPr lvl="1"/>
            <a:r>
              <a:rPr lang="en-US" dirty="0"/>
              <a:t>Ohio RCAP</a:t>
            </a:r>
          </a:p>
          <a:p>
            <a:pPr lvl="1"/>
            <a:r>
              <a:rPr lang="en-US" dirty="0"/>
              <a:t>Ohio Rural Water Association</a:t>
            </a:r>
          </a:p>
          <a:p>
            <a:pPr lvl="1"/>
            <a:r>
              <a:rPr lang="en-US" dirty="0"/>
              <a:t>Ohio Water Environmental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 of </a:t>
            </a:r>
            <a:r>
              <a:rPr lang="en-US" b="1" dirty="0" smtClean="0"/>
              <a:t>SCEIG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Encourage </a:t>
            </a:r>
            <a:r>
              <a:rPr lang="en-US" sz="2800" dirty="0" smtClean="0"/>
              <a:t>share </a:t>
            </a:r>
            <a:r>
              <a:rPr lang="en-US" sz="2800" dirty="0"/>
              <a:t>resources </a:t>
            </a:r>
            <a:r>
              <a:rPr lang="en-US" sz="2800" dirty="0" smtClean="0"/>
              <a:t>to </a:t>
            </a:r>
            <a:r>
              <a:rPr lang="en-US" sz="2800" dirty="0"/>
              <a:t>maintain or reduce operation and maintenance costs.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Why is this goal </a:t>
            </a:r>
            <a:r>
              <a:rPr lang="en-US" sz="2800" dirty="0" smtClean="0"/>
              <a:t>important?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Declining </a:t>
            </a:r>
            <a:r>
              <a:rPr lang="en-US" sz="2400" dirty="0"/>
              <a:t>federal grant funding </a:t>
            </a:r>
            <a:r>
              <a:rPr lang="en-US" sz="2400" dirty="0" smtClean="0"/>
              <a:t>resulting in </a:t>
            </a:r>
            <a:r>
              <a:rPr lang="en-US" sz="2400" dirty="0"/>
              <a:t>higher water and sewer rates as the local </a:t>
            </a:r>
            <a:r>
              <a:rPr lang="en-US" sz="2400" dirty="0" smtClean="0"/>
              <a:t>governments borrow </a:t>
            </a:r>
            <a:r>
              <a:rPr lang="en-US" sz="2400" dirty="0"/>
              <a:t>money for their infrastructure needs.</a:t>
            </a:r>
          </a:p>
        </p:txBody>
      </p:sp>
    </p:spTree>
    <p:extLst>
      <p:ext uri="{BB962C8B-B14F-4D97-AF65-F5344CB8AC3E}">
        <p14:creationId xmlns:p14="http://schemas.microsoft.com/office/powerpoint/2010/main" val="6951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351" y="1822622"/>
            <a:ext cx="9872871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Community perception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Negotiation and compensation disparities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Engineering concerns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Lack of knowledge regarding the types of shared resources</a:t>
            </a:r>
          </a:p>
          <a:p>
            <a:pPr marL="4572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8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Shared </a:t>
            </a:r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73" y="2057400"/>
            <a:ext cx="9236498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Informal cooperation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Contractual assistance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Ownership transfer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0" y="1853293"/>
            <a:ext cx="5196808" cy="36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SCEIG’s accomplishments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262286" cy="4038600"/>
          </a:xfrm>
        </p:spPr>
        <p:txBody>
          <a:bodyPr/>
          <a:lstStyle/>
          <a:p>
            <a:r>
              <a:rPr lang="en-US" sz="3200" dirty="0"/>
              <a:t>S</a:t>
            </a:r>
            <a:r>
              <a:rPr lang="en-US" sz="3200" dirty="0" smtClean="0"/>
              <a:t>ub-committees </a:t>
            </a:r>
            <a:r>
              <a:rPr lang="en-US" sz="3200" dirty="0"/>
              <a:t>have been actively working on solutions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Incentives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Education </a:t>
            </a:r>
            <a:endParaRPr lang="en-US" sz="2600" dirty="0"/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One-on-One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393" y="4637321"/>
            <a:ext cx="1551214" cy="898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/>
              <a:t>Village 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269 Homes </a:t>
            </a:r>
            <a:br>
              <a:rPr lang="en-US" sz="2000" dirty="0" smtClean="0"/>
            </a:br>
            <a:r>
              <a:rPr lang="en-US" sz="2000" dirty="0" smtClean="0"/>
              <a:t>MHI $28,000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0179" r="6849" b="25998"/>
          <a:stretch/>
        </p:blipFill>
        <p:spPr>
          <a:xfrm>
            <a:off x="3209925" y="3248024"/>
            <a:ext cx="4114800" cy="265747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64" y="5086357"/>
            <a:ext cx="2092822" cy="1281854"/>
          </a:xfrm>
          <a:prstGeom prst="rect">
            <a:avLst/>
          </a:prstGeom>
        </p:spPr>
      </p:pic>
      <p:pic>
        <p:nvPicPr>
          <p:cNvPr id="2058" name="Picture 10" descr="Image result for town hall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903" y="609600"/>
            <a:ext cx="1400175" cy="12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mage result for town hall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130" y="1399320"/>
            <a:ext cx="1400175" cy="12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town hall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5185" y="4283893"/>
            <a:ext cx="1400175" cy="12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-Right Arrow 12"/>
          <p:cNvSpPr/>
          <p:nvPr/>
        </p:nvSpPr>
        <p:spPr>
          <a:xfrm rot="19308878">
            <a:off x="5740623" y="2769721"/>
            <a:ext cx="2686726" cy="61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6735529" y="5086357"/>
            <a:ext cx="1779822" cy="6530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eft-Right Arrow 34"/>
          <p:cNvSpPr/>
          <p:nvPr/>
        </p:nvSpPr>
        <p:spPr>
          <a:xfrm rot="2858320" flipV="1">
            <a:off x="1943433" y="3506809"/>
            <a:ext cx="2006578" cy="4571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612078" y="950285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/>
              <a:t>Village 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203 Homes </a:t>
            </a:r>
            <a:br>
              <a:rPr lang="en-US" sz="2000" dirty="0" smtClean="0"/>
            </a:br>
            <a:r>
              <a:rPr lang="en-US" sz="2000" dirty="0" smtClean="0"/>
              <a:t>MHI $33,500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16607" y="1756250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/>
              <a:t>Village B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173 Homes </a:t>
            </a:r>
            <a:br>
              <a:rPr lang="en-US" sz="2000" dirty="0" smtClean="0"/>
            </a:br>
            <a:r>
              <a:rPr lang="en-US" sz="2000" dirty="0" smtClean="0"/>
              <a:t>MHI $29,500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987438" y="5671797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/>
              <a:t>City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2,161 Homes </a:t>
            </a:r>
            <a:br>
              <a:rPr lang="en-US" sz="2000" dirty="0" smtClean="0"/>
            </a:br>
            <a:r>
              <a:rPr lang="en-US" sz="2000" dirty="0" smtClean="0"/>
              <a:t>MHI $25,000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19265110">
            <a:off x="6156959" y="2235916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/>
              <a:t>7 miles</a:t>
            </a:r>
            <a:endParaRPr lang="en-US" sz="12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79750" y="4472179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/>
              <a:t>3</a:t>
            </a:r>
            <a:r>
              <a:rPr lang="en-US" sz="2200" b="1" dirty="0" smtClean="0"/>
              <a:t> miles</a:t>
            </a:r>
            <a:endParaRPr lang="en-US" sz="12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 rot="2866664">
            <a:off x="2338469" y="3006345"/>
            <a:ext cx="1551214" cy="89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/>
              <a:t>4 miles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530"/>
            <a:ext cx="9875520" cy="1356360"/>
          </a:xfrm>
        </p:spPr>
        <p:txBody>
          <a:bodyPr/>
          <a:lstStyle/>
          <a:p>
            <a:r>
              <a:rPr lang="en-US" b="1" dirty="0" smtClean="0"/>
              <a:t>Education Materials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951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600" dirty="0" smtClean="0"/>
              <a:t>Case studies</a:t>
            </a:r>
            <a:endParaRPr lang="en-US" sz="2600" dirty="0"/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Power </a:t>
            </a:r>
            <a:r>
              <a:rPr lang="en-US" sz="2600" dirty="0"/>
              <a:t>Point Presentation </a:t>
            </a:r>
            <a:endParaRPr lang="en-US" sz="2600" dirty="0" smtClean="0"/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Webinar(s)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Brochure – benefits of partnering, testimonials/case studies, whom to contact</a:t>
            </a:r>
          </a:p>
          <a:p>
            <a:pPr lvl="2">
              <a:lnSpc>
                <a:spcPct val="150000"/>
              </a:lnSpc>
            </a:pPr>
            <a:endParaRPr lang="en-US" sz="2600" dirty="0" smtClean="0"/>
          </a:p>
          <a:p>
            <a:pPr lvl="2"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022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1957"/>
            <a:ext cx="9875520" cy="1356360"/>
          </a:xfrm>
        </p:spPr>
        <p:txBody>
          <a:bodyPr/>
          <a:lstStyle/>
          <a:p>
            <a:r>
              <a:rPr lang="en-US" b="1" dirty="0" smtClean="0"/>
              <a:t>Case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951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600" dirty="0" smtClean="0"/>
              <a:t>Regionally </a:t>
            </a:r>
            <a:r>
              <a:rPr lang="en-US" sz="2600" dirty="0"/>
              <a:t>diverse examples; water and wastewater </a:t>
            </a:r>
          </a:p>
          <a:p>
            <a:pPr lvl="2">
              <a:lnSpc>
                <a:spcPct val="150000"/>
              </a:lnSpc>
            </a:pPr>
            <a:r>
              <a:rPr lang="en-US" sz="2600" dirty="0"/>
              <a:t>Video testimonials from local officials  </a:t>
            </a:r>
            <a:endParaRPr lang="en-US" sz="2600" dirty="0" smtClean="0"/>
          </a:p>
          <a:p>
            <a:pPr lvl="4">
              <a:lnSpc>
                <a:spcPct val="150000"/>
              </a:lnSpc>
            </a:pPr>
            <a:r>
              <a:rPr lang="en-US" sz="2400" dirty="0" smtClean="0">
                <a:hlinkClick r:id="rId2"/>
              </a:rPr>
              <a:t>Jefferson County Water and Sewer </a:t>
            </a:r>
            <a:endParaRPr lang="en-US" sz="2400" dirty="0"/>
          </a:p>
          <a:p>
            <a:pPr lvl="2">
              <a:lnSpc>
                <a:spcPct val="150000"/>
              </a:lnSpc>
            </a:pPr>
            <a:r>
              <a:rPr lang="en-US" sz="2600" dirty="0"/>
              <a:t>Benefits of Shared Services / Obstacles overcome </a:t>
            </a:r>
          </a:p>
        </p:txBody>
      </p:sp>
    </p:spTree>
    <p:extLst>
      <p:ext uri="{BB962C8B-B14F-4D97-AF65-F5344CB8AC3E}">
        <p14:creationId xmlns:p14="http://schemas.microsoft.com/office/powerpoint/2010/main" val="12812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750</TotalTime>
  <Words>226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Basis</vt:lpstr>
      <vt:lpstr>Acrobat Document</vt:lpstr>
      <vt:lpstr>Shared Resources</vt:lpstr>
      <vt:lpstr>Small Community Environmental Infrastructure Group (SCEIG) </vt:lpstr>
      <vt:lpstr>Goal of SCEIG</vt:lpstr>
      <vt:lpstr>Challenges</vt:lpstr>
      <vt:lpstr>Types of Shared Resources</vt:lpstr>
      <vt:lpstr>SCEIG’s accomplishments</vt:lpstr>
      <vt:lpstr>Village C 269 Homes  MHI $28,000</vt:lpstr>
      <vt:lpstr>Education Materials</vt:lpstr>
      <vt:lpstr>Case Studies</vt:lpstr>
      <vt:lpstr>Brochure</vt:lpstr>
      <vt:lpstr>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Resources</dc:title>
  <dc:creator>Kim Killian</dc:creator>
  <cp:lastModifiedBy>Brian Carlstrom</cp:lastModifiedBy>
  <cp:revision>33</cp:revision>
  <dcterms:created xsi:type="dcterms:W3CDTF">2017-07-24T16:52:56Z</dcterms:created>
  <dcterms:modified xsi:type="dcterms:W3CDTF">2017-10-28T14:52:03Z</dcterms:modified>
</cp:coreProperties>
</file>