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3"/>
  </p:notesMasterIdLst>
  <p:sldIdLst>
    <p:sldId id="257" r:id="rId4"/>
    <p:sldId id="258" r:id="rId5"/>
    <p:sldId id="259" r:id="rId6"/>
    <p:sldId id="260" r:id="rId7"/>
    <p:sldId id="261" r:id="rId8"/>
    <p:sldId id="262" r:id="rId9"/>
    <p:sldId id="263" r:id="rId10"/>
    <p:sldId id="264" r:id="rId11"/>
    <p:sldId id="265" r:id="rId12"/>
    <p:sldId id="266" r:id="rId13"/>
    <p:sldId id="269" r:id="rId14"/>
    <p:sldId id="267" r:id="rId15"/>
    <p:sldId id="268" r:id="rId16"/>
    <p:sldId id="271" r:id="rId17"/>
    <p:sldId id="270" r:id="rId18"/>
    <p:sldId id="272" r:id="rId19"/>
    <p:sldId id="275" r:id="rId20"/>
    <p:sldId id="273"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170" autoAdjust="0"/>
  </p:normalViewPr>
  <p:slideViewPr>
    <p:cSldViewPr snapToGrid="0">
      <p:cViewPr varScale="1">
        <p:scale>
          <a:sx n="66" d="100"/>
          <a:sy n="66" d="100"/>
        </p:scale>
        <p:origin x="1282" y="53"/>
      </p:cViewPr>
      <p:guideLst/>
    </p:cSldViewPr>
  </p:slideViewPr>
  <p:notesTextViewPr>
    <p:cViewPr>
      <p:scale>
        <a:sx n="50" d="100"/>
        <a:sy n="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49D0D3-F2F6-4BB1-9747-C0427E5CEC7D}" type="datetimeFigureOut">
              <a:rPr lang="en-US" smtClean="0"/>
              <a:t>3/27/2018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0F036E-F0D4-4CC1-A04C-433D82ED2D7A}" type="slidenum">
              <a:rPr lang="en-US" smtClean="0"/>
              <a:t>‹#›</a:t>
            </a:fld>
            <a:endParaRPr lang="en-US"/>
          </a:p>
        </p:txBody>
      </p:sp>
    </p:spTree>
    <p:extLst>
      <p:ext uri="{BB962C8B-B14F-4D97-AF65-F5344CB8AC3E}">
        <p14:creationId xmlns:p14="http://schemas.microsoft.com/office/powerpoint/2010/main" val="1252729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Many SRF projects are funded in part due to Consent Decrees – we hear, as I’m sure you do as well, that affordability is a critical concern. </a:t>
            </a:r>
          </a:p>
          <a:p>
            <a:pPr marL="171450" indent="-171450">
              <a:buFont typeface="Arial" panose="020B0604020202020204" pitchFamily="34" charset="0"/>
              <a:buChar char="•"/>
            </a:pPr>
            <a:r>
              <a:rPr lang="en-US" dirty="0"/>
              <a:t>Many</a:t>
            </a:r>
            <a:r>
              <a:rPr lang="en-US" baseline="0" dirty="0"/>
              <a:t> of these concerns have been expressed by mayors and others and the agency is listening</a:t>
            </a:r>
          </a:p>
          <a:p>
            <a:pPr marL="171450" indent="-171450">
              <a:buFont typeface="Arial" panose="020B0604020202020204" pitchFamily="34" charset="0"/>
              <a:buChar char="•"/>
            </a:pPr>
            <a:r>
              <a:rPr lang="en-US" baseline="0" dirty="0"/>
              <a:t>Congress also listened and they commissioned NAPA to developed a definition and framework for affordability. </a:t>
            </a:r>
          </a:p>
          <a:p>
            <a:pPr marL="171450" indent="-171450">
              <a:buFont typeface="Arial" panose="020B0604020202020204" pitchFamily="34" charset="0"/>
              <a:buChar char="•"/>
            </a:pPr>
            <a:r>
              <a:rPr lang="en-US" baseline="0" dirty="0"/>
              <a:t>The NAPA report was published last October and had several recommendations for EPA (more on this later).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We have reviewed those recommendations and are </a:t>
            </a:r>
            <a:r>
              <a:rPr lang="en-US" dirty="0"/>
              <a:t>hoping to re-assess how we look at affordability to help mitigate some of the challenges communities are facing.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One of the primary recommendation</a:t>
            </a:r>
            <a:r>
              <a:rPr lang="en-US" baseline="0" dirty="0"/>
              <a:t> was to review the </a:t>
            </a:r>
            <a:r>
              <a:rPr lang="en-US" dirty="0"/>
              <a:t>guidance developed for CSO schedule development – often referred to as the </a:t>
            </a:r>
            <a:r>
              <a:rPr lang="en-US" b="1" i="1" dirty="0"/>
              <a:t>1997 Financial Capability Assessment guidance</a:t>
            </a:r>
            <a:r>
              <a:rPr lang="en-US" dirty="0"/>
              <a:t>. </a:t>
            </a:r>
          </a:p>
          <a:p>
            <a:pPr marL="628650" lvl="1" indent="-171450">
              <a:buFont typeface="Arial" panose="020B0604020202020204" pitchFamily="34" charset="0"/>
              <a:buChar char="•"/>
            </a:pPr>
            <a:r>
              <a:rPr lang="en-US" dirty="0"/>
              <a:t>We</a:t>
            </a:r>
            <a:r>
              <a:rPr lang="en-US" baseline="0" dirty="0"/>
              <a:t> are also reviewing other guidance </a:t>
            </a:r>
            <a:r>
              <a:rPr lang="en-US" dirty="0"/>
              <a:t>related to determining variances on the CW and DW side. </a:t>
            </a:r>
          </a:p>
          <a:p>
            <a:pPr marL="1085850" lvl="2" indent="-171450">
              <a:buFont typeface="Arial" panose="020B0604020202020204" pitchFamily="34" charset="0"/>
              <a:buChar char="•"/>
            </a:pPr>
            <a:r>
              <a:rPr lang="en-US" dirty="0"/>
              <a:t>WQS variance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Compliance technology variances for small drinking water systems.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methodology outlined in it’s 1990’s guidance's all follow a similar methodology involving two steps: </a:t>
            </a:r>
          </a:p>
          <a:p>
            <a:pPr lvl="1"/>
            <a:r>
              <a:rPr lang="en-US" dirty="0"/>
              <a:t>Step 1: Determine </a:t>
            </a:r>
            <a:r>
              <a:rPr lang="en-US" b="1" dirty="0"/>
              <a:t>Household Affordability </a:t>
            </a:r>
            <a:r>
              <a:rPr lang="en-US" dirty="0"/>
              <a:t>(Residential Indicator)</a:t>
            </a:r>
          </a:p>
          <a:p>
            <a:pPr lvl="1"/>
            <a:r>
              <a:rPr lang="en-US" dirty="0"/>
              <a:t>Step 2: Examine additional utility </a:t>
            </a:r>
            <a:r>
              <a:rPr lang="en-US" b="1" dirty="0"/>
              <a:t>Financial Capability Indicators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Important to note – in 2014 EPA released the </a:t>
            </a:r>
            <a:r>
              <a:rPr lang="en-US" i="1" dirty="0"/>
              <a:t>Financial Capability Assessment Framework for Municipal Clean Water Act Requirements </a:t>
            </a:r>
            <a:r>
              <a:rPr lang="en-US" i="0" dirty="0"/>
              <a:t>which provided additional guidance and flexibility for EPA’s 1997 FCA guidance. </a:t>
            </a:r>
          </a:p>
          <a:p>
            <a:pPr marL="1085850" lvl="2" indent="-171450">
              <a:buFont typeface="Arial" panose="020B0604020202020204" pitchFamily="34" charset="0"/>
              <a:buChar char="•"/>
            </a:pPr>
            <a:endParaRPr lang="en-US" dirty="0"/>
          </a:p>
          <a:p>
            <a:r>
              <a:rPr lang="en-US" dirty="0"/>
              <a:t>____________________</a:t>
            </a:r>
          </a:p>
          <a:p>
            <a:endParaRPr lang="en-US" dirty="0"/>
          </a:p>
          <a:p>
            <a:r>
              <a:rPr lang="en-US" dirty="0"/>
              <a:t>In the 90’s EPA developed guidance's on water quality variances, CSO, and technology</a:t>
            </a:r>
          </a:p>
          <a:p>
            <a:pPr lvl="1"/>
            <a:r>
              <a:rPr lang="en-US" dirty="0"/>
              <a:t>CWA</a:t>
            </a:r>
          </a:p>
          <a:p>
            <a:pPr lvl="2"/>
            <a:r>
              <a:rPr lang="en-US" dirty="0"/>
              <a:t>1995 </a:t>
            </a:r>
            <a:r>
              <a:rPr lang="en-US" i="1" dirty="0"/>
              <a:t>Interim Economic Guidance for Water Quality Standards–Workbook</a:t>
            </a:r>
          </a:p>
          <a:p>
            <a:pPr lvl="2"/>
            <a:r>
              <a:rPr lang="en-US" dirty="0"/>
              <a:t>1997</a:t>
            </a:r>
            <a:r>
              <a:rPr lang="en-US" i="1" dirty="0"/>
              <a:t> Combined Sewer Overflows–Guidance for Financial Capability Assessment and Schedule Development</a:t>
            </a:r>
          </a:p>
          <a:p>
            <a:pPr lvl="1"/>
            <a:r>
              <a:rPr lang="en-US" dirty="0"/>
              <a:t>SDWA</a:t>
            </a:r>
          </a:p>
          <a:p>
            <a:pPr lvl="2"/>
            <a:r>
              <a:rPr lang="en-US" dirty="0"/>
              <a:t>1998 </a:t>
            </a:r>
            <a:r>
              <a:rPr lang="en-US" i="1" dirty="0"/>
              <a:t>Variance Technology Findings for Contaminants Regulated Before 1996</a:t>
            </a:r>
          </a:p>
          <a:p>
            <a:pPr lvl="2"/>
            <a:r>
              <a:rPr lang="en-US" dirty="0"/>
              <a:t>1998</a:t>
            </a:r>
            <a:r>
              <a:rPr lang="en-US" i="1" dirty="0"/>
              <a:t> Information for States on Developing Affordability Criteria for Drinking Water</a:t>
            </a:r>
            <a:endParaRPr lang="en-US" dirty="0"/>
          </a:p>
          <a:p>
            <a:endParaRPr lang="en-US" dirty="0"/>
          </a:p>
        </p:txBody>
      </p:sp>
      <p:sp>
        <p:nvSpPr>
          <p:cNvPr id="4" name="Slide Number Placeholder 3"/>
          <p:cNvSpPr>
            <a:spLocks noGrp="1"/>
          </p:cNvSpPr>
          <p:nvPr>
            <p:ph type="sldNum" sz="quarter" idx="10"/>
          </p:nvPr>
        </p:nvSpPr>
        <p:spPr/>
        <p:txBody>
          <a:bodyPr/>
          <a:lstStyle/>
          <a:p>
            <a:fld id="{200F036E-F0D4-4CC1-A04C-433D82ED2D7A}" type="slidenum">
              <a:rPr lang="en-US" smtClean="0"/>
              <a:t>3</a:t>
            </a:fld>
            <a:endParaRPr lang="en-US"/>
          </a:p>
        </p:txBody>
      </p:sp>
    </p:spTree>
    <p:extLst>
      <p:ext uri="{BB962C8B-B14F-4D97-AF65-F5344CB8AC3E}">
        <p14:creationId xmlns:p14="http://schemas.microsoft.com/office/powerpoint/2010/main" val="9234260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EPA evaluates all the metrics together to determine affordability. </a:t>
            </a:r>
          </a:p>
          <a:p>
            <a:endParaRPr lang="en-US" dirty="0"/>
          </a:p>
        </p:txBody>
      </p:sp>
      <p:sp>
        <p:nvSpPr>
          <p:cNvPr id="4" name="Slide Number Placeholder 3"/>
          <p:cNvSpPr>
            <a:spLocks noGrp="1"/>
          </p:cNvSpPr>
          <p:nvPr>
            <p:ph type="sldNum" sz="quarter" idx="10"/>
          </p:nvPr>
        </p:nvSpPr>
        <p:spPr/>
        <p:txBody>
          <a:bodyPr/>
          <a:lstStyle/>
          <a:p>
            <a:fld id="{200F036E-F0D4-4CC1-A04C-433D82ED2D7A}" type="slidenum">
              <a:rPr lang="en-US" smtClean="0"/>
              <a:t>12</a:t>
            </a:fld>
            <a:endParaRPr lang="en-US"/>
          </a:p>
        </p:txBody>
      </p:sp>
    </p:spTree>
    <p:extLst>
      <p:ext uri="{BB962C8B-B14F-4D97-AF65-F5344CB8AC3E}">
        <p14:creationId xmlns:p14="http://schemas.microsoft.com/office/powerpoint/2010/main" val="4066881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EPA evaluates all the metrics together to determine affordability. </a:t>
            </a:r>
          </a:p>
          <a:p>
            <a:endParaRPr lang="en-US" dirty="0"/>
          </a:p>
        </p:txBody>
      </p:sp>
      <p:sp>
        <p:nvSpPr>
          <p:cNvPr id="4" name="Slide Number Placeholder 3"/>
          <p:cNvSpPr>
            <a:spLocks noGrp="1"/>
          </p:cNvSpPr>
          <p:nvPr>
            <p:ph type="sldNum" sz="quarter" idx="10"/>
          </p:nvPr>
        </p:nvSpPr>
        <p:spPr/>
        <p:txBody>
          <a:bodyPr/>
          <a:lstStyle/>
          <a:p>
            <a:fld id="{200F036E-F0D4-4CC1-A04C-433D82ED2D7A}" type="slidenum">
              <a:rPr lang="en-US" smtClean="0"/>
              <a:t>13</a:t>
            </a:fld>
            <a:endParaRPr lang="en-US"/>
          </a:p>
        </p:txBody>
      </p:sp>
    </p:spTree>
    <p:extLst>
      <p:ext uri="{BB962C8B-B14F-4D97-AF65-F5344CB8AC3E}">
        <p14:creationId xmlns:p14="http://schemas.microsoft.com/office/powerpoint/2010/main" val="1367111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NAPA report clearly states that EPA should reconsider how it measures household affordability – moving beyond %MHI</a:t>
            </a:r>
          </a:p>
          <a:p>
            <a:pPr marL="628650" lvl="1" indent="-171450">
              <a:buFont typeface="Arial" panose="020B0604020202020204" pitchFamily="34" charset="0"/>
              <a:buChar char="•"/>
            </a:pPr>
            <a:r>
              <a:rPr lang="en-US" dirty="0"/>
              <a:t>NAPA stresses that EPA should: </a:t>
            </a:r>
          </a:p>
          <a:p>
            <a:pPr marL="1085850" lvl="2" indent="-171450">
              <a:buFont typeface="Arial" panose="020B0604020202020204" pitchFamily="34" charset="0"/>
              <a:buChar char="•"/>
            </a:pPr>
            <a:r>
              <a:rPr lang="en-US" sz="2000" dirty="0">
                <a:solidFill>
                  <a:schemeClr val="tx1">
                    <a:lumMod val="75000"/>
                    <a:lumOff val="25000"/>
                  </a:schemeClr>
                </a:solidFill>
                <a:latin typeface="Tw Cen MT" panose="020B0602020104020603" pitchFamily="34" charset="0"/>
              </a:rPr>
              <a:t>Include all costs: clean water, drinking water and stormwater. </a:t>
            </a:r>
          </a:p>
          <a:p>
            <a:pPr marL="1085850" lvl="2" indent="-171450">
              <a:buFont typeface="Arial" panose="020B0604020202020204" pitchFamily="34" charset="0"/>
              <a:buChar char="•"/>
            </a:pPr>
            <a:r>
              <a:rPr lang="en-US" sz="2000" dirty="0">
                <a:solidFill>
                  <a:schemeClr val="tx1">
                    <a:lumMod val="75000"/>
                    <a:lumOff val="25000"/>
                  </a:schemeClr>
                </a:solidFill>
                <a:latin typeface="Tw Cen MT" panose="020B0602020104020603" pitchFamily="34" charset="0"/>
              </a:rPr>
              <a:t>Focus on the income of low-income users – those most vulnerable to rate increases</a:t>
            </a:r>
          </a:p>
          <a:p>
            <a:pPr marL="1085850" lvl="2" indent="-171450">
              <a:buFont typeface="Arial" panose="020B0604020202020204" pitchFamily="34" charset="0"/>
              <a:buChar char="•"/>
            </a:pPr>
            <a:r>
              <a:rPr lang="en-US" sz="2000" dirty="0">
                <a:solidFill>
                  <a:schemeClr val="tx1">
                    <a:lumMod val="75000"/>
                    <a:lumOff val="25000"/>
                  </a:schemeClr>
                </a:solidFill>
                <a:latin typeface="Tw Cen MT" panose="020B0602020104020603" pitchFamily="34" charset="0"/>
              </a:rPr>
              <a:t>Identify the size of the vulnerable users relative to the utility’s total rate payers base; and</a:t>
            </a:r>
          </a:p>
          <a:p>
            <a:pPr marL="1085850" lvl="2" indent="-171450">
              <a:buFont typeface="Arial" panose="020B0604020202020204" pitchFamily="34" charset="0"/>
              <a:buChar char="•"/>
            </a:pPr>
            <a:r>
              <a:rPr lang="en-US" sz="2000" dirty="0">
                <a:solidFill>
                  <a:schemeClr val="tx1">
                    <a:lumMod val="75000"/>
                    <a:lumOff val="25000"/>
                  </a:schemeClr>
                </a:solidFill>
                <a:latin typeface="Tw Cen MT" panose="020B0602020104020603" pitchFamily="34" charset="0"/>
              </a:rPr>
              <a:t>Avoid arbitrary normative thresholds to determine relative burdens. </a:t>
            </a:r>
            <a:endParaRPr lang="en-US" dirty="0"/>
          </a:p>
          <a:p>
            <a:pPr marL="171450" indent="-171450">
              <a:buFont typeface="Arial" panose="020B0604020202020204" pitchFamily="34" charset="0"/>
              <a:buChar char="•"/>
            </a:pPr>
            <a:r>
              <a:rPr lang="en-US" dirty="0"/>
              <a:t>The NAPA report provides a few alternatives EPA may want to consider – AR; HM; and </a:t>
            </a:r>
            <a:r>
              <a:rPr lang="en-US" dirty="0" err="1"/>
              <a:t>WARi</a:t>
            </a:r>
            <a:endParaRPr lang="en-US" dirty="0"/>
          </a:p>
          <a:p>
            <a:pPr marL="171450" indent="-171450">
              <a:buFont typeface="Arial" panose="020B0604020202020204" pitchFamily="34" charset="0"/>
              <a:buChar char="•"/>
            </a:pPr>
            <a:r>
              <a:rPr lang="en-US" dirty="0"/>
              <a:t>Important to note that these methodologies for measuring Household Affordability are not the only options EPA will consider – but they are a starting point for discussion.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Affordability Ration (AR)</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Household-level affordability (sometimes called micro-affordability) can be measured as the percentage or ratio of basic water and sewer costs to disposable household income for low-income customers. This measure may be calculated for an individual customer or aggregated statistically for any defined group of customers. We have seen this used for the 20</a:t>
            </a:r>
            <a:r>
              <a:rPr lang="en-US" sz="1200" b="0" i="0" u="none" strike="noStrike" kern="1200" baseline="30000" dirty="0">
                <a:solidFill>
                  <a:schemeClr val="tx1"/>
                </a:solidFill>
                <a:latin typeface="+mn-lt"/>
                <a:ea typeface="+mn-ea"/>
                <a:cs typeface="+mn-cs"/>
              </a:rPr>
              <a:t>th</a:t>
            </a:r>
            <a:r>
              <a:rPr lang="en-US" sz="1200" b="0" i="0" u="none" strike="noStrike" kern="1200" baseline="0" dirty="0">
                <a:solidFill>
                  <a:schemeClr val="tx1"/>
                </a:solidFill>
                <a:latin typeface="+mn-lt"/>
                <a:ea typeface="+mn-ea"/>
                <a:cs typeface="+mn-cs"/>
              </a:rPr>
              <a:t> percentile of low income households – lower boundary of the middle class.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ease and precision with which the AR can be calculated depend on the availability of household-level customer data.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Calculating the numerator is straightforward, requiring only information about the utility’s rates (or proposed rate).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Ideally, the AR’s denominator would be calculated using a comprehensive household-level consumer survey of the utility’s customer base.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Because such data are unlikely to be readily available, in most cases analysis will depend on estimates of household income and expenditures. Those estimates can draw from a variety of sources; the analysis presented in this article uses regression-based estimates, but a simpler approach could be to use more readily available data on local housing, food, medical, home energy, and tax costs for a given community.</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b="1" dirty="0"/>
              <a:t>Hours of Labor at Minimum Wage (HM)</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 complementary way to measure affordability is to calculate the Hours of Labor at Minimum Wage that would be necessary to pay for basic water and sewer service.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HM can be calculated for an individual customer or aggregated statistically for any defined group of customers.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HM represents the cost of basic water and sewer service for low-income households, many of which work at or near minimum wage. HM is not sensitive to other essential costs as AR is, but it is intuitively appealing because minimum wage is a familiar economic touchstone. </a:t>
            </a:r>
            <a:endParaRPr lang="en-US" dirty="0"/>
          </a:p>
          <a:p>
            <a:endParaRPr lang="en-US" dirty="0"/>
          </a:p>
          <a:p>
            <a:r>
              <a:rPr lang="en-US" sz="1400" b="1" dirty="0"/>
              <a:t>Weighted Average Residential Index (</a:t>
            </a:r>
            <a:r>
              <a:rPr lang="en-US" sz="1400" b="1" dirty="0" err="1"/>
              <a:t>WARi</a:t>
            </a:r>
            <a:r>
              <a:rPr lang="en-US" sz="1400" b="1" dirty="0"/>
              <a:t>)</a:t>
            </a:r>
          </a:p>
          <a:p>
            <a:pPr marL="171450" indent="-171450">
              <a:buFont typeface="Arial" panose="020B0604020202020204" pitchFamily="34" charset="0"/>
              <a:buChar char="•"/>
            </a:pPr>
            <a:r>
              <a:rPr lang="en-US" dirty="0"/>
              <a:t>The </a:t>
            </a:r>
            <a:r>
              <a:rPr lang="en-US" dirty="0" err="1"/>
              <a:t>WARi</a:t>
            </a:r>
            <a:r>
              <a:rPr lang="en-US" dirty="0"/>
              <a:t> approach uses actual customer billing data calculated for each census tract resulting in a more accurate depiction of the real financial impacts of individual households in neighborhoods over time as rates increase.</a:t>
            </a:r>
          </a:p>
          <a:p>
            <a:pPr marL="171450" indent="-171450">
              <a:buFont typeface="Arial" panose="020B0604020202020204" pitchFamily="34" charset="0"/>
              <a:buChar char="•"/>
            </a:pPr>
            <a:r>
              <a:rPr lang="en-US" dirty="0"/>
              <a:t>It has been specifically designed to use more of the data points available in the census information and in an individual community’s billing records to enhance EPA’s current methodology. </a:t>
            </a:r>
          </a:p>
          <a:p>
            <a:pPr marL="171450" indent="-171450">
              <a:buFont typeface="Arial" panose="020B0604020202020204" pitchFamily="34" charset="0"/>
              <a:buChar char="•"/>
            </a:pPr>
            <a:r>
              <a:rPr lang="en-US" dirty="0"/>
              <a:t>Specifically, </a:t>
            </a:r>
            <a:r>
              <a:rPr lang="en-US" dirty="0" err="1"/>
              <a:t>WARi</a:t>
            </a:r>
            <a:r>
              <a:rPr lang="en-US" dirty="0"/>
              <a:t> more accurately takes into account and is more sensitive to MHI in individual census tracts (i.e. neighborhoods) and actual bill records for those census tracts.</a:t>
            </a:r>
          </a:p>
          <a:p>
            <a:pPr marL="171450" indent="-171450">
              <a:buFont typeface="Arial" panose="020B0604020202020204" pitchFamily="34" charset="0"/>
              <a:buChar char="•"/>
            </a:pPr>
            <a:r>
              <a:rPr lang="en-US" dirty="0"/>
              <a:t>To calculate </a:t>
            </a:r>
            <a:r>
              <a:rPr lang="en-US" dirty="0" err="1"/>
              <a:t>WARi</a:t>
            </a:r>
            <a:r>
              <a:rPr lang="en-US" dirty="0"/>
              <a:t>, the following steps are completed: </a:t>
            </a:r>
          </a:p>
          <a:p>
            <a:endParaRPr lang="en-US" dirty="0"/>
          </a:p>
          <a:p>
            <a:pPr marL="685800" lvl="1" indent="-228600">
              <a:buAutoNum type="arabicPeriod"/>
            </a:pPr>
            <a:r>
              <a:rPr lang="en-US" dirty="0"/>
              <a:t>Census tract data for the community is gathered to understand MHI and income distribution within each census tract. </a:t>
            </a:r>
          </a:p>
          <a:p>
            <a:pPr marL="685800" lvl="1" indent="-228600">
              <a:buAutoNum type="arabicPeriod"/>
            </a:pPr>
            <a:endParaRPr lang="en-US" dirty="0"/>
          </a:p>
          <a:p>
            <a:pPr marL="685800" lvl="1" indent="-228600">
              <a:buAutoNum type="arabicPeriod"/>
            </a:pPr>
            <a:r>
              <a:rPr lang="en-US" dirty="0"/>
              <a:t>Using the City’s actual billing records, an average bill by census tract is calculated. </a:t>
            </a:r>
          </a:p>
          <a:p>
            <a:pPr marL="685800" lvl="1" indent="-228600">
              <a:buAutoNum type="arabicPeriod"/>
            </a:pPr>
            <a:endParaRPr lang="en-US" dirty="0"/>
          </a:p>
          <a:p>
            <a:pPr marL="685800" lvl="1" indent="-228600">
              <a:buAutoNum type="arabicPeriod"/>
            </a:pPr>
            <a:r>
              <a:rPr lang="en-US" dirty="0"/>
              <a:t>A Residential Indicator is calculated for each census tract by dividing the average bill for the tract by its own median household income. </a:t>
            </a:r>
          </a:p>
          <a:p>
            <a:pPr marL="685800" lvl="1" indent="-228600">
              <a:buAutoNum type="arabicPeriod"/>
            </a:pPr>
            <a:endParaRPr lang="en-US" dirty="0"/>
          </a:p>
          <a:p>
            <a:pPr marL="685800" lvl="1" indent="-228600">
              <a:buAutoNum type="arabicPeriod"/>
            </a:pPr>
            <a:r>
              <a:rPr lang="en-US" dirty="0"/>
              <a:t>The distribution of households and financial impact by income group are multiplied together to get a weighted average of financial impact for each census tract. </a:t>
            </a:r>
          </a:p>
          <a:p>
            <a:pPr marL="685800" lvl="1" indent="-228600">
              <a:buAutoNum type="arabicPeriod"/>
            </a:pPr>
            <a:endParaRPr lang="en-US" dirty="0"/>
          </a:p>
          <a:p>
            <a:pPr marL="685800" lvl="1" indent="-228600">
              <a:buAutoNum type="arabicPeriod"/>
            </a:pPr>
            <a:r>
              <a:rPr lang="en-US" dirty="0"/>
              <a:t>All calculations are repeated for each income group and for each census tract to determine the </a:t>
            </a:r>
            <a:r>
              <a:rPr lang="en-US" dirty="0" err="1"/>
              <a:t>WARi</a:t>
            </a:r>
            <a:r>
              <a:rPr lang="en-US" dirty="0"/>
              <a:t> for the City’s service area. The Residential Index for the service area is calculated by weighting the Residential Indicator from each tract by the number of households; summing the total weighted Residential Indicator results in a weighted average residential index for the service area.</a:t>
            </a:r>
          </a:p>
          <a:p>
            <a:endParaRPr lang="en-US" dirty="0"/>
          </a:p>
          <a:p>
            <a:r>
              <a:rPr lang="en-US" dirty="0"/>
              <a:t>Important to note that any new measurement will require the formulation of new thresholds. </a:t>
            </a:r>
          </a:p>
          <a:p>
            <a:endParaRPr lang="en-US" dirty="0"/>
          </a:p>
          <a:p>
            <a:r>
              <a:rPr lang="en-US" b="1" dirty="0"/>
              <a:t>AUDIENCE QUESTIONS</a:t>
            </a:r>
          </a:p>
          <a:p>
            <a:endParaRPr lang="en-US" dirty="0"/>
          </a:p>
          <a:p>
            <a:pPr marL="171450" indent="-171450">
              <a:buFont typeface="Arial" panose="020B0604020202020204" pitchFamily="34" charset="0"/>
              <a:buChar char="•"/>
            </a:pPr>
            <a:r>
              <a:rPr lang="en-US" baseline="0" dirty="0"/>
              <a:t>Do you have any concerns, limitations, anything we might be missing based on your day to day experiences that we should be considering when exploring alternative household affordability measurements?</a:t>
            </a:r>
          </a:p>
          <a:p>
            <a:endParaRPr lang="en-US" baseline="0" dirty="0"/>
          </a:p>
          <a:p>
            <a:pPr marL="171450" indent="-171450">
              <a:buFont typeface="Arial" panose="020B0604020202020204" pitchFamily="34" charset="0"/>
              <a:buChar char="•"/>
            </a:pPr>
            <a:r>
              <a:rPr lang="en-US" baseline="0" dirty="0"/>
              <a:t>Do you anticipate our efforts impacting your work?</a:t>
            </a:r>
          </a:p>
        </p:txBody>
      </p:sp>
      <p:sp>
        <p:nvSpPr>
          <p:cNvPr id="4" name="Slide Number Placeholder 3"/>
          <p:cNvSpPr>
            <a:spLocks noGrp="1"/>
          </p:cNvSpPr>
          <p:nvPr>
            <p:ph type="sldNum" sz="quarter" idx="10"/>
          </p:nvPr>
        </p:nvSpPr>
        <p:spPr/>
        <p:txBody>
          <a:bodyPr/>
          <a:lstStyle/>
          <a:p>
            <a:fld id="{200F036E-F0D4-4CC1-A04C-433D82ED2D7A}" type="slidenum">
              <a:rPr lang="en-US" smtClean="0"/>
              <a:t>14</a:t>
            </a:fld>
            <a:endParaRPr lang="en-US"/>
          </a:p>
        </p:txBody>
      </p:sp>
    </p:spTree>
    <p:extLst>
      <p:ext uri="{BB962C8B-B14F-4D97-AF65-F5344CB8AC3E}">
        <p14:creationId xmlns:p14="http://schemas.microsoft.com/office/powerpoint/2010/main" val="512504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CIFA (you all) are out primary funding partners – you are the first group we are engaging with on our initial thoughts on our process moving forward. </a:t>
            </a:r>
          </a:p>
          <a:p>
            <a:pPr marL="171450" indent="-171450">
              <a:buFont typeface="Arial" panose="020B0604020202020204" pitchFamily="34" charset="0"/>
              <a:buChar char="•"/>
            </a:pPr>
            <a:r>
              <a:rPr lang="en-US" dirty="0"/>
              <a:t>The following is still in development – but we would appreciate your thoughts and feedback on our path forward</a:t>
            </a:r>
          </a:p>
          <a:p>
            <a:pPr marL="0" indent="0">
              <a:buFont typeface="Arial" panose="020B0604020202020204" pitchFamily="34" charset="0"/>
              <a:buNone/>
            </a:pPr>
            <a:endParaRPr lang="en-US" dirty="0"/>
          </a:p>
          <a:p>
            <a:pPr marL="228600" indent="-228600">
              <a:buFont typeface="+mj-lt"/>
              <a:buAutoNum type="arabicPeriod"/>
            </a:pPr>
            <a:r>
              <a:rPr lang="en-US" b="1" dirty="0"/>
              <a:t>Form a Stakeholder Workgroup</a:t>
            </a:r>
          </a:p>
          <a:p>
            <a:pPr marL="685800" lvl="1" indent="-228600">
              <a:buFont typeface="Arial" panose="020B0604020202020204" pitchFamily="34" charset="0"/>
              <a:buChar char="•"/>
            </a:pPr>
            <a:r>
              <a:rPr lang="en-US" dirty="0"/>
              <a:t>We have already initiated internal discussion to move this effort forward. The Water Finance Center will be working with folks in OW, OWM, OGWDW, OST, and OECA. </a:t>
            </a:r>
          </a:p>
          <a:p>
            <a:pPr marL="685800" lvl="1" indent="-228600">
              <a:buFont typeface="Arial" panose="020B0604020202020204" pitchFamily="34" charset="0"/>
              <a:buChar char="•"/>
            </a:pPr>
            <a:r>
              <a:rPr lang="en-US" dirty="0"/>
              <a:t>We don’t want to move forward without engaging with key external partners. EPA will be reaching out to engage with the public, providing forums for soliciting feedback and suggestions. </a:t>
            </a:r>
          </a:p>
          <a:p>
            <a:pPr marL="457200" lvl="1" indent="0">
              <a:buFont typeface="Arial" panose="020B0604020202020204" pitchFamily="34" charset="0"/>
              <a:buNone/>
            </a:pPr>
            <a:endParaRPr lang="en-US" dirty="0"/>
          </a:p>
          <a:p>
            <a:pPr marL="228600" indent="-228600">
              <a:buFont typeface="+mj-lt"/>
              <a:buAutoNum type="arabicPeriod"/>
            </a:pPr>
            <a:r>
              <a:rPr lang="en-US" b="1" dirty="0"/>
              <a:t>Develop New Household Affordability Measurement/s</a:t>
            </a:r>
          </a:p>
          <a:p>
            <a:pPr marL="685800" lvl="1" indent="-228600">
              <a:buFont typeface="Arial" panose="020B0604020202020204" pitchFamily="34" charset="0"/>
              <a:buChar char="•"/>
            </a:pPr>
            <a:r>
              <a:rPr lang="en-US" dirty="0"/>
              <a:t>NAPA clearly recommends that EPA re-think how it measures Household Affordability. EPA will explore alternative methodologies. </a:t>
            </a:r>
          </a:p>
          <a:p>
            <a:pPr marL="685800" lvl="1" indent="-228600">
              <a:buFont typeface="Arial" panose="020B0604020202020204" pitchFamily="34" charset="0"/>
              <a:buChar char="•"/>
            </a:pPr>
            <a:r>
              <a:rPr lang="en-US" dirty="0"/>
              <a:t>In addon to ensuring that EPA’s new measurement approach is effective, EPA must also take into consideration the ease of use in gathering the data required to utilize this new measurement approach. </a:t>
            </a:r>
          </a:p>
          <a:p>
            <a:pPr marL="457200" lvl="1" indent="0">
              <a:buFont typeface="Arial" panose="020B0604020202020204" pitchFamily="34" charset="0"/>
              <a:buNone/>
            </a:pPr>
            <a:endParaRPr lang="en-US" dirty="0"/>
          </a:p>
          <a:p>
            <a:pPr marL="228600" indent="-228600">
              <a:buFont typeface="+mj-lt"/>
              <a:buAutoNum type="arabicPeriod"/>
            </a:pPr>
            <a:r>
              <a:rPr lang="en-US" b="1" dirty="0"/>
              <a:t>Develop Criteria for Evaluating New Measure (new thresholds) </a:t>
            </a:r>
          </a:p>
          <a:p>
            <a:pPr marL="685800" lvl="1" indent="-228600">
              <a:buFont typeface="Arial" panose="020B0604020202020204" pitchFamily="34" charset="0"/>
              <a:buChar char="•"/>
            </a:pPr>
            <a:r>
              <a:rPr lang="en-US" dirty="0"/>
              <a:t>If EPA develops a new measurement for Household Affordability, the agency will need to </a:t>
            </a:r>
            <a:r>
              <a:rPr lang="en-US" sz="1200" kern="1200" dirty="0">
                <a:solidFill>
                  <a:schemeClr val="tx1"/>
                </a:solidFill>
                <a:effectLst/>
                <a:latin typeface="+mn-lt"/>
                <a:ea typeface="+mn-ea"/>
                <a:cs typeface="+mn-cs"/>
              </a:rPr>
              <a:t>develop thresholds or criteria for evaluating the new measures - what constitutes “affordable” and “non-affordable.” </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EPA will need to clearly document it’s methodology and reasoning for these new thresholds. </a:t>
            </a:r>
          </a:p>
          <a:p>
            <a:pPr marL="457200" lvl="1" indent="0">
              <a:buFont typeface="Arial" panose="020B0604020202020204" pitchFamily="34" charset="0"/>
              <a:buNone/>
            </a:pPr>
            <a:endParaRPr lang="en-US" dirty="0"/>
          </a:p>
          <a:p>
            <a:pPr marL="228600" indent="-228600">
              <a:buFont typeface="+mj-lt"/>
              <a:buAutoNum type="arabicPeriod"/>
            </a:pPr>
            <a:r>
              <a:rPr lang="en-US" b="1" dirty="0"/>
              <a:t>Revise of Replace EPA Guidance</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If a new household affordability measurement and corresponding thresholds are set, EPA will need to consider revising or replacing its guidance documents for relevant programs. </a:t>
            </a:r>
          </a:p>
          <a:p>
            <a:pPr marL="685800" lvl="1" indent="-228600">
              <a:buFont typeface="Arial" panose="020B0604020202020204" pitchFamily="34" charset="0"/>
              <a:buChar char="•"/>
            </a:pPr>
            <a:r>
              <a:rPr lang="en-US" sz="1200" kern="1200" dirty="0">
                <a:solidFill>
                  <a:schemeClr val="tx1"/>
                </a:solidFill>
                <a:effectLst/>
                <a:latin typeface="+mn-lt"/>
                <a:ea typeface="+mn-ea"/>
                <a:cs typeface="+mn-cs"/>
              </a:rPr>
              <a:t>The NAPA study recommends a new methodology that takes more metrics into account. EPA will need to determine which metrics to incorporate and, more importantly, determine if the assessment process should be modified to place less emphasis on the %MHI or the new household affordability metric. </a:t>
            </a:r>
          </a:p>
          <a:p>
            <a:pPr marL="457200" lvl="1" indent="0">
              <a:buFont typeface="Arial" panose="020B0604020202020204" pitchFamily="34" charset="0"/>
              <a:buNone/>
            </a:pPr>
            <a:endParaRPr lang="en-US" dirty="0"/>
          </a:p>
          <a:p>
            <a:pPr marL="228600" indent="-228600">
              <a:buFont typeface="+mj-lt"/>
              <a:buAutoNum type="arabicPeriod"/>
            </a:pPr>
            <a:r>
              <a:rPr lang="en-US" b="1" dirty="0"/>
              <a:t>Develop Tools and Resources for Implementation </a:t>
            </a:r>
          </a:p>
          <a:p>
            <a:pPr marL="685800" lvl="1" indent="-228600">
              <a:buFont typeface="Arial" panose="020B0604020202020204" pitchFamily="34" charset="0"/>
              <a:buChar char="•"/>
            </a:pPr>
            <a:r>
              <a:rPr lang="en-US" dirty="0"/>
              <a:t>EPA should develop tools and resources to help with the application of the new methodologies developed above. </a:t>
            </a:r>
            <a:r>
              <a:rPr lang="en-US" b="1" dirty="0"/>
              <a:t>(Don’t need to discuss the following unless audience askes for examples)</a:t>
            </a:r>
          </a:p>
          <a:p>
            <a:pPr marL="1143000" lvl="2" indent="-228600">
              <a:buFont typeface="Arial" panose="020B0604020202020204" pitchFamily="34" charset="0"/>
              <a:buChar char="•"/>
            </a:pPr>
            <a:r>
              <a:rPr lang="en-US" b="1" dirty="0"/>
              <a:t>Conduct CAP Study</a:t>
            </a:r>
            <a:r>
              <a:rPr lang="en-US" dirty="0"/>
              <a:t>: It is important to demonstrate that a utility or state can take steps to manage the impact of rates on low-income customers. EPA should conduct a study of existing CAPs to explore how they can affect the new household affordability measurement – demonstrating how well-designed CAPs can help make full-cost pricing affordable for low-income rate-payers. </a:t>
            </a:r>
          </a:p>
          <a:p>
            <a:pPr marL="1143000" lvl="2" indent="-228600">
              <a:buFont typeface="Arial" panose="020B0604020202020204" pitchFamily="34" charset="0"/>
              <a:buChar char="•"/>
            </a:pPr>
            <a:r>
              <a:rPr lang="en-US" b="1" dirty="0"/>
              <a:t>Quick Analysis Tool</a:t>
            </a:r>
            <a:r>
              <a:rPr lang="en-US" dirty="0"/>
              <a:t>: plug and chug web-based tool that pulls available national data and incorporates utility/community level data to apply the methodology developed to help communities determine household affordability and/or community affordability. </a:t>
            </a:r>
          </a:p>
          <a:p>
            <a:pPr marL="1143000" lvl="2" indent="-228600">
              <a:buFont typeface="Arial" panose="020B0604020202020204" pitchFamily="34" charset="0"/>
              <a:buChar char="•"/>
            </a:pPr>
            <a:r>
              <a:rPr lang="en-US" b="1" dirty="0"/>
              <a:t>Guide for Developing a CAP</a:t>
            </a:r>
            <a:r>
              <a:rPr lang="en-US" dirty="0"/>
              <a:t>: Develop a guide for municipalities on how to develop a CAP that meet's their community's unique needs. </a:t>
            </a:r>
          </a:p>
          <a:p>
            <a:pPr marL="1143000" lvl="2" indent="-228600">
              <a:buFont typeface="Arial" panose="020B0604020202020204" pitchFamily="34" charset="0"/>
              <a:buChar char="•"/>
            </a:pPr>
            <a:r>
              <a:rPr lang="en-US" b="1" dirty="0"/>
              <a:t>CAP Marketing Materials</a:t>
            </a:r>
            <a:r>
              <a:rPr lang="en-US" dirty="0"/>
              <a:t>: Develop marketing materials and strategies on how to develop, maintain, and support CAPs. </a:t>
            </a:r>
          </a:p>
          <a:p>
            <a:pPr marL="1143000" lvl="2" indent="-228600">
              <a:buFont typeface="Arial" panose="020B0604020202020204" pitchFamily="34" charset="0"/>
              <a:buChar char="•"/>
            </a:pPr>
            <a:r>
              <a:rPr lang="en-US" b="1" dirty="0"/>
              <a:t>Affordability Map</a:t>
            </a:r>
            <a:r>
              <a:rPr lang="en-US" dirty="0"/>
              <a:t>:  Develop an ESRI mapping tool utilizing publicly available data that helps a municipality identify where their must financially burdened residents reside.</a:t>
            </a:r>
          </a:p>
          <a:p>
            <a:pPr marL="685800" lvl="1" indent="-22860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a:p>
            <a:endParaRPr lang="en-US" dirty="0"/>
          </a:p>
          <a:p>
            <a:endParaRPr lang="en-US" dirty="0"/>
          </a:p>
          <a:p>
            <a:r>
              <a:rPr lang="en-US" dirty="0"/>
              <a:t>Examining</a:t>
            </a:r>
            <a:r>
              <a:rPr lang="en-US" baseline="0" dirty="0"/>
              <a:t> the data and incorporating specific recommendations</a:t>
            </a:r>
          </a:p>
          <a:p>
            <a:r>
              <a:rPr lang="en-US" baseline="0" dirty="0"/>
              <a:t>We will ultimately develop new threshold (s) and guidance</a:t>
            </a:r>
          </a:p>
          <a:p>
            <a:r>
              <a:rPr lang="en-US" baseline="0" dirty="0"/>
              <a:t>Public will have an opportunity to provide input</a:t>
            </a:r>
          </a:p>
        </p:txBody>
      </p:sp>
      <p:sp>
        <p:nvSpPr>
          <p:cNvPr id="4" name="Slide Number Placeholder 3"/>
          <p:cNvSpPr>
            <a:spLocks noGrp="1"/>
          </p:cNvSpPr>
          <p:nvPr>
            <p:ph type="sldNum" sz="quarter" idx="10"/>
          </p:nvPr>
        </p:nvSpPr>
        <p:spPr/>
        <p:txBody>
          <a:bodyPr/>
          <a:lstStyle/>
          <a:p>
            <a:fld id="{200F036E-F0D4-4CC1-A04C-433D82ED2D7A}" type="slidenum">
              <a:rPr lang="en-US" smtClean="0"/>
              <a:t>15</a:t>
            </a:fld>
            <a:endParaRPr lang="en-US"/>
          </a:p>
        </p:txBody>
      </p:sp>
    </p:spTree>
    <p:extLst>
      <p:ext uri="{BB962C8B-B14F-4D97-AF65-F5344CB8AC3E}">
        <p14:creationId xmlns:p14="http://schemas.microsoft.com/office/powerpoint/2010/main" val="287099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Kristyn mentioned, while this was initially looking at the CSO guidance, much of the feedback included the need for a holistic approach to looking at water affordability – including drinking water</a:t>
            </a:r>
          </a:p>
          <a:p>
            <a:pPr marL="628650" lvl="1" indent="-171450">
              <a:buFont typeface="Arial" panose="020B0604020202020204" pitchFamily="34" charset="0"/>
              <a:buChar char="•"/>
            </a:pPr>
            <a:r>
              <a:rPr lang="en-US" dirty="0"/>
              <a:t>drinking water + wastewater + stormwater</a:t>
            </a:r>
          </a:p>
          <a:p>
            <a:pPr marL="171450" indent="-171450">
              <a:buFont typeface="Arial" panose="020B0604020202020204" pitchFamily="34" charset="0"/>
              <a:buChar char="•"/>
            </a:pPr>
            <a:r>
              <a:rPr lang="en-US" dirty="0"/>
              <a:t>These recommendations also noted the need to address the household component of the affordability ratio</a:t>
            </a:r>
          </a:p>
          <a:p>
            <a:pPr marL="628650" lvl="1" indent="-171450">
              <a:buFont typeface="Arial" panose="020B0604020202020204" pitchFamily="34" charset="0"/>
              <a:buChar char="•"/>
            </a:pPr>
            <a:r>
              <a:rPr lang="en-US" dirty="0"/>
              <a:t>Two-phase approach</a:t>
            </a:r>
          </a:p>
          <a:p>
            <a:pPr marL="171450" indent="-171450">
              <a:buFont typeface="Arial" panose="020B0604020202020204" pitchFamily="34" charset="0"/>
              <a:buChar char="•"/>
            </a:pPr>
            <a:r>
              <a:rPr lang="en-US" dirty="0"/>
              <a:t>We need to address this together – all stakeholders with EPA – in addressing this issue. In getting it right.</a:t>
            </a:r>
          </a:p>
          <a:p>
            <a:pPr marL="628650" lvl="1" indent="-171450">
              <a:buFont typeface="Arial" panose="020B0604020202020204" pitchFamily="34" charset="0"/>
              <a:buChar char="•"/>
            </a:pPr>
            <a:r>
              <a:rPr lang="en-US" dirty="0"/>
              <a:t>We want to work internally on it</a:t>
            </a:r>
          </a:p>
          <a:p>
            <a:pPr marL="628650" lvl="1" indent="-171450">
              <a:buFont typeface="Arial" panose="020B0604020202020204" pitchFamily="34" charset="0"/>
              <a:buChar char="•"/>
            </a:pPr>
            <a:r>
              <a:rPr lang="en-US" dirty="0"/>
              <a:t>But even more importantly we need to hear from all parts of the sector</a:t>
            </a:r>
          </a:p>
          <a:p>
            <a:pPr marL="628650" lvl="1" indent="-171450">
              <a:buFont typeface="Arial" panose="020B0604020202020204" pitchFamily="34" charset="0"/>
              <a:buChar char="•"/>
            </a:pPr>
            <a:r>
              <a:rPr lang="en-US" dirty="0"/>
              <a:t>And we’re starting with you</a:t>
            </a:r>
          </a:p>
          <a:p>
            <a:pPr marL="457200" lvl="1" indent="0">
              <a:buFont typeface="Arial" panose="020B0604020202020204" pitchFamily="34" charset="0"/>
              <a:buNone/>
            </a:pPr>
            <a:endParaRPr lang="en-US" dirty="0"/>
          </a:p>
          <a:p>
            <a:pPr marL="171450" indent="-171450">
              <a:buFont typeface="Arial" panose="020B0604020202020204" pitchFamily="34" charset="0"/>
              <a:buChar char="•"/>
            </a:pPr>
            <a:r>
              <a:rPr lang="en-US" dirty="0"/>
              <a:t>Choose someone who had their hand up – Why do you think so many borrowers have affordability concerns? Any others?</a:t>
            </a:r>
          </a:p>
          <a:p>
            <a:pPr marL="171450" indent="-171450">
              <a:buFont typeface="Arial" panose="020B0604020202020204" pitchFamily="34" charset="0"/>
              <a:buChar char="•"/>
            </a:pPr>
            <a:r>
              <a:rPr lang="en-US" dirty="0"/>
              <a:t>(Planted question) Jeff I’m going to pick on you – only because I know you have worked in this area for a long time. Median household income is common metric to use in assessing affordability. What are some positives to using it and what are some challenges?</a:t>
            </a:r>
          </a:p>
          <a:p>
            <a:pPr marL="171450" indent="-171450">
              <a:buFont typeface="Arial" panose="020B0604020202020204" pitchFamily="34" charset="0"/>
              <a:buChar char="•"/>
            </a:pPr>
            <a:r>
              <a:rPr lang="en-US" dirty="0"/>
              <a:t>(Planted question) Andrew, you worked on the household issue a number of years ago. What are some differences that you see with small community affordability vs larger community affordability?</a:t>
            </a:r>
          </a:p>
          <a:p>
            <a:pPr marL="171450" indent="-171450">
              <a:buFont typeface="Arial" panose="020B0604020202020204" pitchFamily="34" charset="0"/>
              <a:buChar char="•"/>
            </a:pPr>
            <a:r>
              <a:rPr lang="en-US" dirty="0"/>
              <a:t>Andrew then chooses a state to talk about the differences in challenges for service area size</a:t>
            </a:r>
          </a:p>
          <a:p>
            <a:pPr marL="0" lv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200F036E-F0D4-4CC1-A04C-433D82ED2D7A}" type="slidenum">
              <a:rPr lang="en-US" smtClean="0"/>
              <a:t>16</a:t>
            </a:fld>
            <a:endParaRPr lang="en-US"/>
          </a:p>
        </p:txBody>
      </p:sp>
    </p:spTree>
    <p:extLst>
      <p:ext uri="{BB962C8B-B14F-4D97-AF65-F5344CB8AC3E}">
        <p14:creationId xmlns:p14="http://schemas.microsoft.com/office/powerpoint/2010/main" val="3908305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NAPA report clearly states that EPA should reconsider how it measures household affordability – moving beyond %MHI</a:t>
            </a:r>
          </a:p>
          <a:p>
            <a:pPr marL="628650" lvl="1" indent="-171450">
              <a:buFont typeface="Arial" panose="020B0604020202020204" pitchFamily="34" charset="0"/>
              <a:buChar char="•"/>
            </a:pPr>
            <a:r>
              <a:rPr lang="en-US" dirty="0"/>
              <a:t>NAPA stresses that EPA should: </a:t>
            </a:r>
          </a:p>
          <a:p>
            <a:pPr marL="1085850" lvl="2" indent="-171450">
              <a:buFont typeface="Arial" panose="020B0604020202020204" pitchFamily="34" charset="0"/>
              <a:buChar char="•"/>
            </a:pPr>
            <a:r>
              <a:rPr lang="en-US" sz="2000" dirty="0">
                <a:solidFill>
                  <a:schemeClr val="tx1">
                    <a:lumMod val="75000"/>
                    <a:lumOff val="25000"/>
                  </a:schemeClr>
                </a:solidFill>
                <a:latin typeface="Tw Cen MT" panose="020B0602020104020603" pitchFamily="34" charset="0"/>
              </a:rPr>
              <a:t>Include all costs: clean water, drinking water and stormwater. </a:t>
            </a:r>
          </a:p>
          <a:p>
            <a:pPr marL="1085850" lvl="2" indent="-171450">
              <a:buFont typeface="Arial" panose="020B0604020202020204" pitchFamily="34" charset="0"/>
              <a:buChar char="•"/>
            </a:pPr>
            <a:r>
              <a:rPr lang="en-US" sz="2000" dirty="0">
                <a:solidFill>
                  <a:schemeClr val="tx1">
                    <a:lumMod val="75000"/>
                    <a:lumOff val="25000"/>
                  </a:schemeClr>
                </a:solidFill>
                <a:latin typeface="Tw Cen MT" panose="020B0602020104020603" pitchFamily="34" charset="0"/>
              </a:rPr>
              <a:t>Focus on the income of low-income users – those most vulnerable to rate increases</a:t>
            </a:r>
          </a:p>
          <a:p>
            <a:pPr marL="1085850" lvl="2" indent="-171450">
              <a:buFont typeface="Arial" panose="020B0604020202020204" pitchFamily="34" charset="0"/>
              <a:buChar char="•"/>
            </a:pPr>
            <a:r>
              <a:rPr lang="en-US" sz="2000" dirty="0">
                <a:solidFill>
                  <a:schemeClr val="tx1">
                    <a:lumMod val="75000"/>
                    <a:lumOff val="25000"/>
                  </a:schemeClr>
                </a:solidFill>
                <a:latin typeface="Tw Cen MT" panose="020B0602020104020603" pitchFamily="34" charset="0"/>
              </a:rPr>
              <a:t>Identify the size of the vulnerable users relative to the utility’s total rate payers base; and</a:t>
            </a:r>
          </a:p>
          <a:p>
            <a:pPr marL="1085850" lvl="2" indent="-171450">
              <a:buFont typeface="Arial" panose="020B0604020202020204" pitchFamily="34" charset="0"/>
              <a:buChar char="•"/>
            </a:pPr>
            <a:r>
              <a:rPr lang="en-US" sz="2000" dirty="0">
                <a:solidFill>
                  <a:schemeClr val="tx1">
                    <a:lumMod val="75000"/>
                    <a:lumOff val="25000"/>
                  </a:schemeClr>
                </a:solidFill>
                <a:latin typeface="Tw Cen MT" panose="020B0602020104020603" pitchFamily="34" charset="0"/>
              </a:rPr>
              <a:t>Avoid arbitrary normative thresholds to determine relative burdens. </a:t>
            </a:r>
            <a:endParaRPr lang="en-US" dirty="0"/>
          </a:p>
          <a:p>
            <a:pPr marL="171450" indent="-171450">
              <a:buFont typeface="Arial" panose="020B0604020202020204" pitchFamily="34" charset="0"/>
              <a:buChar char="•"/>
            </a:pPr>
            <a:r>
              <a:rPr lang="en-US" dirty="0"/>
              <a:t>The NAPA report provides a few alternatives EPA may want to consider – AR; HM; and </a:t>
            </a:r>
            <a:r>
              <a:rPr lang="en-US" dirty="0" err="1"/>
              <a:t>WARi</a:t>
            </a:r>
            <a:endParaRPr lang="en-US" dirty="0"/>
          </a:p>
          <a:p>
            <a:pPr marL="171450" indent="-171450">
              <a:buFont typeface="Arial" panose="020B0604020202020204" pitchFamily="34" charset="0"/>
              <a:buChar char="•"/>
            </a:pPr>
            <a:r>
              <a:rPr lang="en-US" dirty="0"/>
              <a:t>Important to note that these methodologies for measuring Household Affordability are not the only options EPA will consider – but they are a starting point for discussion.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Affordability Ration (AR)</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Household-level affordability (sometimes called micro-affordability) can be measured as the percentage or ratio of basic water and sewer costs to disposable household income for low-income customers. This measure may be calculated for an individual customer or aggregated statistically for any defined group of customers. We have seen this used for the 20</a:t>
            </a:r>
            <a:r>
              <a:rPr lang="en-US" sz="1200" b="0" i="0" u="none" strike="noStrike" kern="1200" baseline="30000" dirty="0">
                <a:solidFill>
                  <a:schemeClr val="tx1"/>
                </a:solidFill>
                <a:latin typeface="+mn-lt"/>
                <a:ea typeface="+mn-ea"/>
                <a:cs typeface="+mn-cs"/>
              </a:rPr>
              <a:t>th</a:t>
            </a:r>
            <a:r>
              <a:rPr lang="en-US" sz="1200" b="0" i="0" u="none" strike="noStrike" kern="1200" baseline="0" dirty="0">
                <a:solidFill>
                  <a:schemeClr val="tx1"/>
                </a:solidFill>
                <a:latin typeface="+mn-lt"/>
                <a:ea typeface="+mn-ea"/>
                <a:cs typeface="+mn-cs"/>
              </a:rPr>
              <a:t> percentile of low income households – lower boundary of the middle class.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ease and precision with which the AR can be calculated depend on the availability of household-level customer data.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Calculating the numerator is straightforward, requiring only information about the utility’s rates (or proposed rate).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Ideally, the AR’s denominator would be calculated using a comprehensive household-level consumer survey of the utility’s customer base. </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Because such data are unlikely to be readily available, in most cases analysis will depend on estimates of household income and expenditures. Those estimates can draw from a variety of sources; the analysis presented in this article uses regression-based estimates, but a simpler approach could be to use more readily available data on local housing, food, medical, home energy, and tax costs for a given community.</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b="1" dirty="0"/>
              <a:t>Hours of Labor at Minimum Wage (HM)</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 complementary way to measure affordability is to calculate the Hours of Labor at Minimum Wage that would be necessary to pay for basic water and sewer service.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HM can be calculated for an individual customer or aggregated statistically for any defined group of customers.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HM represents the cost of basic water and sewer service for low-income households, many of which work at or near minimum wage. HM is not sensitive to other essential costs as AR is, but it is intuitively appealing because minimum wage is a familiar economic touchstone. </a:t>
            </a:r>
            <a:endParaRPr lang="en-US" dirty="0"/>
          </a:p>
          <a:p>
            <a:endParaRPr lang="en-US" dirty="0"/>
          </a:p>
          <a:p>
            <a:r>
              <a:rPr lang="en-US" sz="1400" b="1" dirty="0"/>
              <a:t>Weighted Average Residential Index (</a:t>
            </a:r>
            <a:r>
              <a:rPr lang="en-US" sz="1400" b="1" dirty="0" err="1"/>
              <a:t>WARi</a:t>
            </a:r>
            <a:r>
              <a:rPr lang="en-US" sz="1400" b="1" dirty="0"/>
              <a:t>)</a:t>
            </a:r>
          </a:p>
          <a:p>
            <a:pPr marL="171450" indent="-171450">
              <a:buFont typeface="Arial" panose="020B0604020202020204" pitchFamily="34" charset="0"/>
              <a:buChar char="•"/>
            </a:pPr>
            <a:r>
              <a:rPr lang="en-US" dirty="0"/>
              <a:t>The </a:t>
            </a:r>
            <a:r>
              <a:rPr lang="en-US" dirty="0" err="1"/>
              <a:t>WARi</a:t>
            </a:r>
            <a:r>
              <a:rPr lang="en-US" dirty="0"/>
              <a:t> approach uses actual customer billing data calculated for each census tract resulting in a more accurate depiction of the real financial impacts of individual households in neighborhoods over time as rates increase.</a:t>
            </a:r>
          </a:p>
          <a:p>
            <a:pPr marL="171450" indent="-171450">
              <a:buFont typeface="Arial" panose="020B0604020202020204" pitchFamily="34" charset="0"/>
              <a:buChar char="•"/>
            </a:pPr>
            <a:r>
              <a:rPr lang="en-US" dirty="0"/>
              <a:t>It has been specifically designed to use more of the data points available in the census information and in an individual community’s billing records to enhance EPA’s current methodology. </a:t>
            </a:r>
          </a:p>
          <a:p>
            <a:pPr marL="171450" indent="-171450">
              <a:buFont typeface="Arial" panose="020B0604020202020204" pitchFamily="34" charset="0"/>
              <a:buChar char="•"/>
            </a:pPr>
            <a:r>
              <a:rPr lang="en-US" dirty="0"/>
              <a:t>Specifically, </a:t>
            </a:r>
            <a:r>
              <a:rPr lang="en-US" dirty="0" err="1"/>
              <a:t>WARi</a:t>
            </a:r>
            <a:r>
              <a:rPr lang="en-US" dirty="0"/>
              <a:t> more accurately takes into account and is more sensitive to MHI in individual census tracts (i.e. neighborhoods) and actual bill records for those census tracts.</a:t>
            </a:r>
          </a:p>
          <a:p>
            <a:pPr marL="171450" indent="-171450">
              <a:buFont typeface="Arial" panose="020B0604020202020204" pitchFamily="34" charset="0"/>
              <a:buChar char="•"/>
            </a:pPr>
            <a:r>
              <a:rPr lang="en-US" dirty="0"/>
              <a:t>To calculate </a:t>
            </a:r>
            <a:r>
              <a:rPr lang="en-US" dirty="0" err="1"/>
              <a:t>WARi</a:t>
            </a:r>
            <a:r>
              <a:rPr lang="en-US" dirty="0"/>
              <a:t>, the following steps are completed: </a:t>
            </a:r>
          </a:p>
          <a:p>
            <a:endParaRPr lang="en-US" dirty="0"/>
          </a:p>
          <a:p>
            <a:pPr marL="685800" lvl="1" indent="-228600">
              <a:buAutoNum type="arabicPeriod"/>
            </a:pPr>
            <a:r>
              <a:rPr lang="en-US" dirty="0"/>
              <a:t>Census tract data for the community is gathered to understand MHI and income distribution within each census tract. </a:t>
            </a:r>
          </a:p>
          <a:p>
            <a:pPr marL="685800" lvl="1" indent="-228600">
              <a:buAutoNum type="arabicPeriod"/>
            </a:pPr>
            <a:endParaRPr lang="en-US" dirty="0"/>
          </a:p>
          <a:p>
            <a:pPr marL="685800" lvl="1" indent="-228600">
              <a:buAutoNum type="arabicPeriod"/>
            </a:pPr>
            <a:r>
              <a:rPr lang="en-US" dirty="0"/>
              <a:t>Using the City’s actual billing records, an average bill by census tract is calculated. </a:t>
            </a:r>
          </a:p>
          <a:p>
            <a:pPr marL="685800" lvl="1" indent="-228600">
              <a:buAutoNum type="arabicPeriod"/>
            </a:pPr>
            <a:endParaRPr lang="en-US" dirty="0"/>
          </a:p>
          <a:p>
            <a:pPr marL="685800" lvl="1" indent="-228600">
              <a:buAutoNum type="arabicPeriod"/>
            </a:pPr>
            <a:r>
              <a:rPr lang="en-US" dirty="0"/>
              <a:t>A Residential Indicator is calculated for each census tract by dividing the average bill for the tract by its own median household income. </a:t>
            </a:r>
          </a:p>
          <a:p>
            <a:pPr marL="685800" lvl="1" indent="-228600">
              <a:buAutoNum type="arabicPeriod"/>
            </a:pPr>
            <a:endParaRPr lang="en-US" dirty="0"/>
          </a:p>
          <a:p>
            <a:pPr marL="685800" lvl="1" indent="-228600">
              <a:buAutoNum type="arabicPeriod"/>
            </a:pPr>
            <a:r>
              <a:rPr lang="en-US" dirty="0"/>
              <a:t>The distribution of households and financial impact by income group are multiplied together to get a weighted average of financial impact for each census tract. </a:t>
            </a:r>
          </a:p>
          <a:p>
            <a:pPr marL="685800" lvl="1" indent="-228600">
              <a:buAutoNum type="arabicPeriod"/>
            </a:pPr>
            <a:endParaRPr lang="en-US" dirty="0"/>
          </a:p>
          <a:p>
            <a:pPr marL="685800" lvl="1" indent="-228600">
              <a:buAutoNum type="arabicPeriod"/>
            </a:pPr>
            <a:r>
              <a:rPr lang="en-US" dirty="0"/>
              <a:t>All calculations are repeated for each income group and for each census tract to determine the </a:t>
            </a:r>
            <a:r>
              <a:rPr lang="en-US" dirty="0" err="1"/>
              <a:t>WARi</a:t>
            </a:r>
            <a:r>
              <a:rPr lang="en-US" dirty="0"/>
              <a:t> for the City’s service area. The Residential Index for the service area is calculated by weighting the Residential Indicator from each tract by the number of households; summing the total weighted Residential Indicator results in a weighted average residential index for the service area.</a:t>
            </a:r>
          </a:p>
          <a:p>
            <a:endParaRPr lang="en-US" dirty="0"/>
          </a:p>
          <a:p>
            <a:r>
              <a:rPr lang="en-US" dirty="0"/>
              <a:t>Important to note that any new measurement will require the formulation of new thresholds. </a:t>
            </a:r>
          </a:p>
          <a:p>
            <a:endParaRPr lang="en-US" dirty="0"/>
          </a:p>
          <a:p>
            <a:r>
              <a:rPr lang="en-US" b="1" dirty="0"/>
              <a:t>AUDIENCE QUESTIONS</a:t>
            </a:r>
          </a:p>
          <a:p>
            <a:endParaRPr lang="en-US" dirty="0"/>
          </a:p>
          <a:p>
            <a:pPr marL="171450" indent="-171450">
              <a:buFont typeface="Arial" panose="020B0604020202020204" pitchFamily="34" charset="0"/>
              <a:buChar char="•"/>
            </a:pPr>
            <a:r>
              <a:rPr lang="en-US" baseline="0" dirty="0"/>
              <a:t>Do you have any concerns, limitations, anything we might be missing based on your day to day experiences that we should be considering when exploring alternative household affordability measurements?</a:t>
            </a:r>
          </a:p>
          <a:p>
            <a:endParaRPr lang="en-US" baseline="0" dirty="0"/>
          </a:p>
          <a:p>
            <a:pPr marL="171450" indent="-171450">
              <a:buFont typeface="Arial" panose="020B0604020202020204" pitchFamily="34" charset="0"/>
              <a:buChar char="•"/>
            </a:pPr>
            <a:r>
              <a:rPr lang="en-US" baseline="0" dirty="0"/>
              <a:t>Do you anticipate our efforts impacting your work?</a:t>
            </a:r>
          </a:p>
        </p:txBody>
      </p:sp>
      <p:sp>
        <p:nvSpPr>
          <p:cNvPr id="4" name="Slide Number Placeholder 3"/>
          <p:cNvSpPr>
            <a:spLocks noGrp="1"/>
          </p:cNvSpPr>
          <p:nvPr>
            <p:ph type="sldNum" sz="quarter" idx="10"/>
          </p:nvPr>
        </p:nvSpPr>
        <p:spPr/>
        <p:txBody>
          <a:bodyPr/>
          <a:lstStyle/>
          <a:p>
            <a:fld id="{200F036E-F0D4-4CC1-A04C-433D82ED2D7A}" type="slidenum">
              <a:rPr lang="en-US" smtClean="0"/>
              <a:t>17</a:t>
            </a:fld>
            <a:endParaRPr lang="en-US"/>
          </a:p>
        </p:txBody>
      </p:sp>
    </p:spTree>
    <p:extLst>
      <p:ext uri="{BB962C8B-B14F-4D97-AF65-F5344CB8AC3E}">
        <p14:creationId xmlns:p14="http://schemas.microsoft.com/office/powerpoint/2010/main" val="4149394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(Planted question) Kristyn, you mentioned that some of NAPA’s recommendations included the need for EPA to develop tools to make information readily available to states and communities. Can you expand on some ideas that NAPA said they heard?</a:t>
            </a:r>
          </a:p>
          <a:p>
            <a:endParaRPr lang="en-US" dirty="0"/>
          </a:p>
        </p:txBody>
      </p:sp>
      <p:sp>
        <p:nvSpPr>
          <p:cNvPr id="4" name="Slide Number Placeholder 3"/>
          <p:cNvSpPr>
            <a:spLocks noGrp="1"/>
          </p:cNvSpPr>
          <p:nvPr>
            <p:ph type="sldNum" sz="quarter" idx="10"/>
          </p:nvPr>
        </p:nvSpPr>
        <p:spPr/>
        <p:txBody>
          <a:bodyPr/>
          <a:lstStyle/>
          <a:p>
            <a:fld id="{200F036E-F0D4-4CC1-A04C-433D82ED2D7A}" type="slidenum">
              <a:rPr lang="en-US" smtClean="0"/>
              <a:t>18</a:t>
            </a:fld>
            <a:endParaRPr lang="en-US"/>
          </a:p>
        </p:txBody>
      </p:sp>
    </p:spTree>
    <p:extLst>
      <p:ext uri="{BB962C8B-B14F-4D97-AF65-F5344CB8AC3E}">
        <p14:creationId xmlns:p14="http://schemas.microsoft.com/office/powerpoint/2010/main" val="3306472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won’t be your last chance to engage with us on this issue!</a:t>
            </a:r>
          </a:p>
          <a:p>
            <a:pPr marL="171450" indent="-171450">
              <a:buFont typeface="Arial" panose="020B0604020202020204" pitchFamily="34" charset="0"/>
              <a:buChar char="•"/>
            </a:pPr>
            <a:r>
              <a:rPr lang="en-US" dirty="0"/>
              <a:t>You’ll definitely hear from us in the near future but feel free to reach out to any one of us on the panel in the meantime if you have additional ideas</a:t>
            </a:r>
          </a:p>
          <a:p>
            <a:endParaRPr lang="en-US" dirty="0"/>
          </a:p>
        </p:txBody>
      </p:sp>
      <p:sp>
        <p:nvSpPr>
          <p:cNvPr id="4" name="Slide Number Placeholder 3"/>
          <p:cNvSpPr>
            <a:spLocks noGrp="1"/>
          </p:cNvSpPr>
          <p:nvPr>
            <p:ph type="sldNum" sz="quarter" idx="10"/>
          </p:nvPr>
        </p:nvSpPr>
        <p:spPr/>
        <p:txBody>
          <a:bodyPr/>
          <a:lstStyle/>
          <a:p>
            <a:fld id="{200F036E-F0D4-4CC1-A04C-433D82ED2D7A}" type="slidenum">
              <a:rPr lang="en-US" smtClean="0"/>
              <a:t>19</a:t>
            </a:fld>
            <a:endParaRPr lang="en-US"/>
          </a:p>
        </p:txBody>
      </p:sp>
    </p:spTree>
    <p:extLst>
      <p:ext uri="{BB962C8B-B14F-4D97-AF65-F5344CB8AC3E}">
        <p14:creationId xmlns:p14="http://schemas.microsoft.com/office/powerpoint/2010/main" val="4016777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1990’s Guidance developed has a similar measurement process</a:t>
            </a:r>
          </a:p>
          <a:p>
            <a:pPr marL="171450" indent="-171450">
              <a:buFont typeface="Arial" panose="020B0604020202020204" pitchFamily="34" charset="0"/>
              <a:buChar char="•"/>
            </a:pPr>
            <a:r>
              <a:rPr lang="en-US" dirty="0"/>
              <a:t>Step (1) household affordability (sometimes referred to as a “Residential Indicator”) typically looks at a ratio of “costs of compliance per household” to median household income = %MHI</a:t>
            </a:r>
          </a:p>
          <a:p>
            <a:pPr marL="628650" lvl="1" indent="-171450">
              <a:buFont typeface="Arial" panose="020B0604020202020204" pitchFamily="34" charset="0"/>
              <a:buChar char="•"/>
            </a:pPr>
            <a:r>
              <a:rPr lang="en-US" dirty="0"/>
              <a:t>Mention a range of thresholds for %MHI on the CW side. Drinking water uses 2.5% as a threshold. </a:t>
            </a:r>
          </a:p>
          <a:p>
            <a:pPr marL="1085850" lvl="2" indent="-171450">
              <a:buFont typeface="Arial" panose="020B0604020202020204" pitchFamily="34" charset="0"/>
              <a:buChar char="•"/>
            </a:pPr>
            <a:r>
              <a:rPr lang="en-US" dirty="0"/>
              <a:t>CW: &lt; 1% (low); 1%-2% (Mid-Range); and &gt; 2% (High)</a:t>
            </a:r>
          </a:p>
          <a:p>
            <a:pPr marL="171450" lvl="0" indent="-171450">
              <a:buFont typeface="Arial" panose="020B0604020202020204" pitchFamily="34" charset="0"/>
              <a:buChar char="•"/>
            </a:pPr>
            <a:r>
              <a:rPr lang="en-US" dirty="0"/>
              <a:t>Step (2) measures Financial Capability Indicators – metrics that describe the utility’s financial health and the overall socioeconomic conditions of the community. Metrics analyzed include: </a:t>
            </a:r>
          </a:p>
          <a:p>
            <a:pPr marL="742950" lvl="1" indent="-285750">
              <a:lnSpc>
                <a:spcPct val="120000"/>
              </a:lnSpc>
              <a:spcBef>
                <a:spcPts val="0"/>
              </a:spcBef>
              <a:buFont typeface="Arial" panose="020B0604020202020204" pitchFamily="34" charset="0"/>
              <a:buChar char="•"/>
            </a:pPr>
            <a:r>
              <a:rPr lang="en-US" sz="1200" dirty="0"/>
              <a:t>Bond Rating</a:t>
            </a:r>
          </a:p>
          <a:p>
            <a:pPr marL="742950" lvl="1" indent="-285750">
              <a:lnSpc>
                <a:spcPct val="120000"/>
              </a:lnSpc>
              <a:spcBef>
                <a:spcPts val="0"/>
              </a:spcBef>
              <a:buFont typeface="Arial" panose="020B0604020202020204" pitchFamily="34" charset="0"/>
              <a:buChar char="•"/>
            </a:pPr>
            <a:r>
              <a:rPr lang="en-US" sz="1200" dirty="0"/>
              <a:t>Net Debt as a percent of Full Market Property Value</a:t>
            </a:r>
          </a:p>
          <a:p>
            <a:pPr marL="742950" lvl="1" indent="-285750">
              <a:lnSpc>
                <a:spcPct val="120000"/>
              </a:lnSpc>
              <a:spcBef>
                <a:spcPts val="0"/>
              </a:spcBef>
              <a:buFont typeface="Arial" panose="020B0604020202020204" pitchFamily="34" charset="0"/>
              <a:buChar char="•"/>
            </a:pPr>
            <a:r>
              <a:rPr lang="en-US" sz="1200" dirty="0"/>
              <a:t>Unemployment Rate</a:t>
            </a:r>
          </a:p>
          <a:p>
            <a:pPr marL="742950" lvl="1" indent="-285750">
              <a:lnSpc>
                <a:spcPct val="120000"/>
              </a:lnSpc>
              <a:spcBef>
                <a:spcPts val="0"/>
              </a:spcBef>
              <a:buFont typeface="Arial" panose="020B0604020202020204" pitchFamily="34" charset="0"/>
              <a:buChar char="•"/>
            </a:pPr>
            <a:r>
              <a:rPr lang="en-US" sz="1200" dirty="0"/>
              <a:t>MHI</a:t>
            </a:r>
          </a:p>
          <a:p>
            <a:pPr marL="742950" lvl="1" indent="-285750">
              <a:lnSpc>
                <a:spcPct val="120000"/>
              </a:lnSpc>
              <a:spcBef>
                <a:spcPts val="0"/>
              </a:spcBef>
              <a:buFont typeface="Arial" panose="020B0604020202020204" pitchFamily="34" charset="0"/>
              <a:buChar char="•"/>
            </a:pPr>
            <a:r>
              <a:rPr lang="en-US" sz="1200" dirty="0"/>
              <a:t>Property tax Revenues as a percent of full market property value</a:t>
            </a:r>
          </a:p>
          <a:p>
            <a:pPr marL="742950" lvl="1" indent="-285750">
              <a:lnSpc>
                <a:spcPct val="120000"/>
              </a:lnSpc>
              <a:spcBef>
                <a:spcPts val="0"/>
              </a:spcBef>
              <a:buFont typeface="Arial" panose="020B0604020202020204" pitchFamily="34" charset="0"/>
              <a:buChar char="•"/>
            </a:pPr>
            <a:r>
              <a:rPr lang="en-US" sz="1200" dirty="0"/>
              <a:t>Property Tax Collection Rate</a:t>
            </a:r>
          </a:p>
          <a:p>
            <a:endParaRPr lang="en-US" dirty="0"/>
          </a:p>
        </p:txBody>
      </p:sp>
      <p:sp>
        <p:nvSpPr>
          <p:cNvPr id="4" name="Slide Number Placeholder 3"/>
          <p:cNvSpPr>
            <a:spLocks noGrp="1"/>
          </p:cNvSpPr>
          <p:nvPr>
            <p:ph type="sldNum" sz="quarter" idx="10"/>
          </p:nvPr>
        </p:nvSpPr>
        <p:spPr/>
        <p:txBody>
          <a:bodyPr/>
          <a:lstStyle/>
          <a:p>
            <a:fld id="{200F036E-F0D4-4CC1-A04C-433D82ED2D7A}" type="slidenum">
              <a:rPr lang="en-US" smtClean="0"/>
              <a:t>4</a:t>
            </a:fld>
            <a:endParaRPr lang="en-US"/>
          </a:p>
        </p:txBody>
      </p:sp>
    </p:spTree>
    <p:extLst>
      <p:ext uri="{BB962C8B-B14F-4D97-AF65-F5344CB8AC3E}">
        <p14:creationId xmlns:p14="http://schemas.microsoft.com/office/powerpoint/2010/main" val="1467826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EPA evaluates all the metrics together to determine affordability. </a:t>
            </a:r>
          </a:p>
          <a:p>
            <a:endParaRPr lang="en-US" dirty="0"/>
          </a:p>
        </p:txBody>
      </p:sp>
      <p:sp>
        <p:nvSpPr>
          <p:cNvPr id="4" name="Slide Number Placeholder 3"/>
          <p:cNvSpPr>
            <a:spLocks noGrp="1"/>
          </p:cNvSpPr>
          <p:nvPr>
            <p:ph type="sldNum" sz="quarter" idx="10"/>
          </p:nvPr>
        </p:nvSpPr>
        <p:spPr/>
        <p:txBody>
          <a:bodyPr/>
          <a:lstStyle/>
          <a:p>
            <a:fld id="{200F036E-F0D4-4CC1-A04C-433D82ED2D7A}" type="slidenum">
              <a:rPr lang="en-US" smtClean="0"/>
              <a:t>5</a:t>
            </a:fld>
            <a:endParaRPr lang="en-US"/>
          </a:p>
        </p:txBody>
      </p:sp>
    </p:spTree>
    <p:extLst>
      <p:ext uri="{BB962C8B-B14F-4D97-AF65-F5344CB8AC3E}">
        <p14:creationId xmlns:p14="http://schemas.microsoft.com/office/powerpoint/2010/main" val="3155859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In response to sector feedback – specifically related to the CSO guidance, EPA released the 2014 Framework – outlining additional factors EPA would consider when negotiating compliance schedules to mitigate</a:t>
            </a:r>
            <a:r>
              <a:rPr lang="en-US" i="0" baseline="0" dirty="0"/>
              <a:t> affordability concerns</a:t>
            </a:r>
            <a:r>
              <a:rPr lang="en-US" i="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t>The</a:t>
            </a:r>
            <a:r>
              <a:rPr lang="en-US" i="0" baseline="0" dirty="0"/>
              <a:t> framework was developed and is currently used as a supplement to the 1997 guidance</a:t>
            </a:r>
            <a:endParaRPr lang="en-US" dirty="0"/>
          </a:p>
        </p:txBody>
      </p:sp>
      <p:sp>
        <p:nvSpPr>
          <p:cNvPr id="4" name="Slide Number Placeholder 3"/>
          <p:cNvSpPr>
            <a:spLocks noGrp="1"/>
          </p:cNvSpPr>
          <p:nvPr>
            <p:ph type="sldNum" sz="quarter" idx="10"/>
          </p:nvPr>
        </p:nvSpPr>
        <p:spPr/>
        <p:txBody>
          <a:bodyPr/>
          <a:lstStyle/>
          <a:p>
            <a:fld id="{200F036E-F0D4-4CC1-A04C-433D82ED2D7A}" type="slidenum">
              <a:rPr lang="en-US" smtClean="0"/>
              <a:t>6</a:t>
            </a:fld>
            <a:endParaRPr lang="en-US"/>
          </a:p>
        </p:txBody>
      </p:sp>
    </p:spTree>
    <p:extLst>
      <p:ext uri="{BB962C8B-B14F-4D97-AF65-F5344CB8AC3E}">
        <p14:creationId xmlns:p14="http://schemas.microsoft.com/office/powerpoint/2010/main" val="132190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sector sought an update to EPA’s approach to measuring affordability – especially with regards to developing compliance schedules to meet Clean Water Act (CWA) objectives.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Highlight</a:t>
            </a:r>
            <a:r>
              <a:rPr lang="en-US" baseline="0" dirty="0"/>
              <a:t> some of the sectors interviewed by NAPA</a:t>
            </a:r>
            <a:endParaRPr lang="en-US" dirty="0"/>
          </a:p>
          <a:p>
            <a:endParaRPr lang="en-US" dirty="0"/>
          </a:p>
        </p:txBody>
      </p:sp>
      <p:sp>
        <p:nvSpPr>
          <p:cNvPr id="4" name="Slide Number Placeholder 3"/>
          <p:cNvSpPr>
            <a:spLocks noGrp="1"/>
          </p:cNvSpPr>
          <p:nvPr>
            <p:ph type="sldNum" sz="quarter" idx="10"/>
          </p:nvPr>
        </p:nvSpPr>
        <p:spPr/>
        <p:txBody>
          <a:bodyPr/>
          <a:lstStyle/>
          <a:p>
            <a:fld id="{200F036E-F0D4-4CC1-A04C-433D82ED2D7A}" type="slidenum">
              <a:rPr lang="en-US" smtClean="0"/>
              <a:t>7</a:t>
            </a:fld>
            <a:endParaRPr lang="en-US"/>
          </a:p>
        </p:txBody>
      </p:sp>
    </p:spTree>
    <p:extLst>
      <p:ext uri="{BB962C8B-B14F-4D97-AF65-F5344CB8AC3E}">
        <p14:creationId xmlns:p14="http://schemas.microsoft.com/office/powerpoint/2010/main" val="2525579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0F036E-F0D4-4CC1-A04C-433D82ED2D7A}" type="slidenum">
              <a:rPr lang="en-US" smtClean="0"/>
              <a:t>8</a:t>
            </a:fld>
            <a:endParaRPr lang="en-US"/>
          </a:p>
        </p:txBody>
      </p:sp>
    </p:spTree>
    <p:extLst>
      <p:ext uri="{BB962C8B-B14F-4D97-AF65-F5344CB8AC3E}">
        <p14:creationId xmlns:p14="http://schemas.microsoft.com/office/powerpoint/2010/main" val="3702682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the last bullet: The NAPA report and others within the sector believe EPA’s CW Household Affordability threshold of 2% is arbitrary because there is no documented methodology. </a:t>
            </a:r>
          </a:p>
          <a:p>
            <a:pPr marL="171450" indent="-171450">
              <a:buFont typeface="Arial" panose="020B0604020202020204" pitchFamily="34" charset="0"/>
              <a:buChar char="•"/>
            </a:pPr>
            <a:r>
              <a:rPr lang="en-US" dirty="0"/>
              <a:t>When developing new thresholds for household affordability, EPA should clearly document it’s methodology and reasoning. </a:t>
            </a:r>
          </a:p>
        </p:txBody>
      </p:sp>
      <p:sp>
        <p:nvSpPr>
          <p:cNvPr id="4" name="Slide Number Placeholder 3"/>
          <p:cNvSpPr>
            <a:spLocks noGrp="1"/>
          </p:cNvSpPr>
          <p:nvPr>
            <p:ph type="sldNum" sz="quarter" idx="10"/>
          </p:nvPr>
        </p:nvSpPr>
        <p:spPr/>
        <p:txBody>
          <a:bodyPr/>
          <a:lstStyle/>
          <a:p>
            <a:fld id="{200F036E-F0D4-4CC1-A04C-433D82ED2D7A}" type="slidenum">
              <a:rPr lang="en-US" smtClean="0"/>
              <a:t>9</a:t>
            </a:fld>
            <a:endParaRPr lang="en-US"/>
          </a:p>
        </p:txBody>
      </p:sp>
    </p:spTree>
    <p:extLst>
      <p:ext uri="{BB962C8B-B14F-4D97-AF65-F5344CB8AC3E}">
        <p14:creationId xmlns:p14="http://schemas.microsoft.com/office/powerpoint/2010/main" val="2672750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0F036E-F0D4-4CC1-A04C-433D82ED2D7A}" type="slidenum">
              <a:rPr lang="en-US" smtClean="0"/>
              <a:t>10</a:t>
            </a:fld>
            <a:endParaRPr lang="en-US"/>
          </a:p>
        </p:txBody>
      </p:sp>
    </p:spTree>
    <p:extLst>
      <p:ext uri="{BB962C8B-B14F-4D97-AF65-F5344CB8AC3E}">
        <p14:creationId xmlns:p14="http://schemas.microsoft.com/office/powerpoint/2010/main" val="3208150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EPA evaluates all the metrics together to determine affordability. </a:t>
            </a:r>
          </a:p>
          <a:p>
            <a:endParaRPr lang="en-US" dirty="0"/>
          </a:p>
        </p:txBody>
      </p:sp>
      <p:sp>
        <p:nvSpPr>
          <p:cNvPr id="4" name="Slide Number Placeholder 3"/>
          <p:cNvSpPr>
            <a:spLocks noGrp="1"/>
          </p:cNvSpPr>
          <p:nvPr>
            <p:ph type="sldNum" sz="quarter" idx="10"/>
          </p:nvPr>
        </p:nvSpPr>
        <p:spPr/>
        <p:txBody>
          <a:bodyPr/>
          <a:lstStyle/>
          <a:p>
            <a:fld id="{200F036E-F0D4-4CC1-A04C-433D82ED2D7A}" type="slidenum">
              <a:rPr lang="en-US" smtClean="0"/>
              <a:t>11</a:t>
            </a:fld>
            <a:endParaRPr lang="en-US"/>
          </a:p>
        </p:txBody>
      </p:sp>
    </p:spTree>
    <p:extLst>
      <p:ext uri="{BB962C8B-B14F-4D97-AF65-F5344CB8AC3E}">
        <p14:creationId xmlns:p14="http://schemas.microsoft.com/office/powerpoint/2010/main" val="2730669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561BB0-1CF1-408E-988E-9FF84BE3BA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F9A0FE5-54E3-454C-AB7A-C09385AD6E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2703EF8-4B15-49E2-A348-E0FB99BC5F75}"/>
              </a:ext>
            </a:extLst>
          </p:cNvPr>
          <p:cNvSpPr>
            <a:spLocks noGrp="1"/>
          </p:cNvSpPr>
          <p:nvPr>
            <p:ph type="dt" sz="half" idx="10"/>
          </p:nvPr>
        </p:nvSpPr>
        <p:spPr/>
        <p:txBody>
          <a:bodyPr/>
          <a:lstStyle/>
          <a:p>
            <a:fld id="{DF6B011E-B450-4730-8302-760BF0C9BA7F}" type="datetimeFigureOut">
              <a:rPr lang="en-US" smtClean="0"/>
              <a:t>3/27/2018</a:t>
            </a:fld>
            <a:endParaRPr lang="en-US"/>
          </a:p>
        </p:txBody>
      </p:sp>
      <p:sp>
        <p:nvSpPr>
          <p:cNvPr id="5" name="Footer Placeholder 4">
            <a:extLst>
              <a:ext uri="{FF2B5EF4-FFF2-40B4-BE49-F238E27FC236}">
                <a16:creationId xmlns:a16="http://schemas.microsoft.com/office/drawing/2014/main" xmlns="" id="{FB2DC14B-A037-4695-82A6-D3E37B0F7E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792BE56-C3B9-44FD-B70C-242D5E3869CE}"/>
              </a:ext>
            </a:extLst>
          </p:cNvPr>
          <p:cNvSpPr>
            <a:spLocks noGrp="1"/>
          </p:cNvSpPr>
          <p:nvPr>
            <p:ph type="sldNum" sz="quarter" idx="12"/>
          </p:nvPr>
        </p:nvSpPr>
        <p:spPr/>
        <p:txBody>
          <a:bodyPr/>
          <a:lstStyle/>
          <a:p>
            <a:fld id="{42A7786F-BBB1-4303-995D-525337A80F0C}" type="slidenum">
              <a:rPr lang="en-US" smtClean="0"/>
              <a:t>‹#›</a:t>
            </a:fld>
            <a:endParaRPr lang="en-US"/>
          </a:p>
        </p:txBody>
      </p:sp>
    </p:spTree>
    <p:extLst>
      <p:ext uri="{BB962C8B-B14F-4D97-AF65-F5344CB8AC3E}">
        <p14:creationId xmlns:p14="http://schemas.microsoft.com/office/powerpoint/2010/main" val="2467632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602AB8-BE5F-4A51-ADCC-1E0DB40986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B95347D-F4E6-4E67-8328-E84967404E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E58877D-263C-4DE1-BD10-1157C97A5FBA}"/>
              </a:ext>
            </a:extLst>
          </p:cNvPr>
          <p:cNvSpPr>
            <a:spLocks noGrp="1"/>
          </p:cNvSpPr>
          <p:nvPr>
            <p:ph type="dt" sz="half" idx="10"/>
          </p:nvPr>
        </p:nvSpPr>
        <p:spPr/>
        <p:txBody>
          <a:bodyPr/>
          <a:lstStyle/>
          <a:p>
            <a:fld id="{DF6B011E-B450-4730-8302-760BF0C9BA7F}" type="datetimeFigureOut">
              <a:rPr lang="en-US" smtClean="0"/>
              <a:t>3/27/2018</a:t>
            </a:fld>
            <a:endParaRPr lang="en-US"/>
          </a:p>
        </p:txBody>
      </p:sp>
      <p:sp>
        <p:nvSpPr>
          <p:cNvPr id="5" name="Footer Placeholder 4">
            <a:extLst>
              <a:ext uri="{FF2B5EF4-FFF2-40B4-BE49-F238E27FC236}">
                <a16:creationId xmlns:a16="http://schemas.microsoft.com/office/drawing/2014/main" xmlns="" id="{E6F9FAC3-5936-4E7D-A9B6-B0DA0DBEAC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104ED68-C150-46A2-A52F-7638F8E12891}"/>
              </a:ext>
            </a:extLst>
          </p:cNvPr>
          <p:cNvSpPr>
            <a:spLocks noGrp="1"/>
          </p:cNvSpPr>
          <p:nvPr>
            <p:ph type="sldNum" sz="quarter" idx="12"/>
          </p:nvPr>
        </p:nvSpPr>
        <p:spPr/>
        <p:txBody>
          <a:bodyPr/>
          <a:lstStyle/>
          <a:p>
            <a:fld id="{42A7786F-BBB1-4303-995D-525337A80F0C}" type="slidenum">
              <a:rPr lang="en-US" smtClean="0"/>
              <a:t>‹#›</a:t>
            </a:fld>
            <a:endParaRPr lang="en-US"/>
          </a:p>
        </p:txBody>
      </p:sp>
    </p:spTree>
    <p:extLst>
      <p:ext uri="{BB962C8B-B14F-4D97-AF65-F5344CB8AC3E}">
        <p14:creationId xmlns:p14="http://schemas.microsoft.com/office/powerpoint/2010/main" val="399601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E90C33C-E803-4FD7-B709-85C259FA4A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274CF91-6127-4925-800C-6048DEE25E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596E5CF-2142-418F-8E12-C28E864949C1}"/>
              </a:ext>
            </a:extLst>
          </p:cNvPr>
          <p:cNvSpPr>
            <a:spLocks noGrp="1"/>
          </p:cNvSpPr>
          <p:nvPr>
            <p:ph type="dt" sz="half" idx="10"/>
          </p:nvPr>
        </p:nvSpPr>
        <p:spPr/>
        <p:txBody>
          <a:bodyPr/>
          <a:lstStyle/>
          <a:p>
            <a:fld id="{DF6B011E-B450-4730-8302-760BF0C9BA7F}" type="datetimeFigureOut">
              <a:rPr lang="en-US" smtClean="0"/>
              <a:t>3/27/2018</a:t>
            </a:fld>
            <a:endParaRPr lang="en-US"/>
          </a:p>
        </p:txBody>
      </p:sp>
      <p:sp>
        <p:nvSpPr>
          <p:cNvPr id="5" name="Footer Placeholder 4">
            <a:extLst>
              <a:ext uri="{FF2B5EF4-FFF2-40B4-BE49-F238E27FC236}">
                <a16:creationId xmlns:a16="http://schemas.microsoft.com/office/drawing/2014/main" xmlns="" id="{8C39159D-BB0D-4F95-9AAF-DA91BA69C3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AC86428-E79E-4C16-ACF7-E856C77BA51C}"/>
              </a:ext>
            </a:extLst>
          </p:cNvPr>
          <p:cNvSpPr>
            <a:spLocks noGrp="1"/>
          </p:cNvSpPr>
          <p:nvPr>
            <p:ph type="sldNum" sz="quarter" idx="12"/>
          </p:nvPr>
        </p:nvSpPr>
        <p:spPr/>
        <p:txBody>
          <a:bodyPr/>
          <a:lstStyle/>
          <a:p>
            <a:fld id="{42A7786F-BBB1-4303-995D-525337A80F0C}" type="slidenum">
              <a:rPr lang="en-US" smtClean="0"/>
              <a:t>‹#›</a:t>
            </a:fld>
            <a:endParaRPr lang="en-US"/>
          </a:p>
        </p:txBody>
      </p:sp>
    </p:spTree>
    <p:extLst>
      <p:ext uri="{BB962C8B-B14F-4D97-AF65-F5344CB8AC3E}">
        <p14:creationId xmlns:p14="http://schemas.microsoft.com/office/powerpoint/2010/main" val="2124200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4B6584-B2A5-452F-A232-4BDAF44258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C26345C-CA04-4DD7-9D5B-A00C29423D9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7055703-D193-464E-B5F0-46FF4C15DFCD}"/>
              </a:ext>
            </a:extLst>
          </p:cNvPr>
          <p:cNvSpPr>
            <a:spLocks noGrp="1"/>
          </p:cNvSpPr>
          <p:nvPr>
            <p:ph type="dt" sz="half" idx="10"/>
          </p:nvPr>
        </p:nvSpPr>
        <p:spPr/>
        <p:txBody>
          <a:bodyPr/>
          <a:lstStyle/>
          <a:p>
            <a:fld id="{DF6B011E-B450-4730-8302-760BF0C9BA7F}" type="datetimeFigureOut">
              <a:rPr lang="en-US" smtClean="0"/>
              <a:t>3/27/2018</a:t>
            </a:fld>
            <a:endParaRPr lang="en-US"/>
          </a:p>
        </p:txBody>
      </p:sp>
      <p:sp>
        <p:nvSpPr>
          <p:cNvPr id="5" name="Footer Placeholder 4">
            <a:extLst>
              <a:ext uri="{FF2B5EF4-FFF2-40B4-BE49-F238E27FC236}">
                <a16:creationId xmlns:a16="http://schemas.microsoft.com/office/drawing/2014/main" xmlns="" id="{206EB38D-7FF1-4699-A522-5D9858ED1B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19ED9FE-7904-4962-9718-CA3A837C2983}"/>
              </a:ext>
            </a:extLst>
          </p:cNvPr>
          <p:cNvSpPr>
            <a:spLocks noGrp="1"/>
          </p:cNvSpPr>
          <p:nvPr>
            <p:ph type="sldNum" sz="quarter" idx="12"/>
          </p:nvPr>
        </p:nvSpPr>
        <p:spPr/>
        <p:txBody>
          <a:bodyPr/>
          <a:lstStyle/>
          <a:p>
            <a:fld id="{42A7786F-BBB1-4303-995D-525337A80F0C}" type="slidenum">
              <a:rPr lang="en-US" smtClean="0"/>
              <a:t>‹#›</a:t>
            </a:fld>
            <a:endParaRPr lang="en-US"/>
          </a:p>
        </p:txBody>
      </p:sp>
    </p:spTree>
    <p:extLst>
      <p:ext uri="{BB962C8B-B14F-4D97-AF65-F5344CB8AC3E}">
        <p14:creationId xmlns:p14="http://schemas.microsoft.com/office/powerpoint/2010/main" val="2777843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FA7A46-95D2-44DE-9A5A-59B3F3349E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3DD879B-E1A6-4FE8-A4D2-D61C50EDE4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771F53F4-2C8D-4620-9302-3F1718461EDA}"/>
              </a:ext>
            </a:extLst>
          </p:cNvPr>
          <p:cNvSpPr>
            <a:spLocks noGrp="1"/>
          </p:cNvSpPr>
          <p:nvPr>
            <p:ph type="dt" sz="half" idx="10"/>
          </p:nvPr>
        </p:nvSpPr>
        <p:spPr/>
        <p:txBody>
          <a:bodyPr/>
          <a:lstStyle/>
          <a:p>
            <a:fld id="{DF6B011E-B450-4730-8302-760BF0C9BA7F}" type="datetimeFigureOut">
              <a:rPr lang="en-US" smtClean="0"/>
              <a:t>3/27/2018</a:t>
            </a:fld>
            <a:endParaRPr lang="en-US"/>
          </a:p>
        </p:txBody>
      </p:sp>
      <p:sp>
        <p:nvSpPr>
          <p:cNvPr id="5" name="Footer Placeholder 4">
            <a:extLst>
              <a:ext uri="{FF2B5EF4-FFF2-40B4-BE49-F238E27FC236}">
                <a16:creationId xmlns:a16="http://schemas.microsoft.com/office/drawing/2014/main" xmlns="" id="{1FFDC219-9A9F-479F-87DE-DF8D2D207D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637CACE-17C1-4B05-8140-FD9655CE4214}"/>
              </a:ext>
            </a:extLst>
          </p:cNvPr>
          <p:cNvSpPr>
            <a:spLocks noGrp="1"/>
          </p:cNvSpPr>
          <p:nvPr>
            <p:ph type="sldNum" sz="quarter" idx="12"/>
          </p:nvPr>
        </p:nvSpPr>
        <p:spPr/>
        <p:txBody>
          <a:bodyPr/>
          <a:lstStyle/>
          <a:p>
            <a:fld id="{42A7786F-BBB1-4303-995D-525337A80F0C}" type="slidenum">
              <a:rPr lang="en-US" smtClean="0"/>
              <a:t>‹#›</a:t>
            </a:fld>
            <a:endParaRPr lang="en-US"/>
          </a:p>
        </p:txBody>
      </p:sp>
    </p:spTree>
    <p:extLst>
      <p:ext uri="{BB962C8B-B14F-4D97-AF65-F5344CB8AC3E}">
        <p14:creationId xmlns:p14="http://schemas.microsoft.com/office/powerpoint/2010/main" val="235240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E10197-DA54-43D8-A880-DC93BCAC07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6874835-247F-4631-8B94-003A3F19432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E6FFE15-5FEC-43D0-BACD-D4328D8AC7B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7FE31E6-A68C-49EA-8E78-57045F75AB27}"/>
              </a:ext>
            </a:extLst>
          </p:cNvPr>
          <p:cNvSpPr>
            <a:spLocks noGrp="1"/>
          </p:cNvSpPr>
          <p:nvPr>
            <p:ph type="dt" sz="half" idx="10"/>
          </p:nvPr>
        </p:nvSpPr>
        <p:spPr/>
        <p:txBody>
          <a:bodyPr/>
          <a:lstStyle/>
          <a:p>
            <a:fld id="{DF6B011E-B450-4730-8302-760BF0C9BA7F}" type="datetimeFigureOut">
              <a:rPr lang="en-US" smtClean="0"/>
              <a:t>3/27/2018</a:t>
            </a:fld>
            <a:endParaRPr lang="en-US"/>
          </a:p>
        </p:txBody>
      </p:sp>
      <p:sp>
        <p:nvSpPr>
          <p:cNvPr id="6" name="Footer Placeholder 5">
            <a:extLst>
              <a:ext uri="{FF2B5EF4-FFF2-40B4-BE49-F238E27FC236}">
                <a16:creationId xmlns:a16="http://schemas.microsoft.com/office/drawing/2014/main" xmlns="" id="{AA4D2F81-5624-4EB9-BAA2-F66E7C8FD0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F0B35C7-297B-42C9-BEFE-AD18B2E9EA10}"/>
              </a:ext>
            </a:extLst>
          </p:cNvPr>
          <p:cNvSpPr>
            <a:spLocks noGrp="1"/>
          </p:cNvSpPr>
          <p:nvPr>
            <p:ph type="sldNum" sz="quarter" idx="12"/>
          </p:nvPr>
        </p:nvSpPr>
        <p:spPr/>
        <p:txBody>
          <a:bodyPr/>
          <a:lstStyle/>
          <a:p>
            <a:fld id="{42A7786F-BBB1-4303-995D-525337A80F0C}" type="slidenum">
              <a:rPr lang="en-US" smtClean="0"/>
              <a:t>‹#›</a:t>
            </a:fld>
            <a:endParaRPr lang="en-US"/>
          </a:p>
        </p:txBody>
      </p:sp>
    </p:spTree>
    <p:extLst>
      <p:ext uri="{BB962C8B-B14F-4D97-AF65-F5344CB8AC3E}">
        <p14:creationId xmlns:p14="http://schemas.microsoft.com/office/powerpoint/2010/main" val="1213424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24CBF9-22D5-4E83-8486-B705BAA519A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4E10BC5-98C6-4371-A97D-A7571C6EE3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6C6163D4-B53E-4212-ABE2-794BC522B1F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7D4B79E-E279-44AA-9ED4-471B4735E8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F39B9ECF-8309-485E-9B20-C0534384A73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FB97C00-D2DF-4CAE-980F-6C88D83EE07A}"/>
              </a:ext>
            </a:extLst>
          </p:cNvPr>
          <p:cNvSpPr>
            <a:spLocks noGrp="1"/>
          </p:cNvSpPr>
          <p:nvPr>
            <p:ph type="dt" sz="half" idx="10"/>
          </p:nvPr>
        </p:nvSpPr>
        <p:spPr/>
        <p:txBody>
          <a:bodyPr/>
          <a:lstStyle/>
          <a:p>
            <a:fld id="{DF6B011E-B450-4730-8302-760BF0C9BA7F}" type="datetimeFigureOut">
              <a:rPr lang="en-US" smtClean="0"/>
              <a:t>3/27/2018</a:t>
            </a:fld>
            <a:endParaRPr lang="en-US"/>
          </a:p>
        </p:txBody>
      </p:sp>
      <p:sp>
        <p:nvSpPr>
          <p:cNvPr id="8" name="Footer Placeholder 7">
            <a:extLst>
              <a:ext uri="{FF2B5EF4-FFF2-40B4-BE49-F238E27FC236}">
                <a16:creationId xmlns:a16="http://schemas.microsoft.com/office/drawing/2014/main" xmlns="" id="{A6803A58-7CE8-41A4-93FC-A960E7ADFB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99EAA29-B658-471F-A331-CF392973D6D7}"/>
              </a:ext>
            </a:extLst>
          </p:cNvPr>
          <p:cNvSpPr>
            <a:spLocks noGrp="1"/>
          </p:cNvSpPr>
          <p:nvPr>
            <p:ph type="sldNum" sz="quarter" idx="12"/>
          </p:nvPr>
        </p:nvSpPr>
        <p:spPr/>
        <p:txBody>
          <a:bodyPr/>
          <a:lstStyle/>
          <a:p>
            <a:fld id="{42A7786F-BBB1-4303-995D-525337A80F0C}" type="slidenum">
              <a:rPr lang="en-US" smtClean="0"/>
              <a:t>‹#›</a:t>
            </a:fld>
            <a:endParaRPr lang="en-US"/>
          </a:p>
        </p:txBody>
      </p:sp>
    </p:spTree>
    <p:extLst>
      <p:ext uri="{BB962C8B-B14F-4D97-AF65-F5344CB8AC3E}">
        <p14:creationId xmlns:p14="http://schemas.microsoft.com/office/powerpoint/2010/main" val="1820331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AB11E6-846A-4962-B6CE-630BDC686E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A04E0F2-F22C-4BA5-B2DB-A9AD610D8C86}"/>
              </a:ext>
            </a:extLst>
          </p:cNvPr>
          <p:cNvSpPr>
            <a:spLocks noGrp="1"/>
          </p:cNvSpPr>
          <p:nvPr>
            <p:ph type="dt" sz="half" idx="10"/>
          </p:nvPr>
        </p:nvSpPr>
        <p:spPr/>
        <p:txBody>
          <a:bodyPr/>
          <a:lstStyle/>
          <a:p>
            <a:fld id="{DF6B011E-B450-4730-8302-760BF0C9BA7F}" type="datetimeFigureOut">
              <a:rPr lang="en-US" smtClean="0"/>
              <a:t>3/27/2018</a:t>
            </a:fld>
            <a:endParaRPr lang="en-US"/>
          </a:p>
        </p:txBody>
      </p:sp>
      <p:sp>
        <p:nvSpPr>
          <p:cNvPr id="4" name="Footer Placeholder 3">
            <a:extLst>
              <a:ext uri="{FF2B5EF4-FFF2-40B4-BE49-F238E27FC236}">
                <a16:creationId xmlns:a16="http://schemas.microsoft.com/office/drawing/2014/main" xmlns="" id="{B01596E2-A411-4172-AB5E-29DE90A9CC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D922912-F8C0-4154-AF85-20F052DEC206}"/>
              </a:ext>
            </a:extLst>
          </p:cNvPr>
          <p:cNvSpPr>
            <a:spLocks noGrp="1"/>
          </p:cNvSpPr>
          <p:nvPr>
            <p:ph type="sldNum" sz="quarter" idx="12"/>
          </p:nvPr>
        </p:nvSpPr>
        <p:spPr/>
        <p:txBody>
          <a:bodyPr/>
          <a:lstStyle/>
          <a:p>
            <a:fld id="{42A7786F-BBB1-4303-995D-525337A80F0C}" type="slidenum">
              <a:rPr lang="en-US" smtClean="0"/>
              <a:t>‹#›</a:t>
            </a:fld>
            <a:endParaRPr lang="en-US"/>
          </a:p>
        </p:txBody>
      </p:sp>
    </p:spTree>
    <p:extLst>
      <p:ext uri="{BB962C8B-B14F-4D97-AF65-F5344CB8AC3E}">
        <p14:creationId xmlns:p14="http://schemas.microsoft.com/office/powerpoint/2010/main" val="4157844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17DAE9D-9B70-4BD0-B5D6-13FE310B134F}"/>
              </a:ext>
            </a:extLst>
          </p:cNvPr>
          <p:cNvSpPr>
            <a:spLocks noGrp="1"/>
          </p:cNvSpPr>
          <p:nvPr>
            <p:ph type="dt" sz="half" idx="10"/>
          </p:nvPr>
        </p:nvSpPr>
        <p:spPr/>
        <p:txBody>
          <a:bodyPr/>
          <a:lstStyle/>
          <a:p>
            <a:fld id="{DF6B011E-B450-4730-8302-760BF0C9BA7F}" type="datetimeFigureOut">
              <a:rPr lang="en-US" smtClean="0"/>
              <a:t>3/27/2018</a:t>
            </a:fld>
            <a:endParaRPr lang="en-US"/>
          </a:p>
        </p:txBody>
      </p:sp>
      <p:sp>
        <p:nvSpPr>
          <p:cNvPr id="3" name="Footer Placeholder 2">
            <a:extLst>
              <a:ext uri="{FF2B5EF4-FFF2-40B4-BE49-F238E27FC236}">
                <a16:creationId xmlns:a16="http://schemas.microsoft.com/office/drawing/2014/main" xmlns="" id="{52171C5A-708C-4584-A77C-946EAEEF95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34139A4-07A6-45A0-9DC4-1F9B4F7650E6}"/>
              </a:ext>
            </a:extLst>
          </p:cNvPr>
          <p:cNvSpPr>
            <a:spLocks noGrp="1"/>
          </p:cNvSpPr>
          <p:nvPr>
            <p:ph type="sldNum" sz="quarter" idx="12"/>
          </p:nvPr>
        </p:nvSpPr>
        <p:spPr/>
        <p:txBody>
          <a:bodyPr/>
          <a:lstStyle/>
          <a:p>
            <a:fld id="{42A7786F-BBB1-4303-995D-525337A80F0C}" type="slidenum">
              <a:rPr lang="en-US" smtClean="0"/>
              <a:t>‹#›</a:t>
            </a:fld>
            <a:endParaRPr lang="en-US"/>
          </a:p>
        </p:txBody>
      </p:sp>
    </p:spTree>
    <p:extLst>
      <p:ext uri="{BB962C8B-B14F-4D97-AF65-F5344CB8AC3E}">
        <p14:creationId xmlns:p14="http://schemas.microsoft.com/office/powerpoint/2010/main" val="859476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668BB9-0D0C-4D7E-BDE6-A3D2EF141B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7E4219D-D260-44EB-B19D-6B67F849FB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FFB1FD96-99D5-4ED4-916F-D6E05D429F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78849554-AB35-486C-86F4-A495E26E9F0A}"/>
              </a:ext>
            </a:extLst>
          </p:cNvPr>
          <p:cNvSpPr>
            <a:spLocks noGrp="1"/>
          </p:cNvSpPr>
          <p:nvPr>
            <p:ph type="dt" sz="half" idx="10"/>
          </p:nvPr>
        </p:nvSpPr>
        <p:spPr/>
        <p:txBody>
          <a:bodyPr/>
          <a:lstStyle/>
          <a:p>
            <a:fld id="{DF6B011E-B450-4730-8302-760BF0C9BA7F}" type="datetimeFigureOut">
              <a:rPr lang="en-US" smtClean="0"/>
              <a:t>3/27/2018</a:t>
            </a:fld>
            <a:endParaRPr lang="en-US"/>
          </a:p>
        </p:txBody>
      </p:sp>
      <p:sp>
        <p:nvSpPr>
          <p:cNvPr id="6" name="Footer Placeholder 5">
            <a:extLst>
              <a:ext uri="{FF2B5EF4-FFF2-40B4-BE49-F238E27FC236}">
                <a16:creationId xmlns:a16="http://schemas.microsoft.com/office/drawing/2014/main" xmlns="" id="{28C55316-0143-4E67-9A15-2C57FB38F7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A0A5A6E-CBE7-4044-B013-33A0AE32B212}"/>
              </a:ext>
            </a:extLst>
          </p:cNvPr>
          <p:cNvSpPr>
            <a:spLocks noGrp="1"/>
          </p:cNvSpPr>
          <p:nvPr>
            <p:ph type="sldNum" sz="quarter" idx="12"/>
          </p:nvPr>
        </p:nvSpPr>
        <p:spPr/>
        <p:txBody>
          <a:bodyPr/>
          <a:lstStyle/>
          <a:p>
            <a:fld id="{42A7786F-BBB1-4303-995D-525337A80F0C}" type="slidenum">
              <a:rPr lang="en-US" smtClean="0"/>
              <a:t>‹#›</a:t>
            </a:fld>
            <a:endParaRPr lang="en-US"/>
          </a:p>
        </p:txBody>
      </p:sp>
    </p:spTree>
    <p:extLst>
      <p:ext uri="{BB962C8B-B14F-4D97-AF65-F5344CB8AC3E}">
        <p14:creationId xmlns:p14="http://schemas.microsoft.com/office/powerpoint/2010/main" val="2986069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7EE301-C98F-4E50-BCC8-88DAF2044A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3E4750F-F134-4D57-9976-420207EED5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13845D7-E98D-4D31-82BC-7FD6C176D8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16915C1-FF56-4C01-8F13-66EB0AE725C5}"/>
              </a:ext>
            </a:extLst>
          </p:cNvPr>
          <p:cNvSpPr>
            <a:spLocks noGrp="1"/>
          </p:cNvSpPr>
          <p:nvPr>
            <p:ph type="dt" sz="half" idx="10"/>
          </p:nvPr>
        </p:nvSpPr>
        <p:spPr/>
        <p:txBody>
          <a:bodyPr/>
          <a:lstStyle/>
          <a:p>
            <a:fld id="{DF6B011E-B450-4730-8302-760BF0C9BA7F}" type="datetimeFigureOut">
              <a:rPr lang="en-US" smtClean="0"/>
              <a:t>3/27/2018</a:t>
            </a:fld>
            <a:endParaRPr lang="en-US"/>
          </a:p>
        </p:txBody>
      </p:sp>
      <p:sp>
        <p:nvSpPr>
          <p:cNvPr id="6" name="Footer Placeholder 5">
            <a:extLst>
              <a:ext uri="{FF2B5EF4-FFF2-40B4-BE49-F238E27FC236}">
                <a16:creationId xmlns:a16="http://schemas.microsoft.com/office/drawing/2014/main" xmlns="" id="{C7005DA4-90B6-4A34-98BD-D3BCB85A4D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14717E6-56C9-485E-856B-328E68D2261C}"/>
              </a:ext>
            </a:extLst>
          </p:cNvPr>
          <p:cNvSpPr>
            <a:spLocks noGrp="1"/>
          </p:cNvSpPr>
          <p:nvPr>
            <p:ph type="sldNum" sz="quarter" idx="12"/>
          </p:nvPr>
        </p:nvSpPr>
        <p:spPr/>
        <p:txBody>
          <a:bodyPr/>
          <a:lstStyle/>
          <a:p>
            <a:fld id="{42A7786F-BBB1-4303-995D-525337A80F0C}" type="slidenum">
              <a:rPr lang="en-US" smtClean="0"/>
              <a:t>‹#›</a:t>
            </a:fld>
            <a:endParaRPr lang="en-US"/>
          </a:p>
        </p:txBody>
      </p:sp>
    </p:spTree>
    <p:extLst>
      <p:ext uri="{BB962C8B-B14F-4D97-AF65-F5344CB8AC3E}">
        <p14:creationId xmlns:p14="http://schemas.microsoft.com/office/powerpoint/2010/main" val="2597484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7635B9E-D5F3-4871-8758-48D42CE60E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7E9399F-B586-4BC4-B6CD-94A9011F3D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E577AF2-E6BF-42F3-9F4B-DFF4150C6B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6B011E-B450-4730-8302-760BF0C9BA7F}" type="datetimeFigureOut">
              <a:rPr lang="en-US" smtClean="0"/>
              <a:t>3/27/2018</a:t>
            </a:fld>
            <a:endParaRPr lang="en-US"/>
          </a:p>
        </p:txBody>
      </p:sp>
      <p:sp>
        <p:nvSpPr>
          <p:cNvPr id="5" name="Footer Placeholder 4">
            <a:extLst>
              <a:ext uri="{FF2B5EF4-FFF2-40B4-BE49-F238E27FC236}">
                <a16:creationId xmlns:a16="http://schemas.microsoft.com/office/drawing/2014/main" xmlns="" id="{6DFD04E2-E068-455B-A03B-2933A62C3E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1CE3D56-146B-4B29-99B5-5E9BD796ED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7786F-BBB1-4303-995D-525337A80F0C}" type="slidenum">
              <a:rPr lang="en-US" smtClean="0"/>
              <a:t>‹#›</a:t>
            </a:fld>
            <a:endParaRPr lang="en-US"/>
          </a:p>
        </p:txBody>
      </p:sp>
    </p:spTree>
    <p:extLst>
      <p:ext uri="{BB962C8B-B14F-4D97-AF65-F5344CB8AC3E}">
        <p14:creationId xmlns:p14="http://schemas.microsoft.com/office/powerpoint/2010/main" val="294056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1593A64-14AF-4892-9E8F-9AE2577025D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722" b="3904"/>
          <a:stretch/>
        </p:blipFill>
        <p:spPr>
          <a:xfrm>
            <a:off x="0" y="0"/>
            <a:ext cx="12192000" cy="6858000"/>
          </a:xfrm>
          <a:prstGeom prst="rect">
            <a:avLst/>
          </a:prstGeom>
        </p:spPr>
      </p:pic>
      <p:sp>
        <p:nvSpPr>
          <p:cNvPr id="4" name="Rectangle 3">
            <a:extLst>
              <a:ext uri="{FF2B5EF4-FFF2-40B4-BE49-F238E27FC236}">
                <a16:creationId xmlns:a16="http://schemas.microsoft.com/office/drawing/2014/main" xmlns="" id="{25D422CC-BBBF-4A00-B9F1-7BF3982CE3B8}"/>
              </a:ext>
            </a:extLst>
          </p:cNvPr>
          <p:cNvSpPr/>
          <p:nvPr/>
        </p:nvSpPr>
        <p:spPr>
          <a:xfrm>
            <a:off x="0" y="0"/>
            <a:ext cx="12192000" cy="6858000"/>
          </a:xfrm>
          <a:prstGeom prst="rect">
            <a:avLst/>
          </a:prstGeom>
          <a:solidFill>
            <a:srgbClr val="5B9BD5">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96919ACB-77A0-469A-B195-2447D5AE4BBC}"/>
              </a:ext>
            </a:extLst>
          </p:cNvPr>
          <p:cNvSpPr txBox="1"/>
          <p:nvPr/>
        </p:nvSpPr>
        <p:spPr>
          <a:xfrm>
            <a:off x="0" y="2573083"/>
            <a:ext cx="12192000" cy="1569660"/>
          </a:xfrm>
          <a:prstGeom prst="rect">
            <a:avLst/>
          </a:prstGeom>
          <a:noFill/>
        </p:spPr>
        <p:txBody>
          <a:bodyPr wrap="square" rtlCol="0">
            <a:spAutoFit/>
          </a:bodyPr>
          <a:lstStyle/>
          <a:p>
            <a:pPr algn="ctr"/>
            <a:r>
              <a:rPr lang="en-US" sz="4800" b="1" spc="300" dirty="0">
                <a:solidFill>
                  <a:schemeClr val="bg1"/>
                </a:solidFill>
                <a:latin typeface="Tw Cen MT" panose="020B0602020104020603" pitchFamily="34" charset="0"/>
              </a:rPr>
              <a:t>MEASURING </a:t>
            </a:r>
            <a:br>
              <a:rPr lang="en-US" sz="4800" b="1" spc="300" dirty="0">
                <a:solidFill>
                  <a:schemeClr val="bg1"/>
                </a:solidFill>
                <a:latin typeface="Tw Cen MT" panose="020B0602020104020603" pitchFamily="34" charset="0"/>
              </a:rPr>
            </a:br>
            <a:r>
              <a:rPr lang="en-US" sz="4800" b="1" spc="300" dirty="0">
                <a:solidFill>
                  <a:schemeClr val="bg1"/>
                </a:solidFill>
                <a:latin typeface="Tw Cen MT" panose="020B0602020104020603" pitchFamily="34" charset="0"/>
              </a:rPr>
              <a:t>AFFORDABILITY</a:t>
            </a:r>
          </a:p>
        </p:txBody>
      </p:sp>
      <p:sp>
        <p:nvSpPr>
          <p:cNvPr id="6" name="Oval 5">
            <a:extLst>
              <a:ext uri="{FF2B5EF4-FFF2-40B4-BE49-F238E27FC236}">
                <a16:creationId xmlns:a16="http://schemas.microsoft.com/office/drawing/2014/main" xmlns="" id="{547188C1-D7C8-4EBA-BCE3-7D7304C55B29}"/>
              </a:ext>
            </a:extLst>
          </p:cNvPr>
          <p:cNvSpPr/>
          <p:nvPr/>
        </p:nvSpPr>
        <p:spPr>
          <a:xfrm>
            <a:off x="5904614" y="1892595"/>
            <a:ext cx="382772" cy="38277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xmlns="" id="{64C5AC80-FE6C-4CAA-8EF2-FE41C0787BDA}"/>
              </a:ext>
            </a:extLst>
          </p:cNvPr>
          <p:cNvCxnSpPr>
            <a:cxnSpLocks/>
            <a:stCxn id="4" idx="0"/>
            <a:endCxn id="6" idx="0"/>
          </p:cNvCxnSpPr>
          <p:nvPr/>
        </p:nvCxnSpPr>
        <p:spPr>
          <a:xfrm>
            <a:off x="6096000" y="0"/>
            <a:ext cx="0" cy="189259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E4565D40-C274-4951-902E-80AE0FF01B61}"/>
              </a:ext>
            </a:extLst>
          </p:cNvPr>
          <p:cNvCxnSpPr>
            <a:cxnSpLocks/>
          </p:cNvCxnSpPr>
          <p:nvPr/>
        </p:nvCxnSpPr>
        <p:spPr>
          <a:xfrm rot="5400000">
            <a:off x="6096000" y="3054026"/>
            <a:ext cx="0" cy="246888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white epa">
            <a:extLst>
              <a:ext uri="{FF2B5EF4-FFF2-40B4-BE49-F238E27FC236}">
                <a16:creationId xmlns:a16="http://schemas.microsoft.com/office/drawing/2014/main" xmlns="" id="{34835190-FF7A-4DDB-99C4-7FDDA36D6E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5902" b="51952"/>
          <a:stretch/>
        </p:blipFill>
        <p:spPr bwMode="auto">
          <a:xfrm>
            <a:off x="10008783" y="5972137"/>
            <a:ext cx="2091070" cy="74368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xmlns="" id="{B6F88B10-6AAE-40FF-BEB5-A90938898B9B}"/>
              </a:ext>
            </a:extLst>
          </p:cNvPr>
          <p:cNvSpPr txBox="1"/>
          <p:nvPr/>
        </p:nvSpPr>
        <p:spPr>
          <a:xfrm>
            <a:off x="191386" y="4469227"/>
            <a:ext cx="12192000" cy="1938992"/>
          </a:xfrm>
          <a:prstGeom prst="rect">
            <a:avLst/>
          </a:prstGeom>
          <a:noFill/>
        </p:spPr>
        <p:txBody>
          <a:bodyPr wrap="square" rtlCol="0">
            <a:spAutoFit/>
          </a:bodyPr>
          <a:lstStyle/>
          <a:p>
            <a:pPr algn="ctr"/>
            <a:r>
              <a:rPr lang="en-US" sz="2000" b="1" dirty="0">
                <a:solidFill>
                  <a:schemeClr val="bg1"/>
                </a:solidFill>
                <a:latin typeface="Tw Cen MT" panose="020B0602020104020603" pitchFamily="34" charset="0"/>
              </a:rPr>
              <a:t>Andrew Sawyers</a:t>
            </a:r>
            <a:r>
              <a:rPr lang="en-US" sz="2000" dirty="0">
                <a:solidFill>
                  <a:schemeClr val="bg1"/>
                </a:solidFill>
                <a:latin typeface="Tw Cen MT" panose="020B0602020104020603" pitchFamily="34" charset="0"/>
              </a:rPr>
              <a:t>, Director of the Office of Wastewater Management </a:t>
            </a:r>
          </a:p>
          <a:p>
            <a:pPr algn="ctr"/>
            <a:r>
              <a:rPr lang="en-US" sz="2000" dirty="0">
                <a:solidFill>
                  <a:schemeClr val="bg1"/>
                </a:solidFill>
                <a:latin typeface="Tw Cen MT" panose="020B0602020104020603" pitchFamily="34" charset="0"/>
              </a:rPr>
              <a:t>Kristyn Abhold, Water Finance Center</a:t>
            </a:r>
          </a:p>
          <a:p>
            <a:pPr algn="ctr"/>
            <a:r>
              <a:rPr lang="en-US" sz="2000" dirty="0">
                <a:solidFill>
                  <a:schemeClr val="bg1"/>
                </a:solidFill>
                <a:latin typeface="Tw Cen MT" panose="020B0602020104020603" pitchFamily="34" charset="0"/>
              </a:rPr>
              <a:t>Sonia Brubaker, Water Finance Center</a:t>
            </a:r>
          </a:p>
          <a:p>
            <a:pPr algn="ctr"/>
            <a:endParaRPr lang="en-US" sz="2000" dirty="0">
              <a:solidFill>
                <a:schemeClr val="bg1"/>
              </a:solidFill>
              <a:latin typeface="Tw Cen MT" panose="020B0602020104020603" pitchFamily="34" charset="0"/>
            </a:endParaRPr>
          </a:p>
          <a:p>
            <a:pPr algn="ctr"/>
            <a:r>
              <a:rPr lang="en-US" sz="2000" dirty="0">
                <a:solidFill>
                  <a:schemeClr val="bg1"/>
                </a:solidFill>
                <a:latin typeface="Tw Cen MT" panose="020B0602020104020603" pitchFamily="34" charset="0"/>
              </a:rPr>
              <a:t>Spring CIFA, Washington, D.C.</a:t>
            </a:r>
          </a:p>
          <a:p>
            <a:pPr algn="ctr"/>
            <a:r>
              <a:rPr lang="en-US" sz="2000" dirty="0">
                <a:solidFill>
                  <a:schemeClr val="bg1"/>
                </a:solidFill>
                <a:latin typeface="Tw Cen MT" panose="020B0602020104020603" pitchFamily="34" charset="0"/>
              </a:rPr>
              <a:t>March 27, 2018</a:t>
            </a:r>
          </a:p>
        </p:txBody>
      </p:sp>
    </p:spTree>
    <p:extLst>
      <p:ext uri="{BB962C8B-B14F-4D97-AF65-F5344CB8AC3E}">
        <p14:creationId xmlns:p14="http://schemas.microsoft.com/office/powerpoint/2010/main" val="3826651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60A94A0C-9FF8-4816-815B-5506DBCA3B4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784" r="17526"/>
          <a:stretch/>
        </p:blipFill>
        <p:spPr>
          <a:xfrm>
            <a:off x="-2" y="0"/>
            <a:ext cx="3186224" cy="6858000"/>
          </a:xfrm>
          <a:prstGeom prst="rect">
            <a:avLst/>
          </a:prstGeom>
        </p:spPr>
      </p:pic>
      <p:sp>
        <p:nvSpPr>
          <p:cNvPr id="2" name="Oval 1">
            <a:extLst>
              <a:ext uri="{FF2B5EF4-FFF2-40B4-BE49-F238E27FC236}">
                <a16:creationId xmlns:a16="http://schemas.microsoft.com/office/drawing/2014/main" xmlns="" id="{7C90340B-6A3B-4A84-82EC-91BF79F146DA}"/>
              </a:ext>
            </a:extLst>
          </p:cNvPr>
          <p:cNvSpPr/>
          <p:nvPr/>
        </p:nvSpPr>
        <p:spPr>
          <a:xfrm>
            <a:off x="11332865" y="2512816"/>
            <a:ext cx="159489" cy="159489"/>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xmlns="" id="{14F463D3-2A81-4C3A-B7B6-6530EC0DE285}"/>
              </a:ext>
            </a:extLst>
          </p:cNvPr>
          <p:cNvSpPr/>
          <p:nvPr/>
        </p:nvSpPr>
        <p:spPr>
          <a:xfrm>
            <a:off x="3827998" y="620232"/>
            <a:ext cx="159489" cy="159489"/>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xmlns="" id="{1F66B550-C5CC-4FE9-AB79-F9FCDB2AB7AE}"/>
              </a:ext>
            </a:extLst>
          </p:cNvPr>
          <p:cNvCxnSpPr>
            <a:cxnSpLocks/>
          </p:cNvCxnSpPr>
          <p:nvPr/>
        </p:nvCxnSpPr>
        <p:spPr>
          <a:xfrm flipH="1">
            <a:off x="11407587" y="2672305"/>
            <a:ext cx="1" cy="4206240"/>
          </a:xfrm>
          <a:prstGeom prst="line">
            <a:avLst/>
          </a:prstGeom>
          <a:ln w="28575">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E267FB21-F84F-48CC-AB7F-857590408BF5}"/>
              </a:ext>
            </a:extLst>
          </p:cNvPr>
          <p:cNvCxnSpPr>
            <a:cxnSpLocks/>
          </p:cNvCxnSpPr>
          <p:nvPr/>
        </p:nvCxnSpPr>
        <p:spPr>
          <a:xfrm flipH="1">
            <a:off x="3907742" y="-10633"/>
            <a:ext cx="1" cy="640080"/>
          </a:xfrm>
          <a:prstGeom prst="line">
            <a:avLst/>
          </a:prstGeom>
          <a:ln w="28575">
            <a:solidFill>
              <a:srgbClr val="5B9BD5"/>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729B8DEE-246F-45B2-9FD3-03D4C7BB8958}"/>
              </a:ext>
            </a:extLst>
          </p:cNvPr>
          <p:cNvSpPr txBox="1"/>
          <p:nvPr/>
        </p:nvSpPr>
        <p:spPr>
          <a:xfrm>
            <a:off x="3907742" y="948824"/>
            <a:ext cx="7936928" cy="769441"/>
          </a:xfrm>
          <a:prstGeom prst="rect">
            <a:avLst/>
          </a:prstGeom>
          <a:noFill/>
        </p:spPr>
        <p:txBody>
          <a:bodyPr wrap="square" rtlCol="0">
            <a:spAutoFit/>
          </a:bodyPr>
          <a:lstStyle/>
          <a:p>
            <a:r>
              <a:rPr lang="en-US" sz="4400" b="1" spc="300" dirty="0">
                <a:solidFill>
                  <a:srgbClr val="5B9BD5"/>
                </a:solidFill>
                <a:latin typeface="Tw Cen MT" panose="020B0602020104020603" pitchFamily="34" charset="0"/>
              </a:rPr>
              <a:t>NAPA RECOMMENDATIONS</a:t>
            </a:r>
          </a:p>
        </p:txBody>
      </p:sp>
      <p:sp>
        <p:nvSpPr>
          <p:cNvPr id="15" name="TextBox 14">
            <a:extLst>
              <a:ext uri="{FF2B5EF4-FFF2-40B4-BE49-F238E27FC236}">
                <a16:creationId xmlns:a16="http://schemas.microsoft.com/office/drawing/2014/main" xmlns="" id="{8B32993A-F6F1-4543-A521-F65BDC33ED2F}"/>
              </a:ext>
            </a:extLst>
          </p:cNvPr>
          <p:cNvSpPr txBox="1"/>
          <p:nvPr/>
        </p:nvSpPr>
        <p:spPr>
          <a:xfrm>
            <a:off x="3987487" y="2090715"/>
            <a:ext cx="6953415" cy="3200876"/>
          </a:xfrm>
          <a:prstGeom prst="rect">
            <a:avLst/>
          </a:prstGeom>
          <a:noFill/>
        </p:spPr>
        <p:txBody>
          <a:bodyPr wrap="square" rtlCol="0">
            <a:spAutoFit/>
          </a:bodyPr>
          <a:lstStyle/>
          <a:p>
            <a:r>
              <a:rPr lang="en-US" sz="2400" b="1" dirty="0">
                <a:solidFill>
                  <a:schemeClr val="tx1">
                    <a:lumMod val="75000"/>
                    <a:lumOff val="25000"/>
                  </a:schemeClr>
                </a:solidFill>
                <a:latin typeface="Tw Cen MT" panose="020B0602020104020603" pitchFamily="34" charset="0"/>
              </a:rPr>
              <a:t>Revise Financial Capability Indicator Component </a:t>
            </a:r>
            <a:r>
              <a:rPr lang="en-US" sz="2400" dirty="0">
                <a:solidFill>
                  <a:schemeClr val="tx1">
                    <a:lumMod val="75000"/>
                    <a:lumOff val="25000"/>
                  </a:schemeClr>
                </a:solidFill>
                <a:latin typeface="Tw Cen MT" panose="020B0602020104020603" pitchFamily="34" charset="0"/>
              </a:rPr>
              <a:t>(Page 8 of Study)</a:t>
            </a:r>
          </a:p>
          <a:p>
            <a:endParaRPr lang="en-US" sz="2000" dirty="0">
              <a:solidFill>
                <a:schemeClr val="tx1">
                  <a:lumMod val="75000"/>
                  <a:lumOff val="25000"/>
                </a:schemeClr>
              </a:solidFill>
              <a:latin typeface="Tw Cen MT" panose="020B0602020104020603" pitchFamily="34" charset="0"/>
            </a:endParaRPr>
          </a:p>
          <a:p>
            <a:pPr marL="800100" lvl="1" indent="-342900">
              <a:buFont typeface="Arial" panose="020B0604020202020204" pitchFamily="34" charset="0"/>
              <a:buChar char="•"/>
            </a:pPr>
            <a:r>
              <a:rPr lang="en-US" sz="2000" dirty="0">
                <a:solidFill>
                  <a:schemeClr val="tx1">
                    <a:lumMod val="75000"/>
                    <a:lumOff val="25000"/>
                  </a:schemeClr>
                </a:solidFill>
                <a:latin typeface="Tw Cen MT" panose="020B0602020104020603" pitchFamily="34" charset="0"/>
              </a:rPr>
              <a:t>Focus on the operational efficiency, debt burden, and managerial effectiveness of the utility; and</a:t>
            </a:r>
          </a:p>
          <a:p>
            <a:pPr lvl="1"/>
            <a:endParaRPr lang="en-US" sz="1400" dirty="0">
              <a:solidFill>
                <a:schemeClr val="tx1">
                  <a:lumMod val="75000"/>
                  <a:lumOff val="25000"/>
                </a:schemeClr>
              </a:solidFill>
              <a:latin typeface="Tw Cen MT" panose="020B0602020104020603" pitchFamily="34" charset="0"/>
            </a:endParaRPr>
          </a:p>
          <a:p>
            <a:pPr marL="800100" lvl="1" indent="-342900">
              <a:buFont typeface="Arial" panose="020B0604020202020204" pitchFamily="34" charset="0"/>
              <a:buChar char="•"/>
            </a:pPr>
            <a:r>
              <a:rPr lang="en-US" sz="2000" dirty="0">
                <a:solidFill>
                  <a:schemeClr val="tx1">
                    <a:lumMod val="75000"/>
                    <a:lumOff val="25000"/>
                  </a:schemeClr>
                </a:solidFill>
                <a:latin typeface="Tw Cen MT" panose="020B0602020104020603" pitchFamily="34" charset="0"/>
              </a:rPr>
              <a:t>Expand the socioeconomic components affecting the utility’s market conditions to include trends in population, relative wealth, economic growth, and other economic structural problem in the community served by the utility. </a:t>
            </a:r>
          </a:p>
        </p:txBody>
      </p:sp>
      <p:sp>
        <p:nvSpPr>
          <p:cNvPr id="19" name="Rectangle 18">
            <a:extLst>
              <a:ext uri="{FF2B5EF4-FFF2-40B4-BE49-F238E27FC236}">
                <a16:creationId xmlns:a16="http://schemas.microsoft.com/office/drawing/2014/main" xmlns="" id="{CFF0AEC2-D0B2-4306-AFB8-240992FA760D}"/>
              </a:ext>
            </a:extLst>
          </p:cNvPr>
          <p:cNvSpPr/>
          <p:nvPr/>
        </p:nvSpPr>
        <p:spPr>
          <a:xfrm>
            <a:off x="11210306" y="0"/>
            <a:ext cx="403762" cy="427512"/>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xmlns="" id="{957C6244-D432-464D-B132-85E2B42242B8}"/>
              </a:ext>
            </a:extLst>
          </p:cNvPr>
          <p:cNvSpPr txBox="1"/>
          <p:nvPr/>
        </p:nvSpPr>
        <p:spPr>
          <a:xfrm>
            <a:off x="11162805" y="58180"/>
            <a:ext cx="498764" cy="369332"/>
          </a:xfrm>
          <a:prstGeom prst="rect">
            <a:avLst/>
          </a:prstGeom>
          <a:noFill/>
        </p:spPr>
        <p:txBody>
          <a:bodyPr wrap="square" rtlCol="0">
            <a:spAutoFit/>
          </a:bodyPr>
          <a:lstStyle/>
          <a:p>
            <a:pPr algn="ctr"/>
            <a:r>
              <a:rPr lang="en-US" b="1" dirty="0">
                <a:solidFill>
                  <a:schemeClr val="bg1"/>
                </a:solidFill>
                <a:latin typeface="Ebrima" panose="02000000000000000000" pitchFamily="2" charset="0"/>
                <a:ea typeface="Ebrima" panose="02000000000000000000" pitchFamily="2" charset="0"/>
                <a:cs typeface="Ebrima" panose="02000000000000000000" pitchFamily="2" charset="0"/>
              </a:rPr>
              <a:t>09</a:t>
            </a:r>
          </a:p>
        </p:txBody>
      </p:sp>
      <p:pic>
        <p:nvPicPr>
          <p:cNvPr id="23" name="Picture 2" descr="Image result for white epa">
            <a:extLst>
              <a:ext uri="{FF2B5EF4-FFF2-40B4-BE49-F238E27FC236}">
                <a16:creationId xmlns:a16="http://schemas.microsoft.com/office/drawing/2014/main" xmlns="" id="{407141CD-1A51-41C3-BE09-DC083933746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5902" b="51952"/>
          <a:stretch/>
        </p:blipFill>
        <p:spPr bwMode="auto">
          <a:xfrm>
            <a:off x="0" y="6259216"/>
            <a:ext cx="1388376" cy="493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92170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xmlns="" id="{14F463D3-2A81-4C3A-B7B6-6530EC0DE285}"/>
              </a:ext>
            </a:extLst>
          </p:cNvPr>
          <p:cNvSpPr/>
          <p:nvPr/>
        </p:nvSpPr>
        <p:spPr>
          <a:xfrm>
            <a:off x="6007672" y="630865"/>
            <a:ext cx="159489" cy="159489"/>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E267FB21-F84F-48CC-AB7F-857590408BF5}"/>
              </a:ext>
            </a:extLst>
          </p:cNvPr>
          <p:cNvCxnSpPr>
            <a:cxnSpLocks/>
          </p:cNvCxnSpPr>
          <p:nvPr/>
        </p:nvCxnSpPr>
        <p:spPr>
          <a:xfrm flipH="1">
            <a:off x="6087416" y="0"/>
            <a:ext cx="1" cy="640080"/>
          </a:xfrm>
          <a:prstGeom prst="line">
            <a:avLst/>
          </a:prstGeom>
          <a:ln w="28575">
            <a:solidFill>
              <a:srgbClr val="5B9BD5"/>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729B8DEE-246F-45B2-9FD3-03D4C7BB8958}"/>
              </a:ext>
            </a:extLst>
          </p:cNvPr>
          <p:cNvSpPr txBox="1"/>
          <p:nvPr/>
        </p:nvSpPr>
        <p:spPr>
          <a:xfrm>
            <a:off x="0" y="853127"/>
            <a:ext cx="12192000" cy="769441"/>
          </a:xfrm>
          <a:prstGeom prst="rect">
            <a:avLst/>
          </a:prstGeom>
          <a:noFill/>
        </p:spPr>
        <p:txBody>
          <a:bodyPr wrap="square" rtlCol="0">
            <a:spAutoFit/>
          </a:bodyPr>
          <a:lstStyle/>
          <a:p>
            <a:pPr algn="ctr"/>
            <a:r>
              <a:rPr lang="en-US" sz="4400" b="1" spc="300" dirty="0">
                <a:solidFill>
                  <a:srgbClr val="5B9BD5"/>
                </a:solidFill>
                <a:latin typeface="Tw Cen MT" panose="020B0602020104020603" pitchFamily="34" charset="0"/>
              </a:rPr>
              <a:t>NAPA RECOMMENDATIONS</a:t>
            </a:r>
          </a:p>
        </p:txBody>
      </p:sp>
      <p:sp>
        <p:nvSpPr>
          <p:cNvPr id="19" name="Rectangle 18">
            <a:extLst>
              <a:ext uri="{FF2B5EF4-FFF2-40B4-BE49-F238E27FC236}">
                <a16:creationId xmlns:a16="http://schemas.microsoft.com/office/drawing/2014/main" xmlns="" id="{CFF0AEC2-D0B2-4306-AFB8-240992FA760D}"/>
              </a:ext>
            </a:extLst>
          </p:cNvPr>
          <p:cNvSpPr/>
          <p:nvPr/>
        </p:nvSpPr>
        <p:spPr>
          <a:xfrm>
            <a:off x="11210306" y="0"/>
            <a:ext cx="403762" cy="427512"/>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xmlns="" id="{957C6244-D432-464D-B132-85E2B42242B8}"/>
              </a:ext>
            </a:extLst>
          </p:cNvPr>
          <p:cNvSpPr txBox="1"/>
          <p:nvPr/>
        </p:nvSpPr>
        <p:spPr>
          <a:xfrm>
            <a:off x="11162805" y="58180"/>
            <a:ext cx="498764" cy="369332"/>
          </a:xfrm>
          <a:prstGeom prst="rect">
            <a:avLst/>
          </a:prstGeom>
          <a:noFill/>
        </p:spPr>
        <p:txBody>
          <a:bodyPr wrap="square" rtlCol="0">
            <a:spAutoFit/>
          </a:bodyPr>
          <a:lstStyle/>
          <a:p>
            <a:pPr algn="ctr"/>
            <a:r>
              <a:rPr lang="en-US" b="1" dirty="0">
                <a:solidFill>
                  <a:schemeClr val="bg1"/>
                </a:solidFill>
                <a:latin typeface="Ebrima" panose="02000000000000000000" pitchFamily="2" charset="0"/>
                <a:ea typeface="Ebrima" panose="02000000000000000000" pitchFamily="2" charset="0"/>
                <a:cs typeface="Ebrima" panose="02000000000000000000" pitchFamily="2" charset="0"/>
              </a:rPr>
              <a:t>10</a:t>
            </a:r>
          </a:p>
        </p:txBody>
      </p:sp>
      <p:pic>
        <p:nvPicPr>
          <p:cNvPr id="26" name="Picture 25">
            <a:extLst>
              <a:ext uri="{FF2B5EF4-FFF2-40B4-BE49-F238E27FC236}">
                <a16:creationId xmlns:a16="http://schemas.microsoft.com/office/drawing/2014/main" xmlns="" id="{0A19F645-0EA9-4D92-B1FC-CFF9064F0790}"/>
              </a:ext>
            </a:extLst>
          </p:cNvPr>
          <p:cNvPicPr>
            <a:picLocks noChangeAspect="1"/>
          </p:cNvPicPr>
          <p:nvPr/>
        </p:nvPicPr>
        <p:blipFill>
          <a:blip r:embed="rId3"/>
          <a:stretch>
            <a:fillRect/>
          </a:stretch>
        </p:blipFill>
        <p:spPr>
          <a:xfrm>
            <a:off x="58930" y="6268496"/>
            <a:ext cx="1392699" cy="495362"/>
          </a:xfrm>
          <a:prstGeom prst="rect">
            <a:avLst/>
          </a:prstGeom>
        </p:spPr>
      </p:pic>
      <p:pic>
        <p:nvPicPr>
          <p:cNvPr id="10" name="Picture 9">
            <a:extLst>
              <a:ext uri="{FF2B5EF4-FFF2-40B4-BE49-F238E27FC236}">
                <a16:creationId xmlns:a16="http://schemas.microsoft.com/office/drawing/2014/main" xmlns="" id="{2BF13B30-7843-4E87-940B-E31F9D7AD118}"/>
              </a:ext>
            </a:extLst>
          </p:cNvPr>
          <p:cNvPicPr>
            <a:picLocks noChangeAspect="1"/>
          </p:cNvPicPr>
          <p:nvPr/>
        </p:nvPicPr>
        <p:blipFill>
          <a:blip r:embed="rId4"/>
          <a:stretch>
            <a:fillRect/>
          </a:stretch>
        </p:blipFill>
        <p:spPr>
          <a:xfrm>
            <a:off x="290684" y="1690688"/>
            <a:ext cx="11752954" cy="4577808"/>
          </a:xfrm>
          <a:prstGeom prst="rect">
            <a:avLst/>
          </a:prstGeom>
        </p:spPr>
      </p:pic>
    </p:spTree>
    <p:extLst>
      <p:ext uri="{BB962C8B-B14F-4D97-AF65-F5344CB8AC3E}">
        <p14:creationId xmlns:p14="http://schemas.microsoft.com/office/powerpoint/2010/main" val="3926877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xmlns="" id="{14F463D3-2A81-4C3A-B7B6-6530EC0DE285}"/>
              </a:ext>
            </a:extLst>
          </p:cNvPr>
          <p:cNvSpPr/>
          <p:nvPr/>
        </p:nvSpPr>
        <p:spPr>
          <a:xfrm>
            <a:off x="6007672" y="630865"/>
            <a:ext cx="159489" cy="159489"/>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E267FB21-F84F-48CC-AB7F-857590408BF5}"/>
              </a:ext>
            </a:extLst>
          </p:cNvPr>
          <p:cNvCxnSpPr>
            <a:cxnSpLocks/>
          </p:cNvCxnSpPr>
          <p:nvPr/>
        </p:nvCxnSpPr>
        <p:spPr>
          <a:xfrm flipH="1">
            <a:off x="6087416" y="0"/>
            <a:ext cx="1" cy="640080"/>
          </a:xfrm>
          <a:prstGeom prst="line">
            <a:avLst/>
          </a:prstGeom>
          <a:ln w="28575">
            <a:solidFill>
              <a:srgbClr val="5B9BD5"/>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729B8DEE-246F-45B2-9FD3-03D4C7BB8958}"/>
              </a:ext>
            </a:extLst>
          </p:cNvPr>
          <p:cNvSpPr txBox="1"/>
          <p:nvPr/>
        </p:nvSpPr>
        <p:spPr>
          <a:xfrm>
            <a:off x="0" y="853127"/>
            <a:ext cx="12192000" cy="769441"/>
          </a:xfrm>
          <a:prstGeom prst="rect">
            <a:avLst/>
          </a:prstGeom>
          <a:noFill/>
        </p:spPr>
        <p:txBody>
          <a:bodyPr wrap="square" rtlCol="0">
            <a:spAutoFit/>
          </a:bodyPr>
          <a:lstStyle/>
          <a:p>
            <a:pPr algn="ctr"/>
            <a:r>
              <a:rPr lang="en-US" sz="4400" b="1" spc="300" dirty="0">
                <a:solidFill>
                  <a:srgbClr val="5B9BD5"/>
                </a:solidFill>
                <a:latin typeface="Tw Cen MT" panose="020B0602020104020603" pitchFamily="34" charset="0"/>
              </a:rPr>
              <a:t>NAPA RECOMMENDATIONS</a:t>
            </a:r>
          </a:p>
        </p:txBody>
      </p:sp>
      <p:sp>
        <p:nvSpPr>
          <p:cNvPr id="19" name="Rectangle 18">
            <a:extLst>
              <a:ext uri="{FF2B5EF4-FFF2-40B4-BE49-F238E27FC236}">
                <a16:creationId xmlns:a16="http://schemas.microsoft.com/office/drawing/2014/main" xmlns="" id="{CFF0AEC2-D0B2-4306-AFB8-240992FA760D}"/>
              </a:ext>
            </a:extLst>
          </p:cNvPr>
          <p:cNvSpPr/>
          <p:nvPr/>
        </p:nvSpPr>
        <p:spPr>
          <a:xfrm>
            <a:off x="11210306" y="0"/>
            <a:ext cx="403762" cy="427512"/>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xmlns="" id="{957C6244-D432-464D-B132-85E2B42242B8}"/>
              </a:ext>
            </a:extLst>
          </p:cNvPr>
          <p:cNvSpPr txBox="1"/>
          <p:nvPr/>
        </p:nvSpPr>
        <p:spPr>
          <a:xfrm>
            <a:off x="11162805" y="58180"/>
            <a:ext cx="498764" cy="369332"/>
          </a:xfrm>
          <a:prstGeom prst="rect">
            <a:avLst/>
          </a:prstGeom>
          <a:noFill/>
        </p:spPr>
        <p:txBody>
          <a:bodyPr wrap="square" rtlCol="0">
            <a:spAutoFit/>
          </a:bodyPr>
          <a:lstStyle/>
          <a:p>
            <a:pPr algn="ctr"/>
            <a:r>
              <a:rPr lang="en-US" b="1" dirty="0">
                <a:solidFill>
                  <a:schemeClr val="bg1"/>
                </a:solidFill>
                <a:latin typeface="Ebrima" panose="02000000000000000000" pitchFamily="2" charset="0"/>
                <a:ea typeface="Ebrima" panose="02000000000000000000" pitchFamily="2" charset="0"/>
                <a:cs typeface="Ebrima" panose="02000000000000000000" pitchFamily="2" charset="0"/>
              </a:rPr>
              <a:t>10</a:t>
            </a:r>
          </a:p>
        </p:txBody>
      </p:sp>
      <p:pic>
        <p:nvPicPr>
          <p:cNvPr id="26" name="Picture 25">
            <a:extLst>
              <a:ext uri="{FF2B5EF4-FFF2-40B4-BE49-F238E27FC236}">
                <a16:creationId xmlns:a16="http://schemas.microsoft.com/office/drawing/2014/main" xmlns="" id="{0A19F645-0EA9-4D92-B1FC-CFF9064F0790}"/>
              </a:ext>
            </a:extLst>
          </p:cNvPr>
          <p:cNvPicPr>
            <a:picLocks noChangeAspect="1"/>
          </p:cNvPicPr>
          <p:nvPr/>
        </p:nvPicPr>
        <p:blipFill>
          <a:blip r:embed="rId3"/>
          <a:stretch>
            <a:fillRect/>
          </a:stretch>
        </p:blipFill>
        <p:spPr>
          <a:xfrm>
            <a:off x="58930" y="6268496"/>
            <a:ext cx="1392699" cy="495362"/>
          </a:xfrm>
          <a:prstGeom prst="rect">
            <a:avLst/>
          </a:prstGeom>
        </p:spPr>
      </p:pic>
      <p:pic>
        <p:nvPicPr>
          <p:cNvPr id="10" name="Picture 9">
            <a:extLst>
              <a:ext uri="{FF2B5EF4-FFF2-40B4-BE49-F238E27FC236}">
                <a16:creationId xmlns:a16="http://schemas.microsoft.com/office/drawing/2014/main" xmlns="" id="{2BF13B30-7843-4E87-940B-E31F9D7AD118}"/>
              </a:ext>
            </a:extLst>
          </p:cNvPr>
          <p:cNvPicPr>
            <a:picLocks noChangeAspect="1"/>
          </p:cNvPicPr>
          <p:nvPr/>
        </p:nvPicPr>
        <p:blipFill>
          <a:blip r:embed="rId4"/>
          <a:stretch>
            <a:fillRect/>
          </a:stretch>
        </p:blipFill>
        <p:spPr>
          <a:xfrm>
            <a:off x="290684" y="1690688"/>
            <a:ext cx="11752954" cy="4577808"/>
          </a:xfrm>
          <a:prstGeom prst="rect">
            <a:avLst/>
          </a:prstGeom>
        </p:spPr>
      </p:pic>
      <p:sp>
        <p:nvSpPr>
          <p:cNvPr id="2" name="Rectangle 1">
            <a:extLst>
              <a:ext uri="{FF2B5EF4-FFF2-40B4-BE49-F238E27FC236}">
                <a16:creationId xmlns:a16="http://schemas.microsoft.com/office/drawing/2014/main" xmlns="" id="{C4D07684-5570-4EAC-B6DA-8396C73752D6}"/>
              </a:ext>
            </a:extLst>
          </p:cNvPr>
          <p:cNvSpPr/>
          <p:nvPr/>
        </p:nvSpPr>
        <p:spPr>
          <a:xfrm>
            <a:off x="382772" y="2509284"/>
            <a:ext cx="5220586" cy="3349256"/>
          </a:xfrm>
          <a:prstGeom prst="rect">
            <a:avLst/>
          </a:prstGeom>
          <a:no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82D6C2AC-3B19-4DEA-BBF3-CF3AC70D750A}"/>
              </a:ext>
            </a:extLst>
          </p:cNvPr>
          <p:cNvSpPr/>
          <p:nvPr/>
        </p:nvSpPr>
        <p:spPr>
          <a:xfrm>
            <a:off x="382772" y="2509284"/>
            <a:ext cx="5220586" cy="956930"/>
          </a:xfrm>
          <a:prstGeom prst="rect">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E07B503D-B657-4868-B237-896B25857293}"/>
              </a:ext>
            </a:extLst>
          </p:cNvPr>
          <p:cNvSpPr txBox="1"/>
          <p:nvPr/>
        </p:nvSpPr>
        <p:spPr>
          <a:xfrm>
            <a:off x="382772" y="2633806"/>
            <a:ext cx="5220586" cy="707886"/>
          </a:xfrm>
          <a:prstGeom prst="rect">
            <a:avLst/>
          </a:prstGeom>
          <a:noFill/>
        </p:spPr>
        <p:txBody>
          <a:bodyPr wrap="square" rtlCol="0">
            <a:spAutoFit/>
          </a:bodyPr>
          <a:lstStyle/>
          <a:p>
            <a:pPr algn="ctr"/>
            <a:r>
              <a:rPr lang="en-US" sz="2000" b="1" dirty="0">
                <a:solidFill>
                  <a:schemeClr val="bg1"/>
                </a:solidFill>
                <a:latin typeface="Tw Cen MT" panose="020B0602020104020603" pitchFamily="34" charset="0"/>
              </a:rPr>
              <a:t>Household Affordability </a:t>
            </a:r>
            <a:br>
              <a:rPr lang="en-US" sz="2000" b="1" dirty="0">
                <a:solidFill>
                  <a:schemeClr val="bg1"/>
                </a:solidFill>
                <a:latin typeface="Tw Cen MT" panose="020B0602020104020603" pitchFamily="34" charset="0"/>
              </a:rPr>
            </a:br>
            <a:r>
              <a:rPr lang="en-US" sz="2000" b="1" dirty="0">
                <a:solidFill>
                  <a:schemeClr val="bg1"/>
                </a:solidFill>
                <a:latin typeface="Tw Cen MT" panose="020B0602020104020603" pitchFamily="34" charset="0"/>
              </a:rPr>
              <a:t>Measurement Metrics</a:t>
            </a:r>
          </a:p>
        </p:txBody>
      </p:sp>
    </p:spTree>
    <p:extLst>
      <p:ext uri="{BB962C8B-B14F-4D97-AF65-F5344CB8AC3E}">
        <p14:creationId xmlns:p14="http://schemas.microsoft.com/office/powerpoint/2010/main" val="2300083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xmlns="" id="{14F463D3-2A81-4C3A-B7B6-6530EC0DE285}"/>
              </a:ext>
            </a:extLst>
          </p:cNvPr>
          <p:cNvSpPr/>
          <p:nvPr/>
        </p:nvSpPr>
        <p:spPr>
          <a:xfrm>
            <a:off x="6007672" y="630865"/>
            <a:ext cx="159489" cy="159489"/>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E267FB21-F84F-48CC-AB7F-857590408BF5}"/>
              </a:ext>
            </a:extLst>
          </p:cNvPr>
          <p:cNvCxnSpPr>
            <a:cxnSpLocks/>
          </p:cNvCxnSpPr>
          <p:nvPr/>
        </p:nvCxnSpPr>
        <p:spPr>
          <a:xfrm flipH="1">
            <a:off x="6087416" y="0"/>
            <a:ext cx="1" cy="640080"/>
          </a:xfrm>
          <a:prstGeom prst="line">
            <a:avLst/>
          </a:prstGeom>
          <a:ln w="28575">
            <a:solidFill>
              <a:srgbClr val="5B9BD5"/>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729B8DEE-246F-45B2-9FD3-03D4C7BB8958}"/>
              </a:ext>
            </a:extLst>
          </p:cNvPr>
          <p:cNvSpPr txBox="1"/>
          <p:nvPr/>
        </p:nvSpPr>
        <p:spPr>
          <a:xfrm>
            <a:off x="0" y="853127"/>
            <a:ext cx="12192000" cy="769441"/>
          </a:xfrm>
          <a:prstGeom prst="rect">
            <a:avLst/>
          </a:prstGeom>
          <a:noFill/>
        </p:spPr>
        <p:txBody>
          <a:bodyPr wrap="square" rtlCol="0">
            <a:spAutoFit/>
          </a:bodyPr>
          <a:lstStyle/>
          <a:p>
            <a:pPr algn="ctr"/>
            <a:r>
              <a:rPr lang="en-US" sz="4400" b="1" spc="300" dirty="0">
                <a:solidFill>
                  <a:srgbClr val="5B9BD5"/>
                </a:solidFill>
                <a:latin typeface="Tw Cen MT" panose="020B0602020104020603" pitchFamily="34" charset="0"/>
              </a:rPr>
              <a:t>NAPA RECOMMENDATIONS</a:t>
            </a:r>
          </a:p>
        </p:txBody>
      </p:sp>
      <p:sp>
        <p:nvSpPr>
          <p:cNvPr id="19" name="Rectangle 18">
            <a:extLst>
              <a:ext uri="{FF2B5EF4-FFF2-40B4-BE49-F238E27FC236}">
                <a16:creationId xmlns:a16="http://schemas.microsoft.com/office/drawing/2014/main" xmlns="" id="{CFF0AEC2-D0B2-4306-AFB8-240992FA760D}"/>
              </a:ext>
            </a:extLst>
          </p:cNvPr>
          <p:cNvSpPr/>
          <p:nvPr/>
        </p:nvSpPr>
        <p:spPr>
          <a:xfrm>
            <a:off x="11210306" y="0"/>
            <a:ext cx="403762" cy="427512"/>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xmlns="" id="{957C6244-D432-464D-B132-85E2B42242B8}"/>
              </a:ext>
            </a:extLst>
          </p:cNvPr>
          <p:cNvSpPr txBox="1"/>
          <p:nvPr/>
        </p:nvSpPr>
        <p:spPr>
          <a:xfrm>
            <a:off x="11162805" y="58180"/>
            <a:ext cx="498764" cy="369332"/>
          </a:xfrm>
          <a:prstGeom prst="rect">
            <a:avLst/>
          </a:prstGeom>
          <a:noFill/>
        </p:spPr>
        <p:txBody>
          <a:bodyPr wrap="square" rtlCol="0">
            <a:spAutoFit/>
          </a:bodyPr>
          <a:lstStyle/>
          <a:p>
            <a:pPr algn="ctr"/>
            <a:r>
              <a:rPr lang="en-US" b="1" dirty="0">
                <a:solidFill>
                  <a:schemeClr val="bg1"/>
                </a:solidFill>
                <a:latin typeface="Ebrima" panose="02000000000000000000" pitchFamily="2" charset="0"/>
                <a:ea typeface="Ebrima" panose="02000000000000000000" pitchFamily="2" charset="0"/>
                <a:cs typeface="Ebrima" panose="02000000000000000000" pitchFamily="2" charset="0"/>
              </a:rPr>
              <a:t>10</a:t>
            </a:r>
          </a:p>
        </p:txBody>
      </p:sp>
      <p:pic>
        <p:nvPicPr>
          <p:cNvPr id="26" name="Picture 25">
            <a:extLst>
              <a:ext uri="{FF2B5EF4-FFF2-40B4-BE49-F238E27FC236}">
                <a16:creationId xmlns:a16="http://schemas.microsoft.com/office/drawing/2014/main" xmlns="" id="{0A19F645-0EA9-4D92-B1FC-CFF9064F0790}"/>
              </a:ext>
            </a:extLst>
          </p:cNvPr>
          <p:cNvPicPr>
            <a:picLocks noChangeAspect="1"/>
          </p:cNvPicPr>
          <p:nvPr/>
        </p:nvPicPr>
        <p:blipFill>
          <a:blip r:embed="rId3"/>
          <a:stretch>
            <a:fillRect/>
          </a:stretch>
        </p:blipFill>
        <p:spPr>
          <a:xfrm>
            <a:off x="58930" y="6268496"/>
            <a:ext cx="1392699" cy="495362"/>
          </a:xfrm>
          <a:prstGeom prst="rect">
            <a:avLst/>
          </a:prstGeom>
        </p:spPr>
      </p:pic>
      <p:pic>
        <p:nvPicPr>
          <p:cNvPr id="10" name="Picture 9">
            <a:extLst>
              <a:ext uri="{FF2B5EF4-FFF2-40B4-BE49-F238E27FC236}">
                <a16:creationId xmlns:a16="http://schemas.microsoft.com/office/drawing/2014/main" xmlns="" id="{2BF13B30-7843-4E87-940B-E31F9D7AD118}"/>
              </a:ext>
            </a:extLst>
          </p:cNvPr>
          <p:cNvPicPr>
            <a:picLocks noChangeAspect="1"/>
          </p:cNvPicPr>
          <p:nvPr/>
        </p:nvPicPr>
        <p:blipFill>
          <a:blip r:embed="rId4"/>
          <a:stretch>
            <a:fillRect/>
          </a:stretch>
        </p:blipFill>
        <p:spPr>
          <a:xfrm>
            <a:off x="290684" y="1690688"/>
            <a:ext cx="11752954" cy="4577808"/>
          </a:xfrm>
          <a:prstGeom prst="rect">
            <a:avLst/>
          </a:prstGeom>
        </p:spPr>
      </p:pic>
      <p:sp>
        <p:nvSpPr>
          <p:cNvPr id="12" name="Rectangle 11">
            <a:extLst>
              <a:ext uri="{FF2B5EF4-FFF2-40B4-BE49-F238E27FC236}">
                <a16:creationId xmlns:a16="http://schemas.microsoft.com/office/drawing/2014/main" xmlns="" id="{B412F8A5-F74A-405C-A1FD-7AD9DFF2B37C}"/>
              </a:ext>
            </a:extLst>
          </p:cNvPr>
          <p:cNvSpPr/>
          <p:nvPr/>
        </p:nvSpPr>
        <p:spPr>
          <a:xfrm>
            <a:off x="4738516" y="2668771"/>
            <a:ext cx="7201847" cy="3498113"/>
          </a:xfrm>
          <a:prstGeom prst="rect">
            <a:avLst/>
          </a:prstGeom>
          <a:no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6028DC7B-E129-4E68-8BD1-488A547274D2}"/>
              </a:ext>
            </a:extLst>
          </p:cNvPr>
          <p:cNvSpPr/>
          <p:nvPr/>
        </p:nvSpPr>
        <p:spPr>
          <a:xfrm>
            <a:off x="4738516" y="2573079"/>
            <a:ext cx="7201847" cy="1031358"/>
          </a:xfrm>
          <a:prstGeom prst="rect">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xmlns="" id="{0B9093DC-4AA0-47AB-90F2-B8ADD0A3C687}"/>
              </a:ext>
            </a:extLst>
          </p:cNvPr>
          <p:cNvSpPr txBox="1"/>
          <p:nvPr/>
        </p:nvSpPr>
        <p:spPr>
          <a:xfrm>
            <a:off x="4738515" y="2888703"/>
            <a:ext cx="7201847" cy="400110"/>
          </a:xfrm>
          <a:prstGeom prst="rect">
            <a:avLst/>
          </a:prstGeom>
          <a:noFill/>
        </p:spPr>
        <p:txBody>
          <a:bodyPr wrap="square" rtlCol="0">
            <a:spAutoFit/>
          </a:bodyPr>
          <a:lstStyle/>
          <a:p>
            <a:pPr algn="ctr"/>
            <a:r>
              <a:rPr lang="en-US" sz="2000" b="1" dirty="0">
                <a:solidFill>
                  <a:schemeClr val="bg1"/>
                </a:solidFill>
                <a:latin typeface="Tw Cen MT" panose="020B0602020104020603" pitchFamily="34" charset="0"/>
              </a:rPr>
              <a:t>Financial Capability Indicators</a:t>
            </a:r>
          </a:p>
        </p:txBody>
      </p:sp>
    </p:spTree>
    <p:extLst>
      <p:ext uri="{BB962C8B-B14F-4D97-AF65-F5344CB8AC3E}">
        <p14:creationId xmlns:p14="http://schemas.microsoft.com/office/powerpoint/2010/main" val="3084157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xmlns="" id="{BC554F98-D2EB-4829-B8BB-96AC564DE9AA}"/>
              </a:ext>
            </a:extLst>
          </p:cNvPr>
          <p:cNvSpPr/>
          <p:nvPr/>
        </p:nvSpPr>
        <p:spPr>
          <a:xfrm>
            <a:off x="202020" y="5755614"/>
            <a:ext cx="7798457" cy="802903"/>
          </a:xfrm>
          <a:prstGeom prst="rect">
            <a:avLst/>
          </a:prstGeom>
          <a:solidFill>
            <a:srgbClr val="5B9BD5">
              <a:alpha val="85098"/>
            </a:srgbClr>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xmlns="" id="{14F463D3-2A81-4C3A-B7B6-6530EC0DE285}"/>
              </a:ext>
            </a:extLst>
          </p:cNvPr>
          <p:cNvSpPr/>
          <p:nvPr/>
        </p:nvSpPr>
        <p:spPr>
          <a:xfrm>
            <a:off x="6007672" y="630865"/>
            <a:ext cx="159489" cy="159489"/>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E267FB21-F84F-48CC-AB7F-857590408BF5}"/>
              </a:ext>
            </a:extLst>
          </p:cNvPr>
          <p:cNvCxnSpPr>
            <a:cxnSpLocks/>
          </p:cNvCxnSpPr>
          <p:nvPr/>
        </p:nvCxnSpPr>
        <p:spPr>
          <a:xfrm flipH="1">
            <a:off x="6087416" y="0"/>
            <a:ext cx="1" cy="640080"/>
          </a:xfrm>
          <a:prstGeom prst="line">
            <a:avLst/>
          </a:prstGeom>
          <a:ln w="28575">
            <a:solidFill>
              <a:srgbClr val="5B9BD5"/>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729B8DEE-246F-45B2-9FD3-03D4C7BB8958}"/>
              </a:ext>
            </a:extLst>
          </p:cNvPr>
          <p:cNvSpPr txBox="1"/>
          <p:nvPr/>
        </p:nvSpPr>
        <p:spPr>
          <a:xfrm>
            <a:off x="0" y="948824"/>
            <a:ext cx="12192000" cy="707886"/>
          </a:xfrm>
          <a:prstGeom prst="rect">
            <a:avLst/>
          </a:prstGeom>
          <a:noFill/>
        </p:spPr>
        <p:txBody>
          <a:bodyPr wrap="square" rtlCol="0">
            <a:spAutoFit/>
          </a:bodyPr>
          <a:lstStyle/>
          <a:p>
            <a:pPr algn="ctr"/>
            <a:r>
              <a:rPr lang="en-US" sz="4000" b="1" spc="300" dirty="0">
                <a:solidFill>
                  <a:srgbClr val="5B9BD5"/>
                </a:solidFill>
                <a:latin typeface="Tw Cen MT" panose="020B0602020104020603" pitchFamily="34" charset="0"/>
              </a:rPr>
              <a:t>REIMAGINING HOUSEHOLD AFFORDABILITY</a:t>
            </a:r>
          </a:p>
        </p:txBody>
      </p:sp>
      <p:sp>
        <p:nvSpPr>
          <p:cNvPr id="19" name="Rectangle 18">
            <a:extLst>
              <a:ext uri="{FF2B5EF4-FFF2-40B4-BE49-F238E27FC236}">
                <a16:creationId xmlns:a16="http://schemas.microsoft.com/office/drawing/2014/main" xmlns="" id="{CFF0AEC2-D0B2-4306-AFB8-240992FA760D}"/>
              </a:ext>
            </a:extLst>
          </p:cNvPr>
          <p:cNvSpPr/>
          <p:nvPr/>
        </p:nvSpPr>
        <p:spPr>
          <a:xfrm>
            <a:off x="11210306" y="0"/>
            <a:ext cx="403762" cy="427512"/>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xmlns="" id="{957C6244-D432-464D-B132-85E2B42242B8}"/>
              </a:ext>
            </a:extLst>
          </p:cNvPr>
          <p:cNvSpPr txBox="1"/>
          <p:nvPr/>
        </p:nvSpPr>
        <p:spPr>
          <a:xfrm>
            <a:off x="11162805" y="58180"/>
            <a:ext cx="498764" cy="369332"/>
          </a:xfrm>
          <a:prstGeom prst="rect">
            <a:avLst/>
          </a:prstGeom>
          <a:noFill/>
        </p:spPr>
        <p:txBody>
          <a:bodyPr wrap="square" rtlCol="0">
            <a:spAutoFit/>
          </a:bodyPr>
          <a:lstStyle/>
          <a:p>
            <a:pPr algn="ctr"/>
            <a:r>
              <a:rPr lang="en-US" b="1" dirty="0">
                <a:solidFill>
                  <a:schemeClr val="bg1"/>
                </a:solidFill>
                <a:latin typeface="Ebrima" panose="02000000000000000000" pitchFamily="2" charset="0"/>
                <a:ea typeface="Ebrima" panose="02000000000000000000" pitchFamily="2" charset="0"/>
                <a:cs typeface="Ebrima" panose="02000000000000000000" pitchFamily="2" charset="0"/>
              </a:rPr>
              <a:t>11</a:t>
            </a:r>
          </a:p>
        </p:txBody>
      </p:sp>
      <p:sp>
        <p:nvSpPr>
          <p:cNvPr id="23" name="TextBox 22">
            <a:extLst>
              <a:ext uri="{FF2B5EF4-FFF2-40B4-BE49-F238E27FC236}">
                <a16:creationId xmlns:a16="http://schemas.microsoft.com/office/drawing/2014/main" xmlns="" id="{0B71A3AC-AB20-4719-8C34-434523506A9B}"/>
              </a:ext>
            </a:extLst>
          </p:cNvPr>
          <p:cNvSpPr txBox="1"/>
          <p:nvPr/>
        </p:nvSpPr>
        <p:spPr>
          <a:xfrm>
            <a:off x="202021" y="3778279"/>
            <a:ext cx="3826678" cy="954107"/>
          </a:xfrm>
          <a:prstGeom prst="rect">
            <a:avLst/>
          </a:prstGeom>
          <a:noFill/>
        </p:spPr>
        <p:txBody>
          <a:bodyPr wrap="square" rtlCol="0">
            <a:spAutoFit/>
          </a:bodyPr>
          <a:lstStyle/>
          <a:p>
            <a:r>
              <a:rPr lang="en-US" sz="1400" b="1" dirty="0">
                <a:solidFill>
                  <a:schemeClr val="tx1">
                    <a:lumMod val="75000"/>
                    <a:lumOff val="25000"/>
                  </a:schemeClr>
                </a:solidFill>
                <a:latin typeface="Tw Cen MT" panose="020B0602020104020603" pitchFamily="34" charset="0"/>
              </a:rPr>
              <a:t>AR</a:t>
            </a:r>
            <a:r>
              <a:rPr lang="en-US" sz="1400" dirty="0">
                <a:solidFill>
                  <a:schemeClr val="tx1">
                    <a:lumMod val="75000"/>
                    <a:lumOff val="25000"/>
                  </a:schemeClr>
                </a:solidFill>
                <a:latin typeface="Tw Cen MT" panose="020B0602020104020603" pitchFamily="34" charset="0"/>
              </a:rPr>
              <a:t>: Compares the cost of minimum water services per member of the user household to the available disposable household income after other basic needs have been met. </a:t>
            </a:r>
          </a:p>
        </p:txBody>
      </p:sp>
      <p:pic>
        <p:nvPicPr>
          <p:cNvPr id="22" name="Picture 21">
            <a:extLst>
              <a:ext uri="{FF2B5EF4-FFF2-40B4-BE49-F238E27FC236}">
                <a16:creationId xmlns:a16="http://schemas.microsoft.com/office/drawing/2014/main" xmlns="" id="{CE121AFC-7079-41B9-8532-2F8A0F73F3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191" b="6350"/>
          <a:stretch/>
        </p:blipFill>
        <p:spPr>
          <a:xfrm>
            <a:off x="8145582" y="1908784"/>
            <a:ext cx="3826679" cy="1807535"/>
          </a:xfrm>
          <a:prstGeom prst="rect">
            <a:avLst/>
          </a:prstGeom>
        </p:spPr>
      </p:pic>
      <p:sp>
        <p:nvSpPr>
          <p:cNvPr id="27" name="Rectangle 26">
            <a:extLst>
              <a:ext uri="{FF2B5EF4-FFF2-40B4-BE49-F238E27FC236}">
                <a16:creationId xmlns:a16="http://schemas.microsoft.com/office/drawing/2014/main" xmlns="" id="{23979A96-9C1B-4E93-9D24-1FF60537A902}"/>
              </a:ext>
            </a:extLst>
          </p:cNvPr>
          <p:cNvSpPr/>
          <p:nvPr/>
        </p:nvSpPr>
        <p:spPr>
          <a:xfrm>
            <a:off x="8145583" y="1908784"/>
            <a:ext cx="3826678" cy="1807535"/>
          </a:xfrm>
          <a:prstGeom prst="rect">
            <a:avLst/>
          </a:prstGeom>
          <a:solidFill>
            <a:srgbClr val="5B9BD5">
              <a:alpha val="85098"/>
            </a:srgbClr>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 descr="Houses">
            <a:extLst>
              <a:ext uri="{FF2B5EF4-FFF2-40B4-BE49-F238E27FC236}">
                <a16:creationId xmlns:a16="http://schemas.microsoft.com/office/drawing/2014/main" xmlns="" id="{A101FB62-EF59-494C-920B-024140ED0B6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9969" r="3825" b="3597"/>
          <a:stretch/>
        </p:blipFill>
        <p:spPr bwMode="auto">
          <a:xfrm>
            <a:off x="202023" y="1908784"/>
            <a:ext cx="3826678" cy="180753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xmlns="" id="{9CE427CD-DAFA-4FE3-928A-671AD9411DC3}"/>
              </a:ext>
            </a:extLst>
          </p:cNvPr>
          <p:cNvSpPr/>
          <p:nvPr/>
        </p:nvSpPr>
        <p:spPr>
          <a:xfrm>
            <a:off x="202022" y="1908784"/>
            <a:ext cx="3826678" cy="1807535"/>
          </a:xfrm>
          <a:prstGeom prst="rect">
            <a:avLst/>
          </a:prstGeom>
          <a:solidFill>
            <a:srgbClr val="5B9BD5">
              <a:alpha val="85098"/>
            </a:srgbClr>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xmlns="" id="{D61C6A1A-024A-4440-8D8F-6CDF5E4140F5}"/>
              </a:ext>
            </a:extLst>
          </p:cNvPr>
          <p:cNvSpPr txBox="1"/>
          <p:nvPr/>
        </p:nvSpPr>
        <p:spPr>
          <a:xfrm>
            <a:off x="202021" y="2227775"/>
            <a:ext cx="3826678" cy="1169551"/>
          </a:xfrm>
          <a:prstGeom prst="rect">
            <a:avLst/>
          </a:prstGeom>
          <a:noFill/>
        </p:spPr>
        <p:txBody>
          <a:bodyPr wrap="square" rtlCol="0">
            <a:spAutoFit/>
          </a:bodyPr>
          <a:lstStyle/>
          <a:p>
            <a:pPr algn="ctr"/>
            <a:r>
              <a:rPr lang="en-US" sz="2800" b="1" spc="300" dirty="0">
                <a:solidFill>
                  <a:schemeClr val="bg1"/>
                </a:solidFill>
                <a:latin typeface="Tw Cen MT" panose="020B0602020104020603" pitchFamily="34" charset="0"/>
              </a:rPr>
              <a:t>AFFORDABILITY RATIO (AR)</a:t>
            </a:r>
          </a:p>
          <a:p>
            <a:pPr algn="ctr"/>
            <a:r>
              <a:rPr lang="en-US" sz="1400" b="1" dirty="0">
                <a:solidFill>
                  <a:schemeClr val="bg1"/>
                </a:solidFill>
                <a:latin typeface="Tw Cen MT" panose="020B0602020104020603" pitchFamily="34" charset="0"/>
              </a:rPr>
              <a:t>(Teodoro)</a:t>
            </a:r>
          </a:p>
        </p:txBody>
      </p:sp>
      <p:sp>
        <p:nvSpPr>
          <p:cNvPr id="33" name="TextBox 32">
            <a:extLst>
              <a:ext uri="{FF2B5EF4-FFF2-40B4-BE49-F238E27FC236}">
                <a16:creationId xmlns:a16="http://schemas.microsoft.com/office/drawing/2014/main" xmlns="" id="{5E4FE647-34AE-4090-9213-50DCFFB4836B}"/>
              </a:ext>
            </a:extLst>
          </p:cNvPr>
          <p:cNvSpPr txBox="1"/>
          <p:nvPr/>
        </p:nvSpPr>
        <p:spPr>
          <a:xfrm>
            <a:off x="8145583" y="2177841"/>
            <a:ext cx="3826678" cy="1600438"/>
          </a:xfrm>
          <a:prstGeom prst="rect">
            <a:avLst/>
          </a:prstGeom>
          <a:noFill/>
        </p:spPr>
        <p:txBody>
          <a:bodyPr wrap="square" rtlCol="0">
            <a:spAutoFit/>
          </a:bodyPr>
          <a:lstStyle/>
          <a:p>
            <a:pPr algn="ctr"/>
            <a:r>
              <a:rPr lang="en-US" sz="2400" b="1" spc="300" dirty="0">
                <a:solidFill>
                  <a:schemeClr val="bg1"/>
                </a:solidFill>
                <a:latin typeface="Tw Cen MT" panose="020B0602020104020603" pitchFamily="34" charset="0"/>
              </a:rPr>
              <a:t>WEIGHTED AVERAGE RESIDENTIAL INDEX (</a:t>
            </a:r>
            <a:r>
              <a:rPr lang="en-US" sz="2400" b="1" spc="300" dirty="0" err="1">
                <a:solidFill>
                  <a:schemeClr val="bg1"/>
                </a:solidFill>
                <a:latin typeface="Tw Cen MT" panose="020B0602020104020603" pitchFamily="34" charset="0"/>
              </a:rPr>
              <a:t>WARi</a:t>
            </a:r>
            <a:r>
              <a:rPr lang="en-US" sz="2400" b="1" spc="300" dirty="0">
                <a:solidFill>
                  <a:schemeClr val="bg1"/>
                </a:solidFill>
                <a:latin typeface="Tw Cen MT" panose="020B0602020104020603" pitchFamily="34" charset="0"/>
              </a:rPr>
              <a:t>)</a:t>
            </a:r>
            <a:br>
              <a:rPr lang="en-US" sz="2400" b="1" spc="300" dirty="0">
                <a:solidFill>
                  <a:schemeClr val="bg1"/>
                </a:solidFill>
                <a:latin typeface="Tw Cen MT" panose="020B0602020104020603" pitchFamily="34" charset="0"/>
              </a:rPr>
            </a:br>
            <a:r>
              <a:rPr lang="en-US" sz="1200" b="1" dirty="0">
                <a:solidFill>
                  <a:schemeClr val="bg1"/>
                </a:solidFill>
                <a:latin typeface="Tw Cen MT" panose="020B0602020104020603" pitchFamily="34" charset="0"/>
              </a:rPr>
              <a:t>(MWH Global now Stantec)</a:t>
            </a:r>
          </a:p>
          <a:p>
            <a:pPr algn="ctr"/>
            <a:endParaRPr lang="en-US" sz="1200" b="1" dirty="0">
              <a:solidFill>
                <a:schemeClr val="bg1"/>
              </a:solidFill>
              <a:latin typeface="Tw Cen MT" panose="020B0602020104020603" pitchFamily="34" charset="0"/>
            </a:endParaRPr>
          </a:p>
        </p:txBody>
      </p:sp>
      <p:pic>
        <p:nvPicPr>
          <p:cNvPr id="34" name="Picture 2" descr="Houses">
            <a:extLst>
              <a:ext uri="{FF2B5EF4-FFF2-40B4-BE49-F238E27FC236}">
                <a16:creationId xmlns:a16="http://schemas.microsoft.com/office/drawing/2014/main" xmlns="" id="{26E1C0AA-6E1E-439C-BFF6-60B6B1D810B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9969" r="3825" b="3597"/>
          <a:stretch/>
        </p:blipFill>
        <p:spPr bwMode="auto">
          <a:xfrm>
            <a:off x="4173803" y="1911500"/>
            <a:ext cx="3826678" cy="1807536"/>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xmlns="" id="{8AA39D19-DA1E-440A-855F-1BBF24753C13}"/>
              </a:ext>
            </a:extLst>
          </p:cNvPr>
          <p:cNvSpPr/>
          <p:nvPr/>
        </p:nvSpPr>
        <p:spPr>
          <a:xfrm>
            <a:off x="4173802" y="1911500"/>
            <a:ext cx="3826678" cy="1807535"/>
          </a:xfrm>
          <a:prstGeom prst="rect">
            <a:avLst/>
          </a:prstGeom>
          <a:solidFill>
            <a:srgbClr val="5B9BD5">
              <a:alpha val="85098"/>
            </a:srgbClr>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xmlns="" id="{B06C28B1-668C-46A4-8741-6AD6A865A9C1}"/>
              </a:ext>
            </a:extLst>
          </p:cNvPr>
          <p:cNvSpPr txBox="1"/>
          <p:nvPr/>
        </p:nvSpPr>
        <p:spPr>
          <a:xfrm>
            <a:off x="4173800" y="2236066"/>
            <a:ext cx="3826678" cy="1169551"/>
          </a:xfrm>
          <a:prstGeom prst="rect">
            <a:avLst/>
          </a:prstGeom>
          <a:noFill/>
        </p:spPr>
        <p:txBody>
          <a:bodyPr wrap="square" rtlCol="0">
            <a:spAutoFit/>
          </a:bodyPr>
          <a:lstStyle/>
          <a:p>
            <a:pPr algn="ctr"/>
            <a:r>
              <a:rPr lang="en-US" sz="2800" b="1" spc="300" dirty="0">
                <a:solidFill>
                  <a:schemeClr val="bg1"/>
                </a:solidFill>
                <a:latin typeface="Tw Cen MT" panose="020B0602020104020603" pitchFamily="34" charset="0"/>
              </a:rPr>
              <a:t>HOURS of LABOR at MIN. WAGE (HM)</a:t>
            </a:r>
          </a:p>
          <a:p>
            <a:pPr algn="ctr"/>
            <a:r>
              <a:rPr lang="en-US" sz="1400" b="1" dirty="0">
                <a:solidFill>
                  <a:schemeClr val="bg1"/>
                </a:solidFill>
                <a:latin typeface="Tw Cen MT" panose="020B0602020104020603" pitchFamily="34" charset="0"/>
              </a:rPr>
              <a:t>(Teodoro)</a:t>
            </a:r>
          </a:p>
        </p:txBody>
      </p:sp>
      <p:sp>
        <p:nvSpPr>
          <p:cNvPr id="37" name="TextBox 36">
            <a:extLst>
              <a:ext uri="{FF2B5EF4-FFF2-40B4-BE49-F238E27FC236}">
                <a16:creationId xmlns:a16="http://schemas.microsoft.com/office/drawing/2014/main" xmlns="" id="{C631C13F-685A-4A5E-B719-098D7FCD0517}"/>
              </a:ext>
            </a:extLst>
          </p:cNvPr>
          <p:cNvSpPr txBox="1"/>
          <p:nvPr/>
        </p:nvSpPr>
        <p:spPr>
          <a:xfrm>
            <a:off x="4173800" y="3783275"/>
            <a:ext cx="3826678" cy="738664"/>
          </a:xfrm>
          <a:prstGeom prst="rect">
            <a:avLst/>
          </a:prstGeom>
          <a:noFill/>
        </p:spPr>
        <p:txBody>
          <a:bodyPr wrap="square" rtlCol="0">
            <a:spAutoFit/>
          </a:bodyPr>
          <a:lstStyle/>
          <a:p>
            <a:r>
              <a:rPr lang="en-US" sz="1400" b="1" dirty="0">
                <a:solidFill>
                  <a:schemeClr val="tx1">
                    <a:lumMod val="75000"/>
                    <a:lumOff val="25000"/>
                  </a:schemeClr>
                </a:solidFill>
                <a:latin typeface="Tw Cen MT" panose="020B0602020104020603" pitchFamily="34" charset="0"/>
              </a:rPr>
              <a:t>HM</a:t>
            </a:r>
            <a:r>
              <a:rPr lang="en-US" sz="1400" dirty="0">
                <a:solidFill>
                  <a:schemeClr val="tx1">
                    <a:lumMod val="75000"/>
                    <a:lumOff val="25000"/>
                  </a:schemeClr>
                </a:solidFill>
                <a:latin typeface="Tw Cen MT" panose="020B0602020104020603" pitchFamily="34" charset="0"/>
              </a:rPr>
              <a:t>: Basic household drinking water and wastewater cost is expressed in terms of hours of labor at minimum wage. </a:t>
            </a:r>
          </a:p>
        </p:txBody>
      </p:sp>
      <p:sp>
        <p:nvSpPr>
          <p:cNvPr id="38" name="TextBox 37">
            <a:extLst>
              <a:ext uri="{FF2B5EF4-FFF2-40B4-BE49-F238E27FC236}">
                <a16:creationId xmlns:a16="http://schemas.microsoft.com/office/drawing/2014/main" xmlns="" id="{EE3408EF-8BAD-43A9-A8AB-2104413307EC}"/>
              </a:ext>
            </a:extLst>
          </p:cNvPr>
          <p:cNvSpPr txBox="1"/>
          <p:nvPr/>
        </p:nvSpPr>
        <p:spPr>
          <a:xfrm>
            <a:off x="8145579" y="3778279"/>
            <a:ext cx="3826678" cy="738664"/>
          </a:xfrm>
          <a:prstGeom prst="rect">
            <a:avLst/>
          </a:prstGeom>
          <a:noFill/>
        </p:spPr>
        <p:txBody>
          <a:bodyPr wrap="square" rtlCol="0">
            <a:spAutoFit/>
          </a:bodyPr>
          <a:lstStyle/>
          <a:p>
            <a:r>
              <a:rPr lang="en-US" sz="1400" dirty="0">
                <a:solidFill>
                  <a:schemeClr val="tx1">
                    <a:lumMod val="75000"/>
                    <a:lumOff val="25000"/>
                  </a:schemeClr>
                </a:solidFill>
                <a:latin typeface="Tw Cen MT" panose="020B0602020104020603" pitchFamily="34" charset="0"/>
              </a:rPr>
              <a:t>The calculation of the weighted-average financial burdens across all income levels, in Census tracts in a given utility’s service area.</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xmlns="" id="{1FEA8B22-88B0-4702-9C2F-BFE589B3C20E}"/>
                  </a:ext>
                </a:extLst>
              </p:cNvPr>
              <p:cNvSpPr txBox="1"/>
              <p:nvPr/>
            </p:nvSpPr>
            <p:spPr>
              <a:xfrm>
                <a:off x="202021" y="4877925"/>
                <a:ext cx="3826678" cy="542969"/>
              </a:xfrm>
              <a:prstGeom prst="rect">
                <a:avLst/>
              </a:prstGeom>
              <a:noFill/>
            </p:spPr>
            <p:txBody>
              <a:bodyPr wrap="square" rtlCol="0">
                <a:spAutoFit/>
              </a:bodyPr>
              <a:lstStyle/>
              <a:p>
                <a:pPr algn="ct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𝑃</m:t>
                        </m:r>
                        <m:r>
                          <a:rPr lang="en-US" sz="2000" b="0" i="1" baseline="-25000" smtClean="0">
                            <a:latin typeface="Cambria Math" panose="02040503050406030204" pitchFamily="18" charset="0"/>
                          </a:rPr>
                          <m:t>𝐶</m:t>
                        </m:r>
                        <m:r>
                          <a:rPr lang="en-US" sz="2000" b="0" i="1" smtClean="0">
                            <a:latin typeface="Cambria Math" panose="02040503050406030204" pitchFamily="18" charset="0"/>
                          </a:rPr>
                          <m:t> (</m:t>
                        </m:r>
                        <m:r>
                          <a:rPr lang="en-US" sz="2000" b="0" i="1" smtClean="0">
                            <a:latin typeface="Cambria Math" panose="02040503050406030204" pitchFamily="18" charset="0"/>
                          </a:rPr>
                          <m:t>𝑊</m:t>
                        </m:r>
                        <m:r>
                          <a:rPr lang="en-US" sz="2000" b="0" i="1" smtClean="0">
                            <a:latin typeface="Cambria Math" panose="02040503050406030204" pitchFamily="18" charset="0"/>
                          </a:rPr>
                          <m:t> + </m:t>
                        </m:r>
                        <m:r>
                          <a:rPr lang="en-US" sz="2000" b="0" i="1" smtClean="0">
                            <a:latin typeface="Cambria Math" panose="02040503050406030204" pitchFamily="18" charset="0"/>
                          </a:rPr>
                          <m:t>𝑆</m:t>
                        </m:r>
                        <m:r>
                          <a:rPr lang="en-US" sz="2000" b="0" i="1" smtClean="0">
                            <a:latin typeface="Cambria Math" panose="02040503050406030204" pitchFamily="18" charset="0"/>
                          </a:rPr>
                          <m:t>)</m:t>
                        </m:r>
                      </m:num>
                      <m:den>
                        <m:r>
                          <a:rPr lang="en-US" sz="2000" b="0" i="1" smtClean="0">
                            <a:latin typeface="Cambria Math" panose="02040503050406030204" pitchFamily="18" charset="0"/>
                          </a:rPr>
                          <m:t>𝐼</m:t>
                        </m:r>
                        <m:r>
                          <a:rPr lang="en-US" sz="2000" b="0" i="1" baseline="-25000" smtClean="0">
                            <a:latin typeface="Cambria Math" panose="02040503050406030204" pitchFamily="18" charset="0"/>
                          </a:rPr>
                          <m:t>𝐶</m:t>
                        </m:r>
                        <m:r>
                          <a:rPr lang="en-US" sz="2000" b="0" i="1" smtClean="0">
                            <a:latin typeface="Cambria Math" panose="02040503050406030204" pitchFamily="18" charset="0"/>
                          </a:rPr>
                          <m:t> − </m:t>
                        </m:r>
                        <m:r>
                          <a:rPr lang="en-US" sz="2000" b="0" i="1" smtClean="0">
                            <a:latin typeface="Cambria Math" panose="02040503050406030204" pitchFamily="18" charset="0"/>
                          </a:rPr>
                          <m:t>𝐸𝐶</m:t>
                        </m:r>
                      </m:den>
                    </m:f>
                  </m:oMath>
                </a14:m>
                <a:r>
                  <a:rPr lang="en-US" sz="2000" dirty="0">
                    <a:latin typeface="Tw Cen MT" panose="020B0602020104020603" pitchFamily="34" charset="0"/>
                  </a:rPr>
                  <a:t> = </a:t>
                </a:r>
                <a:r>
                  <a:rPr lang="en-US" sz="2000" b="1" dirty="0">
                    <a:latin typeface="Tw Cen MT" panose="020B0602020104020603" pitchFamily="34" charset="0"/>
                  </a:rPr>
                  <a:t>AR</a:t>
                </a:r>
                <a:r>
                  <a:rPr lang="en-US" sz="2000" b="1" baseline="-25000" dirty="0">
                    <a:latin typeface="Tw Cen MT" panose="020B0602020104020603" pitchFamily="34" charset="0"/>
                  </a:rPr>
                  <a:t>C</a:t>
                </a:r>
                <a:endParaRPr lang="en-US" sz="1600" b="1" baseline="-25000" dirty="0">
                  <a:latin typeface="Tw Cen MT" panose="020B0602020104020603" pitchFamily="34" charset="0"/>
                </a:endParaRPr>
              </a:p>
            </p:txBody>
          </p:sp>
        </mc:Choice>
        <mc:Fallback xmlns="">
          <p:sp>
            <p:nvSpPr>
              <p:cNvPr id="39" name="TextBox 38">
                <a:extLst>
                  <a:ext uri="{FF2B5EF4-FFF2-40B4-BE49-F238E27FC236}">
                    <a16:creationId xmlns:a16="http://schemas.microsoft.com/office/drawing/2014/main" id="{1FEA8B22-88B0-4702-9C2F-BFE589B3C20E}"/>
                  </a:ext>
                </a:extLst>
              </p:cNvPr>
              <p:cNvSpPr txBox="1">
                <a:spLocks noRot="1" noChangeAspect="1" noMove="1" noResize="1" noEditPoints="1" noAdjustHandles="1" noChangeArrowheads="1" noChangeShapeType="1" noTextEdit="1"/>
              </p:cNvSpPr>
              <p:nvPr/>
            </p:nvSpPr>
            <p:spPr>
              <a:xfrm>
                <a:off x="202021" y="4877925"/>
                <a:ext cx="3826678" cy="542969"/>
              </a:xfrm>
              <a:prstGeom prst="rect">
                <a:avLst/>
              </a:prstGeom>
              <a:blipFill>
                <a:blip r:embed="rId5"/>
                <a:stretch>
                  <a:fillRect b="-7865"/>
                </a:stretch>
              </a:blipFill>
            </p:spPr>
            <p:txBody>
              <a:bodyPr/>
              <a:lstStyle/>
              <a:p>
                <a:r>
                  <a:rPr lang="en-US">
                    <a:noFill/>
                  </a:rPr>
                  <a:t> </a:t>
                </a:r>
              </a:p>
            </p:txBody>
          </p:sp>
        </mc:Fallback>
      </mc:AlternateContent>
      <p:sp>
        <p:nvSpPr>
          <p:cNvPr id="40" name="TextBox 39">
            <a:extLst>
              <a:ext uri="{FF2B5EF4-FFF2-40B4-BE49-F238E27FC236}">
                <a16:creationId xmlns:a16="http://schemas.microsoft.com/office/drawing/2014/main" xmlns="" id="{C89EBF7D-0D55-424C-8BA2-443171F28C3F}"/>
              </a:ext>
            </a:extLst>
          </p:cNvPr>
          <p:cNvSpPr txBox="1"/>
          <p:nvPr/>
        </p:nvSpPr>
        <p:spPr>
          <a:xfrm>
            <a:off x="138229" y="5873107"/>
            <a:ext cx="3439182" cy="646331"/>
          </a:xfrm>
          <a:prstGeom prst="rect">
            <a:avLst/>
          </a:prstGeom>
          <a:noFill/>
        </p:spPr>
        <p:txBody>
          <a:bodyPr wrap="square" rtlCol="0">
            <a:spAutoFit/>
          </a:bodyPr>
          <a:lstStyle/>
          <a:p>
            <a:pPr marL="285750" indent="-182880">
              <a:buFont typeface="Arial" panose="020B0604020202020204" pitchFamily="34" charset="0"/>
              <a:buChar char="•"/>
            </a:pPr>
            <a:r>
              <a:rPr lang="en-US" sz="1200" b="1" dirty="0">
                <a:solidFill>
                  <a:schemeClr val="bg1"/>
                </a:solidFill>
                <a:latin typeface="Tw Cen MT" panose="020B0602020104020603" pitchFamily="34" charset="0"/>
              </a:rPr>
              <a:t>C</a:t>
            </a:r>
            <a:r>
              <a:rPr lang="en-US" sz="1200" dirty="0">
                <a:solidFill>
                  <a:schemeClr val="bg1"/>
                </a:solidFill>
                <a:latin typeface="Tw Cen MT" panose="020B0602020104020603" pitchFamily="34" charset="0"/>
              </a:rPr>
              <a:t>   Given customer</a:t>
            </a:r>
          </a:p>
          <a:p>
            <a:pPr marL="285750" indent="-182880">
              <a:buFont typeface="Arial" panose="020B0604020202020204" pitchFamily="34" charset="0"/>
              <a:buChar char="•"/>
            </a:pPr>
            <a:r>
              <a:rPr lang="en-US" sz="1200" b="1" dirty="0">
                <a:solidFill>
                  <a:schemeClr val="bg1"/>
                </a:solidFill>
                <a:latin typeface="Tw Cen MT" panose="020B0602020104020603" pitchFamily="34" charset="0"/>
              </a:rPr>
              <a:t>P</a:t>
            </a:r>
            <a:r>
              <a:rPr lang="en-US" sz="1200" b="1" baseline="-25000" dirty="0">
                <a:solidFill>
                  <a:schemeClr val="bg1"/>
                </a:solidFill>
                <a:latin typeface="Tw Cen MT" panose="020B0602020104020603" pitchFamily="34" charset="0"/>
              </a:rPr>
              <a:t>C</a:t>
            </a:r>
            <a:r>
              <a:rPr lang="en-US" sz="1200" dirty="0">
                <a:solidFill>
                  <a:schemeClr val="bg1"/>
                </a:solidFill>
                <a:latin typeface="Tw Cen MT" panose="020B0602020104020603" pitchFamily="34" charset="0"/>
              </a:rPr>
              <a:t>  # of Persons in Household</a:t>
            </a:r>
          </a:p>
          <a:p>
            <a:pPr marL="285750" indent="-182880">
              <a:buFont typeface="Arial" panose="020B0604020202020204" pitchFamily="34" charset="0"/>
              <a:buChar char="•"/>
            </a:pPr>
            <a:r>
              <a:rPr lang="en-US" sz="1200" b="1" dirty="0">
                <a:solidFill>
                  <a:schemeClr val="bg1"/>
                </a:solidFill>
                <a:latin typeface="Tw Cen MT" panose="020B0602020104020603" pitchFamily="34" charset="0"/>
              </a:rPr>
              <a:t>S</a:t>
            </a:r>
            <a:r>
              <a:rPr lang="en-US" sz="1200" dirty="0">
                <a:solidFill>
                  <a:schemeClr val="bg1"/>
                </a:solidFill>
                <a:latin typeface="Tw Cen MT" panose="020B0602020104020603" pitchFamily="34" charset="0"/>
              </a:rPr>
              <a:t>   Per Capita Wastewater Costs</a:t>
            </a:r>
          </a:p>
        </p:txBody>
      </p:sp>
      <p:sp>
        <p:nvSpPr>
          <p:cNvPr id="41" name="TextBox 40">
            <a:extLst>
              <a:ext uri="{FF2B5EF4-FFF2-40B4-BE49-F238E27FC236}">
                <a16:creationId xmlns:a16="http://schemas.microsoft.com/office/drawing/2014/main" xmlns="" id="{26992BE5-4628-4393-9D1C-DE9AFA168D36}"/>
              </a:ext>
            </a:extLst>
          </p:cNvPr>
          <p:cNvSpPr txBox="1"/>
          <p:nvPr/>
        </p:nvSpPr>
        <p:spPr>
          <a:xfrm>
            <a:off x="2513565" y="5912313"/>
            <a:ext cx="3306725" cy="461665"/>
          </a:xfrm>
          <a:prstGeom prst="rect">
            <a:avLst/>
          </a:prstGeom>
          <a:noFill/>
        </p:spPr>
        <p:txBody>
          <a:bodyPr wrap="square" rtlCol="0">
            <a:spAutoFit/>
          </a:bodyPr>
          <a:lstStyle/>
          <a:p>
            <a:pPr marL="285750" indent="-182880">
              <a:buFont typeface="Arial" panose="020B0604020202020204" pitchFamily="34" charset="0"/>
              <a:buChar char="•"/>
            </a:pPr>
            <a:r>
              <a:rPr lang="en-US" sz="1200" b="1" dirty="0">
                <a:solidFill>
                  <a:schemeClr val="bg1"/>
                </a:solidFill>
                <a:latin typeface="Tw Cen MT" panose="020B0602020104020603" pitchFamily="34" charset="0"/>
              </a:rPr>
              <a:t>W</a:t>
            </a:r>
            <a:r>
              <a:rPr lang="en-US" sz="1200" dirty="0">
                <a:solidFill>
                  <a:schemeClr val="bg1"/>
                </a:solidFill>
                <a:latin typeface="Tw Cen MT" panose="020B0602020104020603" pitchFamily="34" charset="0"/>
              </a:rPr>
              <a:t>   Per Capita Drinking Water Costs</a:t>
            </a:r>
          </a:p>
          <a:p>
            <a:pPr marL="285750" indent="-182880">
              <a:buFont typeface="Arial" panose="020B0604020202020204" pitchFamily="34" charset="0"/>
              <a:buChar char="•"/>
            </a:pPr>
            <a:r>
              <a:rPr lang="en-US" sz="1200" b="1" dirty="0">
                <a:solidFill>
                  <a:schemeClr val="bg1"/>
                </a:solidFill>
                <a:latin typeface="Tw Cen MT" panose="020B0602020104020603" pitchFamily="34" charset="0"/>
              </a:rPr>
              <a:t>I</a:t>
            </a:r>
            <a:r>
              <a:rPr lang="en-US" sz="1200" b="1" baseline="-25000" dirty="0">
                <a:solidFill>
                  <a:schemeClr val="bg1"/>
                </a:solidFill>
                <a:latin typeface="Tw Cen MT" panose="020B0602020104020603" pitchFamily="34" charset="0"/>
              </a:rPr>
              <a:t>C</a:t>
            </a:r>
            <a:r>
              <a:rPr lang="en-US" sz="1200" dirty="0">
                <a:solidFill>
                  <a:schemeClr val="bg1"/>
                </a:solidFill>
                <a:latin typeface="Tw Cen MT" panose="020B0602020104020603" pitchFamily="34" charset="0"/>
              </a:rPr>
              <a:t>   Household Income</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xmlns="" id="{7BC7DF4B-6097-4309-84A9-140618234C10}"/>
                  </a:ext>
                </a:extLst>
              </p:cNvPr>
              <p:cNvSpPr txBox="1"/>
              <p:nvPr/>
            </p:nvSpPr>
            <p:spPr>
              <a:xfrm>
                <a:off x="4178611" y="4877925"/>
                <a:ext cx="3826678" cy="542969"/>
              </a:xfrm>
              <a:prstGeom prst="rect">
                <a:avLst/>
              </a:prstGeom>
              <a:noFill/>
            </p:spPr>
            <p:txBody>
              <a:bodyPr wrap="square" rtlCol="0">
                <a:spAutoFit/>
              </a:bodyPr>
              <a:lstStyle/>
              <a:p>
                <a:pPr algn="ct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𝑃</m:t>
                        </m:r>
                        <m:r>
                          <a:rPr lang="en-US" sz="2000" b="0" i="1" baseline="-25000" smtClean="0">
                            <a:latin typeface="Cambria Math" panose="02040503050406030204" pitchFamily="18" charset="0"/>
                          </a:rPr>
                          <m:t>𝐶</m:t>
                        </m:r>
                        <m:r>
                          <a:rPr lang="en-US" sz="2000" b="0" i="1" smtClean="0">
                            <a:latin typeface="Cambria Math" panose="02040503050406030204" pitchFamily="18" charset="0"/>
                          </a:rPr>
                          <m:t> (</m:t>
                        </m:r>
                        <m:r>
                          <a:rPr lang="en-US" sz="2000" b="0" i="1" smtClean="0">
                            <a:latin typeface="Cambria Math" panose="02040503050406030204" pitchFamily="18" charset="0"/>
                          </a:rPr>
                          <m:t>𝑊</m:t>
                        </m:r>
                        <m:r>
                          <a:rPr lang="en-US" sz="2000" b="0" i="1" smtClean="0">
                            <a:latin typeface="Cambria Math" panose="02040503050406030204" pitchFamily="18" charset="0"/>
                          </a:rPr>
                          <m:t> + </m:t>
                        </m:r>
                        <m:r>
                          <a:rPr lang="en-US" sz="2000" b="0" i="1" smtClean="0">
                            <a:latin typeface="Cambria Math" panose="02040503050406030204" pitchFamily="18" charset="0"/>
                          </a:rPr>
                          <m:t>𝑆</m:t>
                        </m:r>
                        <m:r>
                          <a:rPr lang="en-US" sz="2000" b="0" i="1" smtClean="0">
                            <a:latin typeface="Cambria Math" panose="02040503050406030204" pitchFamily="18" charset="0"/>
                          </a:rPr>
                          <m:t>)</m:t>
                        </m:r>
                      </m:num>
                      <m:den>
                        <m:r>
                          <a:rPr lang="en-US" sz="2000" b="0" i="1" smtClean="0">
                            <a:latin typeface="Cambria Math" panose="02040503050406030204" pitchFamily="18" charset="0"/>
                          </a:rPr>
                          <m:t>𝐴</m:t>
                        </m:r>
                      </m:den>
                    </m:f>
                  </m:oMath>
                </a14:m>
                <a:r>
                  <a:rPr lang="en-US" sz="2000" dirty="0">
                    <a:latin typeface="Tw Cen MT" panose="020B0602020104020603" pitchFamily="34" charset="0"/>
                  </a:rPr>
                  <a:t> = </a:t>
                </a:r>
                <a:r>
                  <a:rPr lang="en-US" sz="2000" b="1" dirty="0">
                    <a:latin typeface="Tw Cen MT" panose="020B0602020104020603" pitchFamily="34" charset="0"/>
                  </a:rPr>
                  <a:t>HM</a:t>
                </a:r>
                <a:r>
                  <a:rPr lang="en-US" sz="2000" b="1" baseline="-25000" dirty="0">
                    <a:latin typeface="Tw Cen MT" panose="020B0602020104020603" pitchFamily="34" charset="0"/>
                  </a:rPr>
                  <a:t>C</a:t>
                </a:r>
                <a:endParaRPr lang="en-US" sz="1600" b="1" baseline="-25000" dirty="0">
                  <a:latin typeface="Tw Cen MT" panose="020B0602020104020603" pitchFamily="34" charset="0"/>
                </a:endParaRPr>
              </a:p>
            </p:txBody>
          </p:sp>
        </mc:Choice>
        <mc:Fallback xmlns="">
          <p:sp>
            <p:nvSpPr>
              <p:cNvPr id="42" name="TextBox 41">
                <a:extLst>
                  <a:ext uri="{FF2B5EF4-FFF2-40B4-BE49-F238E27FC236}">
                    <a16:creationId xmlns:a16="http://schemas.microsoft.com/office/drawing/2014/main" id="{7BC7DF4B-6097-4309-84A9-140618234C10}"/>
                  </a:ext>
                </a:extLst>
              </p:cNvPr>
              <p:cNvSpPr txBox="1">
                <a:spLocks noRot="1" noChangeAspect="1" noMove="1" noResize="1" noEditPoints="1" noAdjustHandles="1" noChangeArrowheads="1" noChangeShapeType="1" noTextEdit="1"/>
              </p:cNvSpPr>
              <p:nvPr/>
            </p:nvSpPr>
            <p:spPr>
              <a:xfrm>
                <a:off x="4178611" y="4877925"/>
                <a:ext cx="3826678" cy="542969"/>
              </a:xfrm>
              <a:prstGeom prst="rect">
                <a:avLst/>
              </a:prstGeom>
              <a:blipFill>
                <a:blip r:embed="rId6"/>
                <a:stretch>
                  <a:fillRect b="-7865"/>
                </a:stretch>
              </a:blipFill>
            </p:spPr>
            <p:txBody>
              <a:bodyPr/>
              <a:lstStyle/>
              <a:p>
                <a:r>
                  <a:rPr lang="en-US">
                    <a:noFill/>
                  </a:rPr>
                  <a:t> </a:t>
                </a:r>
              </a:p>
            </p:txBody>
          </p:sp>
        </mc:Fallback>
      </mc:AlternateContent>
      <p:sp>
        <p:nvSpPr>
          <p:cNvPr id="43" name="TextBox 42">
            <a:extLst>
              <a:ext uri="{FF2B5EF4-FFF2-40B4-BE49-F238E27FC236}">
                <a16:creationId xmlns:a16="http://schemas.microsoft.com/office/drawing/2014/main" xmlns="" id="{DD533067-2EF8-43A8-B61E-0351418B9F63}"/>
              </a:ext>
            </a:extLst>
          </p:cNvPr>
          <p:cNvSpPr txBox="1"/>
          <p:nvPr/>
        </p:nvSpPr>
        <p:spPr>
          <a:xfrm>
            <a:off x="5093001" y="5912312"/>
            <a:ext cx="2971278" cy="461665"/>
          </a:xfrm>
          <a:prstGeom prst="rect">
            <a:avLst/>
          </a:prstGeom>
          <a:noFill/>
        </p:spPr>
        <p:txBody>
          <a:bodyPr wrap="square" rtlCol="0">
            <a:spAutoFit/>
          </a:bodyPr>
          <a:lstStyle/>
          <a:p>
            <a:pPr marL="285750" indent="-182880">
              <a:buFont typeface="Arial" panose="020B0604020202020204" pitchFamily="34" charset="0"/>
              <a:buChar char="•"/>
            </a:pPr>
            <a:r>
              <a:rPr lang="en-US" sz="1200" b="1" dirty="0">
                <a:solidFill>
                  <a:schemeClr val="bg1"/>
                </a:solidFill>
                <a:latin typeface="Tw Cen MT" panose="020B0602020104020603" pitchFamily="34" charset="0"/>
              </a:rPr>
              <a:t>E</a:t>
            </a:r>
            <a:r>
              <a:rPr lang="en-US" sz="1200" b="1" baseline="-25000" dirty="0">
                <a:solidFill>
                  <a:schemeClr val="bg1"/>
                </a:solidFill>
                <a:latin typeface="Tw Cen MT" panose="020B0602020104020603" pitchFamily="34" charset="0"/>
              </a:rPr>
              <a:t>C</a:t>
            </a:r>
            <a:r>
              <a:rPr lang="en-US" sz="1200" dirty="0">
                <a:solidFill>
                  <a:schemeClr val="bg1"/>
                </a:solidFill>
                <a:latin typeface="Tw Cen MT" panose="020B0602020104020603" pitchFamily="34" charset="0"/>
              </a:rPr>
              <a:t>  Essential Household Expenses </a:t>
            </a:r>
            <a:endParaRPr lang="en-US" sz="1200" b="1" dirty="0">
              <a:solidFill>
                <a:schemeClr val="bg1"/>
              </a:solidFill>
              <a:latin typeface="Tw Cen MT" panose="020B0602020104020603" pitchFamily="34" charset="0"/>
            </a:endParaRPr>
          </a:p>
          <a:p>
            <a:pPr marL="285750" indent="-182880">
              <a:buFont typeface="Arial" panose="020B0604020202020204" pitchFamily="34" charset="0"/>
              <a:buChar char="•"/>
            </a:pPr>
            <a:r>
              <a:rPr lang="en-US" sz="1200" b="1" dirty="0">
                <a:solidFill>
                  <a:schemeClr val="bg1"/>
                </a:solidFill>
                <a:latin typeface="Tw Cen MT" panose="020B0602020104020603" pitchFamily="34" charset="0"/>
              </a:rPr>
              <a:t>A</a:t>
            </a:r>
            <a:r>
              <a:rPr lang="en-US" sz="1200" dirty="0">
                <a:solidFill>
                  <a:schemeClr val="bg1"/>
                </a:solidFill>
                <a:latin typeface="Tw Cen MT" panose="020B0602020104020603" pitchFamily="34" charset="0"/>
              </a:rPr>
              <a:t>   Minimum Wage in C’s labor market</a:t>
            </a: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xmlns="" id="{5F65CD7C-DEC4-4179-BC26-BCFC20A75BB8}"/>
                  </a:ext>
                </a:extLst>
              </p:cNvPr>
              <p:cNvSpPr txBox="1"/>
              <p:nvPr/>
            </p:nvSpPr>
            <p:spPr>
              <a:xfrm>
                <a:off x="8155201" y="4719334"/>
                <a:ext cx="3826678" cy="528414"/>
              </a:xfrm>
              <a:prstGeom prst="rect">
                <a:avLst/>
              </a:prstGeom>
              <a:noFill/>
            </p:spPr>
            <p:txBody>
              <a:bodyPr wrap="square" rtlCol="0">
                <a:spAutoFit/>
              </a:bodyPr>
              <a:lstStyle/>
              <a:p>
                <a:pPr algn="ctr"/>
                <a14:m>
                  <m:oMath xmlns:m="http://schemas.openxmlformats.org/officeDocument/2006/math">
                    <m:f>
                      <m:fPr>
                        <m:ctrlPr>
                          <a:rPr lang="en-US" sz="1400" i="1" smtClean="0">
                            <a:latin typeface="Cambria Math" panose="02040503050406030204" pitchFamily="18" charset="0"/>
                          </a:rPr>
                        </m:ctrlPr>
                      </m:fPr>
                      <m:num>
                        <m:d>
                          <m:dPr>
                            <m:ctrlPr>
                              <a:rPr lang="en-US" sz="1400" b="0" i="1" smtClean="0">
                                <a:latin typeface="Cambria Math" panose="02040503050406030204" pitchFamily="18" charset="0"/>
                              </a:rPr>
                            </m:ctrlPr>
                          </m:dPr>
                          <m:e>
                            <m:eqArr>
                              <m:eqArrPr>
                                <m:ctrlPr>
                                  <a:rPr lang="en-US" sz="1400" b="0" i="1" smtClean="0">
                                    <a:latin typeface="Cambria Math" panose="02040503050406030204" pitchFamily="18" charset="0"/>
                                  </a:rPr>
                                </m:ctrlPr>
                              </m:eqArrPr>
                              <m:e>
                                <m:r>
                                  <a:rPr lang="en-US" sz="1400" b="0" i="1" smtClean="0">
                                    <a:latin typeface="Cambria Math" panose="02040503050406030204" pitchFamily="18" charset="0"/>
                                  </a:rPr>
                                  <m:t>% </m:t>
                                </m:r>
                                <m:r>
                                  <a:rPr lang="en-US" sz="1400" b="0" i="1" smtClean="0">
                                    <a:latin typeface="Cambria Math" panose="02040503050406030204" pitchFamily="18" charset="0"/>
                                  </a:rPr>
                                  <m:t>𝑜𝑓</m:t>
                                </m:r>
                                <m:r>
                                  <a:rPr lang="en-US" sz="1400" b="0" i="1" smtClean="0">
                                    <a:latin typeface="Cambria Math" panose="02040503050406030204" pitchFamily="18" charset="0"/>
                                  </a:rPr>
                                  <m:t> </m:t>
                                </m:r>
                                <m:r>
                                  <a:rPr lang="en-US" sz="1400" b="0" i="1" smtClean="0">
                                    <a:latin typeface="Cambria Math" panose="02040503050406030204" pitchFamily="18" charset="0"/>
                                  </a:rPr>
                                  <m:t>𝑝𝑜𝑝𝑢𝑙𝑎𝑡𝑖𝑜𝑛</m:t>
                                </m:r>
                              </m:e>
                              <m:e>
                                <m:r>
                                  <a:rPr lang="en-US" sz="1400" b="0" i="1" smtClean="0">
                                    <a:latin typeface="Cambria Math" panose="02040503050406030204" pitchFamily="18" charset="0"/>
                                  </a:rPr>
                                  <m:t> </m:t>
                                </m:r>
                                <m:r>
                                  <a:rPr lang="en-US" sz="1400" b="0" i="1" smtClean="0">
                                    <a:latin typeface="Cambria Math" panose="02040503050406030204" pitchFamily="18" charset="0"/>
                                  </a:rPr>
                                  <m:t>𝑖𝑛</m:t>
                                </m:r>
                                <m:r>
                                  <a:rPr lang="en-US" sz="1400" b="0" i="1" smtClean="0">
                                    <a:latin typeface="Cambria Math" panose="02040503050406030204" pitchFamily="18" charset="0"/>
                                  </a:rPr>
                                  <m:t> </m:t>
                                </m:r>
                                <m:r>
                                  <a:rPr lang="en-US" sz="1400" b="0" i="1" smtClean="0">
                                    <a:latin typeface="Cambria Math" panose="02040503050406030204" pitchFamily="18" charset="0"/>
                                  </a:rPr>
                                  <m:t>𝑐𝑒𝑛𝑠𝑢𝑠</m:t>
                                </m:r>
                                <m:r>
                                  <a:rPr lang="en-US" sz="1400" b="0" i="1" smtClean="0">
                                    <a:latin typeface="Cambria Math" panose="02040503050406030204" pitchFamily="18" charset="0"/>
                                  </a:rPr>
                                  <m:t> </m:t>
                                </m:r>
                                <m:r>
                                  <a:rPr lang="en-US" sz="1400" b="0" i="1" smtClean="0">
                                    <a:latin typeface="Cambria Math" panose="02040503050406030204" pitchFamily="18" charset="0"/>
                                  </a:rPr>
                                  <m:t>𝑡𝑟𝑎𝑐𝑡</m:t>
                                </m:r>
                              </m:e>
                            </m:eqArr>
                          </m:e>
                        </m:d>
                        <m:r>
                          <a:rPr lang="en-US" sz="1400" b="0" i="1" smtClean="0">
                            <a:latin typeface="Cambria Math" panose="02040503050406030204" pitchFamily="18" charset="0"/>
                          </a:rPr>
                          <m:t>  × </m:t>
                        </m:r>
                        <m:d>
                          <m:dPr>
                            <m:ctrlPr>
                              <a:rPr lang="en-US" sz="1400" b="0" i="1" smtClean="0">
                                <a:latin typeface="Cambria Math" panose="02040503050406030204" pitchFamily="18" charset="0"/>
                              </a:rPr>
                            </m:ctrlPr>
                          </m:dPr>
                          <m:e>
                            <m:eqArr>
                              <m:eqArrPr>
                                <m:ctrlPr>
                                  <a:rPr lang="en-US" sz="1400" b="0" i="1" smtClean="0">
                                    <a:latin typeface="Cambria Math" panose="02040503050406030204" pitchFamily="18" charset="0"/>
                                  </a:rPr>
                                </m:ctrlPr>
                              </m:eqArrPr>
                              <m:e>
                                <m:r>
                                  <a:rPr lang="en-US" sz="1400" b="0" i="1" smtClean="0">
                                    <a:latin typeface="Cambria Math" panose="02040503050406030204" pitchFamily="18" charset="0"/>
                                  </a:rPr>
                                  <m:t>𝐴𝑣𝑒𝑟𝑎𝑔𝑒</m:t>
                                </m:r>
                                <m:r>
                                  <a:rPr lang="en-US" sz="1400" b="0" i="1" smtClean="0">
                                    <a:latin typeface="Cambria Math" panose="02040503050406030204" pitchFamily="18" charset="0"/>
                                  </a:rPr>
                                  <m:t> </m:t>
                                </m:r>
                                <m:r>
                                  <a:rPr lang="en-US" sz="1400" b="0" i="1" smtClean="0">
                                    <a:latin typeface="Cambria Math" panose="02040503050406030204" pitchFamily="18" charset="0"/>
                                  </a:rPr>
                                  <m:t>𝑏𝑖𝑙𝑙</m:t>
                                </m:r>
                              </m:e>
                              <m:e>
                                <m:r>
                                  <a:rPr lang="en-US" sz="1400" b="0" i="1" smtClean="0">
                                    <a:latin typeface="Cambria Math" panose="02040503050406030204" pitchFamily="18" charset="0"/>
                                  </a:rPr>
                                  <m:t> </m:t>
                                </m:r>
                                <m:r>
                                  <a:rPr lang="en-US" sz="1400" b="0" i="1" smtClean="0">
                                    <a:latin typeface="Cambria Math" panose="02040503050406030204" pitchFamily="18" charset="0"/>
                                  </a:rPr>
                                  <m:t>𝑖𝑛</m:t>
                                </m:r>
                                <m:r>
                                  <a:rPr lang="en-US" sz="1400" b="0" i="1" smtClean="0">
                                    <a:latin typeface="Cambria Math" panose="02040503050406030204" pitchFamily="18" charset="0"/>
                                  </a:rPr>
                                  <m:t> </m:t>
                                </m:r>
                                <m:r>
                                  <a:rPr lang="en-US" sz="1400" b="0" i="1" smtClean="0">
                                    <a:latin typeface="Cambria Math" panose="02040503050406030204" pitchFamily="18" charset="0"/>
                                  </a:rPr>
                                  <m:t>𝑐𝑒𝑛𝑠𝑢𝑠</m:t>
                                </m:r>
                                <m:r>
                                  <a:rPr lang="en-US" sz="1400" b="0" i="1" smtClean="0">
                                    <a:latin typeface="Cambria Math" panose="02040503050406030204" pitchFamily="18" charset="0"/>
                                  </a:rPr>
                                  <m:t> </m:t>
                                </m:r>
                                <m:r>
                                  <a:rPr lang="en-US" sz="1400" b="0" i="1" smtClean="0">
                                    <a:latin typeface="Cambria Math" panose="02040503050406030204" pitchFamily="18" charset="0"/>
                                  </a:rPr>
                                  <m:t>𝑡𝑟𝑎𝑐𝑡</m:t>
                                </m:r>
                              </m:e>
                            </m:eqArr>
                          </m:e>
                        </m:d>
                      </m:num>
                      <m:den>
                        <m:r>
                          <a:rPr lang="en-US" sz="1400" b="0" i="1" smtClean="0">
                            <a:latin typeface="Cambria Math" panose="02040503050406030204" pitchFamily="18" charset="0"/>
                          </a:rPr>
                          <m:t>𝑚𝑒𝑑𝑖𝑎𝑛</m:t>
                        </m:r>
                        <m:r>
                          <a:rPr lang="en-US" sz="1400" b="0" i="1" smtClean="0">
                            <a:latin typeface="Cambria Math" panose="02040503050406030204" pitchFamily="18" charset="0"/>
                          </a:rPr>
                          <m:t> </m:t>
                        </m:r>
                        <m:r>
                          <a:rPr lang="en-US" sz="1400" b="0" i="1" smtClean="0">
                            <a:latin typeface="Cambria Math" panose="02040503050406030204" pitchFamily="18" charset="0"/>
                          </a:rPr>
                          <m:t>𝑖𝑛𝑐𝑜𝑚𝑒</m:t>
                        </m:r>
                        <m:r>
                          <a:rPr lang="en-US" sz="1400" b="0" i="1" smtClean="0">
                            <a:latin typeface="Cambria Math" panose="02040503050406030204" pitchFamily="18" charset="0"/>
                          </a:rPr>
                          <m:t> </m:t>
                        </m:r>
                        <m:r>
                          <a:rPr lang="en-US" sz="1400" b="0" i="1" smtClean="0">
                            <a:latin typeface="Cambria Math" panose="02040503050406030204" pitchFamily="18" charset="0"/>
                          </a:rPr>
                          <m:t>𝑖𝑛</m:t>
                        </m:r>
                        <m:r>
                          <a:rPr lang="en-US" sz="1400" b="0" i="1" smtClean="0">
                            <a:latin typeface="Cambria Math" panose="02040503050406030204" pitchFamily="18" charset="0"/>
                          </a:rPr>
                          <m:t> </m:t>
                        </m:r>
                        <m:r>
                          <a:rPr lang="en-US" sz="1400" b="0" i="1" smtClean="0">
                            <a:latin typeface="Cambria Math" panose="02040503050406030204" pitchFamily="18" charset="0"/>
                          </a:rPr>
                          <m:t>𝑡𝑟𝑎𝑐𝑡</m:t>
                        </m:r>
                      </m:den>
                    </m:f>
                  </m:oMath>
                </a14:m>
                <a:r>
                  <a:rPr lang="en-US" sz="1400" dirty="0">
                    <a:latin typeface="Tw Cen MT" panose="020B0602020104020603" pitchFamily="34" charset="0"/>
                  </a:rPr>
                  <a:t> = </a:t>
                </a:r>
                <a:r>
                  <a:rPr lang="en-US" sz="1400" b="1" dirty="0" err="1">
                    <a:latin typeface="Tw Cen MT" panose="020B0602020104020603" pitchFamily="34" charset="0"/>
                  </a:rPr>
                  <a:t>WARi</a:t>
                </a:r>
                <a:endParaRPr lang="en-US" sz="1600" b="1" baseline="-25000" dirty="0">
                  <a:latin typeface="Tw Cen MT" panose="020B0602020104020603" pitchFamily="34" charset="0"/>
                </a:endParaRPr>
              </a:p>
            </p:txBody>
          </p:sp>
        </mc:Choice>
        <mc:Fallback xmlns="">
          <p:sp>
            <p:nvSpPr>
              <p:cNvPr id="44" name="TextBox 43">
                <a:extLst>
                  <a:ext uri="{FF2B5EF4-FFF2-40B4-BE49-F238E27FC236}">
                    <a16:creationId xmlns:a16="http://schemas.microsoft.com/office/drawing/2014/main" id="{5F65CD7C-DEC4-4179-BC26-BCFC20A75BB8}"/>
                  </a:ext>
                </a:extLst>
              </p:cNvPr>
              <p:cNvSpPr txBox="1">
                <a:spLocks noRot="1" noChangeAspect="1" noMove="1" noResize="1" noEditPoints="1" noAdjustHandles="1" noChangeArrowheads="1" noChangeShapeType="1" noTextEdit="1"/>
              </p:cNvSpPr>
              <p:nvPr/>
            </p:nvSpPr>
            <p:spPr>
              <a:xfrm>
                <a:off x="8155201" y="4719334"/>
                <a:ext cx="3826678" cy="528414"/>
              </a:xfrm>
              <a:prstGeom prst="rect">
                <a:avLst/>
              </a:prstGeom>
              <a:blipFill>
                <a:blip r:embed="rId7"/>
                <a:stretch>
                  <a:fillRect b="-3448"/>
                </a:stretch>
              </a:blipFill>
            </p:spPr>
            <p:txBody>
              <a:bodyPr/>
              <a:lstStyle/>
              <a:p>
                <a:r>
                  <a:rPr lang="en-US">
                    <a:noFill/>
                  </a:rPr>
                  <a:t> </a:t>
                </a:r>
              </a:p>
            </p:txBody>
          </p:sp>
        </mc:Fallback>
      </mc:AlternateContent>
      <p:sp>
        <p:nvSpPr>
          <p:cNvPr id="45" name="TextBox 44">
            <a:extLst>
              <a:ext uri="{FF2B5EF4-FFF2-40B4-BE49-F238E27FC236}">
                <a16:creationId xmlns:a16="http://schemas.microsoft.com/office/drawing/2014/main" xmlns="" id="{5AC2C038-D567-480D-9D66-072AE7E990F9}"/>
              </a:ext>
            </a:extLst>
          </p:cNvPr>
          <p:cNvSpPr txBox="1"/>
          <p:nvPr/>
        </p:nvSpPr>
        <p:spPr>
          <a:xfrm>
            <a:off x="8155201" y="5474184"/>
            <a:ext cx="3826678" cy="523220"/>
          </a:xfrm>
          <a:prstGeom prst="rect">
            <a:avLst/>
          </a:prstGeom>
          <a:noFill/>
        </p:spPr>
        <p:txBody>
          <a:bodyPr wrap="square" rtlCol="0">
            <a:spAutoFit/>
          </a:bodyPr>
          <a:lstStyle/>
          <a:p>
            <a:r>
              <a:rPr lang="en-US" sz="1400" dirty="0">
                <a:solidFill>
                  <a:schemeClr val="tx1">
                    <a:lumMod val="75000"/>
                    <a:lumOff val="25000"/>
                  </a:schemeClr>
                </a:solidFill>
                <a:latin typeface="Tw Cen MT" panose="020B0602020104020603" pitchFamily="34" charset="0"/>
              </a:rPr>
              <a:t>Once completed for all tracts – the average </a:t>
            </a:r>
            <a:r>
              <a:rPr lang="en-US" sz="1400" dirty="0" err="1">
                <a:solidFill>
                  <a:schemeClr val="tx1">
                    <a:lumMod val="75000"/>
                    <a:lumOff val="25000"/>
                  </a:schemeClr>
                </a:solidFill>
                <a:latin typeface="Tw Cen MT" panose="020B0602020104020603" pitchFamily="34" charset="0"/>
              </a:rPr>
              <a:t>WARi</a:t>
            </a:r>
            <a:r>
              <a:rPr lang="en-US" sz="1400" dirty="0">
                <a:solidFill>
                  <a:schemeClr val="tx1">
                    <a:lumMod val="75000"/>
                    <a:lumOff val="25000"/>
                  </a:schemeClr>
                </a:solidFill>
                <a:latin typeface="Tw Cen MT" panose="020B0602020104020603" pitchFamily="34" charset="0"/>
              </a:rPr>
              <a:t> is calculated for the entire service area. </a:t>
            </a:r>
          </a:p>
        </p:txBody>
      </p:sp>
    </p:spTree>
    <p:extLst>
      <p:ext uri="{BB962C8B-B14F-4D97-AF65-F5344CB8AC3E}">
        <p14:creationId xmlns:p14="http://schemas.microsoft.com/office/powerpoint/2010/main" val="6286204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xmlns="" id="{5FB582E6-6706-47E7-9BA5-AFE2FC1DFAB7}"/>
              </a:ext>
            </a:extLst>
          </p:cNvPr>
          <p:cNvCxnSpPr>
            <a:cxnSpLocks/>
          </p:cNvCxnSpPr>
          <p:nvPr/>
        </p:nvCxnSpPr>
        <p:spPr>
          <a:xfrm rot="10800000" flipH="1">
            <a:off x="1295516" y="1885010"/>
            <a:ext cx="1" cy="3383280"/>
          </a:xfrm>
          <a:prstGeom prst="line">
            <a:avLst/>
          </a:prstGeom>
          <a:ln w="28575">
            <a:solidFill>
              <a:srgbClr val="5B9BD5"/>
            </a:solidFill>
            <a:prstDash val="sysDot"/>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xmlns="" id="{D54171AF-85C2-4F1F-8523-3142E534EB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692" r="13290"/>
          <a:stretch/>
        </p:blipFill>
        <p:spPr>
          <a:xfrm>
            <a:off x="9005777" y="-10633"/>
            <a:ext cx="3186223" cy="6858000"/>
          </a:xfrm>
          <a:prstGeom prst="rect">
            <a:avLst/>
          </a:prstGeom>
        </p:spPr>
      </p:pic>
      <p:sp>
        <p:nvSpPr>
          <p:cNvPr id="19" name="Rectangle 18">
            <a:extLst>
              <a:ext uri="{FF2B5EF4-FFF2-40B4-BE49-F238E27FC236}">
                <a16:creationId xmlns:a16="http://schemas.microsoft.com/office/drawing/2014/main" xmlns="" id="{CFF0AEC2-D0B2-4306-AFB8-240992FA760D}"/>
              </a:ext>
            </a:extLst>
          </p:cNvPr>
          <p:cNvSpPr/>
          <p:nvPr/>
        </p:nvSpPr>
        <p:spPr>
          <a:xfrm>
            <a:off x="11210306" y="0"/>
            <a:ext cx="403762" cy="427512"/>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xmlns="" id="{957C6244-D432-464D-B132-85E2B42242B8}"/>
              </a:ext>
            </a:extLst>
          </p:cNvPr>
          <p:cNvSpPr txBox="1"/>
          <p:nvPr/>
        </p:nvSpPr>
        <p:spPr>
          <a:xfrm>
            <a:off x="11162805" y="58180"/>
            <a:ext cx="498764" cy="369332"/>
          </a:xfrm>
          <a:prstGeom prst="rect">
            <a:avLst/>
          </a:prstGeom>
          <a:noFill/>
        </p:spPr>
        <p:txBody>
          <a:bodyPr wrap="square" rtlCol="0">
            <a:spAutoFit/>
          </a:bodyPr>
          <a:lstStyle/>
          <a:p>
            <a:pPr algn="ctr"/>
            <a:r>
              <a:rPr lang="en-US" b="1" dirty="0">
                <a:solidFill>
                  <a:schemeClr val="bg1"/>
                </a:solidFill>
                <a:latin typeface="Ebrima" panose="02000000000000000000" pitchFamily="2" charset="0"/>
                <a:ea typeface="Ebrima" panose="02000000000000000000" pitchFamily="2" charset="0"/>
                <a:cs typeface="Ebrima" panose="02000000000000000000" pitchFamily="2" charset="0"/>
              </a:rPr>
              <a:t>12</a:t>
            </a:r>
          </a:p>
        </p:txBody>
      </p:sp>
      <p:pic>
        <p:nvPicPr>
          <p:cNvPr id="21" name="Picture 20">
            <a:extLst>
              <a:ext uri="{FF2B5EF4-FFF2-40B4-BE49-F238E27FC236}">
                <a16:creationId xmlns:a16="http://schemas.microsoft.com/office/drawing/2014/main" xmlns="" id="{172B89ED-7607-4374-B697-9D64A30B5831}"/>
              </a:ext>
            </a:extLst>
          </p:cNvPr>
          <p:cNvPicPr>
            <a:picLocks noChangeAspect="1"/>
          </p:cNvPicPr>
          <p:nvPr/>
        </p:nvPicPr>
        <p:blipFill>
          <a:blip r:embed="rId4"/>
          <a:stretch>
            <a:fillRect/>
          </a:stretch>
        </p:blipFill>
        <p:spPr>
          <a:xfrm>
            <a:off x="58930" y="6268496"/>
            <a:ext cx="1392699" cy="495362"/>
          </a:xfrm>
          <a:prstGeom prst="rect">
            <a:avLst/>
          </a:prstGeom>
        </p:spPr>
      </p:pic>
      <p:sp>
        <p:nvSpPr>
          <p:cNvPr id="22" name="Oval 21">
            <a:extLst>
              <a:ext uri="{FF2B5EF4-FFF2-40B4-BE49-F238E27FC236}">
                <a16:creationId xmlns:a16="http://schemas.microsoft.com/office/drawing/2014/main" xmlns="" id="{B1C87E42-54C7-4CAF-B24F-A68E9817955F}"/>
              </a:ext>
            </a:extLst>
          </p:cNvPr>
          <p:cNvSpPr/>
          <p:nvPr/>
        </p:nvSpPr>
        <p:spPr>
          <a:xfrm>
            <a:off x="983623" y="1256390"/>
            <a:ext cx="623788" cy="623788"/>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w Cen MT" panose="020B0602020104020603" pitchFamily="34" charset="0"/>
              </a:rPr>
              <a:t>1</a:t>
            </a:r>
          </a:p>
        </p:txBody>
      </p:sp>
      <p:sp>
        <p:nvSpPr>
          <p:cNvPr id="27" name="TextBox 26">
            <a:extLst>
              <a:ext uri="{FF2B5EF4-FFF2-40B4-BE49-F238E27FC236}">
                <a16:creationId xmlns:a16="http://schemas.microsoft.com/office/drawing/2014/main" xmlns="" id="{29F9B29B-24F1-4018-86D5-7CEB2EF3AEC4}"/>
              </a:ext>
            </a:extLst>
          </p:cNvPr>
          <p:cNvSpPr txBox="1"/>
          <p:nvPr/>
        </p:nvSpPr>
        <p:spPr>
          <a:xfrm>
            <a:off x="1763852" y="1368229"/>
            <a:ext cx="6327307" cy="461665"/>
          </a:xfrm>
          <a:prstGeom prst="rect">
            <a:avLst/>
          </a:prstGeom>
          <a:noFill/>
        </p:spPr>
        <p:txBody>
          <a:bodyPr wrap="square" rtlCol="0">
            <a:spAutoFit/>
          </a:bodyPr>
          <a:lstStyle/>
          <a:p>
            <a:r>
              <a:rPr lang="en-US" sz="2400" dirty="0">
                <a:solidFill>
                  <a:schemeClr val="tx1">
                    <a:lumMod val="75000"/>
                    <a:lumOff val="25000"/>
                  </a:schemeClr>
                </a:solidFill>
                <a:latin typeface="Tw Cen MT" panose="020B0602020104020603" pitchFamily="34" charset="0"/>
              </a:rPr>
              <a:t>Form a Stakeholder Workgroup</a:t>
            </a:r>
          </a:p>
        </p:txBody>
      </p:sp>
      <p:sp>
        <p:nvSpPr>
          <p:cNvPr id="12" name="TextBox 11">
            <a:extLst>
              <a:ext uri="{FF2B5EF4-FFF2-40B4-BE49-F238E27FC236}">
                <a16:creationId xmlns:a16="http://schemas.microsoft.com/office/drawing/2014/main" xmlns="" id="{83499B94-D02F-44E1-86DD-ED60B48B9A0A}"/>
              </a:ext>
            </a:extLst>
          </p:cNvPr>
          <p:cNvSpPr txBox="1"/>
          <p:nvPr/>
        </p:nvSpPr>
        <p:spPr>
          <a:xfrm>
            <a:off x="983623" y="177907"/>
            <a:ext cx="7102797" cy="769441"/>
          </a:xfrm>
          <a:prstGeom prst="rect">
            <a:avLst/>
          </a:prstGeom>
          <a:noFill/>
        </p:spPr>
        <p:txBody>
          <a:bodyPr wrap="square" rtlCol="0">
            <a:spAutoFit/>
          </a:bodyPr>
          <a:lstStyle/>
          <a:p>
            <a:r>
              <a:rPr lang="en-US" sz="4400" b="1" spc="300" dirty="0">
                <a:solidFill>
                  <a:srgbClr val="5B9BD5"/>
                </a:solidFill>
                <a:latin typeface="Tw Cen MT" panose="020B0602020104020603" pitchFamily="34" charset="0"/>
              </a:rPr>
              <a:t>POTENTIAL NEXT STEPS</a:t>
            </a:r>
          </a:p>
        </p:txBody>
      </p:sp>
      <p:grpSp>
        <p:nvGrpSpPr>
          <p:cNvPr id="13" name="Group 12">
            <a:extLst>
              <a:ext uri="{FF2B5EF4-FFF2-40B4-BE49-F238E27FC236}">
                <a16:creationId xmlns:a16="http://schemas.microsoft.com/office/drawing/2014/main" xmlns="" id="{5EE1BB2B-60C7-4EA2-A8CA-1C8D4B5BBB2B}"/>
              </a:ext>
            </a:extLst>
          </p:cNvPr>
          <p:cNvGrpSpPr/>
          <p:nvPr/>
        </p:nvGrpSpPr>
        <p:grpSpPr>
          <a:xfrm rot="16200000">
            <a:off x="315430" y="167452"/>
            <a:ext cx="159489" cy="790354"/>
            <a:chOff x="843506" y="0"/>
            <a:chExt cx="159489" cy="790354"/>
          </a:xfrm>
        </p:grpSpPr>
        <p:sp>
          <p:nvSpPr>
            <p:cNvPr id="14" name="Oval 13">
              <a:extLst>
                <a:ext uri="{FF2B5EF4-FFF2-40B4-BE49-F238E27FC236}">
                  <a16:creationId xmlns:a16="http://schemas.microsoft.com/office/drawing/2014/main" xmlns="" id="{2529F933-12C1-4C1E-A8D2-24F848A1E8FE}"/>
                </a:ext>
              </a:extLst>
            </p:cNvPr>
            <p:cNvSpPr/>
            <p:nvPr/>
          </p:nvSpPr>
          <p:spPr>
            <a:xfrm>
              <a:off x="843506" y="630865"/>
              <a:ext cx="159489" cy="159489"/>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xmlns="" id="{A7E00AD4-6EC5-4FDF-A7DB-057399DFD582}"/>
                </a:ext>
              </a:extLst>
            </p:cNvPr>
            <p:cNvCxnSpPr>
              <a:cxnSpLocks/>
            </p:cNvCxnSpPr>
            <p:nvPr/>
          </p:nvCxnSpPr>
          <p:spPr>
            <a:xfrm flipH="1">
              <a:off x="923250" y="0"/>
              <a:ext cx="1" cy="640080"/>
            </a:xfrm>
            <a:prstGeom prst="line">
              <a:avLst/>
            </a:prstGeom>
            <a:ln w="28575">
              <a:solidFill>
                <a:srgbClr val="5B9BD5"/>
              </a:solidFill>
            </a:ln>
          </p:spPr>
          <p:style>
            <a:lnRef idx="1">
              <a:schemeClr val="accent1"/>
            </a:lnRef>
            <a:fillRef idx="0">
              <a:schemeClr val="accent1"/>
            </a:fillRef>
            <a:effectRef idx="0">
              <a:schemeClr val="accent1"/>
            </a:effectRef>
            <a:fontRef idx="minor">
              <a:schemeClr val="tx1"/>
            </a:fontRef>
          </p:style>
        </p:cxnSp>
      </p:grpSp>
      <p:sp>
        <p:nvSpPr>
          <p:cNvPr id="16" name="Oval 15">
            <a:extLst>
              <a:ext uri="{FF2B5EF4-FFF2-40B4-BE49-F238E27FC236}">
                <a16:creationId xmlns:a16="http://schemas.microsoft.com/office/drawing/2014/main" xmlns="" id="{3F291A79-B15D-4093-8853-23891C9FCD3C}"/>
              </a:ext>
            </a:extLst>
          </p:cNvPr>
          <p:cNvSpPr/>
          <p:nvPr/>
        </p:nvSpPr>
        <p:spPr>
          <a:xfrm>
            <a:off x="983623" y="2256596"/>
            <a:ext cx="623788" cy="623788"/>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w Cen MT" panose="020B0602020104020603" pitchFamily="34" charset="0"/>
              </a:rPr>
              <a:t>2</a:t>
            </a:r>
          </a:p>
        </p:txBody>
      </p:sp>
      <p:sp>
        <p:nvSpPr>
          <p:cNvPr id="17" name="Oval 16">
            <a:extLst>
              <a:ext uri="{FF2B5EF4-FFF2-40B4-BE49-F238E27FC236}">
                <a16:creationId xmlns:a16="http://schemas.microsoft.com/office/drawing/2014/main" xmlns="" id="{E67FD091-9ED6-42BD-B9F1-4C4E886E565D}"/>
              </a:ext>
            </a:extLst>
          </p:cNvPr>
          <p:cNvSpPr/>
          <p:nvPr/>
        </p:nvSpPr>
        <p:spPr>
          <a:xfrm>
            <a:off x="983623" y="3256802"/>
            <a:ext cx="623788" cy="623788"/>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w Cen MT" panose="020B0602020104020603" pitchFamily="34" charset="0"/>
              </a:rPr>
              <a:t>3</a:t>
            </a:r>
          </a:p>
        </p:txBody>
      </p:sp>
      <p:sp>
        <p:nvSpPr>
          <p:cNvPr id="18" name="Oval 17">
            <a:extLst>
              <a:ext uri="{FF2B5EF4-FFF2-40B4-BE49-F238E27FC236}">
                <a16:creationId xmlns:a16="http://schemas.microsoft.com/office/drawing/2014/main" xmlns="" id="{A668CBBE-212C-400B-874A-DE12A6C66BF4}"/>
              </a:ext>
            </a:extLst>
          </p:cNvPr>
          <p:cNvSpPr/>
          <p:nvPr/>
        </p:nvSpPr>
        <p:spPr>
          <a:xfrm>
            <a:off x="983623" y="4257008"/>
            <a:ext cx="623788" cy="623788"/>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w Cen MT" panose="020B0602020104020603" pitchFamily="34" charset="0"/>
              </a:rPr>
              <a:t>4</a:t>
            </a:r>
          </a:p>
        </p:txBody>
      </p:sp>
      <p:sp>
        <p:nvSpPr>
          <p:cNvPr id="28" name="Oval 27">
            <a:extLst>
              <a:ext uri="{FF2B5EF4-FFF2-40B4-BE49-F238E27FC236}">
                <a16:creationId xmlns:a16="http://schemas.microsoft.com/office/drawing/2014/main" xmlns="" id="{A4468B7D-72A7-4B4F-A8E0-2F30A711768F}"/>
              </a:ext>
            </a:extLst>
          </p:cNvPr>
          <p:cNvSpPr/>
          <p:nvPr/>
        </p:nvSpPr>
        <p:spPr>
          <a:xfrm>
            <a:off x="983623" y="5257214"/>
            <a:ext cx="623788" cy="623788"/>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w Cen MT" panose="020B0602020104020603" pitchFamily="34" charset="0"/>
              </a:rPr>
              <a:t>5</a:t>
            </a:r>
          </a:p>
        </p:txBody>
      </p:sp>
      <p:sp>
        <p:nvSpPr>
          <p:cNvPr id="30" name="TextBox 29">
            <a:extLst>
              <a:ext uri="{FF2B5EF4-FFF2-40B4-BE49-F238E27FC236}">
                <a16:creationId xmlns:a16="http://schemas.microsoft.com/office/drawing/2014/main" xmlns="" id="{C552E9EB-BA4B-4D22-B279-CD77753367A2}"/>
              </a:ext>
            </a:extLst>
          </p:cNvPr>
          <p:cNvSpPr txBox="1"/>
          <p:nvPr/>
        </p:nvSpPr>
        <p:spPr>
          <a:xfrm>
            <a:off x="1791706" y="2368435"/>
            <a:ext cx="7398367" cy="461665"/>
          </a:xfrm>
          <a:prstGeom prst="rect">
            <a:avLst/>
          </a:prstGeom>
          <a:noFill/>
        </p:spPr>
        <p:txBody>
          <a:bodyPr wrap="square" rtlCol="0">
            <a:spAutoFit/>
          </a:bodyPr>
          <a:lstStyle/>
          <a:p>
            <a:r>
              <a:rPr lang="en-US" sz="2400" dirty="0">
                <a:solidFill>
                  <a:schemeClr val="tx1">
                    <a:lumMod val="75000"/>
                    <a:lumOff val="25000"/>
                  </a:schemeClr>
                </a:solidFill>
                <a:latin typeface="Tw Cen MT" panose="020B0602020104020603" pitchFamily="34" charset="0"/>
              </a:rPr>
              <a:t>Develop New Household Affordability Measurement/s</a:t>
            </a:r>
          </a:p>
        </p:txBody>
      </p:sp>
      <p:sp>
        <p:nvSpPr>
          <p:cNvPr id="31" name="TextBox 30">
            <a:extLst>
              <a:ext uri="{FF2B5EF4-FFF2-40B4-BE49-F238E27FC236}">
                <a16:creationId xmlns:a16="http://schemas.microsoft.com/office/drawing/2014/main" xmlns="" id="{FFEBED24-DFB3-4956-8193-DDA8BECA1504}"/>
              </a:ext>
            </a:extLst>
          </p:cNvPr>
          <p:cNvSpPr txBox="1"/>
          <p:nvPr/>
        </p:nvSpPr>
        <p:spPr>
          <a:xfrm>
            <a:off x="1791706" y="3368641"/>
            <a:ext cx="6327307" cy="461665"/>
          </a:xfrm>
          <a:prstGeom prst="rect">
            <a:avLst/>
          </a:prstGeom>
          <a:noFill/>
        </p:spPr>
        <p:txBody>
          <a:bodyPr wrap="square" rtlCol="0">
            <a:spAutoFit/>
          </a:bodyPr>
          <a:lstStyle/>
          <a:p>
            <a:r>
              <a:rPr lang="en-US" sz="2400" dirty="0">
                <a:solidFill>
                  <a:schemeClr val="tx1">
                    <a:lumMod val="75000"/>
                    <a:lumOff val="25000"/>
                  </a:schemeClr>
                </a:solidFill>
                <a:latin typeface="Tw Cen MT" panose="020B0602020104020603" pitchFamily="34" charset="0"/>
              </a:rPr>
              <a:t>Develop Criteria for Evaluating New Measures</a:t>
            </a:r>
          </a:p>
        </p:txBody>
      </p:sp>
      <p:sp>
        <p:nvSpPr>
          <p:cNvPr id="33" name="TextBox 32">
            <a:extLst>
              <a:ext uri="{FF2B5EF4-FFF2-40B4-BE49-F238E27FC236}">
                <a16:creationId xmlns:a16="http://schemas.microsoft.com/office/drawing/2014/main" xmlns="" id="{0049894A-AE6A-42CD-AD2F-F244F4F1A5FD}"/>
              </a:ext>
            </a:extLst>
          </p:cNvPr>
          <p:cNvSpPr txBox="1"/>
          <p:nvPr/>
        </p:nvSpPr>
        <p:spPr>
          <a:xfrm>
            <a:off x="1791706" y="4368847"/>
            <a:ext cx="6327307" cy="461665"/>
          </a:xfrm>
          <a:prstGeom prst="rect">
            <a:avLst/>
          </a:prstGeom>
          <a:noFill/>
        </p:spPr>
        <p:txBody>
          <a:bodyPr wrap="square" rtlCol="0">
            <a:spAutoFit/>
          </a:bodyPr>
          <a:lstStyle/>
          <a:p>
            <a:r>
              <a:rPr lang="en-US" sz="2400" dirty="0">
                <a:solidFill>
                  <a:schemeClr val="tx1">
                    <a:lumMod val="75000"/>
                    <a:lumOff val="25000"/>
                  </a:schemeClr>
                </a:solidFill>
                <a:latin typeface="Tw Cen MT" panose="020B0602020104020603" pitchFamily="34" charset="0"/>
              </a:rPr>
              <a:t>Revise or Replace EPA Guidance</a:t>
            </a:r>
          </a:p>
        </p:txBody>
      </p:sp>
      <p:sp>
        <p:nvSpPr>
          <p:cNvPr id="34" name="TextBox 33">
            <a:extLst>
              <a:ext uri="{FF2B5EF4-FFF2-40B4-BE49-F238E27FC236}">
                <a16:creationId xmlns:a16="http://schemas.microsoft.com/office/drawing/2014/main" xmlns="" id="{17BD0A49-DC3D-4B03-82C3-D067165A7855}"/>
              </a:ext>
            </a:extLst>
          </p:cNvPr>
          <p:cNvSpPr txBox="1"/>
          <p:nvPr/>
        </p:nvSpPr>
        <p:spPr>
          <a:xfrm>
            <a:off x="1791706" y="5369053"/>
            <a:ext cx="6327307" cy="461665"/>
          </a:xfrm>
          <a:prstGeom prst="rect">
            <a:avLst/>
          </a:prstGeom>
          <a:noFill/>
        </p:spPr>
        <p:txBody>
          <a:bodyPr wrap="square" rtlCol="0">
            <a:spAutoFit/>
          </a:bodyPr>
          <a:lstStyle/>
          <a:p>
            <a:r>
              <a:rPr lang="en-US" sz="2400" dirty="0">
                <a:solidFill>
                  <a:schemeClr val="tx1">
                    <a:lumMod val="75000"/>
                    <a:lumOff val="25000"/>
                  </a:schemeClr>
                </a:solidFill>
                <a:latin typeface="Tw Cen MT" panose="020B0602020104020603" pitchFamily="34" charset="0"/>
              </a:rPr>
              <a:t>Develop Tools and Resources for Implementation </a:t>
            </a:r>
          </a:p>
        </p:txBody>
      </p:sp>
    </p:spTree>
    <p:extLst>
      <p:ext uri="{BB962C8B-B14F-4D97-AF65-F5344CB8AC3E}">
        <p14:creationId xmlns:p14="http://schemas.microsoft.com/office/powerpoint/2010/main" val="21755290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DF0D5F6-0EDB-489B-88D4-CCD1949CF98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032" r="15995"/>
          <a:stretch/>
        </p:blipFill>
        <p:spPr>
          <a:xfrm>
            <a:off x="9005776" y="0"/>
            <a:ext cx="3186223" cy="6858000"/>
          </a:xfrm>
          <a:prstGeom prst="rect">
            <a:avLst/>
          </a:prstGeom>
        </p:spPr>
      </p:pic>
      <p:sp>
        <p:nvSpPr>
          <p:cNvPr id="19" name="Rectangle 18">
            <a:extLst>
              <a:ext uri="{FF2B5EF4-FFF2-40B4-BE49-F238E27FC236}">
                <a16:creationId xmlns:a16="http://schemas.microsoft.com/office/drawing/2014/main" xmlns="" id="{CFF0AEC2-D0B2-4306-AFB8-240992FA760D}"/>
              </a:ext>
            </a:extLst>
          </p:cNvPr>
          <p:cNvSpPr/>
          <p:nvPr/>
        </p:nvSpPr>
        <p:spPr>
          <a:xfrm>
            <a:off x="11210306" y="0"/>
            <a:ext cx="403762" cy="427512"/>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xmlns="" id="{957C6244-D432-464D-B132-85E2B42242B8}"/>
              </a:ext>
            </a:extLst>
          </p:cNvPr>
          <p:cNvSpPr txBox="1"/>
          <p:nvPr/>
        </p:nvSpPr>
        <p:spPr>
          <a:xfrm>
            <a:off x="11162805" y="58180"/>
            <a:ext cx="498764" cy="369332"/>
          </a:xfrm>
          <a:prstGeom prst="rect">
            <a:avLst/>
          </a:prstGeom>
          <a:noFill/>
        </p:spPr>
        <p:txBody>
          <a:bodyPr wrap="square" rtlCol="0">
            <a:spAutoFit/>
          </a:bodyPr>
          <a:lstStyle/>
          <a:p>
            <a:pPr algn="ctr"/>
            <a:r>
              <a:rPr lang="en-US" b="1" dirty="0">
                <a:solidFill>
                  <a:schemeClr val="bg1"/>
                </a:solidFill>
                <a:latin typeface="Ebrima" panose="02000000000000000000" pitchFamily="2" charset="0"/>
                <a:ea typeface="Ebrima" panose="02000000000000000000" pitchFamily="2" charset="0"/>
                <a:cs typeface="Ebrima" panose="02000000000000000000" pitchFamily="2" charset="0"/>
              </a:rPr>
              <a:t>13</a:t>
            </a:r>
          </a:p>
        </p:txBody>
      </p:sp>
      <p:pic>
        <p:nvPicPr>
          <p:cNvPr id="21" name="Picture 20">
            <a:extLst>
              <a:ext uri="{FF2B5EF4-FFF2-40B4-BE49-F238E27FC236}">
                <a16:creationId xmlns:a16="http://schemas.microsoft.com/office/drawing/2014/main" xmlns="" id="{172B89ED-7607-4374-B697-9D64A30B5831}"/>
              </a:ext>
            </a:extLst>
          </p:cNvPr>
          <p:cNvPicPr>
            <a:picLocks noChangeAspect="1"/>
          </p:cNvPicPr>
          <p:nvPr/>
        </p:nvPicPr>
        <p:blipFill>
          <a:blip r:embed="rId4"/>
          <a:stretch>
            <a:fillRect/>
          </a:stretch>
        </p:blipFill>
        <p:spPr>
          <a:xfrm>
            <a:off x="58930" y="6268496"/>
            <a:ext cx="1392699" cy="495362"/>
          </a:xfrm>
          <a:prstGeom prst="rect">
            <a:avLst/>
          </a:prstGeom>
        </p:spPr>
      </p:pic>
      <p:sp>
        <p:nvSpPr>
          <p:cNvPr id="12" name="TextBox 11">
            <a:extLst>
              <a:ext uri="{FF2B5EF4-FFF2-40B4-BE49-F238E27FC236}">
                <a16:creationId xmlns:a16="http://schemas.microsoft.com/office/drawing/2014/main" xmlns="" id="{83499B94-D02F-44E1-86DD-ED60B48B9A0A}"/>
              </a:ext>
            </a:extLst>
          </p:cNvPr>
          <p:cNvSpPr txBox="1"/>
          <p:nvPr/>
        </p:nvSpPr>
        <p:spPr>
          <a:xfrm>
            <a:off x="983623" y="177907"/>
            <a:ext cx="7102797" cy="769441"/>
          </a:xfrm>
          <a:prstGeom prst="rect">
            <a:avLst/>
          </a:prstGeom>
          <a:noFill/>
        </p:spPr>
        <p:txBody>
          <a:bodyPr wrap="square" rtlCol="0">
            <a:spAutoFit/>
          </a:bodyPr>
          <a:lstStyle/>
          <a:p>
            <a:r>
              <a:rPr lang="en-US" sz="4400" b="1" spc="300" dirty="0">
                <a:solidFill>
                  <a:srgbClr val="5B9BD5"/>
                </a:solidFill>
                <a:latin typeface="Tw Cen MT" panose="020B0602020104020603" pitchFamily="34" charset="0"/>
              </a:rPr>
              <a:t>DISCUSSION QUESTIONS </a:t>
            </a:r>
          </a:p>
        </p:txBody>
      </p:sp>
      <p:grpSp>
        <p:nvGrpSpPr>
          <p:cNvPr id="13" name="Group 12">
            <a:extLst>
              <a:ext uri="{FF2B5EF4-FFF2-40B4-BE49-F238E27FC236}">
                <a16:creationId xmlns:a16="http://schemas.microsoft.com/office/drawing/2014/main" xmlns="" id="{5EE1BB2B-60C7-4EA2-A8CA-1C8D4B5BBB2B}"/>
              </a:ext>
            </a:extLst>
          </p:cNvPr>
          <p:cNvGrpSpPr/>
          <p:nvPr/>
        </p:nvGrpSpPr>
        <p:grpSpPr>
          <a:xfrm rot="16200000">
            <a:off x="315430" y="167452"/>
            <a:ext cx="159489" cy="790354"/>
            <a:chOff x="843506" y="0"/>
            <a:chExt cx="159489" cy="790354"/>
          </a:xfrm>
        </p:grpSpPr>
        <p:sp>
          <p:nvSpPr>
            <p:cNvPr id="14" name="Oval 13">
              <a:extLst>
                <a:ext uri="{FF2B5EF4-FFF2-40B4-BE49-F238E27FC236}">
                  <a16:creationId xmlns:a16="http://schemas.microsoft.com/office/drawing/2014/main" xmlns="" id="{2529F933-12C1-4C1E-A8D2-24F848A1E8FE}"/>
                </a:ext>
              </a:extLst>
            </p:cNvPr>
            <p:cNvSpPr/>
            <p:nvPr/>
          </p:nvSpPr>
          <p:spPr>
            <a:xfrm>
              <a:off x="843506" y="630865"/>
              <a:ext cx="159489" cy="159489"/>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xmlns="" id="{A7E00AD4-6EC5-4FDF-A7DB-057399DFD582}"/>
                </a:ext>
              </a:extLst>
            </p:cNvPr>
            <p:cNvCxnSpPr>
              <a:cxnSpLocks/>
            </p:cNvCxnSpPr>
            <p:nvPr/>
          </p:nvCxnSpPr>
          <p:spPr>
            <a:xfrm flipH="1">
              <a:off x="923250" y="0"/>
              <a:ext cx="1" cy="640080"/>
            </a:xfrm>
            <a:prstGeom prst="line">
              <a:avLst/>
            </a:prstGeom>
            <a:ln w="28575">
              <a:solidFill>
                <a:srgbClr val="5B9BD5"/>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xmlns="" id="{C552E9EB-BA4B-4D22-B279-CD77753367A2}"/>
              </a:ext>
            </a:extLst>
          </p:cNvPr>
          <p:cNvSpPr txBox="1"/>
          <p:nvPr/>
        </p:nvSpPr>
        <p:spPr>
          <a:xfrm>
            <a:off x="983623" y="1411505"/>
            <a:ext cx="7398367" cy="954107"/>
          </a:xfrm>
          <a:prstGeom prst="rect">
            <a:avLst/>
          </a:prstGeom>
          <a:noFill/>
        </p:spPr>
        <p:txBody>
          <a:bodyPr wrap="square" rtlCol="0">
            <a:spAutoFit/>
          </a:bodyPr>
          <a:lstStyle/>
          <a:p>
            <a:r>
              <a:rPr lang="en-US" sz="2800" dirty="0">
                <a:solidFill>
                  <a:schemeClr val="tx1">
                    <a:lumMod val="75000"/>
                    <a:lumOff val="25000"/>
                  </a:schemeClr>
                </a:solidFill>
                <a:latin typeface="Tw Cen MT" panose="020B0602020104020603" pitchFamily="34" charset="0"/>
              </a:rPr>
              <a:t>1. Would you say that affordability is a concern for your borrowers? </a:t>
            </a:r>
          </a:p>
        </p:txBody>
      </p:sp>
      <p:sp>
        <p:nvSpPr>
          <p:cNvPr id="23" name="TextBox 22">
            <a:extLst>
              <a:ext uri="{FF2B5EF4-FFF2-40B4-BE49-F238E27FC236}">
                <a16:creationId xmlns:a16="http://schemas.microsoft.com/office/drawing/2014/main" xmlns="" id="{25B8E78D-022F-4611-920D-E520A2148926}"/>
              </a:ext>
            </a:extLst>
          </p:cNvPr>
          <p:cNvSpPr txBox="1"/>
          <p:nvPr/>
        </p:nvSpPr>
        <p:spPr>
          <a:xfrm>
            <a:off x="983623" y="2823092"/>
            <a:ext cx="7398367" cy="1815882"/>
          </a:xfrm>
          <a:prstGeom prst="rect">
            <a:avLst/>
          </a:prstGeom>
          <a:noFill/>
        </p:spPr>
        <p:txBody>
          <a:bodyPr wrap="square" rtlCol="0">
            <a:spAutoFit/>
          </a:bodyPr>
          <a:lstStyle/>
          <a:p>
            <a:r>
              <a:rPr lang="en-US" sz="2800" dirty="0">
                <a:solidFill>
                  <a:schemeClr val="tx1">
                    <a:lumMod val="75000"/>
                    <a:lumOff val="25000"/>
                  </a:schemeClr>
                </a:solidFill>
                <a:latin typeface="Tw Cen MT" panose="020B0602020104020603" pitchFamily="34" charset="0"/>
              </a:rPr>
              <a:t>2. Are you moderately concerned that a portion of your borrowers can’t afford the loan they need for their infrastructure projects?</a:t>
            </a:r>
          </a:p>
          <a:p>
            <a:endParaRPr lang="en-US" sz="2800" dirty="0">
              <a:solidFill>
                <a:schemeClr val="tx1">
                  <a:lumMod val="75000"/>
                  <a:lumOff val="25000"/>
                </a:schemeClr>
              </a:solidFill>
              <a:latin typeface="Tw Cen MT" panose="020B0602020104020603" pitchFamily="34" charset="0"/>
            </a:endParaRPr>
          </a:p>
        </p:txBody>
      </p:sp>
      <p:sp>
        <p:nvSpPr>
          <p:cNvPr id="24" name="TextBox 23">
            <a:extLst>
              <a:ext uri="{FF2B5EF4-FFF2-40B4-BE49-F238E27FC236}">
                <a16:creationId xmlns:a16="http://schemas.microsoft.com/office/drawing/2014/main" xmlns="" id="{E2B28CA6-BE36-42BC-811E-1956BC9ADB84}"/>
              </a:ext>
            </a:extLst>
          </p:cNvPr>
          <p:cNvSpPr txBox="1"/>
          <p:nvPr/>
        </p:nvSpPr>
        <p:spPr>
          <a:xfrm>
            <a:off x="983623" y="4797388"/>
            <a:ext cx="7398367" cy="954107"/>
          </a:xfrm>
          <a:prstGeom prst="rect">
            <a:avLst/>
          </a:prstGeom>
          <a:noFill/>
        </p:spPr>
        <p:txBody>
          <a:bodyPr wrap="square" rtlCol="0">
            <a:spAutoFit/>
          </a:bodyPr>
          <a:lstStyle/>
          <a:p>
            <a:r>
              <a:rPr lang="en-US" sz="2800" dirty="0">
                <a:solidFill>
                  <a:schemeClr val="tx1">
                    <a:lumMod val="75000"/>
                    <a:lumOff val="25000"/>
                  </a:schemeClr>
                </a:solidFill>
                <a:latin typeface="Tw Cen MT" panose="020B0602020104020603" pitchFamily="34" charset="0"/>
              </a:rPr>
              <a:t>3. Do you think that this represents at least half of your potential borrowers?</a:t>
            </a:r>
          </a:p>
        </p:txBody>
      </p:sp>
    </p:spTree>
    <p:extLst>
      <p:ext uri="{BB962C8B-B14F-4D97-AF65-F5344CB8AC3E}">
        <p14:creationId xmlns:p14="http://schemas.microsoft.com/office/powerpoint/2010/main" val="358867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xmlns="" id="{BC554F98-D2EB-4829-B8BB-96AC564DE9AA}"/>
              </a:ext>
            </a:extLst>
          </p:cNvPr>
          <p:cNvSpPr/>
          <p:nvPr/>
        </p:nvSpPr>
        <p:spPr>
          <a:xfrm>
            <a:off x="202020" y="5755614"/>
            <a:ext cx="7798457" cy="802903"/>
          </a:xfrm>
          <a:prstGeom prst="rect">
            <a:avLst/>
          </a:prstGeom>
          <a:solidFill>
            <a:srgbClr val="5B9BD5">
              <a:alpha val="85098"/>
            </a:srgbClr>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xmlns="" id="{14F463D3-2A81-4C3A-B7B6-6530EC0DE285}"/>
              </a:ext>
            </a:extLst>
          </p:cNvPr>
          <p:cNvSpPr/>
          <p:nvPr/>
        </p:nvSpPr>
        <p:spPr>
          <a:xfrm>
            <a:off x="6007672" y="630865"/>
            <a:ext cx="159489" cy="159489"/>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E267FB21-F84F-48CC-AB7F-857590408BF5}"/>
              </a:ext>
            </a:extLst>
          </p:cNvPr>
          <p:cNvCxnSpPr>
            <a:cxnSpLocks/>
          </p:cNvCxnSpPr>
          <p:nvPr/>
        </p:nvCxnSpPr>
        <p:spPr>
          <a:xfrm flipH="1">
            <a:off x="6087416" y="0"/>
            <a:ext cx="1" cy="640080"/>
          </a:xfrm>
          <a:prstGeom prst="line">
            <a:avLst/>
          </a:prstGeom>
          <a:ln w="28575">
            <a:solidFill>
              <a:srgbClr val="5B9BD5"/>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729B8DEE-246F-45B2-9FD3-03D4C7BB8958}"/>
              </a:ext>
            </a:extLst>
          </p:cNvPr>
          <p:cNvSpPr txBox="1"/>
          <p:nvPr/>
        </p:nvSpPr>
        <p:spPr>
          <a:xfrm>
            <a:off x="0" y="948824"/>
            <a:ext cx="12192000" cy="707886"/>
          </a:xfrm>
          <a:prstGeom prst="rect">
            <a:avLst/>
          </a:prstGeom>
          <a:noFill/>
        </p:spPr>
        <p:txBody>
          <a:bodyPr wrap="square" rtlCol="0">
            <a:spAutoFit/>
          </a:bodyPr>
          <a:lstStyle/>
          <a:p>
            <a:pPr algn="ctr"/>
            <a:r>
              <a:rPr lang="en-US" sz="4000" b="1" spc="300" dirty="0">
                <a:solidFill>
                  <a:srgbClr val="5B9BD5"/>
                </a:solidFill>
                <a:latin typeface="Tw Cen MT" panose="020B0602020104020603" pitchFamily="34" charset="0"/>
              </a:rPr>
              <a:t>REIMAGINING HOUSEHOLD AFFORDABILITY</a:t>
            </a:r>
          </a:p>
        </p:txBody>
      </p:sp>
      <p:sp>
        <p:nvSpPr>
          <p:cNvPr id="19" name="Rectangle 18">
            <a:extLst>
              <a:ext uri="{FF2B5EF4-FFF2-40B4-BE49-F238E27FC236}">
                <a16:creationId xmlns:a16="http://schemas.microsoft.com/office/drawing/2014/main" xmlns="" id="{CFF0AEC2-D0B2-4306-AFB8-240992FA760D}"/>
              </a:ext>
            </a:extLst>
          </p:cNvPr>
          <p:cNvSpPr/>
          <p:nvPr/>
        </p:nvSpPr>
        <p:spPr>
          <a:xfrm>
            <a:off x="11210306" y="0"/>
            <a:ext cx="403762" cy="427512"/>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xmlns="" id="{957C6244-D432-464D-B132-85E2B42242B8}"/>
              </a:ext>
            </a:extLst>
          </p:cNvPr>
          <p:cNvSpPr txBox="1"/>
          <p:nvPr/>
        </p:nvSpPr>
        <p:spPr>
          <a:xfrm>
            <a:off x="11162805" y="58180"/>
            <a:ext cx="498764" cy="369332"/>
          </a:xfrm>
          <a:prstGeom prst="rect">
            <a:avLst/>
          </a:prstGeom>
          <a:noFill/>
        </p:spPr>
        <p:txBody>
          <a:bodyPr wrap="square" rtlCol="0">
            <a:spAutoFit/>
          </a:bodyPr>
          <a:lstStyle/>
          <a:p>
            <a:pPr algn="ctr"/>
            <a:r>
              <a:rPr lang="en-US" b="1" dirty="0">
                <a:solidFill>
                  <a:schemeClr val="bg1"/>
                </a:solidFill>
                <a:latin typeface="Ebrima" panose="02000000000000000000" pitchFamily="2" charset="0"/>
                <a:ea typeface="Ebrima" panose="02000000000000000000" pitchFamily="2" charset="0"/>
                <a:cs typeface="Ebrima" panose="02000000000000000000" pitchFamily="2" charset="0"/>
              </a:rPr>
              <a:t>14</a:t>
            </a:r>
          </a:p>
        </p:txBody>
      </p:sp>
      <p:sp>
        <p:nvSpPr>
          <p:cNvPr id="23" name="TextBox 22">
            <a:extLst>
              <a:ext uri="{FF2B5EF4-FFF2-40B4-BE49-F238E27FC236}">
                <a16:creationId xmlns:a16="http://schemas.microsoft.com/office/drawing/2014/main" xmlns="" id="{0B71A3AC-AB20-4719-8C34-434523506A9B}"/>
              </a:ext>
            </a:extLst>
          </p:cNvPr>
          <p:cNvSpPr txBox="1"/>
          <p:nvPr/>
        </p:nvSpPr>
        <p:spPr>
          <a:xfrm>
            <a:off x="202021" y="3778279"/>
            <a:ext cx="3826678" cy="954107"/>
          </a:xfrm>
          <a:prstGeom prst="rect">
            <a:avLst/>
          </a:prstGeom>
          <a:noFill/>
        </p:spPr>
        <p:txBody>
          <a:bodyPr wrap="square" rtlCol="0">
            <a:spAutoFit/>
          </a:bodyPr>
          <a:lstStyle/>
          <a:p>
            <a:r>
              <a:rPr lang="en-US" sz="1400" b="1" dirty="0">
                <a:solidFill>
                  <a:schemeClr val="tx1">
                    <a:lumMod val="75000"/>
                    <a:lumOff val="25000"/>
                  </a:schemeClr>
                </a:solidFill>
                <a:latin typeface="Tw Cen MT" panose="020B0602020104020603" pitchFamily="34" charset="0"/>
              </a:rPr>
              <a:t>AR</a:t>
            </a:r>
            <a:r>
              <a:rPr lang="en-US" sz="1400" dirty="0">
                <a:solidFill>
                  <a:schemeClr val="tx1">
                    <a:lumMod val="75000"/>
                    <a:lumOff val="25000"/>
                  </a:schemeClr>
                </a:solidFill>
                <a:latin typeface="Tw Cen MT" panose="020B0602020104020603" pitchFamily="34" charset="0"/>
              </a:rPr>
              <a:t>: Compares the cost of minimum water services per member of the user household to the available disposable household income after other basic needs have been met. </a:t>
            </a:r>
          </a:p>
        </p:txBody>
      </p:sp>
      <p:pic>
        <p:nvPicPr>
          <p:cNvPr id="22" name="Picture 21">
            <a:extLst>
              <a:ext uri="{FF2B5EF4-FFF2-40B4-BE49-F238E27FC236}">
                <a16:creationId xmlns:a16="http://schemas.microsoft.com/office/drawing/2014/main" xmlns="" id="{CE121AFC-7079-41B9-8532-2F8A0F73F3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191" b="6350"/>
          <a:stretch/>
        </p:blipFill>
        <p:spPr>
          <a:xfrm>
            <a:off x="8145582" y="1908784"/>
            <a:ext cx="3826679" cy="1807535"/>
          </a:xfrm>
          <a:prstGeom prst="rect">
            <a:avLst/>
          </a:prstGeom>
        </p:spPr>
      </p:pic>
      <p:sp>
        <p:nvSpPr>
          <p:cNvPr id="27" name="Rectangle 26">
            <a:extLst>
              <a:ext uri="{FF2B5EF4-FFF2-40B4-BE49-F238E27FC236}">
                <a16:creationId xmlns:a16="http://schemas.microsoft.com/office/drawing/2014/main" xmlns="" id="{23979A96-9C1B-4E93-9D24-1FF60537A902}"/>
              </a:ext>
            </a:extLst>
          </p:cNvPr>
          <p:cNvSpPr/>
          <p:nvPr/>
        </p:nvSpPr>
        <p:spPr>
          <a:xfrm>
            <a:off x="8145583" y="1908784"/>
            <a:ext cx="3826678" cy="1807535"/>
          </a:xfrm>
          <a:prstGeom prst="rect">
            <a:avLst/>
          </a:prstGeom>
          <a:solidFill>
            <a:srgbClr val="5B9BD5">
              <a:alpha val="85098"/>
            </a:srgbClr>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 descr="Houses">
            <a:extLst>
              <a:ext uri="{FF2B5EF4-FFF2-40B4-BE49-F238E27FC236}">
                <a16:creationId xmlns:a16="http://schemas.microsoft.com/office/drawing/2014/main" xmlns="" id="{A101FB62-EF59-494C-920B-024140ED0B6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9969" r="3825" b="3597"/>
          <a:stretch/>
        </p:blipFill>
        <p:spPr bwMode="auto">
          <a:xfrm>
            <a:off x="202023" y="1908784"/>
            <a:ext cx="3826678" cy="1807536"/>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xmlns="" id="{9CE427CD-DAFA-4FE3-928A-671AD9411DC3}"/>
              </a:ext>
            </a:extLst>
          </p:cNvPr>
          <p:cNvSpPr/>
          <p:nvPr/>
        </p:nvSpPr>
        <p:spPr>
          <a:xfrm>
            <a:off x="202022" y="1908784"/>
            <a:ext cx="3826678" cy="1807535"/>
          </a:xfrm>
          <a:prstGeom prst="rect">
            <a:avLst/>
          </a:prstGeom>
          <a:solidFill>
            <a:srgbClr val="5B9BD5">
              <a:alpha val="85098"/>
            </a:srgbClr>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xmlns="" id="{D61C6A1A-024A-4440-8D8F-6CDF5E4140F5}"/>
              </a:ext>
            </a:extLst>
          </p:cNvPr>
          <p:cNvSpPr txBox="1"/>
          <p:nvPr/>
        </p:nvSpPr>
        <p:spPr>
          <a:xfrm>
            <a:off x="202021" y="2227775"/>
            <a:ext cx="3826678" cy="1169551"/>
          </a:xfrm>
          <a:prstGeom prst="rect">
            <a:avLst/>
          </a:prstGeom>
          <a:noFill/>
        </p:spPr>
        <p:txBody>
          <a:bodyPr wrap="square" rtlCol="0">
            <a:spAutoFit/>
          </a:bodyPr>
          <a:lstStyle/>
          <a:p>
            <a:pPr algn="ctr"/>
            <a:r>
              <a:rPr lang="en-US" sz="2800" b="1" spc="300" dirty="0">
                <a:solidFill>
                  <a:schemeClr val="bg1"/>
                </a:solidFill>
                <a:latin typeface="Tw Cen MT" panose="020B0602020104020603" pitchFamily="34" charset="0"/>
              </a:rPr>
              <a:t>AFFORDABILITY RATIO (AR)</a:t>
            </a:r>
          </a:p>
          <a:p>
            <a:pPr algn="ctr"/>
            <a:r>
              <a:rPr lang="en-US" sz="1400" b="1" dirty="0">
                <a:solidFill>
                  <a:schemeClr val="bg1"/>
                </a:solidFill>
                <a:latin typeface="Tw Cen MT" panose="020B0602020104020603" pitchFamily="34" charset="0"/>
              </a:rPr>
              <a:t>(Teodoro)</a:t>
            </a:r>
          </a:p>
        </p:txBody>
      </p:sp>
      <p:sp>
        <p:nvSpPr>
          <p:cNvPr id="33" name="TextBox 32">
            <a:extLst>
              <a:ext uri="{FF2B5EF4-FFF2-40B4-BE49-F238E27FC236}">
                <a16:creationId xmlns:a16="http://schemas.microsoft.com/office/drawing/2014/main" xmlns="" id="{5E4FE647-34AE-4090-9213-50DCFFB4836B}"/>
              </a:ext>
            </a:extLst>
          </p:cNvPr>
          <p:cNvSpPr txBox="1"/>
          <p:nvPr/>
        </p:nvSpPr>
        <p:spPr>
          <a:xfrm>
            <a:off x="8145583" y="2177841"/>
            <a:ext cx="3826678" cy="1600438"/>
          </a:xfrm>
          <a:prstGeom prst="rect">
            <a:avLst/>
          </a:prstGeom>
          <a:noFill/>
        </p:spPr>
        <p:txBody>
          <a:bodyPr wrap="square" rtlCol="0">
            <a:spAutoFit/>
          </a:bodyPr>
          <a:lstStyle/>
          <a:p>
            <a:pPr algn="ctr"/>
            <a:r>
              <a:rPr lang="en-US" sz="2400" b="1" spc="300" dirty="0">
                <a:solidFill>
                  <a:schemeClr val="bg1"/>
                </a:solidFill>
                <a:latin typeface="Tw Cen MT" panose="020B0602020104020603" pitchFamily="34" charset="0"/>
              </a:rPr>
              <a:t>WEIGHTED AVERAGE RESIDENTIAL INDEX (</a:t>
            </a:r>
            <a:r>
              <a:rPr lang="en-US" sz="2400" b="1" spc="300" dirty="0" err="1">
                <a:solidFill>
                  <a:schemeClr val="bg1"/>
                </a:solidFill>
                <a:latin typeface="Tw Cen MT" panose="020B0602020104020603" pitchFamily="34" charset="0"/>
              </a:rPr>
              <a:t>WARi</a:t>
            </a:r>
            <a:r>
              <a:rPr lang="en-US" sz="2400" b="1" spc="300" dirty="0">
                <a:solidFill>
                  <a:schemeClr val="bg1"/>
                </a:solidFill>
                <a:latin typeface="Tw Cen MT" panose="020B0602020104020603" pitchFamily="34" charset="0"/>
              </a:rPr>
              <a:t>)</a:t>
            </a:r>
            <a:br>
              <a:rPr lang="en-US" sz="2400" b="1" spc="300" dirty="0">
                <a:solidFill>
                  <a:schemeClr val="bg1"/>
                </a:solidFill>
                <a:latin typeface="Tw Cen MT" panose="020B0602020104020603" pitchFamily="34" charset="0"/>
              </a:rPr>
            </a:br>
            <a:r>
              <a:rPr lang="en-US" sz="1200" b="1" dirty="0">
                <a:solidFill>
                  <a:schemeClr val="bg1"/>
                </a:solidFill>
                <a:latin typeface="Tw Cen MT" panose="020B0602020104020603" pitchFamily="34" charset="0"/>
              </a:rPr>
              <a:t>(MWH Global now Stantec)</a:t>
            </a:r>
          </a:p>
          <a:p>
            <a:pPr algn="ctr"/>
            <a:endParaRPr lang="en-US" sz="1200" b="1" dirty="0">
              <a:solidFill>
                <a:schemeClr val="bg1"/>
              </a:solidFill>
              <a:latin typeface="Tw Cen MT" panose="020B0602020104020603" pitchFamily="34" charset="0"/>
            </a:endParaRPr>
          </a:p>
        </p:txBody>
      </p:sp>
      <p:pic>
        <p:nvPicPr>
          <p:cNvPr id="34" name="Picture 2" descr="Houses">
            <a:extLst>
              <a:ext uri="{FF2B5EF4-FFF2-40B4-BE49-F238E27FC236}">
                <a16:creationId xmlns:a16="http://schemas.microsoft.com/office/drawing/2014/main" xmlns="" id="{26E1C0AA-6E1E-439C-BFF6-60B6B1D810B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9969" r="3825" b="3597"/>
          <a:stretch/>
        </p:blipFill>
        <p:spPr bwMode="auto">
          <a:xfrm>
            <a:off x="4173803" y="1911500"/>
            <a:ext cx="3826678" cy="1807536"/>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xmlns="" id="{8AA39D19-DA1E-440A-855F-1BBF24753C13}"/>
              </a:ext>
            </a:extLst>
          </p:cNvPr>
          <p:cNvSpPr/>
          <p:nvPr/>
        </p:nvSpPr>
        <p:spPr>
          <a:xfrm>
            <a:off x="4173802" y="1911500"/>
            <a:ext cx="3826678" cy="1807535"/>
          </a:xfrm>
          <a:prstGeom prst="rect">
            <a:avLst/>
          </a:prstGeom>
          <a:solidFill>
            <a:srgbClr val="5B9BD5">
              <a:alpha val="85098"/>
            </a:srgbClr>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xmlns="" id="{B06C28B1-668C-46A4-8741-6AD6A865A9C1}"/>
              </a:ext>
            </a:extLst>
          </p:cNvPr>
          <p:cNvSpPr txBox="1"/>
          <p:nvPr/>
        </p:nvSpPr>
        <p:spPr>
          <a:xfrm>
            <a:off x="4173800" y="2236066"/>
            <a:ext cx="3826678" cy="1169551"/>
          </a:xfrm>
          <a:prstGeom prst="rect">
            <a:avLst/>
          </a:prstGeom>
          <a:noFill/>
        </p:spPr>
        <p:txBody>
          <a:bodyPr wrap="square" rtlCol="0">
            <a:spAutoFit/>
          </a:bodyPr>
          <a:lstStyle/>
          <a:p>
            <a:pPr algn="ctr"/>
            <a:r>
              <a:rPr lang="en-US" sz="2800" b="1" spc="300" dirty="0">
                <a:solidFill>
                  <a:schemeClr val="bg1"/>
                </a:solidFill>
                <a:latin typeface="Tw Cen MT" panose="020B0602020104020603" pitchFamily="34" charset="0"/>
              </a:rPr>
              <a:t>HOURS of LABOR at MIN. WAGE (HM)</a:t>
            </a:r>
          </a:p>
          <a:p>
            <a:pPr algn="ctr"/>
            <a:r>
              <a:rPr lang="en-US" sz="1400" b="1" dirty="0">
                <a:solidFill>
                  <a:schemeClr val="bg1"/>
                </a:solidFill>
                <a:latin typeface="Tw Cen MT" panose="020B0602020104020603" pitchFamily="34" charset="0"/>
              </a:rPr>
              <a:t>(Teodoro)</a:t>
            </a:r>
          </a:p>
        </p:txBody>
      </p:sp>
      <p:sp>
        <p:nvSpPr>
          <p:cNvPr id="37" name="TextBox 36">
            <a:extLst>
              <a:ext uri="{FF2B5EF4-FFF2-40B4-BE49-F238E27FC236}">
                <a16:creationId xmlns:a16="http://schemas.microsoft.com/office/drawing/2014/main" xmlns="" id="{C631C13F-685A-4A5E-B719-098D7FCD0517}"/>
              </a:ext>
            </a:extLst>
          </p:cNvPr>
          <p:cNvSpPr txBox="1"/>
          <p:nvPr/>
        </p:nvSpPr>
        <p:spPr>
          <a:xfrm>
            <a:off x="4173800" y="3783275"/>
            <a:ext cx="3826678" cy="738664"/>
          </a:xfrm>
          <a:prstGeom prst="rect">
            <a:avLst/>
          </a:prstGeom>
          <a:noFill/>
        </p:spPr>
        <p:txBody>
          <a:bodyPr wrap="square" rtlCol="0">
            <a:spAutoFit/>
          </a:bodyPr>
          <a:lstStyle/>
          <a:p>
            <a:r>
              <a:rPr lang="en-US" sz="1400" b="1" dirty="0">
                <a:solidFill>
                  <a:schemeClr val="tx1">
                    <a:lumMod val="75000"/>
                    <a:lumOff val="25000"/>
                  </a:schemeClr>
                </a:solidFill>
                <a:latin typeface="Tw Cen MT" panose="020B0602020104020603" pitchFamily="34" charset="0"/>
              </a:rPr>
              <a:t>HM</a:t>
            </a:r>
            <a:r>
              <a:rPr lang="en-US" sz="1400" dirty="0">
                <a:solidFill>
                  <a:schemeClr val="tx1">
                    <a:lumMod val="75000"/>
                    <a:lumOff val="25000"/>
                  </a:schemeClr>
                </a:solidFill>
                <a:latin typeface="Tw Cen MT" panose="020B0602020104020603" pitchFamily="34" charset="0"/>
              </a:rPr>
              <a:t>: Basic household drinking water and wastewater cost is expressed in terms of hours of labor at minimum wage. </a:t>
            </a:r>
          </a:p>
        </p:txBody>
      </p:sp>
      <p:sp>
        <p:nvSpPr>
          <p:cNvPr id="38" name="TextBox 37">
            <a:extLst>
              <a:ext uri="{FF2B5EF4-FFF2-40B4-BE49-F238E27FC236}">
                <a16:creationId xmlns:a16="http://schemas.microsoft.com/office/drawing/2014/main" xmlns="" id="{EE3408EF-8BAD-43A9-A8AB-2104413307EC}"/>
              </a:ext>
            </a:extLst>
          </p:cNvPr>
          <p:cNvSpPr txBox="1"/>
          <p:nvPr/>
        </p:nvSpPr>
        <p:spPr>
          <a:xfrm>
            <a:off x="8145579" y="3778279"/>
            <a:ext cx="3826678" cy="738664"/>
          </a:xfrm>
          <a:prstGeom prst="rect">
            <a:avLst/>
          </a:prstGeom>
          <a:noFill/>
        </p:spPr>
        <p:txBody>
          <a:bodyPr wrap="square" rtlCol="0">
            <a:spAutoFit/>
          </a:bodyPr>
          <a:lstStyle/>
          <a:p>
            <a:r>
              <a:rPr lang="en-US" sz="1400" dirty="0">
                <a:solidFill>
                  <a:schemeClr val="tx1">
                    <a:lumMod val="75000"/>
                    <a:lumOff val="25000"/>
                  </a:schemeClr>
                </a:solidFill>
                <a:latin typeface="Tw Cen MT" panose="020B0602020104020603" pitchFamily="34" charset="0"/>
              </a:rPr>
              <a:t>The calculation of the weighted-average financial burdens across all income levels, in Census tracts in a given utility’s service area.</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xmlns="" id="{1FEA8B22-88B0-4702-9C2F-BFE589B3C20E}"/>
                  </a:ext>
                </a:extLst>
              </p:cNvPr>
              <p:cNvSpPr txBox="1"/>
              <p:nvPr/>
            </p:nvSpPr>
            <p:spPr>
              <a:xfrm>
                <a:off x="202021" y="4877925"/>
                <a:ext cx="3826678" cy="542969"/>
              </a:xfrm>
              <a:prstGeom prst="rect">
                <a:avLst/>
              </a:prstGeom>
              <a:noFill/>
            </p:spPr>
            <p:txBody>
              <a:bodyPr wrap="square" rtlCol="0">
                <a:spAutoFit/>
              </a:bodyPr>
              <a:lstStyle/>
              <a:p>
                <a:pPr algn="ct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𝑃</m:t>
                        </m:r>
                        <m:r>
                          <a:rPr lang="en-US" sz="2000" b="0" i="1" baseline="-25000" smtClean="0">
                            <a:latin typeface="Cambria Math" panose="02040503050406030204" pitchFamily="18" charset="0"/>
                          </a:rPr>
                          <m:t>𝐶</m:t>
                        </m:r>
                        <m:r>
                          <a:rPr lang="en-US" sz="2000" b="0" i="1" smtClean="0">
                            <a:latin typeface="Cambria Math" panose="02040503050406030204" pitchFamily="18" charset="0"/>
                          </a:rPr>
                          <m:t> (</m:t>
                        </m:r>
                        <m:r>
                          <a:rPr lang="en-US" sz="2000" b="0" i="1" smtClean="0">
                            <a:latin typeface="Cambria Math" panose="02040503050406030204" pitchFamily="18" charset="0"/>
                          </a:rPr>
                          <m:t>𝑊</m:t>
                        </m:r>
                        <m:r>
                          <a:rPr lang="en-US" sz="2000" b="0" i="1" smtClean="0">
                            <a:latin typeface="Cambria Math" panose="02040503050406030204" pitchFamily="18" charset="0"/>
                          </a:rPr>
                          <m:t> + </m:t>
                        </m:r>
                        <m:r>
                          <a:rPr lang="en-US" sz="2000" b="0" i="1" smtClean="0">
                            <a:latin typeface="Cambria Math" panose="02040503050406030204" pitchFamily="18" charset="0"/>
                          </a:rPr>
                          <m:t>𝑆</m:t>
                        </m:r>
                        <m:r>
                          <a:rPr lang="en-US" sz="2000" b="0" i="1" smtClean="0">
                            <a:latin typeface="Cambria Math" panose="02040503050406030204" pitchFamily="18" charset="0"/>
                          </a:rPr>
                          <m:t>)</m:t>
                        </m:r>
                      </m:num>
                      <m:den>
                        <m:r>
                          <a:rPr lang="en-US" sz="2000" b="0" i="1" smtClean="0">
                            <a:latin typeface="Cambria Math" panose="02040503050406030204" pitchFamily="18" charset="0"/>
                          </a:rPr>
                          <m:t>𝐼</m:t>
                        </m:r>
                        <m:r>
                          <a:rPr lang="en-US" sz="2000" b="0" i="1" baseline="-25000" smtClean="0">
                            <a:latin typeface="Cambria Math" panose="02040503050406030204" pitchFamily="18" charset="0"/>
                          </a:rPr>
                          <m:t>𝐶</m:t>
                        </m:r>
                        <m:r>
                          <a:rPr lang="en-US" sz="2000" b="0" i="1" smtClean="0">
                            <a:latin typeface="Cambria Math" panose="02040503050406030204" pitchFamily="18" charset="0"/>
                          </a:rPr>
                          <m:t> − </m:t>
                        </m:r>
                        <m:r>
                          <a:rPr lang="en-US" sz="2000" b="0" i="1" smtClean="0">
                            <a:latin typeface="Cambria Math" panose="02040503050406030204" pitchFamily="18" charset="0"/>
                          </a:rPr>
                          <m:t>𝐸𝐶</m:t>
                        </m:r>
                      </m:den>
                    </m:f>
                  </m:oMath>
                </a14:m>
                <a:r>
                  <a:rPr lang="en-US" sz="2000" dirty="0">
                    <a:latin typeface="Tw Cen MT" panose="020B0602020104020603" pitchFamily="34" charset="0"/>
                  </a:rPr>
                  <a:t> = </a:t>
                </a:r>
                <a:r>
                  <a:rPr lang="en-US" sz="2000" b="1" dirty="0">
                    <a:latin typeface="Tw Cen MT" panose="020B0602020104020603" pitchFamily="34" charset="0"/>
                  </a:rPr>
                  <a:t>AR</a:t>
                </a:r>
                <a:r>
                  <a:rPr lang="en-US" sz="2000" b="1" baseline="-25000" dirty="0">
                    <a:latin typeface="Tw Cen MT" panose="020B0602020104020603" pitchFamily="34" charset="0"/>
                  </a:rPr>
                  <a:t>C</a:t>
                </a:r>
                <a:endParaRPr lang="en-US" sz="1600" b="1" baseline="-25000" dirty="0">
                  <a:latin typeface="Tw Cen MT" panose="020B0602020104020603" pitchFamily="34" charset="0"/>
                </a:endParaRPr>
              </a:p>
            </p:txBody>
          </p:sp>
        </mc:Choice>
        <mc:Fallback xmlns="">
          <p:sp>
            <p:nvSpPr>
              <p:cNvPr id="39" name="TextBox 38">
                <a:extLst>
                  <a:ext uri="{FF2B5EF4-FFF2-40B4-BE49-F238E27FC236}">
                    <a16:creationId xmlns:a16="http://schemas.microsoft.com/office/drawing/2014/main" id="{1FEA8B22-88B0-4702-9C2F-BFE589B3C20E}"/>
                  </a:ext>
                </a:extLst>
              </p:cNvPr>
              <p:cNvSpPr txBox="1">
                <a:spLocks noRot="1" noChangeAspect="1" noMove="1" noResize="1" noEditPoints="1" noAdjustHandles="1" noChangeArrowheads="1" noChangeShapeType="1" noTextEdit="1"/>
              </p:cNvSpPr>
              <p:nvPr/>
            </p:nvSpPr>
            <p:spPr>
              <a:xfrm>
                <a:off x="202021" y="4877925"/>
                <a:ext cx="3826678" cy="542969"/>
              </a:xfrm>
              <a:prstGeom prst="rect">
                <a:avLst/>
              </a:prstGeom>
              <a:blipFill>
                <a:blip r:embed="rId5"/>
                <a:stretch>
                  <a:fillRect b="-7865"/>
                </a:stretch>
              </a:blipFill>
            </p:spPr>
            <p:txBody>
              <a:bodyPr/>
              <a:lstStyle/>
              <a:p>
                <a:r>
                  <a:rPr lang="en-US">
                    <a:noFill/>
                  </a:rPr>
                  <a:t> </a:t>
                </a:r>
              </a:p>
            </p:txBody>
          </p:sp>
        </mc:Fallback>
      </mc:AlternateContent>
      <p:sp>
        <p:nvSpPr>
          <p:cNvPr id="40" name="TextBox 39">
            <a:extLst>
              <a:ext uri="{FF2B5EF4-FFF2-40B4-BE49-F238E27FC236}">
                <a16:creationId xmlns:a16="http://schemas.microsoft.com/office/drawing/2014/main" xmlns="" id="{C89EBF7D-0D55-424C-8BA2-443171F28C3F}"/>
              </a:ext>
            </a:extLst>
          </p:cNvPr>
          <p:cNvSpPr txBox="1"/>
          <p:nvPr/>
        </p:nvSpPr>
        <p:spPr>
          <a:xfrm>
            <a:off x="138229" y="5873107"/>
            <a:ext cx="3439182" cy="646331"/>
          </a:xfrm>
          <a:prstGeom prst="rect">
            <a:avLst/>
          </a:prstGeom>
          <a:noFill/>
        </p:spPr>
        <p:txBody>
          <a:bodyPr wrap="square" rtlCol="0">
            <a:spAutoFit/>
          </a:bodyPr>
          <a:lstStyle/>
          <a:p>
            <a:pPr marL="285750" indent="-182880">
              <a:buFont typeface="Arial" panose="020B0604020202020204" pitchFamily="34" charset="0"/>
              <a:buChar char="•"/>
            </a:pPr>
            <a:r>
              <a:rPr lang="en-US" sz="1200" b="1" dirty="0">
                <a:solidFill>
                  <a:schemeClr val="bg1"/>
                </a:solidFill>
                <a:latin typeface="Tw Cen MT" panose="020B0602020104020603" pitchFamily="34" charset="0"/>
              </a:rPr>
              <a:t>C</a:t>
            </a:r>
            <a:r>
              <a:rPr lang="en-US" sz="1200" dirty="0">
                <a:solidFill>
                  <a:schemeClr val="bg1"/>
                </a:solidFill>
                <a:latin typeface="Tw Cen MT" panose="020B0602020104020603" pitchFamily="34" charset="0"/>
              </a:rPr>
              <a:t>   Given customer</a:t>
            </a:r>
          </a:p>
          <a:p>
            <a:pPr marL="285750" indent="-182880">
              <a:buFont typeface="Arial" panose="020B0604020202020204" pitchFamily="34" charset="0"/>
              <a:buChar char="•"/>
            </a:pPr>
            <a:r>
              <a:rPr lang="en-US" sz="1200" b="1" dirty="0">
                <a:solidFill>
                  <a:schemeClr val="bg1"/>
                </a:solidFill>
                <a:latin typeface="Tw Cen MT" panose="020B0602020104020603" pitchFamily="34" charset="0"/>
              </a:rPr>
              <a:t>P</a:t>
            </a:r>
            <a:r>
              <a:rPr lang="en-US" sz="1200" b="1" baseline="-25000" dirty="0">
                <a:solidFill>
                  <a:schemeClr val="bg1"/>
                </a:solidFill>
                <a:latin typeface="Tw Cen MT" panose="020B0602020104020603" pitchFamily="34" charset="0"/>
              </a:rPr>
              <a:t>C</a:t>
            </a:r>
            <a:r>
              <a:rPr lang="en-US" sz="1200" dirty="0">
                <a:solidFill>
                  <a:schemeClr val="bg1"/>
                </a:solidFill>
                <a:latin typeface="Tw Cen MT" panose="020B0602020104020603" pitchFamily="34" charset="0"/>
              </a:rPr>
              <a:t>  # of Persons in Household</a:t>
            </a:r>
          </a:p>
          <a:p>
            <a:pPr marL="285750" indent="-182880">
              <a:buFont typeface="Arial" panose="020B0604020202020204" pitchFamily="34" charset="0"/>
              <a:buChar char="•"/>
            </a:pPr>
            <a:r>
              <a:rPr lang="en-US" sz="1200" b="1" dirty="0">
                <a:solidFill>
                  <a:schemeClr val="bg1"/>
                </a:solidFill>
                <a:latin typeface="Tw Cen MT" panose="020B0602020104020603" pitchFamily="34" charset="0"/>
              </a:rPr>
              <a:t>S</a:t>
            </a:r>
            <a:r>
              <a:rPr lang="en-US" sz="1200" dirty="0">
                <a:solidFill>
                  <a:schemeClr val="bg1"/>
                </a:solidFill>
                <a:latin typeface="Tw Cen MT" panose="020B0602020104020603" pitchFamily="34" charset="0"/>
              </a:rPr>
              <a:t>   Per Capita Wastewater Costs</a:t>
            </a:r>
          </a:p>
        </p:txBody>
      </p:sp>
      <p:sp>
        <p:nvSpPr>
          <p:cNvPr id="41" name="TextBox 40">
            <a:extLst>
              <a:ext uri="{FF2B5EF4-FFF2-40B4-BE49-F238E27FC236}">
                <a16:creationId xmlns:a16="http://schemas.microsoft.com/office/drawing/2014/main" xmlns="" id="{26992BE5-4628-4393-9D1C-DE9AFA168D36}"/>
              </a:ext>
            </a:extLst>
          </p:cNvPr>
          <p:cNvSpPr txBox="1"/>
          <p:nvPr/>
        </p:nvSpPr>
        <p:spPr>
          <a:xfrm>
            <a:off x="2513565" y="5912313"/>
            <a:ext cx="3306725" cy="461665"/>
          </a:xfrm>
          <a:prstGeom prst="rect">
            <a:avLst/>
          </a:prstGeom>
          <a:noFill/>
        </p:spPr>
        <p:txBody>
          <a:bodyPr wrap="square" rtlCol="0">
            <a:spAutoFit/>
          </a:bodyPr>
          <a:lstStyle/>
          <a:p>
            <a:pPr marL="285750" indent="-182880">
              <a:buFont typeface="Arial" panose="020B0604020202020204" pitchFamily="34" charset="0"/>
              <a:buChar char="•"/>
            </a:pPr>
            <a:r>
              <a:rPr lang="en-US" sz="1200" b="1" dirty="0">
                <a:solidFill>
                  <a:schemeClr val="bg1"/>
                </a:solidFill>
                <a:latin typeface="Tw Cen MT" panose="020B0602020104020603" pitchFamily="34" charset="0"/>
              </a:rPr>
              <a:t>W</a:t>
            </a:r>
            <a:r>
              <a:rPr lang="en-US" sz="1200" dirty="0">
                <a:solidFill>
                  <a:schemeClr val="bg1"/>
                </a:solidFill>
                <a:latin typeface="Tw Cen MT" panose="020B0602020104020603" pitchFamily="34" charset="0"/>
              </a:rPr>
              <a:t>   Per Capita Drinking Water Costs</a:t>
            </a:r>
          </a:p>
          <a:p>
            <a:pPr marL="285750" indent="-182880">
              <a:buFont typeface="Arial" panose="020B0604020202020204" pitchFamily="34" charset="0"/>
              <a:buChar char="•"/>
            </a:pPr>
            <a:r>
              <a:rPr lang="en-US" sz="1200" b="1" dirty="0">
                <a:solidFill>
                  <a:schemeClr val="bg1"/>
                </a:solidFill>
                <a:latin typeface="Tw Cen MT" panose="020B0602020104020603" pitchFamily="34" charset="0"/>
              </a:rPr>
              <a:t>I</a:t>
            </a:r>
            <a:r>
              <a:rPr lang="en-US" sz="1200" b="1" baseline="-25000" dirty="0">
                <a:solidFill>
                  <a:schemeClr val="bg1"/>
                </a:solidFill>
                <a:latin typeface="Tw Cen MT" panose="020B0602020104020603" pitchFamily="34" charset="0"/>
              </a:rPr>
              <a:t>C</a:t>
            </a:r>
            <a:r>
              <a:rPr lang="en-US" sz="1200" dirty="0">
                <a:solidFill>
                  <a:schemeClr val="bg1"/>
                </a:solidFill>
                <a:latin typeface="Tw Cen MT" panose="020B0602020104020603" pitchFamily="34" charset="0"/>
              </a:rPr>
              <a:t>   Household Income</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xmlns="" id="{7BC7DF4B-6097-4309-84A9-140618234C10}"/>
                  </a:ext>
                </a:extLst>
              </p:cNvPr>
              <p:cNvSpPr txBox="1"/>
              <p:nvPr/>
            </p:nvSpPr>
            <p:spPr>
              <a:xfrm>
                <a:off x="4178611" y="4877925"/>
                <a:ext cx="3826678" cy="542969"/>
              </a:xfrm>
              <a:prstGeom prst="rect">
                <a:avLst/>
              </a:prstGeom>
              <a:noFill/>
            </p:spPr>
            <p:txBody>
              <a:bodyPr wrap="square" rtlCol="0">
                <a:spAutoFit/>
              </a:bodyPr>
              <a:lstStyle/>
              <a:p>
                <a:pPr algn="ct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𝑃</m:t>
                        </m:r>
                        <m:r>
                          <a:rPr lang="en-US" sz="2000" b="0" i="1" baseline="-25000" smtClean="0">
                            <a:latin typeface="Cambria Math" panose="02040503050406030204" pitchFamily="18" charset="0"/>
                          </a:rPr>
                          <m:t>𝐶</m:t>
                        </m:r>
                        <m:r>
                          <a:rPr lang="en-US" sz="2000" b="0" i="1" smtClean="0">
                            <a:latin typeface="Cambria Math" panose="02040503050406030204" pitchFamily="18" charset="0"/>
                          </a:rPr>
                          <m:t> (</m:t>
                        </m:r>
                        <m:r>
                          <a:rPr lang="en-US" sz="2000" b="0" i="1" smtClean="0">
                            <a:latin typeface="Cambria Math" panose="02040503050406030204" pitchFamily="18" charset="0"/>
                          </a:rPr>
                          <m:t>𝑊</m:t>
                        </m:r>
                        <m:r>
                          <a:rPr lang="en-US" sz="2000" b="0" i="1" smtClean="0">
                            <a:latin typeface="Cambria Math" panose="02040503050406030204" pitchFamily="18" charset="0"/>
                          </a:rPr>
                          <m:t> + </m:t>
                        </m:r>
                        <m:r>
                          <a:rPr lang="en-US" sz="2000" b="0" i="1" smtClean="0">
                            <a:latin typeface="Cambria Math" panose="02040503050406030204" pitchFamily="18" charset="0"/>
                          </a:rPr>
                          <m:t>𝑆</m:t>
                        </m:r>
                        <m:r>
                          <a:rPr lang="en-US" sz="2000" b="0" i="1" smtClean="0">
                            <a:latin typeface="Cambria Math" panose="02040503050406030204" pitchFamily="18" charset="0"/>
                          </a:rPr>
                          <m:t>)</m:t>
                        </m:r>
                      </m:num>
                      <m:den>
                        <m:r>
                          <a:rPr lang="en-US" sz="2000" b="0" i="1" smtClean="0">
                            <a:latin typeface="Cambria Math" panose="02040503050406030204" pitchFamily="18" charset="0"/>
                          </a:rPr>
                          <m:t>𝐴</m:t>
                        </m:r>
                      </m:den>
                    </m:f>
                  </m:oMath>
                </a14:m>
                <a:r>
                  <a:rPr lang="en-US" sz="2000" dirty="0">
                    <a:latin typeface="Tw Cen MT" panose="020B0602020104020603" pitchFamily="34" charset="0"/>
                  </a:rPr>
                  <a:t> = </a:t>
                </a:r>
                <a:r>
                  <a:rPr lang="en-US" sz="2000" b="1" dirty="0">
                    <a:latin typeface="Tw Cen MT" panose="020B0602020104020603" pitchFamily="34" charset="0"/>
                  </a:rPr>
                  <a:t>HM</a:t>
                </a:r>
                <a:r>
                  <a:rPr lang="en-US" sz="2000" b="1" baseline="-25000" dirty="0">
                    <a:latin typeface="Tw Cen MT" panose="020B0602020104020603" pitchFamily="34" charset="0"/>
                  </a:rPr>
                  <a:t>C</a:t>
                </a:r>
                <a:endParaRPr lang="en-US" sz="1600" b="1" baseline="-25000" dirty="0">
                  <a:latin typeface="Tw Cen MT" panose="020B0602020104020603" pitchFamily="34" charset="0"/>
                </a:endParaRPr>
              </a:p>
            </p:txBody>
          </p:sp>
        </mc:Choice>
        <mc:Fallback xmlns="">
          <p:sp>
            <p:nvSpPr>
              <p:cNvPr id="42" name="TextBox 41">
                <a:extLst>
                  <a:ext uri="{FF2B5EF4-FFF2-40B4-BE49-F238E27FC236}">
                    <a16:creationId xmlns:a16="http://schemas.microsoft.com/office/drawing/2014/main" id="{7BC7DF4B-6097-4309-84A9-140618234C10}"/>
                  </a:ext>
                </a:extLst>
              </p:cNvPr>
              <p:cNvSpPr txBox="1">
                <a:spLocks noRot="1" noChangeAspect="1" noMove="1" noResize="1" noEditPoints="1" noAdjustHandles="1" noChangeArrowheads="1" noChangeShapeType="1" noTextEdit="1"/>
              </p:cNvSpPr>
              <p:nvPr/>
            </p:nvSpPr>
            <p:spPr>
              <a:xfrm>
                <a:off x="4178611" y="4877925"/>
                <a:ext cx="3826678" cy="542969"/>
              </a:xfrm>
              <a:prstGeom prst="rect">
                <a:avLst/>
              </a:prstGeom>
              <a:blipFill>
                <a:blip r:embed="rId6"/>
                <a:stretch>
                  <a:fillRect b="-7865"/>
                </a:stretch>
              </a:blipFill>
            </p:spPr>
            <p:txBody>
              <a:bodyPr/>
              <a:lstStyle/>
              <a:p>
                <a:r>
                  <a:rPr lang="en-US">
                    <a:noFill/>
                  </a:rPr>
                  <a:t> </a:t>
                </a:r>
              </a:p>
            </p:txBody>
          </p:sp>
        </mc:Fallback>
      </mc:AlternateContent>
      <p:sp>
        <p:nvSpPr>
          <p:cNvPr id="43" name="TextBox 42">
            <a:extLst>
              <a:ext uri="{FF2B5EF4-FFF2-40B4-BE49-F238E27FC236}">
                <a16:creationId xmlns:a16="http://schemas.microsoft.com/office/drawing/2014/main" xmlns="" id="{DD533067-2EF8-43A8-B61E-0351418B9F63}"/>
              </a:ext>
            </a:extLst>
          </p:cNvPr>
          <p:cNvSpPr txBox="1"/>
          <p:nvPr/>
        </p:nvSpPr>
        <p:spPr>
          <a:xfrm>
            <a:off x="5093001" y="5912312"/>
            <a:ext cx="2971278" cy="461665"/>
          </a:xfrm>
          <a:prstGeom prst="rect">
            <a:avLst/>
          </a:prstGeom>
          <a:noFill/>
        </p:spPr>
        <p:txBody>
          <a:bodyPr wrap="square" rtlCol="0">
            <a:spAutoFit/>
          </a:bodyPr>
          <a:lstStyle/>
          <a:p>
            <a:pPr marL="285750" indent="-182880">
              <a:buFont typeface="Arial" panose="020B0604020202020204" pitchFamily="34" charset="0"/>
              <a:buChar char="•"/>
            </a:pPr>
            <a:r>
              <a:rPr lang="en-US" sz="1200" b="1" dirty="0">
                <a:solidFill>
                  <a:schemeClr val="bg1"/>
                </a:solidFill>
                <a:latin typeface="Tw Cen MT" panose="020B0602020104020603" pitchFamily="34" charset="0"/>
              </a:rPr>
              <a:t>E</a:t>
            </a:r>
            <a:r>
              <a:rPr lang="en-US" sz="1200" b="1" baseline="-25000" dirty="0">
                <a:solidFill>
                  <a:schemeClr val="bg1"/>
                </a:solidFill>
                <a:latin typeface="Tw Cen MT" panose="020B0602020104020603" pitchFamily="34" charset="0"/>
              </a:rPr>
              <a:t>C</a:t>
            </a:r>
            <a:r>
              <a:rPr lang="en-US" sz="1200" dirty="0">
                <a:solidFill>
                  <a:schemeClr val="bg1"/>
                </a:solidFill>
                <a:latin typeface="Tw Cen MT" panose="020B0602020104020603" pitchFamily="34" charset="0"/>
              </a:rPr>
              <a:t>  Essential Household Expenses </a:t>
            </a:r>
            <a:endParaRPr lang="en-US" sz="1200" b="1" dirty="0">
              <a:solidFill>
                <a:schemeClr val="bg1"/>
              </a:solidFill>
              <a:latin typeface="Tw Cen MT" panose="020B0602020104020603" pitchFamily="34" charset="0"/>
            </a:endParaRPr>
          </a:p>
          <a:p>
            <a:pPr marL="285750" indent="-182880">
              <a:buFont typeface="Arial" panose="020B0604020202020204" pitchFamily="34" charset="0"/>
              <a:buChar char="•"/>
            </a:pPr>
            <a:r>
              <a:rPr lang="en-US" sz="1200" b="1" dirty="0">
                <a:solidFill>
                  <a:schemeClr val="bg1"/>
                </a:solidFill>
                <a:latin typeface="Tw Cen MT" panose="020B0602020104020603" pitchFamily="34" charset="0"/>
              </a:rPr>
              <a:t>A</a:t>
            </a:r>
            <a:r>
              <a:rPr lang="en-US" sz="1200" dirty="0">
                <a:solidFill>
                  <a:schemeClr val="bg1"/>
                </a:solidFill>
                <a:latin typeface="Tw Cen MT" panose="020B0602020104020603" pitchFamily="34" charset="0"/>
              </a:rPr>
              <a:t>   Minimum Wage in C’s labor market</a:t>
            </a: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xmlns="" id="{5F65CD7C-DEC4-4179-BC26-BCFC20A75BB8}"/>
                  </a:ext>
                </a:extLst>
              </p:cNvPr>
              <p:cNvSpPr txBox="1"/>
              <p:nvPr/>
            </p:nvSpPr>
            <p:spPr>
              <a:xfrm>
                <a:off x="8155201" y="4719334"/>
                <a:ext cx="3826678" cy="528414"/>
              </a:xfrm>
              <a:prstGeom prst="rect">
                <a:avLst/>
              </a:prstGeom>
              <a:noFill/>
            </p:spPr>
            <p:txBody>
              <a:bodyPr wrap="square" rtlCol="0">
                <a:spAutoFit/>
              </a:bodyPr>
              <a:lstStyle/>
              <a:p>
                <a:pPr algn="ctr"/>
                <a14:m>
                  <m:oMath xmlns:m="http://schemas.openxmlformats.org/officeDocument/2006/math">
                    <m:f>
                      <m:fPr>
                        <m:ctrlPr>
                          <a:rPr lang="en-US" sz="1400" i="1" smtClean="0">
                            <a:latin typeface="Cambria Math" panose="02040503050406030204" pitchFamily="18" charset="0"/>
                          </a:rPr>
                        </m:ctrlPr>
                      </m:fPr>
                      <m:num>
                        <m:d>
                          <m:dPr>
                            <m:ctrlPr>
                              <a:rPr lang="en-US" sz="1400" b="0" i="1" smtClean="0">
                                <a:latin typeface="Cambria Math" panose="02040503050406030204" pitchFamily="18" charset="0"/>
                              </a:rPr>
                            </m:ctrlPr>
                          </m:dPr>
                          <m:e>
                            <m:eqArr>
                              <m:eqArrPr>
                                <m:ctrlPr>
                                  <a:rPr lang="en-US" sz="1400" b="0" i="1" smtClean="0">
                                    <a:latin typeface="Cambria Math" panose="02040503050406030204" pitchFamily="18" charset="0"/>
                                  </a:rPr>
                                </m:ctrlPr>
                              </m:eqArrPr>
                              <m:e>
                                <m:r>
                                  <a:rPr lang="en-US" sz="1400" b="0" i="1" smtClean="0">
                                    <a:latin typeface="Cambria Math" panose="02040503050406030204" pitchFamily="18" charset="0"/>
                                  </a:rPr>
                                  <m:t>% </m:t>
                                </m:r>
                                <m:r>
                                  <a:rPr lang="en-US" sz="1400" b="0" i="1" smtClean="0">
                                    <a:latin typeface="Cambria Math" panose="02040503050406030204" pitchFamily="18" charset="0"/>
                                  </a:rPr>
                                  <m:t>𝑜𝑓</m:t>
                                </m:r>
                                <m:r>
                                  <a:rPr lang="en-US" sz="1400" b="0" i="1" smtClean="0">
                                    <a:latin typeface="Cambria Math" panose="02040503050406030204" pitchFamily="18" charset="0"/>
                                  </a:rPr>
                                  <m:t> </m:t>
                                </m:r>
                                <m:r>
                                  <a:rPr lang="en-US" sz="1400" b="0" i="1" smtClean="0">
                                    <a:latin typeface="Cambria Math" panose="02040503050406030204" pitchFamily="18" charset="0"/>
                                  </a:rPr>
                                  <m:t>𝑝𝑜𝑝𝑢𝑙𝑎𝑡𝑖𝑜𝑛</m:t>
                                </m:r>
                              </m:e>
                              <m:e>
                                <m:r>
                                  <a:rPr lang="en-US" sz="1400" b="0" i="1" smtClean="0">
                                    <a:latin typeface="Cambria Math" panose="02040503050406030204" pitchFamily="18" charset="0"/>
                                  </a:rPr>
                                  <m:t> </m:t>
                                </m:r>
                                <m:r>
                                  <a:rPr lang="en-US" sz="1400" b="0" i="1" smtClean="0">
                                    <a:latin typeface="Cambria Math" panose="02040503050406030204" pitchFamily="18" charset="0"/>
                                  </a:rPr>
                                  <m:t>𝑖𝑛</m:t>
                                </m:r>
                                <m:r>
                                  <a:rPr lang="en-US" sz="1400" b="0" i="1" smtClean="0">
                                    <a:latin typeface="Cambria Math" panose="02040503050406030204" pitchFamily="18" charset="0"/>
                                  </a:rPr>
                                  <m:t> </m:t>
                                </m:r>
                                <m:r>
                                  <a:rPr lang="en-US" sz="1400" b="0" i="1" smtClean="0">
                                    <a:latin typeface="Cambria Math" panose="02040503050406030204" pitchFamily="18" charset="0"/>
                                  </a:rPr>
                                  <m:t>𝑐𝑒𝑛𝑠𝑢𝑠</m:t>
                                </m:r>
                                <m:r>
                                  <a:rPr lang="en-US" sz="1400" b="0" i="1" smtClean="0">
                                    <a:latin typeface="Cambria Math" panose="02040503050406030204" pitchFamily="18" charset="0"/>
                                  </a:rPr>
                                  <m:t> </m:t>
                                </m:r>
                                <m:r>
                                  <a:rPr lang="en-US" sz="1400" b="0" i="1" smtClean="0">
                                    <a:latin typeface="Cambria Math" panose="02040503050406030204" pitchFamily="18" charset="0"/>
                                  </a:rPr>
                                  <m:t>𝑡𝑟𝑎𝑐𝑡</m:t>
                                </m:r>
                              </m:e>
                            </m:eqArr>
                          </m:e>
                        </m:d>
                        <m:r>
                          <a:rPr lang="en-US" sz="1400" b="0" i="1" smtClean="0">
                            <a:latin typeface="Cambria Math" panose="02040503050406030204" pitchFamily="18" charset="0"/>
                          </a:rPr>
                          <m:t>  × </m:t>
                        </m:r>
                        <m:d>
                          <m:dPr>
                            <m:ctrlPr>
                              <a:rPr lang="en-US" sz="1400" b="0" i="1" smtClean="0">
                                <a:latin typeface="Cambria Math" panose="02040503050406030204" pitchFamily="18" charset="0"/>
                              </a:rPr>
                            </m:ctrlPr>
                          </m:dPr>
                          <m:e>
                            <m:eqArr>
                              <m:eqArrPr>
                                <m:ctrlPr>
                                  <a:rPr lang="en-US" sz="1400" b="0" i="1" smtClean="0">
                                    <a:latin typeface="Cambria Math" panose="02040503050406030204" pitchFamily="18" charset="0"/>
                                  </a:rPr>
                                </m:ctrlPr>
                              </m:eqArrPr>
                              <m:e>
                                <m:r>
                                  <a:rPr lang="en-US" sz="1400" b="0" i="1" smtClean="0">
                                    <a:latin typeface="Cambria Math" panose="02040503050406030204" pitchFamily="18" charset="0"/>
                                  </a:rPr>
                                  <m:t>𝐴𝑣𝑒𝑟𝑎𝑔𝑒</m:t>
                                </m:r>
                                <m:r>
                                  <a:rPr lang="en-US" sz="1400" b="0" i="1" smtClean="0">
                                    <a:latin typeface="Cambria Math" panose="02040503050406030204" pitchFamily="18" charset="0"/>
                                  </a:rPr>
                                  <m:t> </m:t>
                                </m:r>
                                <m:r>
                                  <a:rPr lang="en-US" sz="1400" b="0" i="1" smtClean="0">
                                    <a:latin typeface="Cambria Math" panose="02040503050406030204" pitchFamily="18" charset="0"/>
                                  </a:rPr>
                                  <m:t>𝑏𝑖𝑙𝑙</m:t>
                                </m:r>
                              </m:e>
                              <m:e>
                                <m:r>
                                  <a:rPr lang="en-US" sz="1400" b="0" i="1" smtClean="0">
                                    <a:latin typeface="Cambria Math" panose="02040503050406030204" pitchFamily="18" charset="0"/>
                                  </a:rPr>
                                  <m:t> </m:t>
                                </m:r>
                                <m:r>
                                  <a:rPr lang="en-US" sz="1400" b="0" i="1" smtClean="0">
                                    <a:latin typeface="Cambria Math" panose="02040503050406030204" pitchFamily="18" charset="0"/>
                                  </a:rPr>
                                  <m:t>𝑖𝑛</m:t>
                                </m:r>
                                <m:r>
                                  <a:rPr lang="en-US" sz="1400" b="0" i="1" smtClean="0">
                                    <a:latin typeface="Cambria Math" panose="02040503050406030204" pitchFamily="18" charset="0"/>
                                  </a:rPr>
                                  <m:t> </m:t>
                                </m:r>
                                <m:r>
                                  <a:rPr lang="en-US" sz="1400" b="0" i="1" smtClean="0">
                                    <a:latin typeface="Cambria Math" panose="02040503050406030204" pitchFamily="18" charset="0"/>
                                  </a:rPr>
                                  <m:t>𝑐𝑒𝑛𝑠𝑢𝑠</m:t>
                                </m:r>
                                <m:r>
                                  <a:rPr lang="en-US" sz="1400" b="0" i="1" smtClean="0">
                                    <a:latin typeface="Cambria Math" panose="02040503050406030204" pitchFamily="18" charset="0"/>
                                  </a:rPr>
                                  <m:t> </m:t>
                                </m:r>
                                <m:r>
                                  <a:rPr lang="en-US" sz="1400" b="0" i="1" smtClean="0">
                                    <a:latin typeface="Cambria Math" panose="02040503050406030204" pitchFamily="18" charset="0"/>
                                  </a:rPr>
                                  <m:t>𝑡𝑟𝑎𝑐𝑡</m:t>
                                </m:r>
                              </m:e>
                            </m:eqArr>
                          </m:e>
                        </m:d>
                      </m:num>
                      <m:den>
                        <m:r>
                          <a:rPr lang="en-US" sz="1400" b="0" i="1" smtClean="0">
                            <a:latin typeface="Cambria Math" panose="02040503050406030204" pitchFamily="18" charset="0"/>
                          </a:rPr>
                          <m:t>𝑚𝑒𝑑𝑖𝑎𝑛</m:t>
                        </m:r>
                        <m:r>
                          <a:rPr lang="en-US" sz="1400" b="0" i="1" smtClean="0">
                            <a:latin typeface="Cambria Math" panose="02040503050406030204" pitchFamily="18" charset="0"/>
                          </a:rPr>
                          <m:t> </m:t>
                        </m:r>
                        <m:r>
                          <a:rPr lang="en-US" sz="1400" b="0" i="1" smtClean="0">
                            <a:latin typeface="Cambria Math" panose="02040503050406030204" pitchFamily="18" charset="0"/>
                          </a:rPr>
                          <m:t>𝑖𝑛𝑐𝑜𝑚𝑒</m:t>
                        </m:r>
                        <m:r>
                          <a:rPr lang="en-US" sz="1400" b="0" i="1" smtClean="0">
                            <a:latin typeface="Cambria Math" panose="02040503050406030204" pitchFamily="18" charset="0"/>
                          </a:rPr>
                          <m:t> </m:t>
                        </m:r>
                        <m:r>
                          <a:rPr lang="en-US" sz="1400" b="0" i="1" smtClean="0">
                            <a:latin typeface="Cambria Math" panose="02040503050406030204" pitchFamily="18" charset="0"/>
                          </a:rPr>
                          <m:t>𝑖𝑛</m:t>
                        </m:r>
                        <m:r>
                          <a:rPr lang="en-US" sz="1400" b="0" i="1" smtClean="0">
                            <a:latin typeface="Cambria Math" panose="02040503050406030204" pitchFamily="18" charset="0"/>
                          </a:rPr>
                          <m:t> </m:t>
                        </m:r>
                        <m:r>
                          <a:rPr lang="en-US" sz="1400" b="0" i="1" smtClean="0">
                            <a:latin typeface="Cambria Math" panose="02040503050406030204" pitchFamily="18" charset="0"/>
                          </a:rPr>
                          <m:t>𝑡𝑟𝑎𝑐𝑡</m:t>
                        </m:r>
                      </m:den>
                    </m:f>
                  </m:oMath>
                </a14:m>
                <a:r>
                  <a:rPr lang="en-US" sz="1400" dirty="0">
                    <a:latin typeface="Tw Cen MT" panose="020B0602020104020603" pitchFamily="34" charset="0"/>
                  </a:rPr>
                  <a:t> = </a:t>
                </a:r>
                <a:r>
                  <a:rPr lang="en-US" sz="1400" b="1" dirty="0" err="1">
                    <a:latin typeface="Tw Cen MT" panose="020B0602020104020603" pitchFamily="34" charset="0"/>
                  </a:rPr>
                  <a:t>WARi</a:t>
                </a:r>
                <a:endParaRPr lang="en-US" sz="1600" b="1" baseline="-25000" dirty="0">
                  <a:latin typeface="Tw Cen MT" panose="020B0602020104020603" pitchFamily="34" charset="0"/>
                </a:endParaRPr>
              </a:p>
            </p:txBody>
          </p:sp>
        </mc:Choice>
        <mc:Fallback xmlns="">
          <p:sp>
            <p:nvSpPr>
              <p:cNvPr id="44" name="TextBox 43">
                <a:extLst>
                  <a:ext uri="{FF2B5EF4-FFF2-40B4-BE49-F238E27FC236}">
                    <a16:creationId xmlns:a16="http://schemas.microsoft.com/office/drawing/2014/main" id="{5F65CD7C-DEC4-4179-BC26-BCFC20A75BB8}"/>
                  </a:ext>
                </a:extLst>
              </p:cNvPr>
              <p:cNvSpPr txBox="1">
                <a:spLocks noRot="1" noChangeAspect="1" noMove="1" noResize="1" noEditPoints="1" noAdjustHandles="1" noChangeArrowheads="1" noChangeShapeType="1" noTextEdit="1"/>
              </p:cNvSpPr>
              <p:nvPr/>
            </p:nvSpPr>
            <p:spPr>
              <a:xfrm>
                <a:off x="8155201" y="4719334"/>
                <a:ext cx="3826678" cy="528414"/>
              </a:xfrm>
              <a:prstGeom prst="rect">
                <a:avLst/>
              </a:prstGeom>
              <a:blipFill>
                <a:blip r:embed="rId7"/>
                <a:stretch>
                  <a:fillRect b="-3448"/>
                </a:stretch>
              </a:blipFill>
            </p:spPr>
            <p:txBody>
              <a:bodyPr/>
              <a:lstStyle/>
              <a:p>
                <a:r>
                  <a:rPr lang="en-US">
                    <a:noFill/>
                  </a:rPr>
                  <a:t> </a:t>
                </a:r>
              </a:p>
            </p:txBody>
          </p:sp>
        </mc:Fallback>
      </mc:AlternateContent>
      <p:sp>
        <p:nvSpPr>
          <p:cNvPr id="45" name="TextBox 44">
            <a:extLst>
              <a:ext uri="{FF2B5EF4-FFF2-40B4-BE49-F238E27FC236}">
                <a16:creationId xmlns:a16="http://schemas.microsoft.com/office/drawing/2014/main" xmlns="" id="{5AC2C038-D567-480D-9D66-072AE7E990F9}"/>
              </a:ext>
            </a:extLst>
          </p:cNvPr>
          <p:cNvSpPr txBox="1"/>
          <p:nvPr/>
        </p:nvSpPr>
        <p:spPr>
          <a:xfrm>
            <a:off x="8155201" y="5474184"/>
            <a:ext cx="3826678" cy="523220"/>
          </a:xfrm>
          <a:prstGeom prst="rect">
            <a:avLst/>
          </a:prstGeom>
          <a:noFill/>
        </p:spPr>
        <p:txBody>
          <a:bodyPr wrap="square" rtlCol="0">
            <a:spAutoFit/>
          </a:bodyPr>
          <a:lstStyle/>
          <a:p>
            <a:r>
              <a:rPr lang="en-US" sz="1400" dirty="0">
                <a:solidFill>
                  <a:schemeClr val="tx1">
                    <a:lumMod val="75000"/>
                    <a:lumOff val="25000"/>
                  </a:schemeClr>
                </a:solidFill>
                <a:latin typeface="Tw Cen MT" panose="020B0602020104020603" pitchFamily="34" charset="0"/>
              </a:rPr>
              <a:t>Once completed for all tracts – the average </a:t>
            </a:r>
            <a:r>
              <a:rPr lang="en-US" sz="1400" dirty="0" err="1">
                <a:solidFill>
                  <a:schemeClr val="tx1">
                    <a:lumMod val="75000"/>
                    <a:lumOff val="25000"/>
                  </a:schemeClr>
                </a:solidFill>
                <a:latin typeface="Tw Cen MT" panose="020B0602020104020603" pitchFamily="34" charset="0"/>
              </a:rPr>
              <a:t>WARi</a:t>
            </a:r>
            <a:r>
              <a:rPr lang="en-US" sz="1400" dirty="0">
                <a:solidFill>
                  <a:schemeClr val="tx1">
                    <a:lumMod val="75000"/>
                    <a:lumOff val="25000"/>
                  </a:schemeClr>
                </a:solidFill>
                <a:latin typeface="Tw Cen MT" panose="020B0602020104020603" pitchFamily="34" charset="0"/>
              </a:rPr>
              <a:t> is calculated for the entire service area. </a:t>
            </a:r>
          </a:p>
        </p:txBody>
      </p:sp>
    </p:spTree>
    <p:extLst>
      <p:ext uri="{BB962C8B-B14F-4D97-AF65-F5344CB8AC3E}">
        <p14:creationId xmlns:p14="http://schemas.microsoft.com/office/powerpoint/2010/main" val="2486074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CF29F99-0DE6-419F-8B85-2FEB82CD1C9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316" r="26890"/>
          <a:stretch/>
        </p:blipFill>
        <p:spPr>
          <a:xfrm>
            <a:off x="9005777" y="-10634"/>
            <a:ext cx="3186223" cy="6880929"/>
          </a:xfrm>
          <a:prstGeom prst="rect">
            <a:avLst/>
          </a:prstGeom>
        </p:spPr>
      </p:pic>
      <p:sp>
        <p:nvSpPr>
          <p:cNvPr id="19" name="Rectangle 18">
            <a:extLst>
              <a:ext uri="{FF2B5EF4-FFF2-40B4-BE49-F238E27FC236}">
                <a16:creationId xmlns:a16="http://schemas.microsoft.com/office/drawing/2014/main" xmlns="" id="{CFF0AEC2-D0B2-4306-AFB8-240992FA760D}"/>
              </a:ext>
            </a:extLst>
          </p:cNvPr>
          <p:cNvSpPr/>
          <p:nvPr/>
        </p:nvSpPr>
        <p:spPr>
          <a:xfrm>
            <a:off x="11210306" y="0"/>
            <a:ext cx="403762" cy="427512"/>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xmlns="" id="{957C6244-D432-464D-B132-85E2B42242B8}"/>
              </a:ext>
            </a:extLst>
          </p:cNvPr>
          <p:cNvSpPr txBox="1"/>
          <p:nvPr/>
        </p:nvSpPr>
        <p:spPr>
          <a:xfrm>
            <a:off x="11162805" y="58180"/>
            <a:ext cx="498764" cy="369332"/>
          </a:xfrm>
          <a:prstGeom prst="rect">
            <a:avLst/>
          </a:prstGeom>
          <a:noFill/>
        </p:spPr>
        <p:txBody>
          <a:bodyPr wrap="square" rtlCol="0">
            <a:spAutoFit/>
          </a:bodyPr>
          <a:lstStyle/>
          <a:p>
            <a:pPr algn="ctr"/>
            <a:r>
              <a:rPr lang="en-US" b="1" dirty="0">
                <a:solidFill>
                  <a:schemeClr val="bg1"/>
                </a:solidFill>
                <a:latin typeface="Ebrima" panose="02000000000000000000" pitchFamily="2" charset="0"/>
                <a:ea typeface="Ebrima" panose="02000000000000000000" pitchFamily="2" charset="0"/>
                <a:cs typeface="Ebrima" panose="02000000000000000000" pitchFamily="2" charset="0"/>
              </a:rPr>
              <a:t>15</a:t>
            </a:r>
          </a:p>
        </p:txBody>
      </p:sp>
      <p:pic>
        <p:nvPicPr>
          <p:cNvPr id="21" name="Picture 20">
            <a:extLst>
              <a:ext uri="{FF2B5EF4-FFF2-40B4-BE49-F238E27FC236}">
                <a16:creationId xmlns:a16="http://schemas.microsoft.com/office/drawing/2014/main" xmlns="" id="{172B89ED-7607-4374-B697-9D64A30B5831}"/>
              </a:ext>
            </a:extLst>
          </p:cNvPr>
          <p:cNvPicPr>
            <a:picLocks noChangeAspect="1"/>
          </p:cNvPicPr>
          <p:nvPr/>
        </p:nvPicPr>
        <p:blipFill>
          <a:blip r:embed="rId4"/>
          <a:stretch>
            <a:fillRect/>
          </a:stretch>
        </p:blipFill>
        <p:spPr>
          <a:xfrm>
            <a:off x="58930" y="6268496"/>
            <a:ext cx="1392699" cy="495362"/>
          </a:xfrm>
          <a:prstGeom prst="rect">
            <a:avLst/>
          </a:prstGeom>
        </p:spPr>
      </p:pic>
      <p:sp>
        <p:nvSpPr>
          <p:cNvPr id="12" name="TextBox 11">
            <a:extLst>
              <a:ext uri="{FF2B5EF4-FFF2-40B4-BE49-F238E27FC236}">
                <a16:creationId xmlns:a16="http://schemas.microsoft.com/office/drawing/2014/main" xmlns="" id="{83499B94-D02F-44E1-86DD-ED60B48B9A0A}"/>
              </a:ext>
            </a:extLst>
          </p:cNvPr>
          <p:cNvSpPr txBox="1"/>
          <p:nvPr/>
        </p:nvSpPr>
        <p:spPr>
          <a:xfrm>
            <a:off x="983623" y="177907"/>
            <a:ext cx="7102797" cy="769441"/>
          </a:xfrm>
          <a:prstGeom prst="rect">
            <a:avLst/>
          </a:prstGeom>
          <a:noFill/>
        </p:spPr>
        <p:txBody>
          <a:bodyPr wrap="square" rtlCol="0">
            <a:spAutoFit/>
          </a:bodyPr>
          <a:lstStyle/>
          <a:p>
            <a:r>
              <a:rPr lang="en-US" sz="4400" b="1" spc="300" dirty="0">
                <a:solidFill>
                  <a:srgbClr val="5B9BD5"/>
                </a:solidFill>
                <a:latin typeface="Tw Cen MT" panose="020B0602020104020603" pitchFamily="34" charset="0"/>
              </a:rPr>
              <a:t>DISCUSSION QUESTIONS </a:t>
            </a:r>
          </a:p>
        </p:txBody>
      </p:sp>
      <p:grpSp>
        <p:nvGrpSpPr>
          <p:cNvPr id="13" name="Group 12">
            <a:extLst>
              <a:ext uri="{FF2B5EF4-FFF2-40B4-BE49-F238E27FC236}">
                <a16:creationId xmlns:a16="http://schemas.microsoft.com/office/drawing/2014/main" xmlns="" id="{5EE1BB2B-60C7-4EA2-A8CA-1C8D4B5BBB2B}"/>
              </a:ext>
            </a:extLst>
          </p:cNvPr>
          <p:cNvGrpSpPr/>
          <p:nvPr/>
        </p:nvGrpSpPr>
        <p:grpSpPr>
          <a:xfrm rot="16200000">
            <a:off x="315430" y="167452"/>
            <a:ext cx="159489" cy="790354"/>
            <a:chOff x="843506" y="0"/>
            <a:chExt cx="159489" cy="790354"/>
          </a:xfrm>
        </p:grpSpPr>
        <p:sp>
          <p:nvSpPr>
            <p:cNvPr id="14" name="Oval 13">
              <a:extLst>
                <a:ext uri="{FF2B5EF4-FFF2-40B4-BE49-F238E27FC236}">
                  <a16:creationId xmlns:a16="http://schemas.microsoft.com/office/drawing/2014/main" xmlns="" id="{2529F933-12C1-4C1E-A8D2-24F848A1E8FE}"/>
                </a:ext>
              </a:extLst>
            </p:cNvPr>
            <p:cNvSpPr/>
            <p:nvPr/>
          </p:nvSpPr>
          <p:spPr>
            <a:xfrm>
              <a:off x="843506" y="630865"/>
              <a:ext cx="159489" cy="159489"/>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xmlns="" id="{A7E00AD4-6EC5-4FDF-A7DB-057399DFD582}"/>
                </a:ext>
              </a:extLst>
            </p:cNvPr>
            <p:cNvCxnSpPr>
              <a:cxnSpLocks/>
            </p:cNvCxnSpPr>
            <p:nvPr/>
          </p:nvCxnSpPr>
          <p:spPr>
            <a:xfrm flipH="1">
              <a:off x="923250" y="0"/>
              <a:ext cx="1" cy="640080"/>
            </a:xfrm>
            <a:prstGeom prst="line">
              <a:avLst/>
            </a:prstGeom>
            <a:ln w="28575">
              <a:solidFill>
                <a:srgbClr val="5B9BD5"/>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xmlns="" id="{C552E9EB-BA4B-4D22-B279-CD77753367A2}"/>
              </a:ext>
            </a:extLst>
          </p:cNvPr>
          <p:cNvSpPr txBox="1"/>
          <p:nvPr/>
        </p:nvSpPr>
        <p:spPr>
          <a:xfrm>
            <a:off x="983623" y="1411505"/>
            <a:ext cx="7398367" cy="1384995"/>
          </a:xfrm>
          <a:prstGeom prst="rect">
            <a:avLst/>
          </a:prstGeom>
          <a:noFill/>
        </p:spPr>
        <p:txBody>
          <a:bodyPr wrap="square" rtlCol="0">
            <a:spAutoFit/>
          </a:bodyPr>
          <a:lstStyle/>
          <a:p>
            <a:r>
              <a:rPr lang="en-US" sz="2800" dirty="0">
                <a:solidFill>
                  <a:schemeClr val="tx1">
                    <a:lumMod val="75000"/>
                    <a:lumOff val="25000"/>
                  </a:schemeClr>
                </a:solidFill>
                <a:latin typeface="Tw Cen MT" panose="020B0602020104020603" pitchFamily="34" charset="0"/>
              </a:rPr>
              <a:t>4. Would you all think that information geared toward board member/local decision makers would be helpful?</a:t>
            </a:r>
          </a:p>
        </p:txBody>
      </p:sp>
      <p:sp>
        <p:nvSpPr>
          <p:cNvPr id="23" name="TextBox 22">
            <a:extLst>
              <a:ext uri="{FF2B5EF4-FFF2-40B4-BE49-F238E27FC236}">
                <a16:creationId xmlns:a16="http://schemas.microsoft.com/office/drawing/2014/main" xmlns="" id="{25B8E78D-022F-4611-920D-E520A2148926}"/>
              </a:ext>
            </a:extLst>
          </p:cNvPr>
          <p:cNvSpPr txBox="1"/>
          <p:nvPr/>
        </p:nvSpPr>
        <p:spPr>
          <a:xfrm>
            <a:off x="983623" y="3084702"/>
            <a:ext cx="7398367" cy="523220"/>
          </a:xfrm>
          <a:prstGeom prst="rect">
            <a:avLst/>
          </a:prstGeom>
          <a:noFill/>
        </p:spPr>
        <p:txBody>
          <a:bodyPr wrap="square" rtlCol="0">
            <a:spAutoFit/>
          </a:bodyPr>
          <a:lstStyle/>
          <a:p>
            <a:r>
              <a:rPr lang="en-US" sz="2800" dirty="0">
                <a:solidFill>
                  <a:schemeClr val="tx1">
                    <a:lumMod val="75000"/>
                    <a:lumOff val="25000"/>
                  </a:schemeClr>
                </a:solidFill>
                <a:latin typeface="Tw Cen MT" panose="020B0602020104020603" pitchFamily="34" charset="0"/>
              </a:rPr>
              <a:t>5. What about information for the general public? </a:t>
            </a:r>
          </a:p>
        </p:txBody>
      </p:sp>
      <p:sp>
        <p:nvSpPr>
          <p:cNvPr id="24" name="TextBox 23">
            <a:extLst>
              <a:ext uri="{FF2B5EF4-FFF2-40B4-BE49-F238E27FC236}">
                <a16:creationId xmlns:a16="http://schemas.microsoft.com/office/drawing/2014/main" xmlns="" id="{E2B28CA6-BE36-42BC-811E-1956BC9ADB84}"/>
              </a:ext>
            </a:extLst>
          </p:cNvPr>
          <p:cNvSpPr txBox="1"/>
          <p:nvPr/>
        </p:nvSpPr>
        <p:spPr>
          <a:xfrm>
            <a:off x="983623" y="3992438"/>
            <a:ext cx="7398367" cy="2246769"/>
          </a:xfrm>
          <a:prstGeom prst="rect">
            <a:avLst/>
          </a:prstGeom>
          <a:noFill/>
        </p:spPr>
        <p:txBody>
          <a:bodyPr wrap="square" rtlCol="0">
            <a:spAutoFit/>
          </a:bodyPr>
          <a:lstStyle/>
          <a:p>
            <a:r>
              <a:rPr lang="en-US" sz="2800" dirty="0">
                <a:solidFill>
                  <a:schemeClr val="tx1">
                    <a:lumMod val="75000"/>
                    <a:lumOff val="25000"/>
                  </a:schemeClr>
                </a:solidFill>
                <a:latin typeface="Tw Cen MT" panose="020B0602020104020603" pitchFamily="34" charset="0"/>
              </a:rPr>
              <a:t>6. From the limited information on what you’ve heard so far, what additional factors should EPA consider when we start thinking about possible changes to defining affordability?</a:t>
            </a:r>
          </a:p>
          <a:p>
            <a:endParaRPr lang="en-US" sz="2800" dirty="0">
              <a:solidFill>
                <a:schemeClr val="tx1">
                  <a:lumMod val="75000"/>
                  <a:lumOff val="25000"/>
                </a:schemeClr>
              </a:solidFill>
              <a:latin typeface="Tw Cen MT" panose="020B0602020104020603" pitchFamily="34" charset="0"/>
            </a:endParaRPr>
          </a:p>
        </p:txBody>
      </p:sp>
    </p:spTree>
    <p:extLst>
      <p:ext uri="{BB962C8B-B14F-4D97-AF65-F5344CB8AC3E}">
        <p14:creationId xmlns:p14="http://schemas.microsoft.com/office/powerpoint/2010/main" val="186928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1593A64-14AF-4892-9E8F-9AE2577025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722" b="3904"/>
          <a:stretch/>
        </p:blipFill>
        <p:spPr>
          <a:xfrm>
            <a:off x="0" y="0"/>
            <a:ext cx="12192000" cy="6858000"/>
          </a:xfrm>
          <a:prstGeom prst="rect">
            <a:avLst/>
          </a:prstGeom>
        </p:spPr>
      </p:pic>
      <p:sp>
        <p:nvSpPr>
          <p:cNvPr id="4" name="Rectangle 3">
            <a:extLst>
              <a:ext uri="{FF2B5EF4-FFF2-40B4-BE49-F238E27FC236}">
                <a16:creationId xmlns:a16="http://schemas.microsoft.com/office/drawing/2014/main" xmlns="" id="{25D422CC-BBBF-4A00-B9F1-7BF3982CE3B8}"/>
              </a:ext>
            </a:extLst>
          </p:cNvPr>
          <p:cNvSpPr/>
          <p:nvPr/>
        </p:nvSpPr>
        <p:spPr>
          <a:xfrm>
            <a:off x="0" y="0"/>
            <a:ext cx="12192000" cy="6858000"/>
          </a:xfrm>
          <a:prstGeom prst="rect">
            <a:avLst/>
          </a:prstGeom>
          <a:solidFill>
            <a:srgbClr val="5B9BD5">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96919ACB-77A0-469A-B195-2447D5AE4BBC}"/>
              </a:ext>
            </a:extLst>
          </p:cNvPr>
          <p:cNvSpPr txBox="1"/>
          <p:nvPr/>
        </p:nvSpPr>
        <p:spPr>
          <a:xfrm>
            <a:off x="0" y="2573083"/>
            <a:ext cx="12192000" cy="830997"/>
          </a:xfrm>
          <a:prstGeom prst="rect">
            <a:avLst/>
          </a:prstGeom>
          <a:noFill/>
        </p:spPr>
        <p:txBody>
          <a:bodyPr wrap="square" rtlCol="0">
            <a:spAutoFit/>
          </a:bodyPr>
          <a:lstStyle/>
          <a:p>
            <a:pPr algn="ctr"/>
            <a:r>
              <a:rPr lang="en-US" sz="4800" b="1" spc="300" dirty="0">
                <a:solidFill>
                  <a:schemeClr val="bg1"/>
                </a:solidFill>
                <a:latin typeface="Tw Cen MT" panose="020B0602020104020603" pitchFamily="34" charset="0"/>
              </a:rPr>
              <a:t>ENGAGE WITH US</a:t>
            </a:r>
          </a:p>
        </p:txBody>
      </p:sp>
      <p:sp>
        <p:nvSpPr>
          <p:cNvPr id="6" name="Oval 5">
            <a:extLst>
              <a:ext uri="{FF2B5EF4-FFF2-40B4-BE49-F238E27FC236}">
                <a16:creationId xmlns:a16="http://schemas.microsoft.com/office/drawing/2014/main" xmlns="" id="{547188C1-D7C8-4EBA-BCE3-7D7304C55B29}"/>
              </a:ext>
            </a:extLst>
          </p:cNvPr>
          <p:cNvSpPr/>
          <p:nvPr/>
        </p:nvSpPr>
        <p:spPr>
          <a:xfrm>
            <a:off x="5904614" y="1892595"/>
            <a:ext cx="382772" cy="38277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xmlns="" id="{64C5AC80-FE6C-4CAA-8EF2-FE41C0787BDA}"/>
              </a:ext>
            </a:extLst>
          </p:cNvPr>
          <p:cNvCxnSpPr>
            <a:cxnSpLocks/>
            <a:stCxn id="4" idx="0"/>
            <a:endCxn id="6" idx="0"/>
          </p:cNvCxnSpPr>
          <p:nvPr/>
        </p:nvCxnSpPr>
        <p:spPr>
          <a:xfrm>
            <a:off x="6096000" y="0"/>
            <a:ext cx="0" cy="189259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E4565D40-C274-4951-902E-80AE0FF01B61}"/>
              </a:ext>
            </a:extLst>
          </p:cNvPr>
          <p:cNvCxnSpPr>
            <a:cxnSpLocks/>
          </p:cNvCxnSpPr>
          <p:nvPr/>
        </p:nvCxnSpPr>
        <p:spPr>
          <a:xfrm rot="5400000">
            <a:off x="6096000" y="2256575"/>
            <a:ext cx="0" cy="246888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white epa">
            <a:extLst>
              <a:ext uri="{FF2B5EF4-FFF2-40B4-BE49-F238E27FC236}">
                <a16:creationId xmlns:a16="http://schemas.microsoft.com/office/drawing/2014/main" xmlns="" id="{34835190-FF7A-4DDB-99C4-7FDDA36D6E3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5902" b="51952"/>
          <a:stretch/>
        </p:blipFill>
        <p:spPr bwMode="auto">
          <a:xfrm>
            <a:off x="10008783" y="5972137"/>
            <a:ext cx="2091070" cy="74368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xmlns="" id="{B6F88B10-6AAE-40FF-BEB5-A90938898B9B}"/>
              </a:ext>
            </a:extLst>
          </p:cNvPr>
          <p:cNvSpPr txBox="1"/>
          <p:nvPr/>
        </p:nvSpPr>
        <p:spPr>
          <a:xfrm>
            <a:off x="581247" y="4260591"/>
            <a:ext cx="5323367" cy="1138773"/>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Tw Cen MT" panose="020B0602020104020603" pitchFamily="34" charset="0"/>
              </a:rPr>
              <a:t>Kristyn Abhold</a:t>
            </a:r>
            <a:r>
              <a:rPr lang="en-US" sz="2000" b="1" dirty="0">
                <a:solidFill>
                  <a:schemeClr val="bg1"/>
                </a:solidFill>
                <a:effectLst>
                  <a:outerShdw blurRad="38100" dist="38100" dir="2700000" algn="tl">
                    <a:srgbClr val="000000">
                      <a:alpha val="43137"/>
                    </a:srgbClr>
                  </a:outerShdw>
                </a:effectLst>
                <a:latin typeface="Tw Cen MT" panose="020B0602020104020603" pitchFamily="34" charset="0"/>
              </a:rPr>
              <a:t/>
            </a:r>
            <a:br>
              <a:rPr lang="en-US" sz="2000" b="1" dirty="0">
                <a:solidFill>
                  <a:schemeClr val="bg1"/>
                </a:solidFill>
                <a:effectLst>
                  <a:outerShdw blurRad="38100" dist="38100" dir="2700000" algn="tl">
                    <a:srgbClr val="000000">
                      <a:alpha val="43137"/>
                    </a:srgbClr>
                  </a:outerShdw>
                </a:effectLst>
                <a:latin typeface="Tw Cen MT" panose="020B0602020104020603" pitchFamily="34" charset="0"/>
              </a:rPr>
            </a:br>
            <a:r>
              <a:rPr lang="en-US" sz="2000" dirty="0">
                <a:solidFill>
                  <a:schemeClr val="bg1"/>
                </a:solidFill>
                <a:effectLst>
                  <a:outerShdw blurRad="38100" dist="38100" dir="2700000" algn="tl">
                    <a:srgbClr val="000000">
                      <a:alpha val="43137"/>
                    </a:srgbClr>
                  </a:outerShdw>
                </a:effectLst>
                <a:latin typeface="Tw Cen MT" panose="020B0602020104020603" pitchFamily="34" charset="0"/>
              </a:rPr>
              <a:t>U.S. EPA Water Finance Center</a:t>
            </a:r>
          </a:p>
          <a:p>
            <a:pPr algn="ctr"/>
            <a:r>
              <a:rPr lang="en-US" sz="2000" dirty="0">
                <a:solidFill>
                  <a:schemeClr val="bg1"/>
                </a:solidFill>
                <a:effectLst>
                  <a:outerShdw blurRad="38100" dist="38100" dir="2700000" algn="tl">
                    <a:srgbClr val="000000">
                      <a:alpha val="43137"/>
                    </a:srgbClr>
                  </a:outerShdw>
                </a:effectLst>
                <a:latin typeface="Tw Cen MT" panose="020B0602020104020603" pitchFamily="34" charset="0"/>
              </a:rPr>
              <a:t>202.566.2730 | abhold.kristyn@epa.gov</a:t>
            </a:r>
          </a:p>
        </p:txBody>
      </p:sp>
      <p:sp>
        <p:nvSpPr>
          <p:cNvPr id="11" name="TextBox 10">
            <a:extLst>
              <a:ext uri="{FF2B5EF4-FFF2-40B4-BE49-F238E27FC236}">
                <a16:creationId xmlns:a16="http://schemas.microsoft.com/office/drawing/2014/main" xmlns="" id="{21122378-5F39-4BEA-B353-DD1A9FA74981}"/>
              </a:ext>
            </a:extLst>
          </p:cNvPr>
          <p:cNvSpPr txBox="1"/>
          <p:nvPr/>
        </p:nvSpPr>
        <p:spPr>
          <a:xfrm>
            <a:off x="5904614" y="4260590"/>
            <a:ext cx="5323367" cy="1138773"/>
          </a:xfrm>
          <a:prstGeom prst="rect">
            <a:avLst/>
          </a:prstGeom>
          <a:noFill/>
        </p:spPr>
        <p:txBody>
          <a:bodyPr wrap="square" rtlCol="0">
            <a:spAutoFit/>
          </a:bodyPr>
          <a:lstStyle/>
          <a:p>
            <a:pPr algn="ctr"/>
            <a:r>
              <a:rPr lang="en-US" sz="2800" b="1" dirty="0">
                <a:solidFill>
                  <a:schemeClr val="bg1"/>
                </a:solidFill>
                <a:effectLst>
                  <a:outerShdw blurRad="38100" dist="38100" dir="2700000" algn="tl">
                    <a:srgbClr val="000000">
                      <a:alpha val="43137"/>
                    </a:srgbClr>
                  </a:outerShdw>
                </a:effectLst>
                <a:latin typeface="Tw Cen MT" panose="020B0602020104020603" pitchFamily="34" charset="0"/>
              </a:rPr>
              <a:t>Sonia Brubaker</a:t>
            </a:r>
            <a:r>
              <a:rPr lang="en-US" sz="2000" b="1" dirty="0">
                <a:solidFill>
                  <a:schemeClr val="bg1"/>
                </a:solidFill>
                <a:effectLst>
                  <a:outerShdw blurRad="38100" dist="38100" dir="2700000" algn="tl">
                    <a:srgbClr val="000000">
                      <a:alpha val="43137"/>
                    </a:srgbClr>
                  </a:outerShdw>
                </a:effectLst>
                <a:latin typeface="Tw Cen MT" panose="020B0602020104020603" pitchFamily="34" charset="0"/>
              </a:rPr>
              <a:t/>
            </a:r>
            <a:br>
              <a:rPr lang="en-US" sz="2000" b="1" dirty="0">
                <a:solidFill>
                  <a:schemeClr val="bg1"/>
                </a:solidFill>
                <a:effectLst>
                  <a:outerShdw blurRad="38100" dist="38100" dir="2700000" algn="tl">
                    <a:srgbClr val="000000">
                      <a:alpha val="43137"/>
                    </a:srgbClr>
                  </a:outerShdw>
                </a:effectLst>
                <a:latin typeface="Tw Cen MT" panose="020B0602020104020603" pitchFamily="34" charset="0"/>
              </a:rPr>
            </a:br>
            <a:r>
              <a:rPr lang="en-US" sz="2000" dirty="0">
                <a:solidFill>
                  <a:schemeClr val="bg1"/>
                </a:solidFill>
                <a:effectLst>
                  <a:outerShdw blurRad="38100" dist="38100" dir="2700000" algn="tl">
                    <a:srgbClr val="000000">
                      <a:alpha val="43137"/>
                    </a:srgbClr>
                  </a:outerShdw>
                </a:effectLst>
                <a:latin typeface="Tw Cen MT" panose="020B0602020104020603" pitchFamily="34" charset="0"/>
              </a:rPr>
              <a:t>U.S. EPA Water Finance Center</a:t>
            </a:r>
          </a:p>
          <a:p>
            <a:pPr algn="ctr"/>
            <a:r>
              <a:rPr lang="en-US" sz="2000" dirty="0">
                <a:solidFill>
                  <a:schemeClr val="bg1"/>
                </a:solidFill>
                <a:effectLst>
                  <a:outerShdw blurRad="38100" dist="38100" dir="2700000" algn="tl">
                    <a:srgbClr val="000000">
                      <a:alpha val="43137"/>
                    </a:srgbClr>
                  </a:outerShdw>
                </a:effectLst>
                <a:latin typeface="Tw Cen MT" panose="020B0602020104020603" pitchFamily="34" charset="0"/>
              </a:rPr>
              <a:t>202.564.0120 | brubaker.sonia@epa.gov</a:t>
            </a:r>
          </a:p>
        </p:txBody>
      </p:sp>
    </p:spTree>
    <p:extLst>
      <p:ext uri="{BB962C8B-B14F-4D97-AF65-F5344CB8AC3E}">
        <p14:creationId xmlns:p14="http://schemas.microsoft.com/office/powerpoint/2010/main" val="239568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7C90340B-6A3B-4A84-82EC-91BF79F146DA}"/>
              </a:ext>
            </a:extLst>
          </p:cNvPr>
          <p:cNvSpPr/>
          <p:nvPr/>
        </p:nvSpPr>
        <p:spPr>
          <a:xfrm>
            <a:off x="1461673" y="2555882"/>
            <a:ext cx="159489" cy="159489"/>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xmlns="" id="{14F463D3-2A81-4C3A-B7B6-6530EC0DE285}"/>
              </a:ext>
            </a:extLst>
          </p:cNvPr>
          <p:cNvSpPr/>
          <p:nvPr/>
        </p:nvSpPr>
        <p:spPr>
          <a:xfrm>
            <a:off x="2629776" y="630865"/>
            <a:ext cx="159489" cy="159489"/>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xmlns="" id="{1F66B550-C5CC-4FE9-AB79-F9FCDB2AB7AE}"/>
              </a:ext>
            </a:extLst>
          </p:cNvPr>
          <p:cNvCxnSpPr>
            <a:cxnSpLocks/>
          </p:cNvCxnSpPr>
          <p:nvPr/>
        </p:nvCxnSpPr>
        <p:spPr>
          <a:xfrm flipH="1">
            <a:off x="1536395" y="2715371"/>
            <a:ext cx="1" cy="4206240"/>
          </a:xfrm>
          <a:prstGeom prst="line">
            <a:avLst/>
          </a:prstGeom>
          <a:ln w="28575">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E267FB21-F84F-48CC-AB7F-857590408BF5}"/>
              </a:ext>
            </a:extLst>
          </p:cNvPr>
          <p:cNvCxnSpPr>
            <a:cxnSpLocks/>
          </p:cNvCxnSpPr>
          <p:nvPr/>
        </p:nvCxnSpPr>
        <p:spPr>
          <a:xfrm flipH="1">
            <a:off x="2709520" y="0"/>
            <a:ext cx="1" cy="640080"/>
          </a:xfrm>
          <a:prstGeom prst="line">
            <a:avLst/>
          </a:prstGeom>
          <a:ln w="28575">
            <a:solidFill>
              <a:srgbClr val="5B9BD5"/>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729B8DEE-246F-45B2-9FD3-03D4C7BB8958}"/>
              </a:ext>
            </a:extLst>
          </p:cNvPr>
          <p:cNvSpPr txBox="1"/>
          <p:nvPr/>
        </p:nvSpPr>
        <p:spPr>
          <a:xfrm>
            <a:off x="664232" y="949843"/>
            <a:ext cx="2543246" cy="1446550"/>
          </a:xfrm>
          <a:prstGeom prst="rect">
            <a:avLst/>
          </a:prstGeom>
          <a:noFill/>
        </p:spPr>
        <p:txBody>
          <a:bodyPr wrap="square" rtlCol="0">
            <a:spAutoFit/>
          </a:bodyPr>
          <a:lstStyle/>
          <a:p>
            <a:pPr algn="r"/>
            <a:r>
              <a:rPr lang="en-US" sz="4400" b="1" spc="300" dirty="0">
                <a:solidFill>
                  <a:schemeClr val="bg1">
                    <a:lumMod val="50000"/>
                  </a:schemeClr>
                </a:solidFill>
                <a:latin typeface="Tw Cen MT" panose="020B0602020104020603" pitchFamily="34" charset="0"/>
              </a:rPr>
              <a:t>OUR </a:t>
            </a:r>
          </a:p>
          <a:p>
            <a:pPr algn="r"/>
            <a:r>
              <a:rPr lang="en-US" sz="4400" b="1" spc="300" dirty="0">
                <a:solidFill>
                  <a:schemeClr val="bg1">
                    <a:lumMod val="50000"/>
                  </a:schemeClr>
                </a:solidFill>
                <a:latin typeface="Tw Cen MT" panose="020B0602020104020603" pitchFamily="34" charset="0"/>
              </a:rPr>
              <a:t>AGENDA</a:t>
            </a:r>
          </a:p>
        </p:txBody>
      </p:sp>
      <p:sp>
        <p:nvSpPr>
          <p:cNvPr id="9" name="Oval 8">
            <a:extLst>
              <a:ext uri="{FF2B5EF4-FFF2-40B4-BE49-F238E27FC236}">
                <a16:creationId xmlns:a16="http://schemas.microsoft.com/office/drawing/2014/main" xmlns="" id="{DBD8CED5-B940-4928-AF3C-8C6D2AAEAC5A}"/>
              </a:ext>
            </a:extLst>
          </p:cNvPr>
          <p:cNvSpPr/>
          <p:nvPr/>
        </p:nvSpPr>
        <p:spPr>
          <a:xfrm>
            <a:off x="3716360" y="1673118"/>
            <a:ext cx="765544" cy="765544"/>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w Cen MT" panose="020B0602020104020603" pitchFamily="34" charset="0"/>
              </a:rPr>
              <a:t>1</a:t>
            </a:r>
          </a:p>
        </p:txBody>
      </p:sp>
      <p:sp>
        <p:nvSpPr>
          <p:cNvPr id="10" name="Oval 9">
            <a:extLst>
              <a:ext uri="{FF2B5EF4-FFF2-40B4-BE49-F238E27FC236}">
                <a16:creationId xmlns:a16="http://schemas.microsoft.com/office/drawing/2014/main" xmlns="" id="{1E1D6720-F7C9-461A-97ED-C4ABA0266134}"/>
              </a:ext>
            </a:extLst>
          </p:cNvPr>
          <p:cNvSpPr/>
          <p:nvPr/>
        </p:nvSpPr>
        <p:spPr>
          <a:xfrm>
            <a:off x="3716360" y="2788289"/>
            <a:ext cx="765544" cy="765544"/>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w Cen MT" panose="020B0602020104020603" pitchFamily="34" charset="0"/>
              </a:rPr>
              <a:t>2</a:t>
            </a:r>
          </a:p>
        </p:txBody>
      </p:sp>
      <p:sp>
        <p:nvSpPr>
          <p:cNvPr id="11" name="Oval 10">
            <a:extLst>
              <a:ext uri="{FF2B5EF4-FFF2-40B4-BE49-F238E27FC236}">
                <a16:creationId xmlns:a16="http://schemas.microsoft.com/office/drawing/2014/main" xmlns="" id="{3DCA4637-F6E6-434A-8B66-485B66B781DD}"/>
              </a:ext>
            </a:extLst>
          </p:cNvPr>
          <p:cNvSpPr/>
          <p:nvPr/>
        </p:nvSpPr>
        <p:spPr>
          <a:xfrm>
            <a:off x="3716360" y="3903460"/>
            <a:ext cx="765544" cy="765544"/>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w Cen MT" panose="020B0602020104020603" pitchFamily="34" charset="0"/>
              </a:rPr>
              <a:t>3</a:t>
            </a:r>
          </a:p>
        </p:txBody>
      </p:sp>
      <p:sp>
        <p:nvSpPr>
          <p:cNvPr id="12" name="Oval 11">
            <a:extLst>
              <a:ext uri="{FF2B5EF4-FFF2-40B4-BE49-F238E27FC236}">
                <a16:creationId xmlns:a16="http://schemas.microsoft.com/office/drawing/2014/main" xmlns="" id="{98A963F4-E25C-475A-ADFF-F880C07A9CFA}"/>
              </a:ext>
            </a:extLst>
          </p:cNvPr>
          <p:cNvSpPr/>
          <p:nvPr/>
        </p:nvSpPr>
        <p:spPr>
          <a:xfrm>
            <a:off x="3716360" y="5018631"/>
            <a:ext cx="765544" cy="765544"/>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w Cen MT" panose="020B0602020104020603" pitchFamily="34" charset="0"/>
              </a:rPr>
              <a:t>4</a:t>
            </a:r>
          </a:p>
        </p:txBody>
      </p:sp>
      <p:pic>
        <p:nvPicPr>
          <p:cNvPr id="14" name="Picture 13">
            <a:extLst>
              <a:ext uri="{FF2B5EF4-FFF2-40B4-BE49-F238E27FC236}">
                <a16:creationId xmlns:a16="http://schemas.microsoft.com/office/drawing/2014/main" xmlns="" id="{30785E33-7603-496D-A1BF-7FB5561C9DD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2136" r="16888"/>
          <a:stretch/>
        </p:blipFill>
        <p:spPr>
          <a:xfrm>
            <a:off x="9005777" y="0"/>
            <a:ext cx="3186223" cy="6858000"/>
          </a:xfrm>
          <a:prstGeom prst="rect">
            <a:avLst/>
          </a:prstGeom>
        </p:spPr>
      </p:pic>
      <p:sp>
        <p:nvSpPr>
          <p:cNvPr id="15" name="TextBox 14">
            <a:extLst>
              <a:ext uri="{FF2B5EF4-FFF2-40B4-BE49-F238E27FC236}">
                <a16:creationId xmlns:a16="http://schemas.microsoft.com/office/drawing/2014/main" xmlns="" id="{8B32993A-F6F1-4543-A521-F65BDC33ED2F}"/>
              </a:ext>
            </a:extLst>
          </p:cNvPr>
          <p:cNvSpPr txBox="1"/>
          <p:nvPr/>
        </p:nvSpPr>
        <p:spPr>
          <a:xfrm>
            <a:off x="4614811" y="1673118"/>
            <a:ext cx="4306200" cy="830997"/>
          </a:xfrm>
          <a:prstGeom prst="rect">
            <a:avLst/>
          </a:prstGeom>
          <a:noFill/>
        </p:spPr>
        <p:txBody>
          <a:bodyPr wrap="square" rtlCol="0">
            <a:spAutoFit/>
          </a:bodyPr>
          <a:lstStyle/>
          <a:p>
            <a:r>
              <a:rPr lang="en-US" sz="2400" b="1" dirty="0">
                <a:solidFill>
                  <a:schemeClr val="bg1">
                    <a:lumMod val="50000"/>
                  </a:schemeClr>
                </a:solidFill>
                <a:latin typeface="Tw Cen MT" panose="020B0602020104020603" pitchFamily="34" charset="0"/>
              </a:rPr>
              <a:t>Financial Capability &amp; Household Affordability</a:t>
            </a:r>
          </a:p>
        </p:txBody>
      </p:sp>
      <p:sp>
        <p:nvSpPr>
          <p:cNvPr id="16" name="TextBox 15">
            <a:extLst>
              <a:ext uri="{FF2B5EF4-FFF2-40B4-BE49-F238E27FC236}">
                <a16:creationId xmlns:a16="http://schemas.microsoft.com/office/drawing/2014/main" xmlns="" id="{BF72CB06-8FE5-4BD4-A6D2-3D4FC76DECAD}"/>
              </a:ext>
            </a:extLst>
          </p:cNvPr>
          <p:cNvSpPr txBox="1"/>
          <p:nvPr/>
        </p:nvSpPr>
        <p:spPr>
          <a:xfrm>
            <a:off x="4614811" y="2755562"/>
            <a:ext cx="4306200" cy="830997"/>
          </a:xfrm>
          <a:prstGeom prst="rect">
            <a:avLst/>
          </a:prstGeom>
          <a:noFill/>
        </p:spPr>
        <p:txBody>
          <a:bodyPr wrap="square" rtlCol="0">
            <a:spAutoFit/>
          </a:bodyPr>
          <a:lstStyle/>
          <a:p>
            <a:r>
              <a:rPr lang="en-US" sz="2400" b="1" dirty="0">
                <a:solidFill>
                  <a:schemeClr val="bg1">
                    <a:lumMod val="50000"/>
                  </a:schemeClr>
                </a:solidFill>
                <a:latin typeface="Tw Cen MT" panose="020B0602020104020603" pitchFamily="34" charset="0"/>
              </a:rPr>
              <a:t>National Academy of Public Administrator's Study</a:t>
            </a:r>
          </a:p>
        </p:txBody>
      </p:sp>
      <p:sp>
        <p:nvSpPr>
          <p:cNvPr id="17" name="TextBox 16">
            <a:extLst>
              <a:ext uri="{FF2B5EF4-FFF2-40B4-BE49-F238E27FC236}">
                <a16:creationId xmlns:a16="http://schemas.microsoft.com/office/drawing/2014/main" xmlns="" id="{6E71F930-ABBA-42E1-998A-48110738F962}"/>
              </a:ext>
            </a:extLst>
          </p:cNvPr>
          <p:cNvSpPr txBox="1"/>
          <p:nvPr/>
        </p:nvSpPr>
        <p:spPr>
          <a:xfrm>
            <a:off x="4614811" y="4055399"/>
            <a:ext cx="4306200" cy="461665"/>
          </a:xfrm>
          <a:prstGeom prst="rect">
            <a:avLst/>
          </a:prstGeom>
          <a:noFill/>
        </p:spPr>
        <p:txBody>
          <a:bodyPr wrap="square" rtlCol="0">
            <a:spAutoFit/>
          </a:bodyPr>
          <a:lstStyle/>
          <a:p>
            <a:r>
              <a:rPr lang="en-US" sz="2400" b="1" dirty="0">
                <a:solidFill>
                  <a:schemeClr val="bg1">
                    <a:lumMod val="50000"/>
                  </a:schemeClr>
                </a:solidFill>
                <a:latin typeface="Tw Cen MT" panose="020B0602020104020603" pitchFamily="34" charset="0"/>
              </a:rPr>
              <a:t>Potential Next Steps</a:t>
            </a:r>
          </a:p>
        </p:txBody>
      </p:sp>
      <p:sp>
        <p:nvSpPr>
          <p:cNvPr id="18" name="TextBox 17">
            <a:extLst>
              <a:ext uri="{FF2B5EF4-FFF2-40B4-BE49-F238E27FC236}">
                <a16:creationId xmlns:a16="http://schemas.microsoft.com/office/drawing/2014/main" xmlns="" id="{778BA027-788E-48FF-A6B9-B2FBC009491A}"/>
              </a:ext>
            </a:extLst>
          </p:cNvPr>
          <p:cNvSpPr txBox="1"/>
          <p:nvPr/>
        </p:nvSpPr>
        <p:spPr>
          <a:xfrm>
            <a:off x="4614811" y="5170570"/>
            <a:ext cx="4306200" cy="461665"/>
          </a:xfrm>
          <a:prstGeom prst="rect">
            <a:avLst/>
          </a:prstGeom>
          <a:noFill/>
        </p:spPr>
        <p:txBody>
          <a:bodyPr wrap="square" rtlCol="0">
            <a:spAutoFit/>
          </a:bodyPr>
          <a:lstStyle/>
          <a:p>
            <a:r>
              <a:rPr lang="en-US" sz="2400" b="1" dirty="0">
                <a:solidFill>
                  <a:schemeClr val="bg1">
                    <a:lumMod val="50000"/>
                  </a:schemeClr>
                </a:solidFill>
                <a:latin typeface="Tw Cen MT" panose="020B0602020104020603" pitchFamily="34" charset="0"/>
              </a:rPr>
              <a:t>Discussion</a:t>
            </a:r>
          </a:p>
        </p:txBody>
      </p:sp>
      <p:sp>
        <p:nvSpPr>
          <p:cNvPr id="19" name="Rectangle 18">
            <a:extLst>
              <a:ext uri="{FF2B5EF4-FFF2-40B4-BE49-F238E27FC236}">
                <a16:creationId xmlns:a16="http://schemas.microsoft.com/office/drawing/2014/main" xmlns="" id="{CFF0AEC2-D0B2-4306-AFB8-240992FA760D}"/>
              </a:ext>
            </a:extLst>
          </p:cNvPr>
          <p:cNvSpPr/>
          <p:nvPr/>
        </p:nvSpPr>
        <p:spPr>
          <a:xfrm>
            <a:off x="11210306" y="0"/>
            <a:ext cx="403762" cy="427512"/>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xmlns="" id="{957C6244-D432-464D-B132-85E2B42242B8}"/>
              </a:ext>
            </a:extLst>
          </p:cNvPr>
          <p:cNvSpPr txBox="1"/>
          <p:nvPr/>
        </p:nvSpPr>
        <p:spPr>
          <a:xfrm>
            <a:off x="11162805" y="58180"/>
            <a:ext cx="498764" cy="369332"/>
          </a:xfrm>
          <a:prstGeom prst="rect">
            <a:avLst/>
          </a:prstGeom>
          <a:noFill/>
        </p:spPr>
        <p:txBody>
          <a:bodyPr wrap="square" rtlCol="0">
            <a:spAutoFit/>
          </a:bodyPr>
          <a:lstStyle/>
          <a:p>
            <a:pPr algn="ctr"/>
            <a:r>
              <a:rPr lang="en-US" b="1" dirty="0">
                <a:solidFill>
                  <a:schemeClr val="bg1"/>
                </a:solidFill>
                <a:latin typeface="Ebrima" panose="02000000000000000000" pitchFamily="2" charset="0"/>
                <a:ea typeface="Ebrima" panose="02000000000000000000" pitchFamily="2" charset="0"/>
                <a:cs typeface="Ebrima" panose="02000000000000000000" pitchFamily="2" charset="0"/>
              </a:rPr>
              <a:t>01</a:t>
            </a:r>
          </a:p>
        </p:txBody>
      </p:sp>
      <p:pic>
        <p:nvPicPr>
          <p:cNvPr id="21" name="Picture 20">
            <a:extLst>
              <a:ext uri="{FF2B5EF4-FFF2-40B4-BE49-F238E27FC236}">
                <a16:creationId xmlns:a16="http://schemas.microsoft.com/office/drawing/2014/main" xmlns="" id="{172B89ED-7607-4374-B697-9D64A30B5831}"/>
              </a:ext>
            </a:extLst>
          </p:cNvPr>
          <p:cNvPicPr>
            <a:picLocks noChangeAspect="1"/>
          </p:cNvPicPr>
          <p:nvPr/>
        </p:nvPicPr>
        <p:blipFill>
          <a:blip r:embed="rId3"/>
          <a:stretch>
            <a:fillRect/>
          </a:stretch>
        </p:blipFill>
        <p:spPr>
          <a:xfrm>
            <a:off x="58930" y="6268496"/>
            <a:ext cx="1392699" cy="495362"/>
          </a:xfrm>
          <a:prstGeom prst="rect">
            <a:avLst/>
          </a:prstGeom>
        </p:spPr>
      </p:pic>
    </p:spTree>
    <p:extLst>
      <p:ext uri="{BB962C8B-B14F-4D97-AF65-F5344CB8AC3E}">
        <p14:creationId xmlns:p14="http://schemas.microsoft.com/office/powerpoint/2010/main" val="3655286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A818EA23-537A-46D6-A126-9308BAFF69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3333" r="5693"/>
          <a:stretch/>
        </p:blipFill>
        <p:spPr>
          <a:xfrm>
            <a:off x="-1" y="0"/>
            <a:ext cx="3186223" cy="6858000"/>
          </a:xfrm>
          <a:prstGeom prst="rect">
            <a:avLst/>
          </a:prstGeom>
        </p:spPr>
      </p:pic>
      <p:sp>
        <p:nvSpPr>
          <p:cNvPr id="2" name="Oval 1">
            <a:extLst>
              <a:ext uri="{FF2B5EF4-FFF2-40B4-BE49-F238E27FC236}">
                <a16:creationId xmlns:a16="http://schemas.microsoft.com/office/drawing/2014/main" xmlns="" id="{7C90340B-6A3B-4A84-82EC-91BF79F146DA}"/>
              </a:ext>
            </a:extLst>
          </p:cNvPr>
          <p:cNvSpPr/>
          <p:nvPr/>
        </p:nvSpPr>
        <p:spPr>
          <a:xfrm>
            <a:off x="11332865" y="2512816"/>
            <a:ext cx="159489" cy="159489"/>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xmlns="" id="{14F463D3-2A81-4C3A-B7B6-6530EC0DE285}"/>
              </a:ext>
            </a:extLst>
          </p:cNvPr>
          <p:cNvSpPr/>
          <p:nvPr/>
        </p:nvSpPr>
        <p:spPr>
          <a:xfrm>
            <a:off x="3827998" y="620232"/>
            <a:ext cx="159489" cy="159489"/>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xmlns="" id="{1F66B550-C5CC-4FE9-AB79-F9FCDB2AB7AE}"/>
              </a:ext>
            </a:extLst>
          </p:cNvPr>
          <p:cNvCxnSpPr>
            <a:cxnSpLocks/>
          </p:cNvCxnSpPr>
          <p:nvPr/>
        </p:nvCxnSpPr>
        <p:spPr>
          <a:xfrm flipH="1">
            <a:off x="11407587" y="2672305"/>
            <a:ext cx="1" cy="4206240"/>
          </a:xfrm>
          <a:prstGeom prst="line">
            <a:avLst/>
          </a:prstGeom>
          <a:ln w="28575">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E267FB21-F84F-48CC-AB7F-857590408BF5}"/>
              </a:ext>
            </a:extLst>
          </p:cNvPr>
          <p:cNvCxnSpPr>
            <a:cxnSpLocks/>
          </p:cNvCxnSpPr>
          <p:nvPr/>
        </p:nvCxnSpPr>
        <p:spPr>
          <a:xfrm flipH="1">
            <a:off x="3907742" y="-10633"/>
            <a:ext cx="1" cy="640080"/>
          </a:xfrm>
          <a:prstGeom prst="line">
            <a:avLst/>
          </a:prstGeom>
          <a:ln w="28575">
            <a:solidFill>
              <a:srgbClr val="5B9BD5"/>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729B8DEE-246F-45B2-9FD3-03D4C7BB8958}"/>
              </a:ext>
            </a:extLst>
          </p:cNvPr>
          <p:cNvSpPr txBox="1"/>
          <p:nvPr/>
        </p:nvSpPr>
        <p:spPr>
          <a:xfrm>
            <a:off x="3907742" y="948824"/>
            <a:ext cx="6468250" cy="1446550"/>
          </a:xfrm>
          <a:prstGeom prst="rect">
            <a:avLst/>
          </a:prstGeom>
          <a:noFill/>
        </p:spPr>
        <p:txBody>
          <a:bodyPr wrap="square" rtlCol="0">
            <a:spAutoFit/>
          </a:bodyPr>
          <a:lstStyle/>
          <a:p>
            <a:r>
              <a:rPr lang="en-US" sz="4400" b="1" spc="300" dirty="0">
                <a:solidFill>
                  <a:srgbClr val="5B9BD5"/>
                </a:solidFill>
                <a:latin typeface="Tw Cen MT" panose="020B0602020104020603" pitchFamily="34" charset="0"/>
              </a:rPr>
              <a:t>AFFORDABILITY METHODOLOGIES</a:t>
            </a:r>
          </a:p>
        </p:txBody>
      </p:sp>
      <p:sp>
        <p:nvSpPr>
          <p:cNvPr id="15" name="TextBox 14">
            <a:extLst>
              <a:ext uri="{FF2B5EF4-FFF2-40B4-BE49-F238E27FC236}">
                <a16:creationId xmlns:a16="http://schemas.microsoft.com/office/drawing/2014/main" xmlns="" id="{8B32993A-F6F1-4543-A521-F65BDC33ED2F}"/>
              </a:ext>
            </a:extLst>
          </p:cNvPr>
          <p:cNvSpPr txBox="1"/>
          <p:nvPr/>
        </p:nvSpPr>
        <p:spPr>
          <a:xfrm>
            <a:off x="3987486" y="2598003"/>
            <a:ext cx="6953415" cy="3477875"/>
          </a:xfrm>
          <a:prstGeom prst="rect">
            <a:avLst/>
          </a:prstGeom>
          <a:noFill/>
        </p:spPr>
        <p:txBody>
          <a:bodyPr wrap="square" rtlCol="0">
            <a:spAutoFit/>
          </a:bodyPr>
          <a:lstStyle/>
          <a:p>
            <a:r>
              <a:rPr lang="en-US" sz="2400" dirty="0">
                <a:solidFill>
                  <a:schemeClr val="tx1">
                    <a:lumMod val="75000"/>
                    <a:lumOff val="25000"/>
                  </a:schemeClr>
                </a:solidFill>
                <a:latin typeface="Tw Cen MT" panose="020B0602020104020603" pitchFamily="34" charset="0"/>
              </a:rPr>
              <a:t>Current affordability guidance utilized within the agency can be traced to the 1990s. </a:t>
            </a:r>
          </a:p>
          <a:p>
            <a:pPr marL="800100" lvl="1" indent="-342900">
              <a:buFont typeface="Arial" panose="020B0604020202020204" pitchFamily="34" charset="0"/>
              <a:buChar char="•"/>
            </a:pPr>
            <a:r>
              <a:rPr lang="en-US" dirty="0">
                <a:solidFill>
                  <a:schemeClr val="tx1">
                    <a:lumMod val="75000"/>
                    <a:lumOff val="25000"/>
                  </a:schemeClr>
                </a:solidFill>
                <a:latin typeface="Tw Cen MT" panose="020B0602020104020603" pitchFamily="34" charset="0"/>
              </a:rPr>
              <a:t>Providing guidance for CSO schedule development. </a:t>
            </a:r>
          </a:p>
          <a:p>
            <a:pPr marL="800100" lvl="1" indent="-342900">
              <a:buFont typeface="Arial" panose="020B0604020202020204" pitchFamily="34" charset="0"/>
              <a:buChar char="•"/>
            </a:pPr>
            <a:r>
              <a:rPr lang="en-US" dirty="0">
                <a:solidFill>
                  <a:schemeClr val="tx1">
                    <a:lumMod val="75000"/>
                    <a:lumOff val="25000"/>
                  </a:schemeClr>
                </a:solidFill>
                <a:latin typeface="Tw Cen MT" panose="020B0602020104020603" pitchFamily="34" charset="0"/>
              </a:rPr>
              <a:t>Granting variances for:</a:t>
            </a:r>
          </a:p>
          <a:p>
            <a:pPr marL="1257300" lvl="2" indent="-342900">
              <a:buFont typeface="Arial" panose="020B0604020202020204" pitchFamily="34" charset="0"/>
              <a:buChar char="•"/>
            </a:pPr>
            <a:r>
              <a:rPr lang="en-US" sz="1600" dirty="0">
                <a:solidFill>
                  <a:schemeClr val="tx1">
                    <a:lumMod val="75000"/>
                    <a:lumOff val="25000"/>
                  </a:schemeClr>
                </a:solidFill>
                <a:latin typeface="Tw Cen MT" panose="020B0602020104020603" pitchFamily="34" charset="0"/>
              </a:rPr>
              <a:t>Water quality standards.</a:t>
            </a:r>
          </a:p>
          <a:p>
            <a:pPr marL="1257300" lvl="2" indent="-342900">
              <a:buFont typeface="Arial" panose="020B0604020202020204" pitchFamily="34" charset="0"/>
              <a:buChar char="•"/>
            </a:pPr>
            <a:r>
              <a:rPr lang="en-US" sz="1600" dirty="0">
                <a:solidFill>
                  <a:schemeClr val="tx1">
                    <a:lumMod val="75000"/>
                    <a:lumOff val="25000"/>
                  </a:schemeClr>
                </a:solidFill>
                <a:latin typeface="Tw Cen MT" panose="020B0602020104020603" pitchFamily="34" charset="0"/>
              </a:rPr>
              <a:t>Compliance technology for small drinking water systems. </a:t>
            </a:r>
          </a:p>
          <a:p>
            <a:endParaRPr lang="en-US" sz="2000" dirty="0">
              <a:solidFill>
                <a:schemeClr val="tx1">
                  <a:lumMod val="75000"/>
                  <a:lumOff val="25000"/>
                </a:schemeClr>
              </a:solidFill>
              <a:latin typeface="Tw Cen MT" panose="020B0602020104020603" pitchFamily="34" charset="0"/>
            </a:endParaRPr>
          </a:p>
          <a:p>
            <a:r>
              <a:rPr lang="en-US" sz="2400" dirty="0">
                <a:solidFill>
                  <a:schemeClr val="tx1">
                    <a:lumMod val="75000"/>
                    <a:lumOff val="25000"/>
                  </a:schemeClr>
                </a:solidFill>
                <a:latin typeface="Tw Cen MT" panose="020B0602020104020603" pitchFamily="34" charset="0"/>
              </a:rPr>
              <a:t>All utilize a similar methodology for determining a utility’s “financial capability.” </a:t>
            </a:r>
          </a:p>
          <a:p>
            <a:pPr marL="800100" lvl="1" indent="-342900">
              <a:buFont typeface="Arial" panose="020B0604020202020204" pitchFamily="34" charset="0"/>
              <a:buChar char="•"/>
            </a:pPr>
            <a:r>
              <a:rPr lang="en-US" dirty="0">
                <a:solidFill>
                  <a:schemeClr val="tx1">
                    <a:lumMod val="75000"/>
                    <a:lumOff val="25000"/>
                  </a:schemeClr>
                </a:solidFill>
                <a:latin typeface="Tw Cen MT" panose="020B0602020104020603" pitchFamily="34" charset="0"/>
              </a:rPr>
              <a:t>Step 1: Determine Household Affordability (Residential Indicator)</a:t>
            </a:r>
          </a:p>
          <a:p>
            <a:pPr marL="800100" lvl="1" indent="-342900">
              <a:buFont typeface="Arial" panose="020B0604020202020204" pitchFamily="34" charset="0"/>
              <a:buChar char="•"/>
            </a:pPr>
            <a:r>
              <a:rPr lang="en-US" dirty="0">
                <a:solidFill>
                  <a:schemeClr val="tx1">
                    <a:lumMod val="75000"/>
                    <a:lumOff val="25000"/>
                  </a:schemeClr>
                </a:solidFill>
                <a:latin typeface="Tw Cen MT" panose="020B0602020104020603" pitchFamily="34" charset="0"/>
              </a:rPr>
              <a:t>Step 2: Examine additional utility Financial Capability Indicators </a:t>
            </a:r>
          </a:p>
        </p:txBody>
      </p:sp>
      <p:sp>
        <p:nvSpPr>
          <p:cNvPr id="19" name="Rectangle 18">
            <a:extLst>
              <a:ext uri="{FF2B5EF4-FFF2-40B4-BE49-F238E27FC236}">
                <a16:creationId xmlns:a16="http://schemas.microsoft.com/office/drawing/2014/main" xmlns="" id="{CFF0AEC2-D0B2-4306-AFB8-240992FA760D}"/>
              </a:ext>
            </a:extLst>
          </p:cNvPr>
          <p:cNvSpPr/>
          <p:nvPr/>
        </p:nvSpPr>
        <p:spPr>
          <a:xfrm>
            <a:off x="11210306" y="0"/>
            <a:ext cx="403762" cy="427512"/>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xmlns="" id="{957C6244-D432-464D-B132-85E2B42242B8}"/>
              </a:ext>
            </a:extLst>
          </p:cNvPr>
          <p:cNvSpPr txBox="1"/>
          <p:nvPr/>
        </p:nvSpPr>
        <p:spPr>
          <a:xfrm>
            <a:off x="11162805" y="58180"/>
            <a:ext cx="498764" cy="369332"/>
          </a:xfrm>
          <a:prstGeom prst="rect">
            <a:avLst/>
          </a:prstGeom>
          <a:noFill/>
        </p:spPr>
        <p:txBody>
          <a:bodyPr wrap="square" rtlCol="0">
            <a:spAutoFit/>
          </a:bodyPr>
          <a:lstStyle/>
          <a:p>
            <a:pPr algn="ctr"/>
            <a:r>
              <a:rPr lang="en-US" b="1" dirty="0">
                <a:solidFill>
                  <a:schemeClr val="bg1"/>
                </a:solidFill>
                <a:latin typeface="Ebrima" panose="02000000000000000000" pitchFamily="2" charset="0"/>
                <a:ea typeface="Ebrima" panose="02000000000000000000" pitchFamily="2" charset="0"/>
                <a:cs typeface="Ebrima" panose="02000000000000000000" pitchFamily="2" charset="0"/>
              </a:rPr>
              <a:t>02</a:t>
            </a:r>
          </a:p>
        </p:txBody>
      </p:sp>
      <p:pic>
        <p:nvPicPr>
          <p:cNvPr id="23" name="Picture 2" descr="Image result for white epa">
            <a:extLst>
              <a:ext uri="{FF2B5EF4-FFF2-40B4-BE49-F238E27FC236}">
                <a16:creationId xmlns:a16="http://schemas.microsoft.com/office/drawing/2014/main" xmlns="" id="{407141CD-1A51-41C3-BE09-DC083933746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5902" b="51952"/>
          <a:stretch/>
        </p:blipFill>
        <p:spPr bwMode="auto">
          <a:xfrm>
            <a:off x="0" y="6259216"/>
            <a:ext cx="1388376" cy="493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882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02D685B5-6077-42DF-9E23-BFE70830C5A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6191" b="6350"/>
          <a:stretch/>
        </p:blipFill>
        <p:spPr>
          <a:xfrm>
            <a:off x="7254994" y="2083973"/>
            <a:ext cx="4019110" cy="1807535"/>
          </a:xfrm>
          <a:prstGeom prst="rect">
            <a:avLst/>
          </a:prstGeom>
        </p:spPr>
      </p:pic>
      <p:sp>
        <p:nvSpPr>
          <p:cNvPr id="17" name="Rectangle 16">
            <a:extLst>
              <a:ext uri="{FF2B5EF4-FFF2-40B4-BE49-F238E27FC236}">
                <a16:creationId xmlns:a16="http://schemas.microsoft.com/office/drawing/2014/main" xmlns="" id="{D98F1874-C193-49F8-8F12-2FF1F5E1ED8C}"/>
              </a:ext>
            </a:extLst>
          </p:cNvPr>
          <p:cNvSpPr/>
          <p:nvPr/>
        </p:nvSpPr>
        <p:spPr>
          <a:xfrm>
            <a:off x="7254996" y="2083973"/>
            <a:ext cx="4019108" cy="1807535"/>
          </a:xfrm>
          <a:prstGeom prst="rect">
            <a:avLst/>
          </a:prstGeom>
          <a:solidFill>
            <a:srgbClr val="5B9BD5">
              <a:alpha val="78039"/>
            </a:srgbClr>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ouses">
            <a:extLst>
              <a:ext uri="{FF2B5EF4-FFF2-40B4-BE49-F238E27FC236}">
                <a16:creationId xmlns:a16="http://schemas.microsoft.com/office/drawing/2014/main" xmlns="" id="{816FDA9D-B753-49CA-9182-D7586D58046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9969" r="3825" b="3597"/>
          <a:stretch/>
        </p:blipFill>
        <p:spPr bwMode="auto">
          <a:xfrm>
            <a:off x="1031361" y="2083973"/>
            <a:ext cx="4019108" cy="18075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D0F90E75-CC68-4EDF-BD7B-04C68CB27969}"/>
              </a:ext>
            </a:extLst>
          </p:cNvPr>
          <p:cNvSpPr/>
          <p:nvPr/>
        </p:nvSpPr>
        <p:spPr>
          <a:xfrm>
            <a:off x="1031360" y="2083973"/>
            <a:ext cx="4019108" cy="1807535"/>
          </a:xfrm>
          <a:prstGeom prst="rect">
            <a:avLst/>
          </a:prstGeom>
          <a:solidFill>
            <a:srgbClr val="5B9BD5">
              <a:alpha val="78039"/>
            </a:srgbClr>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xmlns="" id="{14F463D3-2A81-4C3A-B7B6-6530EC0DE285}"/>
              </a:ext>
            </a:extLst>
          </p:cNvPr>
          <p:cNvSpPr/>
          <p:nvPr/>
        </p:nvSpPr>
        <p:spPr>
          <a:xfrm>
            <a:off x="6007672" y="630865"/>
            <a:ext cx="159489" cy="159489"/>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E267FB21-F84F-48CC-AB7F-857590408BF5}"/>
              </a:ext>
            </a:extLst>
          </p:cNvPr>
          <p:cNvCxnSpPr>
            <a:cxnSpLocks/>
          </p:cNvCxnSpPr>
          <p:nvPr/>
        </p:nvCxnSpPr>
        <p:spPr>
          <a:xfrm flipH="1">
            <a:off x="6087416" y="0"/>
            <a:ext cx="1" cy="640080"/>
          </a:xfrm>
          <a:prstGeom prst="line">
            <a:avLst/>
          </a:prstGeom>
          <a:ln w="28575">
            <a:solidFill>
              <a:srgbClr val="5B9BD5"/>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729B8DEE-246F-45B2-9FD3-03D4C7BB8958}"/>
              </a:ext>
            </a:extLst>
          </p:cNvPr>
          <p:cNvSpPr txBox="1"/>
          <p:nvPr/>
        </p:nvSpPr>
        <p:spPr>
          <a:xfrm>
            <a:off x="0" y="948824"/>
            <a:ext cx="12192000" cy="769441"/>
          </a:xfrm>
          <a:prstGeom prst="rect">
            <a:avLst/>
          </a:prstGeom>
          <a:noFill/>
        </p:spPr>
        <p:txBody>
          <a:bodyPr wrap="square" rtlCol="0">
            <a:spAutoFit/>
          </a:bodyPr>
          <a:lstStyle/>
          <a:p>
            <a:pPr algn="ctr"/>
            <a:r>
              <a:rPr lang="en-US" sz="4400" b="1" spc="300" dirty="0">
                <a:solidFill>
                  <a:srgbClr val="5B9BD5"/>
                </a:solidFill>
                <a:latin typeface="Tw Cen MT" panose="020B0602020104020603" pitchFamily="34" charset="0"/>
              </a:rPr>
              <a:t>90s AFFORDABILITY GUIDANCE</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xmlns="" id="{8B32993A-F6F1-4543-A521-F65BDC33ED2F}"/>
                  </a:ext>
                </a:extLst>
              </p:cNvPr>
              <p:cNvSpPr txBox="1"/>
              <p:nvPr/>
            </p:nvSpPr>
            <p:spPr>
              <a:xfrm>
                <a:off x="1031359" y="4342279"/>
                <a:ext cx="4231757" cy="843436"/>
              </a:xfrm>
              <a:prstGeom prst="rect">
                <a:avLst/>
              </a:prstGeom>
              <a:noFill/>
            </p:spPr>
            <p:txBody>
              <a:bodyPr wrap="square" rtlCol="0">
                <a:spAutoFit/>
              </a:bodyPr>
              <a:lstStyle/>
              <a:p>
                <a:pPr algn="ct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𝐴𝑣𝑒𝑟𝑎𝑔𝑒</m:t>
                        </m:r>
                        <m:r>
                          <a:rPr lang="en-US" sz="2000" b="0" i="1" smtClean="0">
                            <a:latin typeface="Cambria Math" panose="02040503050406030204" pitchFamily="18" charset="0"/>
                          </a:rPr>
                          <m:t> </m:t>
                        </m:r>
                        <m:r>
                          <a:rPr lang="en-US" sz="2000" b="0" i="1" smtClean="0">
                            <a:latin typeface="Cambria Math" panose="02040503050406030204" pitchFamily="18" charset="0"/>
                          </a:rPr>
                          <m:t>𝐶𝑜𝑠𝑡</m:t>
                        </m:r>
                        <m:r>
                          <a:rPr lang="en-US" sz="2000" b="0" i="1" smtClean="0">
                            <a:latin typeface="Cambria Math" panose="02040503050406030204" pitchFamily="18" charset="0"/>
                          </a:rPr>
                          <m:t> </m:t>
                        </m:r>
                        <m:r>
                          <a:rPr lang="en-US" sz="2000" b="0" i="1" smtClean="0">
                            <a:latin typeface="Cambria Math" panose="02040503050406030204" pitchFamily="18" charset="0"/>
                          </a:rPr>
                          <m:t>𝑃𝑒𝑟</m:t>
                        </m:r>
                        <m:r>
                          <a:rPr lang="en-US" sz="2000" b="0" i="1" smtClean="0">
                            <a:latin typeface="Cambria Math" panose="02040503050406030204" pitchFamily="18" charset="0"/>
                          </a:rPr>
                          <m:t> </m:t>
                        </m:r>
                        <m:r>
                          <a:rPr lang="en-US" sz="2000" b="0" i="1" smtClean="0">
                            <a:latin typeface="Cambria Math" panose="02040503050406030204" pitchFamily="18" charset="0"/>
                          </a:rPr>
                          <m:t>𝐻𝑜𝑢𝑠𝑒h𝑜𝑙𝑑</m:t>
                        </m:r>
                      </m:num>
                      <m:den>
                        <m:r>
                          <a:rPr lang="en-US" sz="2000" b="0" i="1" smtClean="0">
                            <a:latin typeface="Cambria Math" panose="02040503050406030204" pitchFamily="18" charset="0"/>
                          </a:rPr>
                          <m:t>𝑀𝑒𝑑𝑖𝑎𝑛</m:t>
                        </m:r>
                        <m:r>
                          <a:rPr lang="en-US" sz="2000" b="0" i="1" smtClean="0">
                            <a:latin typeface="Cambria Math" panose="02040503050406030204" pitchFamily="18" charset="0"/>
                          </a:rPr>
                          <m:t> </m:t>
                        </m:r>
                        <m:r>
                          <a:rPr lang="en-US" sz="2000" b="0" i="1" smtClean="0">
                            <a:latin typeface="Cambria Math" panose="02040503050406030204" pitchFamily="18" charset="0"/>
                          </a:rPr>
                          <m:t>𝐻𝑜𝑢𝑠𝑒h𝑜𝑙𝑑</m:t>
                        </m:r>
                        <m:r>
                          <a:rPr lang="en-US" sz="2000" b="0" i="1" smtClean="0">
                            <a:latin typeface="Cambria Math" panose="02040503050406030204" pitchFamily="18" charset="0"/>
                          </a:rPr>
                          <m:t> </m:t>
                        </m:r>
                        <m:r>
                          <a:rPr lang="en-US" sz="2000" b="0" i="1" smtClean="0">
                            <a:latin typeface="Cambria Math" panose="02040503050406030204" pitchFamily="18" charset="0"/>
                          </a:rPr>
                          <m:t>𝐼𝑛𝑐𝑜𝑚𝑒</m:t>
                        </m:r>
                      </m:den>
                    </m:f>
                  </m:oMath>
                </a14:m>
                <a:r>
                  <a:rPr lang="en-US" sz="2000" dirty="0">
                    <a:latin typeface="Tw Cen MT" panose="020B0602020104020603" pitchFamily="34" charset="0"/>
                  </a:rPr>
                  <a:t> = </a:t>
                </a:r>
                <a:r>
                  <a:rPr lang="en-US" sz="2000" b="1" dirty="0">
                    <a:latin typeface="Tw Cen MT" panose="020B0602020104020603" pitchFamily="34" charset="0"/>
                  </a:rPr>
                  <a:t>% MHI</a:t>
                </a:r>
                <a:endParaRPr lang="en-US" sz="1600" b="1" dirty="0">
                  <a:latin typeface="Tw Cen MT" panose="020B0602020104020603" pitchFamily="34" charset="0"/>
                </a:endParaRPr>
              </a:p>
            </p:txBody>
          </p:sp>
        </mc:Choice>
        <mc:Fallback xmlns="">
          <p:sp>
            <p:nvSpPr>
              <p:cNvPr id="15" name="TextBox 14">
                <a:extLst>
                  <a:ext uri="{FF2B5EF4-FFF2-40B4-BE49-F238E27FC236}">
                    <a16:creationId xmlns:a16="http://schemas.microsoft.com/office/drawing/2014/main" id="{8B32993A-F6F1-4543-A521-F65BDC33ED2F}"/>
                  </a:ext>
                </a:extLst>
              </p:cNvPr>
              <p:cNvSpPr txBox="1">
                <a:spLocks noRot="1" noChangeAspect="1" noMove="1" noResize="1" noEditPoints="1" noAdjustHandles="1" noChangeArrowheads="1" noChangeShapeType="1" noTextEdit="1"/>
              </p:cNvSpPr>
              <p:nvPr/>
            </p:nvSpPr>
            <p:spPr>
              <a:xfrm>
                <a:off x="1031359" y="4342279"/>
                <a:ext cx="4231757" cy="843436"/>
              </a:xfrm>
              <a:prstGeom prst="rect">
                <a:avLst/>
              </a:prstGeom>
              <a:blipFill>
                <a:blip r:embed="rId5"/>
                <a:stretch>
                  <a:fillRect/>
                </a:stretch>
              </a:blipFill>
            </p:spPr>
            <p:txBody>
              <a:bodyPr/>
              <a:lstStyle/>
              <a:p>
                <a:r>
                  <a:rPr lang="en-US">
                    <a:noFill/>
                  </a:rPr>
                  <a:t> </a:t>
                </a:r>
              </a:p>
            </p:txBody>
          </p:sp>
        </mc:Fallback>
      </mc:AlternateContent>
      <p:sp>
        <p:nvSpPr>
          <p:cNvPr id="19" name="Rectangle 18">
            <a:extLst>
              <a:ext uri="{FF2B5EF4-FFF2-40B4-BE49-F238E27FC236}">
                <a16:creationId xmlns:a16="http://schemas.microsoft.com/office/drawing/2014/main" xmlns="" id="{CFF0AEC2-D0B2-4306-AFB8-240992FA760D}"/>
              </a:ext>
            </a:extLst>
          </p:cNvPr>
          <p:cNvSpPr/>
          <p:nvPr/>
        </p:nvSpPr>
        <p:spPr>
          <a:xfrm>
            <a:off x="11210306" y="0"/>
            <a:ext cx="403762" cy="427512"/>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xmlns="" id="{957C6244-D432-464D-B132-85E2B42242B8}"/>
              </a:ext>
            </a:extLst>
          </p:cNvPr>
          <p:cNvSpPr txBox="1"/>
          <p:nvPr/>
        </p:nvSpPr>
        <p:spPr>
          <a:xfrm>
            <a:off x="11162805" y="58180"/>
            <a:ext cx="498764" cy="369332"/>
          </a:xfrm>
          <a:prstGeom prst="rect">
            <a:avLst/>
          </a:prstGeom>
          <a:noFill/>
        </p:spPr>
        <p:txBody>
          <a:bodyPr wrap="square" rtlCol="0">
            <a:spAutoFit/>
          </a:bodyPr>
          <a:lstStyle/>
          <a:p>
            <a:pPr algn="ctr"/>
            <a:r>
              <a:rPr lang="en-US" b="1" dirty="0">
                <a:solidFill>
                  <a:schemeClr val="bg1"/>
                </a:solidFill>
                <a:latin typeface="Ebrima" panose="02000000000000000000" pitchFamily="2" charset="0"/>
                <a:ea typeface="Ebrima" panose="02000000000000000000" pitchFamily="2" charset="0"/>
                <a:cs typeface="Ebrima" panose="02000000000000000000" pitchFamily="2" charset="0"/>
              </a:rPr>
              <a:t>03</a:t>
            </a:r>
          </a:p>
        </p:txBody>
      </p:sp>
      <p:sp>
        <p:nvSpPr>
          <p:cNvPr id="8" name="Rectangle 7">
            <a:extLst>
              <a:ext uri="{FF2B5EF4-FFF2-40B4-BE49-F238E27FC236}">
                <a16:creationId xmlns:a16="http://schemas.microsoft.com/office/drawing/2014/main" xmlns="" id="{A35A6D45-CC10-47A4-ACF4-C62113A6EE0A}"/>
              </a:ext>
            </a:extLst>
          </p:cNvPr>
          <p:cNvSpPr/>
          <p:nvPr/>
        </p:nvSpPr>
        <p:spPr>
          <a:xfrm>
            <a:off x="318979" y="2083973"/>
            <a:ext cx="712381" cy="712381"/>
          </a:xfrm>
          <a:prstGeom prst="rect">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pc="300" dirty="0">
                <a:solidFill>
                  <a:schemeClr val="bg1"/>
                </a:solidFill>
                <a:latin typeface="Tw Cen MT" panose="020B0602020104020603" pitchFamily="34" charset="0"/>
              </a:rPr>
              <a:t>STEP</a:t>
            </a:r>
            <a:br>
              <a:rPr lang="en-US" sz="1400" b="1" spc="300" dirty="0">
                <a:solidFill>
                  <a:schemeClr val="bg1"/>
                </a:solidFill>
                <a:latin typeface="Tw Cen MT" panose="020B0602020104020603" pitchFamily="34" charset="0"/>
              </a:rPr>
            </a:br>
            <a:r>
              <a:rPr lang="en-US" sz="1400" b="1" spc="300" dirty="0">
                <a:solidFill>
                  <a:schemeClr val="bg1"/>
                </a:solidFill>
                <a:latin typeface="Tw Cen MT" panose="020B0602020104020603" pitchFamily="34" charset="0"/>
              </a:rPr>
              <a:t>1</a:t>
            </a:r>
          </a:p>
        </p:txBody>
      </p:sp>
      <p:sp>
        <p:nvSpPr>
          <p:cNvPr id="14" name="TextBox 13">
            <a:extLst>
              <a:ext uri="{FF2B5EF4-FFF2-40B4-BE49-F238E27FC236}">
                <a16:creationId xmlns:a16="http://schemas.microsoft.com/office/drawing/2014/main" xmlns="" id="{5CB8649C-BA29-4B7A-AE47-18899A27F340}"/>
              </a:ext>
            </a:extLst>
          </p:cNvPr>
          <p:cNvSpPr txBox="1"/>
          <p:nvPr/>
        </p:nvSpPr>
        <p:spPr>
          <a:xfrm>
            <a:off x="1031359" y="2312873"/>
            <a:ext cx="4019109" cy="1415772"/>
          </a:xfrm>
          <a:prstGeom prst="rect">
            <a:avLst/>
          </a:prstGeom>
          <a:noFill/>
        </p:spPr>
        <p:txBody>
          <a:bodyPr wrap="square" rtlCol="0">
            <a:spAutoFit/>
          </a:bodyPr>
          <a:lstStyle/>
          <a:p>
            <a:pPr algn="ctr"/>
            <a:r>
              <a:rPr lang="en-US" sz="1400" b="1" dirty="0">
                <a:solidFill>
                  <a:schemeClr val="bg1"/>
                </a:solidFill>
                <a:latin typeface="Tw Cen MT" panose="020B0602020104020603" pitchFamily="34" charset="0"/>
              </a:rPr>
              <a:t>MEASURE </a:t>
            </a:r>
            <a:r>
              <a:rPr lang="en-US" sz="2800" b="1" spc="300" dirty="0">
                <a:solidFill>
                  <a:schemeClr val="bg1"/>
                </a:solidFill>
                <a:latin typeface="Tw Cen MT" panose="020B0602020104020603" pitchFamily="34" charset="0"/>
              </a:rPr>
              <a:t/>
            </a:r>
            <a:br>
              <a:rPr lang="en-US" sz="2800" b="1" spc="300" dirty="0">
                <a:solidFill>
                  <a:schemeClr val="bg1"/>
                </a:solidFill>
                <a:latin typeface="Tw Cen MT" panose="020B0602020104020603" pitchFamily="34" charset="0"/>
              </a:rPr>
            </a:br>
            <a:r>
              <a:rPr lang="en-US" sz="2800" b="1" spc="300" dirty="0">
                <a:solidFill>
                  <a:schemeClr val="bg1"/>
                </a:solidFill>
                <a:latin typeface="Tw Cen MT" panose="020B0602020104020603" pitchFamily="34" charset="0"/>
              </a:rPr>
              <a:t>HOUSEHOLD AFFORDABILITY</a:t>
            </a:r>
          </a:p>
          <a:p>
            <a:pPr algn="ctr"/>
            <a:r>
              <a:rPr lang="en-US" sz="1400" b="1" dirty="0">
                <a:solidFill>
                  <a:schemeClr val="bg1"/>
                </a:solidFill>
                <a:latin typeface="Tw Cen MT" panose="020B0602020104020603" pitchFamily="34" charset="0"/>
              </a:rPr>
              <a:t>(Residential Indicator)</a:t>
            </a:r>
          </a:p>
        </p:txBody>
      </p:sp>
      <p:sp>
        <p:nvSpPr>
          <p:cNvPr id="18" name="Rectangle 17">
            <a:extLst>
              <a:ext uri="{FF2B5EF4-FFF2-40B4-BE49-F238E27FC236}">
                <a16:creationId xmlns:a16="http://schemas.microsoft.com/office/drawing/2014/main" xmlns="" id="{C2C083AD-71D6-4640-A25D-B7820A10662A}"/>
              </a:ext>
            </a:extLst>
          </p:cNvPr>
          <p:cNvSpPr/>
          <p:nvPr/>
        </p:nvSpPr>
        <p:spPr>
          <a:xfrm>
            <a:off x="6542615" y="2083973"/>
            <a:ext cx="712381" cy="712381"/>
          </a:xfrm>
          <a:prstGeom prst="rect">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pc="300" dirty="0">
                <a:solidFill>
                  <a:schemeClr val="bg1"/>
                </a:solidFill>
                <a:latin typeface="Tw Cen MT" panose="020B0602020104020603" pitchFamily="34" charset="0"/>
              </a:rPr>
              <a:t>STEP</a:t>
            </a:r>
            <a:br>
              <a:rPr lang="en-US" sz="1400" b="1" spc="300" dirty="0">
                <a:solidFill>
                  <a:schemeClr val="bg1"/>
                </a:solidFill>
                <a:latin typeface="Tw Cen MT" panose="020B0602020104020603" pitchFamily="34" charset="0"/>
              </a:rPr>
            </a:br>
            <a:r>
              <a:rPr lang="en-US" sz="1400" b="1" spc="300" dirty="0">
                <a:solidFill>
                  <a:schemeClr val="bg1"/>
                </a:solidFill>
                <a:latin typeface="Tw Cen MT" panose="020B0602020104020603" pitchFamily="34" charset="0"/>
              </a:rPr>
              <a:t>2</a:t>
            </a:r>
          </a:p>
        </p:txBody>
      </p:sp>
      <p:sp>
        <p:nvSpPr>
          <p:cNvPr id="21" name="TextBox 20">
            <a:extLst>
              <a:ext uri="{FF2B5EF4-FFF2-40B4-BE49-F238E27FC236}">
                <a16:creationId xmlns:a16="http://schemas.microsoft.com/office/drawing/2014/main" xmlns="" id="{7EC5F073-77F1-449F-8A32-66A4CB37013A}"/>
              </a:ext>
            </a:extLst>
          </p:cNvPr>
          <p:cNvSpPr txBox="1"/>
          <p:nvPr/>
        </p:nvSpPr>
        <p:spPr>
          <a:xfrm>
            <a:off x="7254995" y="2187521"/>
            <a:ext cx="4019109" cy="1600438"/>
          </a:xfrm>
          <a:prstGeom prst="rect">
            <a:avLst/>
          </a:prstGeom>
          <a:noFill/>
        </p:spPr>
        <p:txBody>
          <a:bodyPr wrap="square" rtlCol="0">
            <a:spAutoFit/>
          </a:bodyPr>
          <a:lstStyle/>
          <a:p>
            <a:pPr algn="ctr"/>
            <a:r>
              <a:rPr lang="en-US" sz="1400" b="1" dirty="0">
                <a:solidFill>
                  <a:schemeClr val="bg1"/>
                </a:solidFill>
                <a:latin typeface="Tw Cen MT" panose="020B0602020104020603" pitchFamily="34" charset="0"/>
              </a:rPr>
              <a:t>MEASURE </a:t>
            </a:r>
            <a:r>
              <a:rPr lang="en-US" sz="2800" b="1" spc="300" dirty="0">
                <a:solidFill>
                  <a:schemeClr val="bg1"/>
                </a:solidFill>
                <a:latin typeface="Tw Cen MT" panose="020B0602020104020603" pitchFamily="34" charset="0"/>
              </a:rPr>
              <a:t/>
            </a:r>
            <a:br>
              <a:rPr lang="en-US" sz="2800" b="1" spc="300" dirty="0">
                <a:solidFill>
                  <a:schemeClr val="bg1"/>
                </a:solidFill>
                <a:latin typeface="Tw Cen MT" panose="020B0602020104020603" pitchFamily="34" charset="0"/>
              </a:rPr>
            </a:br>
            <a:r>
              <a:rPr lang="en-US" sz="2800" b="1" spc="300" dirty="0">
                <a:solidFill>
                  <a:schemeClr val="bg1"/>
                </a:solidFill>
                <a:latin typeface="Tw Cen MT" panose="020B0602020104020603" pitchFamily="34" charset="0"/>
              </a:rPr>
              <a:t>FINANCIAL CAPABILITY INDICATORS</a:t>
            </a:r>
            <a:endParaRPr lang="en-US" sz="1400" b="1" dirty="0">
              <a:solidFill>
                <a:schemeClr val="bg1"/>
              </a:solidFill>
              <a:latin typeface="Tw Cen MT" panose="020B0602020104020603" pitchFamily="34" charset="0"/>
            </a:endParaRPr>
          </a:p>
        </p:txBody>
      </p:sp>
      <p:sp>
        <p:nvSpPr>
          <p:cNvPr id="23" name="TextBox 22">
            <a:extLst>
              <a:ext uri="{FF2B5EF4-FFF2-40B4-BE49-F238E27FC236}">
                <a16:creationId xmlns:a16="http://schemas.microsoft.com/office/drawing/2014/main" xmlns="" id="{0B71A3AC-AB20-4719-8C34-434523506A9B}"/>
              </a:ext>
            </a:extLst>
          </p:cNvPr>
          <p:cNvSpPr txBox="1"/>
          <p:nvPr/>
        </p:nvSpPr>
        <p:spPr>
          <a:xfrm>
            <a:off x="7254995" y="4134430"/>
            <a:ext cx="4019110" cy="1077218"/>
          </a:xfrm>
          <a:prstGeom prst="rect">
            <a:avLst/>
          </a:prstGeom>
          <a:noFill/>
        </p:spPr>
        <p:txBody>
          <a:bodyPr wrap="square" rtlCol="0">
            <a:spAutoFit/>
          </a:bodyPr>
          <a:lstStyle/>
          <a:p>
            <a:r>
              <a:rPr lang="en-US" sz="1600" dirty="0">
                <a:solidFill>
                  <a:schemeClr val="tx1">
                    <a:lumMod val="75000"/>
                    <a:lumOff val="25000"/>
                  </a:schemeClr>
                </a:solidFill>
                <a:latin typeface="Tw Cen MT" panose="020B0602020104020603" pitchFamily="34" charset="0"/>
              </a:rPr>
              <a:t>Metrics that indicate the community's ability to obtain financing and describes the socioeconomic health of the community. Financial Indicators include: </a:t>
            </a:r>
          </a:p>
        </p:txBody>
      </p:sp>
      <p:sp>
        <p:nvSpPr>
          <p:cNvPr id="24" name="TextBox 23">
            <a:extLst>
              <a:ext uri="{FF2B5EF4-FFF2-40B4-BE49-F238E27FC236}">
                <a16:creationId xmlns:a16="http://schemas.microsoft.com/office/drawing/2014/main" xmlns="" id="{ECA3DD1D-32D8-4B76-827C-6F640197B717}"/>
              </a:ext>
            </a:extLst>
          </p:cNvPr>
          <p:cNvSpPr txBox="1"/>
          <p:nvPr/>
        </p:nvSpPr>
        <p:spPr>
          <a:xfrm>
            <a:off x="7191196" y="5323943"/>
            <a:ext cx="4019110" cy="1815882"/>
          </a:xfrm>
          <a:prstGeom prst="rect">
            <a:avLst/>
          </a:prstGeom>
          <a:noFill/>
        </p:spPr>
        <p:txBody>
          <a:bodyPr wrap="square" numCol="2" rtlCol="0">
            <a:spAutoFit/>
          </a:bodyPr>
          <a:lstStyle/>
          <a:p>
            <a:pPr marL="285750" indent="-182880">
              <a:buFont typeface="Arial" panose="020B0604020202020204" pitchFamily="34" charset="0"/>
              <a:buChar char="•"/>
            </a:pPr>
            <a:r>
              <a:rPr lang="en-US" sz="1200" dirty="0">
                <a:solidFill>
                  <a:schemeClr val="tx1">
                    <a:lumMod val="75000"/>
                    <a:lumOff val="25000"/>
                  </a:schemeClr>
                </a:solidFill>
                <a:latin typeface="Tw Cen MT" panose="020B0602020104020603" pitchFamily="34" charset="0"/>
              </a:rPr>
              <a:t>Bond Rating</a:t>
            </a:r>
          </a:p>
          <a:p>
            <a:pPr marL="285750" indent="-182880">
              <a:buFont typeface="Arial" panose="020B0604020202020204" pitchFamily="34" charset="0"/>
              <a:buChar char="•"/>
            </a:pPr>
            <a:r>
              <a:rPr lang="en-US" sz="1200" dirty="0">
                <a:solidFill>
                  <a:schemeClr val="tx1">
                    <a:lumMod val="75000"/>
                    <a:lumOff val="25000"/>
                  </a:schemeClr>
                </a:solidFill>
                <a:latin typeface="Tw Cen MT" panose="020B0602020104020603" pitchFamily="34" charset="0"/>
              </a:rPr>
              <a:t>Net Debt as a percent of Full Market Property Value</a:t>
            </a:r>
          </a:p>
          <a:p>
            <a:pPr marL="285750" indent="-182880">
              <a:buFont typeface="Arial" panose="020B0604020202020204" pitchFamily="34" charset="0"/>
              <a:buChar char="•"/>
            </a:pPr>
            <a:r>
              <a:rPr lang="en-US" sz="1200" dirty="0">
                <a:solidFill>
                  <a:schemeClr val="tx1">
                    <a:lumMod val="75000"/>
                    <a:lumOff val="25000"/>
                  </a:schemeClr>
                </a:solidFill>
                <a:latin typeface="Tw Cen MT" panose="020B0602020104020603" pitchFamily="34" charset="0"/>
              </a:rPr>
              <a:t>Unemployment Rate</a:t>
            </a:r>
          </a:p>
          <a:p>
            <a:pPr marL="285750" indent="-182880">
              <a:buFont typeface="Arial" panose="020B0604020202020204" pitchFamily="34" charset="0"/>
              <a:buChar char="•"/>
            </a:pPr>
            <a:endParaRPr lang="en-US" sz="1200" dirty="0">
              <a:solidFill>
                <a:schemeClr val="tx1">
                  <a:lumMod val="75000"/>
                  <a:lumOff val="25000"/>
                </a:schemeClr>
              </a:solidFill>
              <a:latin typeface="Tw Cen MT" panose="020B0602020104020603" pitchFamily="34" charset="0"/>
            </a:endParaRPr>
          </a:p>
          <a:p>
            <a:pPr marL="285750" indent="-182880">
              <a:buFont typeface="Arial" panose="020B0604020202020204" pitchFamily="34" charset="0"/>
              <a:buChar char="•"/>
            </a:pPr>
            <a:endParaRPr lang="en-US" sz="1200" dirty="0">
              <a:solidFill>
                <a:schemeClr val="tx1">
                  <a:lumMod val="75000"/>
                  <a:lumOff val="25000"/>
                </a:schemeClr>
              </a:solidFill>
              <a:latin typeface="Tw Cen MT" panose="020B0602020104020603" pitchFamily="34" charset="0"/>
            </a:endParaRPr>
          </a:p>
          <a:p>
            <a:pPr marL="285750" indent="-182880">
              <a:buFont typeface="Arial" panose="020B0604020202020204" pitchFamily="34" charset="0"/>
              <a:buChar char="•"/>
            </a:pPr>
            <a:endParaRPr lang="en-US" sz="1200" dirty="0">
              <a:solidFill>
                <a:schemeClr val="tx1">
                  <a:lumMod val="75000"/>
                  <a:lumOff val="25000"/>
                </a:schemeClr>
              </a:solidFill>
              <a:latin typeface="Tw Cen MT" panose="020B0602020104020603" pitchFamily="34" charset="0"/>
            </a:endParaRPr>
          </a:p>
          <a:p>
            <a:pPr marL="285750" indent="-182880">
              <a:buFont typeface="Arial" panose="020B0604020202020204" pitchFamily="34" charset="0"/>
              <a:buChar char="•"/>
            </a:pPr>
            <a:endParaRPr lang="en-US" sz="1200" dirty="0">
              <a:solidFill>
                <a:schemeClr val="tx1">
                  <a:lumMod val="75000"/>
                  <a:lumOff val="25000"/>
                </a:schemeClr>
              </a:solidFill>
              <a:latin typeface="Tw Cen MT" panose="020B0602020104020603" pitchFamily="34" charset="0"/>
            </a:endParaRPr>
          </a:p>
          <a:p>
            <a:pPr marL="285750" indent="-182880">
              <a:buFont typeface="Arial" panose="020B0604020202020204" pitchFamily="34" charset="0"/>
              <a:buChar char="•"/>
            </a:pPr>
            <a:r>
              <a:rPr lang="en-US" sz="1200" dirty="0">
                <a:solidFill>
                  <a:schemeClr val="tx1">
                    <a:lumMod val="75000"/>
                    <a:lumOff val="25000"/>
                  </a:schemeClr>
                </a:solidFill>
                <a:latin typeface="Tw Cen MT" panose="020B0602020104020603" pitchFamily="34" charset="0"/>
              </a:rPr>
              <a:t>MHI</a:t>
            </a:r>
          </a:p>
          <a:p>
            <a:pPr marL="285750" indent="-182880">
              <a:buFont typeface="Arial" panose="020B0604020202020204" pitchFamily="34" charset="0"/>
              <a:buChar char="•"/>
            </a:pPr>
            <a:r>
              <a:rPr lang="en-US" sz="1200" dirty="0">
                <a:solidFill>
                  <a:schemeClr val="tx1">
                    <a:lumMod val="75000"/>
                    <a:lumOff val="25000"/>
                  </a:schemeClr>
                </a:solidFill>
                <a:latin typeface="Tw Cen MT" panose="020B0602020104020603" pitchFamily="34" charset="0"/>
              </a:rPr>
              <a:t>Property tax Revenues as a percent of full market property value</a:t>
            </a:r>
          </a:p>
          <a:p>
            <a:pPr marL="285750" indent="-182880">
              <a:buFont typeface="Arial" panose="020B0604020202020204" pitchFamily="34" charset="0"/>
              <a:buChar char="•"/>
            </a:pPr>
            <a:r>
              <a:rPr lang="en-US" sz="1200" dirty="0">
                <a:solidFill>
                  <a:schemeClr val="tx1">
                    <a:lumMod val="75000"/>
                    <a:lumOff val="25000"/>
                  </a:schemeClr>
                </a:solidFill>
                <a:latin typeface="Tw Cen MT" panose="020B0602020104020603" pitchFamily="34" charset="0"/>
              </a:rPr>
              <a:t>Property Tax Collection Rate</a:t>
            </a:r>
            <a:endParaRPr lang="en-US" sz="1400" dirty="0">
              <a:solidFill>
                <a:schemeClr val="tx1">
                  <a:lumMod val="75000"/>
                  <a:lumOff val="25000"/>
                </a:schemeClr>
              </a:solidFill>
              <a:latin typeface="Tw Cen MT" panose="020B0602020104020603" pitchFamily="34" charset="0"/>
            </a:endParaRPr>
          </a:p>
        </p:txBody>
      </p:sp>
      <p:sp>
        <p:nvSpPr>
          <p:cNvPr id="25" name="TextBox 24">
            <a:extLst>
              <a:ext uri="{FF2B5EF4-FFF2-40B4-BE49-F238E27FC236}">
                <a16:creationId xmlns:a16="http://schemas.microsoft.com/office/drawing/2014/main" xmlns="" id="{485A5B96-99D3-4F02-9D96-742ABB63E4A5}"/>
              </a:ext>
            </a:extLst>
          </p:cNvPr>
          <p:cNvSpPr txBox="1"/>
          <p:nvPr/>
        </p:nvSpPr>
        <p:spPr>
          <a:xfrm>
            <a:off x="1031359" y="5129589"/>
            <a:ext cx="4019110"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tx1">
                    <a:lumMod val="75000"/>
                    <a:lumOff val="25000"/>
                  </a:schemeClr>
                </a:solidFill>
                <a:latin typeface="Tw Cen MT" panose="020B0602020104020603" pitchFamily="34" charset="0"/>
              </a:rPr>
              <a:t>Drinking water uses 2.5% as a threshold. </a:t>
            </a:r>
          </a:p>
          <a:p>
            <a:pPr marL="285750" indent="-285750">
              <a:buFont typeface="Arial" panose="020B0604020202020204" pitchFamily="34" charset="0"/>
              <a:buChar char="•"/>
            </a:pPr>
            <a:r>
              <a:rPr lang="en-US" sz="1600" dirty="0">
                <a:solidFill>
                  <a:schemeClr val="tx1">
                    <a:lumMod val="75000"/>
                    <a:lumOff val="25000"/>
                  </a:schemeClr>
                </a:solidFill>
                <a:latin typeface="Tw Cen MT" panose="020B0602020104020603" pitchFamily="34" charset="0"/>
              </a:rPr>
              <a:t>Clean water uses &lt; 1% (Low); 1%-2% (Mid-Range); and &gt; 2% (High).</a:t>
            </a:r>
          </a:p>
        </p:txBody>
      </p:sp>
      <p:pic>
        <p:nvPicPr>
          <p:cNvPr id="26" name="Picture 25">
            <a:extLst>
              <a:ext uri="{FF2B5EF4-FFF2-40B4-BE49-F238E27FC236}">
                <a16:creationId xmlns:a16="http://schemas.microsoft.com/office/drawing/2014/main" xmlns="" id="{76EAB406-8125-4A82-9FF8-0687BD86056F}"/>
              </a:ext>
            </a:extLst>
          </p:cNvPr>
          <p:cNvPicPr>
            <a:picLocks noChangeAspect="1"/>
          </p:cNvPicPr>
          <p:nvPr/>
        </p:nvPicPr>
        <p:blipFill>
          <a:blip r:embed="rId6"/>
          <a:stretch>
            <a:fillRect/>
          </a:stretch>
        </p:blipFill>
        <p:spPr>
          <a:xfrm>
            <a:off x="58930" y="6268496"/>
            <a:ext cx="1392699" cy="495362"/>
          </a:xfrm>
          <a:prstGeom prst="rect">
            <a:avLst/>
          </a:prstGeom>
        </p:spPr>
      </p:pic>
    </p:spTree>
    <p:extLst>
      <p:ext uri="{BB962C8B-B14F-4D97-AF65-F5344CB8AC3E}">
        <p14:creationId xmlns:p14="http://schemas.microsoft.com/office/powerpoint/2010/main" val="4108354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xmlns="" id="{14F463D3-2A81-4C3A-B7B6-6530EC0DE285}"/>
              </a:ext>
            </a:extLst>
          </p:cNvPr>
          <p:cNvSpPr/>
          <p:nvPr/>
        </p:nvSpPr>
        <p:spPr>
          <a:xfrm>
            <a:off x="6007672" y="630865"/>
            <a:ext cx="159489" cy="159489"/>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E267FB21-F84F-48CC-AB7F-857590408BF5}"/>
              </a:ext>
            </a:extLst>
          </p:cNvPr>
          <p:cNvCxnSpPr>
            <a:cxnSpLocks/>
          </p:cNvCxnSpPr>
          <p:nvPr/>
        </p:nvCxnSpPr>
        <p:spPr>
          <a:xfrm flipH="1">
            <a:off x="6087416" y="0"/>
            <a:ext cx="1" cy="640080"/>
          </a:xfrm>
          <a:prstGeom prst="line">
            <a:avLst/>
          </a:prstGeom>
          <a:ln w="28575">
            <a:solidFill>
              <a:srgbClr val="5B9BD5"/>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729B8DEE-246F-45B2-9FD3-03D4C7BB8958}"/>
              </a:ext>
            </a:extLst>
          </p:cNvPr>
          <p:cNvSpPr txBox="1"/>
          <p:nvPr/>
        </p:nvSpPr>
        <p:spPr>
          <a:xfrm>
            <a:off x="0" y="948824"/>
            <a:ext cx="12192000" cy="769441"/>
          </a:xfrm>
          <a:prstGeom prst="rect">
            <a:avLst/>
          </a:prstGeom>
          <a:noFill/>
        </p:spPr>
        <p:txBody>
          <a:bodyPr wrap="square" rtlCol="0">
            <a:spAutoFit/>
          </a:bodyPr>
          <a:lstStyle/>
          <a:p>
            <a:pPr algn="ctr"/>
            <a:r>
              <a:rPr lang="en-US" sz="4400" b="1" spc="300" dirty="0">
                <a:solidFill>
                  <a:srgbClr val="5B9BD5"/>
                </a:solidFill>
                <a:latin typeface="Tw Cen MT" panose="020B0602020104020603" pitchFamily="34" charset="0"/>
              </a:rPr>
              <a:t>FINANCIAL CAPABILITY MATRIX</a:t>
            </a:r>
          </a:p>
        </p:txBody>
      </p:sp>
      <p:sp>
        <p:nvSpPr>
          <p:cNvPr id="19" name="Rectangle 18">
            <a:extLst>
              <a:ext uri="{FF2B5EF4-FFF2-40B4-BE49-F238E27FC236}">
                <a16:creationId xmlns:a16="http://schemas.microsoft.com/office/drawing/2014/main" xmlns="" id="{CFF0AEC2-D0B2-4306-AFB8-240992FA760D}"/>
              </a:ext>
            </a:extLst>
          </p:cNvPr>
          <p:cNvSpPr/>
          <p:nvPr/>
        </p:nvSpPr>
        <p:spPr>
          <a:xfrm>
            <a:off x="11210306" y="0"/>
            <a:ext cx="403762" cy="427512"/>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xmlns="" id="{957C6244-D432-464D-B132-85E2B42242B8}"/>
              </a:ext>
            </a:extLst>
          </p:cNvPr>
          <p:cNvSpPr txBox="1"/>
          <p:nvPr/>
        </p:nvSpPr>
        <p:spPr>
          <a:xfrm>
            <a:off x="11162805" y="58180"/>
            <a:ext cx="498764" cy="369332"/>
          </a:xfrm>
          <a:prstGeom prst="rect">
            <a:avLst/>
          </a:prstGeom>
          <a:noFill/>
        </p:spPr>
        <p:txBody>
          <a:bodyPr wrap="square" rtlCol="0">
            <a:spAutoFit/>
          </a:bodyPr>
          <a:lstStyle/>
          <a:p>
            <a:pPr algn="ctr"/>
            <a:r>
              <a:rPr lang="en-US" b="1" dirty="0">
                <a:solidFill>
                  <a:schemeClr val="bg1"/>
                </a:solidFill>
                <a:latin typeface="Ebrima" panose="02000000000000000000" pitchFamily="2" charset="0"/>
                <a:ea typeface="Ebrima" panose="02000000000000000000" pitchFamily="2" charset="0"/>
                <a:cs typeface="Ebrima" panose="02000000000000000000" pitchFamily="2" charset="0"/>
              </a:rPr>
              <a:t>04</a:t>
            </a:r>
          </a:p>
        </p:txBody>
      </p:sp>
      <p:sp>
        <p:nvSpPr>
          <p:cNvPr id="23" name="TextBox 22">
            <a:extLst>
              <a:ext uri="{FF2B5EF4-FFF2-40B4-BE49-F238E27FC236}">
                <a16:creationId xmlns:a16="http://schemas.microsoft.com/office/drawing/2014/main" xmlns="" id="{0B71A3AC-AB20-4719-8C34-434523506A9B}"/>
              </a:ext>
            </a:extLst>
          </p:cNvPr>
          <p:cNvSpPr txBox="1"/>
          <p:nvPr/>
        </p:nvSpPr>
        <p:spPr>
          <a:xfrm>
            <a:off x="0" y="1956962"/>
            <a:ext cx="12192000" cy="400110"/>
          </a:xfrm>
          <a:prstGeom prst="rect">
            <a:avLst/>
          </a:prstGeom>
          <a:noFill/>
        </p:spPr>
        <p:txBody>
          <a:bodyPr wrap="square" rtlCol="0">
            <a:spAutoFit/>
          </a:bodyPr>
          <a:lstStyle/>
          <a:p>
            <a:pPr algn="ctr"/>
            <a:r>
              <a:rPr lang="en-US" sz="2000" dirty="0">
                <a:solidFill>
                  <a:schemeClr val="tx1">
                    <a:lumMod val="75000"/>
                    <a:lumOff val="25000"/>
                  </a:schemeClr>
                </a:solidFill>
                <a:latin typeface="Tw Cen MT" panose="020B0602020104020603" pitchFamily="34" charset="0"/>
              </a:rPr>
              <a:t>Final step is to evaluate everything</a:t>
            </a:r>
          </a:p>
        </p:txBody>
      </p:sp>
      <p:pic>
        <p:nvPicPr>
          <p:cNvPr id="22" name="Picture 21">
            <a:extLst>
              <a:ext uri="{FF2B5EF4-FFF2-40B4-BE49-F238E27FC236}">
                <a16:creationId xmlns:a16="http://schemas.microsoft.com/office/drawing/2014/main" xmlns="" id="{02B042A7-A7D7-4850-AEF2-CCEBB1A3CA91}"/>
              </a:ext>
            </a:extLst>
          </p:cNvPr>
          <p:cNvPicPr>
            <a:picLocks noChangeAspect="1"/>
          </p:cNvPicPr>
          <p:nvPr/>
        </p:nvPicPr>
        <p:blipFill rotWithShape="1">
          <a:blip r:embed="rId3"/>
          <a:srcRect b="1332"/>
          <a:stretch/>
        </p:blipFill>
        <p:spPr>
          <a:xfrm>
            <a:off x="2571750" y="2595769"/>
            <a:ext cx="7048500" cy="3890091"/>
          </a:xfrm>
          <a:prstGeom prst="rect">
            <a:avLst/>
          </a:prstGeom>
        </p:spPr>
      </p:pic>
      <p:pic>
        <p:nvPicPr>
          <p:cNvPr id="26" name="Picture 25">
            <a:extLst>
              <a:ext uri="{FF2B5EF4-FFF2-40B4-BE49-F238E27FC236}">
                <a16:creationId xmlns:a16="http://schemas.microsoft.com/office/drawing/2014/main" xmlns="" id="{0A19F645-0EA9-4D92-B1FC-CFF9064F0790}"/>
              </a:ext>
            </a:extLst>
          </p:cNvPr>
          <p:cNvPicPr>
            <a:picLocks noChangeAspect="1"/>
          </p:cNvPicPr>
          <p:nvPr/>
        </p:nvPicPr>
        <p:blipFill>
          <a:blip r:embed="rId4"/>
          <a:stretch>
            <a:fillRect/>
          </a:stretch>
        </p:blipFill>
        <p:spPr>
          <a:xfrm>
            <a:off x="58930" y="6268496"/>
            <a:ext cx="1392699" cy="495362"/>
          </a:xfrm>
          <a:prstGeom prst="rect">
            <a:avLst/>
          </a:prstGeom>
        </p:spPr>
      </p:pic>
    </p:spTree>
    <p:extLst>
      <p:ext uri="{BB962C8B-B14F-4D97-AF65-F5344CB8AC3E}">
        <p14:creationId xmlns:p14="http://schemas.microsoft.com/office/powerpoint/2010/main" val="550138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xmlns="" id="{D54171AF-85C2-4F1F-8523-3142E534EB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692" r="13290"/>
          <a:stretch/>
        </p:blipFill>
        <p:spPr>
          <a:xfrm>
            <a:off x="9005777" y="-10633"/>
            <a:ext cx="3186223" cy="6858000"/>
          </a:xfrm>
          <a:prstGeom prst="rect">
            <a:avLst/>
          </a:prstGeom>
        </p:spPr>
      </p:pic>
      <p:sp>
        <p:nvSpPr>
          <p:cNvPr id="19" name="Rectangle 18">
            <a:extLst>
              <a:ext uri="{FF2B5EF4-FFF2-40B4-BE49-F238E27FC236}">
                <a16:creationId xmlns:a16="http://schemas.microsoft.com/office/drawing/2014/main" xmlns="" id="{CFF0AEC2-D0B2-4306-AFB8-240992FA760D}"/>
              </a:ext>
            </a:extLst>
          </p:cNvPr>
          <p:cNvSpPr/>
          <p:nvPr/>
        </p:nvSpPr>
        <p:spPr>
          <a:xfrm>
            <a:off x="11210306" y="0"/>
            <a:ext cx="403762" cy="427512"/>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xmlns="" id="{957C6244-D432-464D-B132-85E2B42242B8}"/>
              </a:ext>
            </a:extLst>
          </p:cNvPr>
          <p:cNvSpPr txBox="1"/>
          <p:nvPr/>
        </p:nvSpPr>
        <p:spPr>
          <a:xfrm>
            <a:off x="11162805" y="58180"/>
            <a:ext cx="498764" cy="369332"/>
          </a:xfrm>
          <a:prstGeom prst="rect">
            <a:avLst/>
          </a:prstGeom>
          <a:noFill/>
        </p:spPr>
        <p:txBody>
          <a:bodyPr wrap="square" rtlCol="0">
            <a:spAutoFit/>
          </a:bodyPr>
          <a:lstStyle/>
          <a:p>
            <a:pPr algn="ctr"/>
            <a:r>
              <a:rPr lang="en-US" b="1" dirty="0">
                <a:solidFill>
                  <a:schemeClr val="bg1"/>
                </a:solidFill>
                <a:latin typeface="Ebrima" panose="02000000000000000000" pitchFamily="2" charset="0"/>
                <a:ea typeface="Ebrima" panose="02000000000000000000" pitchFamily="2" charset="0"/>
                <a:cs typeface="Ebrima" panose="02000000000000000000" pitchFamily="2" charset="0"/>
              </a:rPr>
              <a:t>05</a:t>
            </a:r>
          </a:p>
        </p:txBody>
      </p:sp>
      <p:pic>
        <p:nvPicPr>
          <p:cNvPr id="21" name="Picture 20">
            <a:extLst>
              <a:ext uri="{FF2B5EF4-FFF2-40B4-BE49-F238E27FC236}">
                <a16:creationId xmlns:a16="http://schemas.microsoft.com/office/drawing/2014/main" xmlns="" id="{172B89ED-7607-4374-B697-9D64A30B5831}"/>
              </a:ext>
            </a:extLst>
          </p:cNvPr>
          <p:cNvPicPr>
            <a:picLocks noChangeAspect="1"/>
          </p:cNvPicPr>
          <p:nvPr/>
        </p:nvPicPr>
        <p:blipFill>
          <a:blip r:embed="rId4"/>
          <a:stretch>
            <a:fillRect/>
          </a:stretch>
        </p:blipFill>
        <p:spPr>
          <a:xfrm>
            <a:off x="58930" y="6268496"/>
            <a:ext cx="1392699" cy="495362"/>
          </a:xfrm>
          <a:prstGeom prst="rect">
            <a:avLst/>
          </a:prstGeom>
        </p:spPr>
      </p:pic>
      <p:sp>
        <p:nvSpPr>
          <p:cNvPr id="22" name="Oval 21">
            <a:extLst>
              <a:ext uri="{FF2B5EF4-FFF2-40B4-BE49-F238E27FC236}">
                <a16:creationId xmlns:a16="http://schemas.microsoft.com/office/drawing/2014/main" xmlns="" id="{B1C87E42-54C7-4CAF-B24F-A68E9817955F}"/>
              </a:ext>
            </a:extLst>
          </p:cNvPr>
          <p:cNvSpPr/>
          <p:nvPr/>
        </p:nvSpPr>
        <p:spPr>
          <a:xfrm>
            <a:off x="8112997" y="2523449"/>
            <a:ext cx="159489" cy="159489"/>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xmlns="" id="{1165FF50-3186-469B-8D8F-483E3EA96816}"/>
              </a:ext>
            </a:extLst>
          </p:cNvPr>
          <p:cNvSpPr/>
          <p:nvPr/>
        </p:nvSpPr>
        <p:spPr>
          <a:xfrm>
            <a:off x="608130" y="620232"/>
            <a:ext cx="159489" cy="159489"/>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xmlns="" id="{E2938CE6-6D81-4BB4-B673-CA7983DCD4CF}"/>
              </a:ext>
            </a:extLst>
          </p:cNvPr>
          <p:cNvCxnSpPr>
            <a:cxnSpLocks/>
          </p:cNvCxnSpPr>
          <p:nvPr/>
        </p:nvCxnSpPr>
        <p:spPr>
          <a:xfrm flipH="1">
            <a:off x="8187719" y="2682938"/>
            <a:ext cx="1" cy="4206240"/>
          </a:xfrm>
          <a:prstGeom prst="line">
            <a:avLst/>
          </a:prstGeom>
          <a:ln w="28575">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FB2E182F-9EF3-44AE-8DB3-794EB783B14A}"/>
              </a:ext>
            </a:extLst>
          </p:cNvPr>
          <p:cNvCxnSpPr>
            <a:cxnSpLocks/>
          </p:cNvCxnSpPr>
          <p:nvPr/>
        </p:nvCxnSpPr>
        <p:spPr>
          <a:xfrm flipH="1">
            <a:off x="687874" y="-10633"/>
            <a:ext cx="1" cy="640080"/>
          </a:xfrm>
          <a:prstGeom prst="line">
            <a:avLst/>
          </a:prstGeom>
          <a:ln w="28575">
            <a:solidFill>
              <a:srgbClr val="5B9BD5"/>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xmlns="" id="{972C1048-CC05-477B-A3AF-942E7760BF13}"/>
              </a:ext>
            </a:extLst>
          </p:cNvPr>
          <p:cNvSpPr txBox="1"/>
          <p:nvPr/>
        </p:nvSpPr>
        <p:spPr>
          <a:xfrm>
            <a:off x="687873" y="959457"/>
            <a:ext cx="7499845" cy="1384995"/>
          </a:xfrm>
          <a:prstGeom prst="rect">
            <a:avLst/>
          </a:prstGeom>
          <a:noFill/>
        </p:spPr>
        <p:txBody>
          <a:bodyPr wrap="square" rtlCol="0">
            <a:spAutoFit/>
          </a:bodyPr>
          <a:lstStyle/>
          <a:p>
            <a:r>
              <a:rPr lang="en-US" sz="2800" b="1" spc="300" dirty="0">
                <a:solidFill>
                  <a:srgbClr val="5B9BD5"/>
                </a:solidFill>
                <a:latin typeface="Tw Cen MT" panose="020B0602020104020603" pitchFamily="34" charset="0"/>
              </a:rPr>
              <a:t>2014 Financial Capability Assessment Framework for Municipal Clean Water Act Requirements </a:t>
            </a:r>
          </a:p>
        </p:txBody>
      </p:sp>
      <p:sp>
        <p:nvSpPr>
          <p:cNvPr id="27" name="TextBox 26">
            <a:extLst>
              <a:ext uri="{FF2B5EF4-FFF2-40B4-BE49-F238E27FC236}">
                <a16:creationId xmlns:a16="http://schemas.microsoft.com/office/drawing/2014/main" xmlns="" id="{29F9B29B-24F1-4018-86D5-7CEB2EF3AEC4}"/>
              </a:ext>
            </a:extLst>
          </p:cNvPr>
          <p:cNvSpPr txBox="1"/>
          <p:nvPr/>
        </p:nvSpPr>
        <p:spPr>
          <a:xfrm>
            <a:off x="767618" y="2608636"/>
            <a:ext cx="6953415" cy="3170099"/>
          </a:xfrm>
          <a:prstGeom prst="rect">
            <a:avLst/>
          </a:prstGeom>
          <a:noFill/>
        </p:spPr>
        <p:txBody>
          <a:bodyPr wrap="square" rtlCol="0">
            <a:spAutoFit/>
          </a:bodyPr>
          <a:lstStyle/>
          <a:p>
            <a:r>
              <a:rPr lang="en-US" sz="2000" dirty="0">
                <a:solidFill>
                  <a:schemeClr val="tx1">
                    <a:lumMod val="75000"/>
                    <a:lumOff val="25000"/>
                  </a:schemeClr>
                </a:solidFill>
                <a:latin typeface="Tw Cen MT" panose="020B0602020104020603" pitchFamily="34" charset="0"/>
              </a:rPr>
              <a:t>EPA’s 2014 </a:t>
            </a:r>
            <a:r>
              <a:rPr lang="en-US" sz="2000" i="1" dirty="0">
                <a:solidFill>
                  <a:schemeClr val="tx1">
                    <a:lumMod val="75000"/>
                    <a:lumOff val="25000"/>
                  </a:schemeClr>
                </a:solidFill>
                <a:latin typeface="Tw Cen MT" panose="020B0602020104020603" pitchFamily="34" charset="0"/>
              </a:rPr>
              <a:t>Financial Capability Assessment Framework for Municipal Clean Water Act Requirements</a:t>
            </a:r>
            <a:r>
              <a:rPr lang="en-US" sz="2000" dirty="0">
                <a:solidFill>
                  <a:schemeClr val="tx1">
                    <a:lumMod val="75000"/>
                    <a:lumOff val="25000"/>
                  </a:schemeClr>
                </a:solidFill>
                <a:latin typeface="Tw Cen MT" panose="020B0602020104020603" pitchFamily="34" charset="0"/>
              </a:rPr>
              <a:t> includes additional factors EPA may consider in negotiating compliance schedules for permits and consent decrees, such as: </a:t>
            </a:r>
          </a:p>
          <a:p>
            <a:pPr marL="800100" lvl="1" indent="-342900">
              <a:buFont typeface="Arial" panose="020B0604020202020204" pitchFamily="34" charset="0"/>
              <a:buChar char="•"/>
            </a:pPr>
            <a:r>
              <a:rPr lang="en-US" sz="2000" dirty="0">
                <a:solidFill>
                  <a:schemeClr val="tx1">
                    <a:lumMod val="75000"/>
                    <a:lumOff val="25000"/>
                  </a:schemeClr>
                </a:solidFill>
                <a:latin typeface="Tw Cen MT" panose="020B0602020104020603" pitchFamily="34" charset="0"/>
              </a:rPr>
              <a:t>Bankruptcies</a:t>
            </a:r>
          </a:p>
          <a:p>
            <a:pPr marL="800100" lvl="1" indent="-342900">
              <a:buFont typeface="Arial" panose="020B0604020202020204" pitchFamily="34" charset="0"/>
              <a:buChar char="•"/>
            </a:pPr>
            <a:r>
              <a:rPr lang="en-US" sz="2000" dirty="0">
                <a:solidFill>
                  <a:schemeClr val="tx1">
                    <a:lumMod val="75000"/>
                    <a:lumOff val="25000"/>
                  </a:schemeClr>
                </a:solidFill>
                <a:latin typeface="Tw Cen MT" panose="020B0602020104020603" pitchFamily="34" charset="0"/>
              </a:rPr>
              <a:t>Natural disasters </a:t>
            </a:r>
          </a:p>
          <a:p>
            <a:pPr marL="800100" lvl="1" indent="-342900">
              <a:buFont typeface="Arial" panose="020B0604020202020204" pitchFamily="34" charset="0"/>
              <a:buChar char="•"/>
            </a:pPr>
            <a:r>
              <a:rPr lang="en-US" sz="2000" dirty="0">
                <a:solidFill>
                  <a:schemeClr val="tx1">
                    <a:lumMod val="75000"/>
                    <a:lumOff val="25000"/>
                  </a:schemeClr>
                </a:solidFill>
                <a:latin typeface="Tw Cen MT" panose="020B0602020104020603" pitchFamily="34" charset="0"/>
              </a:rPr>
              <a:t>Drinking water costs, etc. </a:t>
            </a:r>
          </a:p>
          <a:p>
            <a:endParaRPr lang="en-US" sz="2000" dirty="0">
              <a:solidFill>
                <a:schemeClr val="tx1">
                  <a:lumMod val="75000"/>
                  <a:lumOff val="25000"/>
                </a:schemeClr>
              </a:solidFill>
              <a:latin typeface="Tw Cen MT" panose="020B0602020104020603" pitchFamily="34" charset="0"/>
            </a:endParaRPr>
          </a:p>
          <a:p>
            <a:r>
              <a:rPr lang="en-US" sz="2000" dirty="0">
                <a:solidFill>
                  <a:schemeClr val="tx1">
                    <a:lumMod val="75000"/>
                    <a:lumOff val="25000"/>
                  </a:schemeClr>
                </a:solidFill>
                <a:latin typeface="Tw Cen MT" panose="020B0602020104020603" pitchFamily="34" charset="0"/>
              </a:rPr>
              <a:t>Emphasizing flexibility in considering local conditions in the analysis. </a:t>
            </a:r>
          </a:p>
        </p:txBody>
      </p:sp>
    </p:spTree>
    <p:extLst>
      <p:ext uri="{BB962C8B-B14F-4D97-AF65-F5344CB8AC3E}">
        <p14:creationId xmlns:p14="http://schemas.microsoft.com/office/powerpoint/2010/main" val="491135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xmlns="" id="{7C90340B-6A3B-4A84-82EC-91BF79F146DA}"/>
              </a:ext>
            </a:extLst>
          </p:cNvPr>
          <p:cNvSpPr/>
          <p:nvPr/>
        </p:nvSpPr>
        <p:spPr>
          <a:xfrm>
            <a:off x="1811939" y="3202403"/>
            <a:ext cx="159489" cy="159489"/>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xmlns="" id="{14F463D3-2A81-4C3A-B7B6-6530EC0DE285}"/>
              </a:ext>
            </a:extLst>
          </p:cNvPr>
          <p:cNvSpPr/>
          <p:nvPr/>
        </p:nvSpPr>
        <p:spPr>
          <a:xfrm>
            <a:off x="843506" y="630865"/>
            <a:ext cx="159489" cy="159489"/>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xmlns="" id="{1F66B550-C5CC-4FE9-AB79-F9FCDB2AB7AE}"/>
              </a:ext>
            </a:extLst>
          </p:cNvPr>
          <p:cNvCxnSpPr>
            <a:cxnSpLocks/>
          </p:cNvCxnSpPr>
          <p:nvPr/>
        </p:nvCxnSpPr>
        <p:spPr>
          <a:xfrm flipH="1">
            <a:off x="1886661" y="3361892"/>
            <a:ext cx="1" cy="4206240"/>
          </a:xfrm>
          <a:prstGeom prst="line">
            <a:avLst/>
          </a:prstGeom>
          <a:ln w="28575">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E267FB21-F84F-48CC-AB7F-857590408BF5}"/>
              </a:ext>
            </a:extLst>
          </p:cNvPr>
          <p:cNvCxnSpPr>
            <a:cxnSpLocks/>
          </p:cNvCxnSpPr>
          <p:nvPr/>
        </p:nvCxnSpPr>
        <p:spPr>
          <a:xfrm flipH="1">
            <a:off x="923250" y="0"/>
            <a:ext cx="1" cy="640080"/>
          </a:xfrm>
          <a:prstGeom prst="line">
            <a:avLst/>
          </a:prstGeom>
          <a:ln w="28575">
            <a:solidFill>
              <a:srgbClr val="5B9BD5"/>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729B8DEE-246F-45B2-9FD3-03D4C7BB8958}"/>
              </a:ext>
            </a:extLst>
          </p:cNvPr>
          <p:cNvSpPr txBox="1"/>
          <p:nvPr/>
        </p:nvSpPr>
        <p:spPr>
          <a:xfrm>
            <a:off x="664232" y="949843"/>
            <a:ext cx="2543246" cy="1446550"/>
          </a:xfrm>
          <a:prstGeom prst="rect">
            <a:avLst/>
          </a:prstGeom>
          <a:noFill/>
        </p:spPr>
        <p:txBody>
          <a:bodyPr wrap="square" rtlCol="0">
            <a:spAutoFit/>
          </a:bodyPr>
          <a:lstStyle/>
          <a:p>
            <a:r>
              <a:rPr lang="en-US" sz="4400" b="1" spc="300" dirty="0">
                <a:solidFill>
                  <a:schemeClr val="bg1">
                    <a:lumMod val="50000"/>
                  </a:schemeClr>
                </a:solidFill>
                <a:latin typeface="Tw Cen MT" panose="020B0602020104020603" pitchFamily="34" charset="0"/>
              </a:rPr>
              <a:t>2017 NAPA STUDY</a:t>
            </a:r>
          </a:p>
        </p:txBody>
      </p:sp>
      <p:sp>
        <p:nvSpPr>
          <p:cNvPr id="19" name="Rectangle 18">
            <a:extLst>
              <a:ext uri="{FF2B5EF4-FFF2-40B4-BE49-F238E27FC236}">
                <a16:creationId xmlns:a16="http://schemas.microsoft.com/office/drawing/2014/main" xmlns="" id="{CFF0AEC2-D0B2-4306-AFB8-240992FA760D}"/>
              </a:ext>
            </a:extLst>
          </p:cNvPr>
          <p:cNvSpPr/>
          <p:nvPr/>
        </p:nvSpPr>
        <p:spPr>
          <a:xfrm>
            <a:off x="11210306" y="0"/>
            <a:ext cx="403762" cy="427512"/>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xmlns="" id="{957C6244-D432-464D-B132-85E2B42242B8}"/>
              </a:ext>
            </a:extLst>
          </p:cNvPr>
          <p:cNvSpPr txBox="1"/>
          <p:nvPr/>
        </p:nvSpPr>
        <p:spPr>
          <a:xfrm>
            <a:off x="11162805" y="58180"/>
            <a:ext cx="498764" cy="369332"/>
          </a:xfrm>
          <a:prstGeom prst="rect">
            <a:avLst/>
          </a:prstGeom>
          <a:noFill/>
        </p:spPr>
        <p:txBody>
          <a:bodyPr wrap="square" rtlCol="0">
            <a:spAutoFit/>
          </a:bodyPr>
          <a:lstStyle/>
          <a:p>
            <a:pPr algn="ctr"/>
            <a:r>
              <a:rPr lang="en-US" b="1" dirty="0">
                <a:solidFill>
                  <a:schemeClr val="bg1"/>
                </a:solidFill>
                <a:latin typeface="Ebrima" panose="02000000000000000000" pitchFamily="2" charset="0"/>
                <a:ea typeface="Ebrima" panose="02000000000000000000" pitchFamily="2" charset="0"/>
                <a:cs typeface="Ebrima" panose="02000000000000000000" pitchFamily="2" charset="0"/>
              </a:rPr>
              <a:t>06</a:t>
            </a:r>
          </a:p>
        </p:txBody>
      </p:sp>
      <p:pic>
        <p:nvPicPr>
          <p:cNvPr id="21" name="Picture 20">
            <a:extLst>
              <a:ext uri="{FF2B5EF4-FFF2-40B4-BE49-F238E27FC236}">
                <a16:creationId xmlns:a16="http://schemas.microsoft.com/office/drawing/2014/main" xmlns="" id="{172B89ED-7607-4374-B697-9D64A30B5831}"/>
              </a:ext>
            </a:extLst>
          </p:cNvPr>
          <p:cNvPicPr>
            <a:picLocks noChangeAspect="1"/>
          </p:cNvPicPr>
          <p:nvPr/>
        </p:nvPicPr>
        <p:blipFill>
          <a:blip r:embed="rId3"/>
          <a:stretch>
            <a:fillRect/>
          </a:stretch>
        </p:blipFill>
        <p:spPr>
          <a:xfrm>
            <a:off x="58930" y="6268496"/>
            <a:ext cx="1392699" cy="495362"/>
          </a:xfrm>
          <a:prstGeom prst="rect">
            <a:avLst/>
          </a:prstGeom>
        </p:spPr>
      </p:pic>
      <p:sp>
        <p:nvSpPr>
          <p:cNvPr id="4" name="Rectangle 3">
            <a:extLst>
              <a:ext uri="{FF2B5EF4-FFF2-40B4-BE49-F238E27FC236}">
                <a16:creationId xmlns:a16="http://schemas.microsoft.com/office/drawing/2014/main" xmlns="" id="{7679F73C-5DFF-4D99-8C32-09184688E21B}"/>
              </a:ext>
            </a:extLst>
          </p:cNvPr>
          <p:cNvSpPr/>
          <p:nvPr/>
        </p:nvSpPr>
        <p:spPr>
          <a:xfrm>
            <a:off x="2847314" y="494413"/>
            <a:ext cx="3186223" cy="5826642"/>
          </a:xfrm>
          <a:prstGeom prst="rect">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xmlns="" id="{1A146519-7346-4954-A5DC-82B5360299C8}"/>
              </a:ext>
            </a:extLst>
          </p:cNvPr>
          <p:cNvSpPr txBox="1"/>
          <p:nvPr/>
        </p:nvSpPr>
        <p:spPr>
          <a:xfrm>
            <a:off x="3079457" y="2493627"/>
            <a:ext cx="2721935" cy="3693319"/>
          </a:xfrm>
          <a:prstGeom prst="rect">
            <a:avLst/>
          </a:prstGeom>
          <a:noFill/>
        </p:spPr>
        <p:txBody>
          <a:bodyPr wrap="square" rtlCol="0">
            <a:spAutoFit/>
          </a:bodyPr>
          <a:lstStyle/>
          <a:p>
            <a:r>
              <a:rPr lang="en-US" dirty="0">
                <a:solidFill>
                  <a:schemeClr val="bg1"/>
                </a:solidFill>
                <a:latin typeface="Tw Cen MT" panose="020B0602020104020603" pitchFamily="34" charset="0"/>
              </a:rPr>
              <a:t>Congress directed EPA in the FY16 Appropriations to utilize the National Academy of Public Administrators (NAPA) to conduct an independent study to create a definition and framework for “community affordability.”</a:t>
            </a:r>
          </a:p>
          <a:p>
            <a:endParaRPr lang="en-US" b="1" dirty="0">
              <a:solidFill>
                <a:schemeClr val="bg1"/>
              </a:solidFill>
              <a:latin typeface="Tw Cen MT" panose="020B0602020104020603" pitchFamily="34" charset="0"/>
            </a:endParaRPr>
          </a:p>
          <a:p>
            <a:r>
              <a:rPr lang="en-US" b="1" dirty="0">
                <a:solidFill>
                  <a:schemeClr val="bg1"/>
                </a:solidFill>
                <a:latin typeface="Tw Cen MT" panose="020B0602020104020603" pitchFamily="34" charset="0"/>
              </a:rPr>
              <a:t>The study was primarily focused on EPA’s 1997 Guidance</a:t>
            </a:r>
          </a:p>
        </p:txBody>
      </p:sp>
      <p:sp>
        <p:nvSpPr>
          <p:cNvPr id="23" name="TextBox 22">
            <a:extLst>
              <a:ext uri="{FF2B5EF4-FFF2-40B4-BE49-F238E27FC236}">
                <a16:creationId xmlns:a16="http://schemas.microsoft.com/office/drawing/2014/main" xmlns="" id="{C93FE02D-2931-44D7-AC5D-909F600213F9}"/>
              </a:ext>
            </a:extLst>
          </p:cNvPr>
          <p:cNvSpPr txBox="1"/>
          <p:nvPr/>
        </p:nvSpPr>
        <p:spPr>
          <a:xfrm>
            <a:off x="6283568" y="3221508"/>
            <a:ext cx="5378001"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tx1">
                    <a:lumMod val="75000"/>
                    <a:lumOff val="25000"/>
                  </a:schemeClr>
                </a:solidFill>
                <a:latin typeface="Tw Cen MT" panose="020B0602020104020603" pitchFamily="34" charset="0"/>
              </a:rPr>
              <a:t>NAPA engaged in substantial outreach for more than one year.</a:t>
            </a:r>
          </a:p>
          <a:p>
            <a:pPr marL="342900" indent="-342900">
              <a:buFont typeface="Arial" panose="020B0604020202020204" pitchFamily="34" charset="0"/>
              <a:buChar char="•"/>
            </a:pPr>
            <a:endParaRPr lang="en-US" sz="2400" dirty="0">
              <a:solidFill>
                <a:schemeClr val="tx1">
                  <a:lumMod val="75000"/>
                  <a:lumOff val="25000"/>
                </a:schemeClr>
              </a:solidFill>
              <a:latin typeface="Tw Cen MT" panose="020B0602020104020603" pitchFamily="34" charset="0"/>
            </a:endParaRPr>
          </a:p>
          <a:p>
            <a:pPr marL="342900" indent="-342900">
              <a:buFont typeface="Arial" panose="020B0604020202020204" pitchFamily="34" charset="0"/>
              <a:buChar char="•"/>
            </a:pPr>
            <a:r>
              <a:rPr lang="en-US" sz="2400" dirty="0">
                <a:solidFill>
                  <a:schemeClr val="tx1">
                    <a:lumMod val="75000"/>
                    <a:lumOff val="25000"/>
                  </a:schemeClr>
                </a:solidFill>
                <a:latin typeface="Tw Cen MT" panose="020B0602020104020603" pitchFamily="34" charset="0"/>
              </a:rPr>
              <a:t>The report was submitted to Congress in October 2017.</a:t>
            </a:r>
          </a:p>
          <a:p>
            <a:pPr marL="342900" indent="-342900">
              <a:buFont typeface="Arial" panose="020B0604020202020204" pitchFamily="34" charset="0"/>
              <a:buChar char="•"/>
            </a:pPr>
            <a:endParaRPr lang="en-US" sz="2400" dirty="0">
              <a:solidFill>
                <a:schemeClr val="tx1">
                  <a:lumMod val="75000"/>
                  <a:lumOff val="25000"/>
                </a:schemeClr>
              </a:solidFill>
              <a:latin typeface="Tw Cen MT" panose="020B0602020104020603" pitchFamily="34" charset="0"/>
            </a:endParaRPr>
          </a:p>
          <a:p>
            <a:pPr marL="342900" indent="-342900">
              <a:buFont typeface="Arial" panose="020B0604020202020204" pitchFamily="34" charset="0"/>
              <a:buChar char="•"/>
            </a:pPr>
            <a:r>
              <a:rPr lang="en-US" sz="2400" dirty="0">
                <a:solidFill>
                  <a:schemeClr val="tx1">
                    <a:lumMod val="75000"/>
                    <a:lumOff val="25000"/>
                  </a:schemeClr>
                </a:solidFill>
                <a:latin typeface="Tw Cen MT" panose="020B0602020104020603" pitchFamily="34" charset="0"/>
              </a:rPr>
              <a:t>Primary recommendation – EPA should reassess affordability going forward.</a:t>
            </a:r>
          </a:p>
        </p:txBody>
      </p:sp>
      <p:pic>
        <p:nvPicPr>
          <p:cNvPr id="5122" name="Picture 2" descr="Image result for paying bills">
            <a:extLst>
              <a:ext uri="{FF2B5EF4-FFF2-40B4-BE49-F238E27FC236}">
                <a16:creationId xmlns:a16="http://schemas.microsoft.com/office/drawing/2014/main" xmlns="" id="{5C424904-F548-4FB0-A35B-6CE34A2D0FE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068" b="12263"/>
          <a:stretch/>
        </p:blipFill>
        <p:spPr bwMode="auto">
          <a:xfrm>
            <a:off x="6348284" y="468494"/>
            <a:ext cx="5313285" cy="25715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xmlns="" id="{7AFD2E2E-C38B-4EF6-A234-2E7F5F7683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4614" y="835557"/>
            <a:ext cx="1316927" cy="1316927"/>
          </a:xfrm>
          <a:prstGeom prst="rect">
            <a:avLst/>
          </a:prstGeom>
        </p:spPr>
      </p:pic>
    </p:spTree>
    <p:extLst>
      <p:ext uri="{BB962C8B-B14F-4D97-AF65-F5344CB8AC3E}">
        <p14:creationId xmlns:p14="http://schemas.microsoft.com/office/powerpoint/2010/main" val="37812185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93B35442-299C-4343-BF0B-4B89D3C4F816}"/>
              </a:ext>
            </a:extLst>
          </p:cNvPr>
          <p:cNvSpPr/>
          <p:nvPr/>
        </p:nvSpPr>
        <p:spPr>
          <a:xfrm>
            <a:off x="-13248" y="6156250"/>
            <a:ext cx="12193773" cy="701749"/>
          </a:xfrm>
          <a:prstGeom prst="rect">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A809DFFA-4CF0-4C9B-A26B-700CD77CEAFC}"/>
              </a:ext>
            </a:extLst>
          </p:cNvPr>
          <p:cNvSpPr/>
          <p:nvPr/>
        </p:nvSpPr>
        <p:spPr>
          <a:xfrm>
            <a:off x="-1773" y="957680"/>
            <a:ext cx="12193773" cy="1084364"/>
          </a:xfrm>
          <a:prstGeom prst="rect">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xmlns="" id="{5662EDC5-F2BF-42EB-939C-EBCCC4AFEB8D}"/>
              </a:ext>
            </a:extLst>
          </p:cNvPr>
          <p:cNvGrpSpPr/>
          <p:nvPr/>
        </p:nvGrpSpPr>
        <p:grpSpPr>
          <a:xfrm rot="16200000">
            <a:off x="315430" y="167452"/>
            <a:ext cx="159489" cy="790354"/>
            <a:chOff x="843506" y="0"/>
            <a:chExt cx="159489" cy="790354"/>
          </a:xfrm>
        </p:grpSpPr>
        <p:sp>
          <p:nvSpPr>
            <p:cNvPr id="3" name="Oval 2">
              <a:extLst>
                <a:ext uri="{FF2B5EF4-FFF2-40B4-BE49-F238E27FC236}">
                  <a16:creationId xmlns:a16="http://schemas.microsoft.com/office/drawing/2014/main" xmlns="" id="{14F463D3-2A81-4C3A-B7B6-6530EC0DE285}"/>
                </a:ext>
              </a:extLst>
            </p:cNvPr>
            <p:cNvSpPr/>
            <p:nvPr/>
          </p:nvSpPr>
          <p:spPr>
            <a:xfrm>
              <a:off x="843506" y="630865"/>
              <a:ext cx="159489" cy="159489"/>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xmlns="" id="{E267FB21-F84F-48CC-AB7F-857590408BF5}"/>
                </a:ext>
              </a:extLst>
            </p:cNvPr>
            <p:cNvCxnSpPr>
              <a:cxnSpLocks/>
            </p:cNvCxnSpPr>
            <p:nvPr/>
          </p:nvCxnSpPr>
          <p:spPr>
            <a:xfrm flipH="1">
              <a:off x="923250" y="0"/>
              <a:ext cx="1" cy="640080"/>
            </a:xfrm>
            <a:prstGeom prst="line">
              <a:avLst/>
            </a:prstGeom>
            <a:ln w="28575">
              <a:solidFill>
                <a:srgbClr val="5B9BD5"/>
              </a:solidFill>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xmlns="" id="{729B8DEE-246F-45B2-9FD3-03D4C7BB8958}"/>
              </a:ext>
            </a:extLst>
          </p:cNvPr>
          <p:cNvSpPr txBox="1"/>
          <p:nvPr/>
        </p:nvSpPr>
        <p:spPr>
          <a:xfrm>
            <a:off x="1004473" y="177907"/>
            <a:ext cx="7480307" cy="769441"/>
          </a:xfrm>
          <a:prstGeom prst="rect">
            <a:avLst/>
          </a:prstGeom>
          <a:noFill/>
        </p:spPr>
        <p:txBody>
          <a:bodyPr wrap="square" rtlCol="0">
            <a:spAutoFit/>
          </a:bodyPr>
          <a:lstStyle/>
          <a:p>
            <a:r>
              <a:rPr lang="en-US" sz="4400" b="1" spc="300" dirty="0">
                <a:solidFill>
                  <a:schemeClr val="bg1">
                    <a:lumMod val="50000"/>
                  </a:schemeClr>
                </a:solidFill>
                <a:latin typeface="Tw Cen MT" panose="020B0602020104020603" pitchFamily="34" charset="0"/>
              </a:rPr>
              <a:t>KEY NAPA CONCLUTIONS</a:t>
            </a:r>
          </a:p>
        </p:txBody>
      </p:sp>
      <p:sp>
        <p:nvSpPr>
          <p:cNvPr id="19" name="Rectangle 18">
            <a:extLst>
              <a:ext uri="{FF2B5EF4-FFF2-40B4-BE49-F238E27FC236}">
                <a16:creationId xmlns:a16="http://schemas.microsoft.com/office/drawing/2014/main" xmlns="" id="{CFF0AEC2-D0B2-4306-AFB8-240992FA760D}"/>
              </a:ext>
            </a:extLst>
          </p:cNvPr>
          <p:cNvSpPr/>
          <p:nvPr/>
        </p:nvSpPr>
        <p:spPr>
          <a:xfrm>
            <a:off x="11210306" y="0"/>
            <a:ext cx="403762" cy="427512"/>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xmlns="" id="{957C6244-D432-464D-B132-85E2B42242B8}"/>
              </a:ext>
            </a:extLst>
          </p:cNvPr>
          <p:cNvSpPr txBox="1"/>
          <p:nvPr/>
        </p:nvSpPr>
        <p:spPr>
          <a:xfrm>
            <a:off x="11162805" y="58180"/>
            <a:ext cx="498764" cy="369332"/>
          </a:xfrm>
          <a:prstGeom prst="rect">
            <a:avLst/>
          </a:prstGeom>
          <a:noFill/>
        </p:spPr>
        <p:txBody>
          <a:bodyPr wrap="square" rtlCol="0">
            <a:spAutoFit/>
          </a:bodyPr>
          <a:lstStyle/>
          <a:p>
            <a:pPr algn="ctr"/>
            <a:r>
              <a:rPr lang="en-US" b="1" dirty="0">
                <a:solidFill>
                  <a:schemeClr val="bg1"/>
                </a:solidFill>
                <a:latin typeface="Ebrima" panose="02000000000000000000" pitchFamily="2" charset="0"/>
                <a:ea typeface="Ebrima" panose="02000000000000000000" pitchFamily="2" charset="0"/>
                <a:cs typeface="Ebrima" panose="02000000000000000000" pitchFamily="2" charset="0"/>
              </a:rPr>
              <a:t>07</a:t>
            </a:r>
          </a:p>
        </p:txBody>
      </p:sp>
      <p:sp>
        <p:nvSpPr>
          <p:cNvPr id="23" name="TextBox 22">
            <a:extLst>
              <a:ext uri="{FF2B5EF4-FFF2-40B4-BE49-F238E27FC236}">
                <a16:creationId xmlns:a16="http://schemas.microsoft.com/office/drawing/2014/main" xmlns="" id="{C93FE02D-2931-44D7-AC5D-909F600213F9}"/>
              </a:ext>
            </a:extLst>
          </p:cNvPr>
          <p:cNvSpPr txBox="1"/>
          <p:nvPr/>
        </p:nvSpPr>
        <p:spPr>
          <a:xfrm>
            <a:off x="1004473" y="1084364"/>
            <a:ext cx="10158332" cy="830997"/>
          </a:xfrm>
          <a:prstGeom prst="rect">
            <a:avLst/>
          </a:prstGeom>
          <a:noFill/>
        </p:spPr>
        <p:txBody>
          <a:bodyPr wrap="square" rtlCol="0">
            <a:spAutoFit/>
          </a:bodyPr>
          <a:lstStyle/>
          <a:p>
            <a:r>
              <a:rPr lang="en-US" sz="2400" dirty="0">
                <a:solidFill>
                  <a:schemeClr val="bg1"/>
                </a:solidFill>
                <a:latin typeface="Tw Cen MT" panose="020B0602020104020603" pitchFamily="34" charset="0"/>
              </a:rPr>
              <a:t>NAPA issued its report </a:t>
            </a:r>
            <a:r>
              <a:rPr lang="en-US" sz="2400" b="1" i="1" dirty="0">
                <a:solidFill>
                  <a:schemeClr val="bg1"/>
                </a:solidFill>
                <a:latin typeface="Tw Cen MT" panose="020B0602020104020603" pitchFamily="34" charset="0"/>
              </a:rPr>
              <a:t>Developing a New Framework for Community Affordability of Clean Water Services</a:t>
            </a:r>
            <a:r>
              <a:rPr lang="en-US" sz="2400" i="1" dirty="0">
                <a:solidFill>
                  <a:schemeClr val="bg1"/>
                </a:solidFill>
                <a:latin typeface="Tw Cen MT" panose="020B0602020104020603" pitchFamily="34" charset="0"/>
              </a:rPr>
              <a:t> </a:t>
            </a:r>
            <a:r>
              <a:rPr lang="en-US" sz="2400" dirty="0">
                <a:solidFill>
                  <a:schemeClr val="bg1"/>
                </a:solidFill>
                <a:latin typeface="Tw Cen MT" panose="020B0602020104020603" pitchFamily="34" charset="0"/>
              </a:rPr>
              <a:t>in October of 2017.</a:t>
            </a:r>
          </a:p>
        </p:txBody>
      </p:sp>
      <p:pic>
        <p:nvPicPr>
          <p:cNvPr id="18" name="Picture 2" descr="Image result for white epa">
            <a:extLst>
              <a:ext uri="{FF2B5EF4-FFF2-40B4-BE49-F238E27FC236}">
                <a16:creationId xmlns:a16="http://schemas.microsoft.com/office/drawing/2014/main" xmlns="" id="{0E72189F-D286-486D-80B4-34EE468CE25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5902" b="51952"/>
          <a:stretch/>
        </p:blipFill>
        <p:spPr bwMode="auto">
          <a:xfrm>
            <a:off x="53165" y="6259216"/>
            <a:ext cx="1388376" cy="4937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xmlns="" id="{BAE185B8-E674-49FF-B121-B2230F95334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5240"/>
          <a:stretch/>
        </p:blipFill>
        <p:spPr>
          <a:xfrm>
            <a:off x="0" y="2042044"/>
            <a:ext cx="4295553" cy="4112165"/>
          </a:xfrm>
          <a:prstGeom prst="rect">
            <a:avLst/>
          </a:prstGeom>
        </p:spPr>
      </p:pic>
      <p:sp>
        <p:nvSpPr>
          <p:cNvPr id="15" name="Isosceles Triangle 14">
            <a:extLst>
              <a:ext uri="{FF2B5EF4-FFF2-40B4-BE49-F238E27FC236}">
                <a16:creationId xmlns:a16="http://schemas.microsoft.com/office/drawing/2014/main" xmlns="" id="{82761DB9-31E1-4934-B015-0424F6CB9B85}"/>
              </a:ext>
            </a:extLst>
          </p:cNvPr>
          <p:cNvSpPr/>
          <p:nvPr/>
        </p:nvSpPr>
        <p:spPr>
          <a:xfrm rot="16200000">
            <a:off x="3768391" y="3901423"/>
            <a:ext cx="660920" cy="39340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xmlns="" id="{E91E2AE9-D465-4816-9B62-106C3435A33E}"/>
              </a:ext>
            </a:extLst>
          </p:cNvPr>
          <p:cNvSpPr txBox="1"/>
          <p:nvPr/>
        </p:nvSpPr>
        <p:spPr>
          <a:xfrm>
            <a:off x="4582359" y="2437094"/>
            <a:ext cx="7432432" cy="3323987"/>
          </a:xfrm>
          <a:prstGeom prst="rect">
            <a:avLst/>
          </a:prstGeom>
          <a:noFill/>
        </p:spPr>
        <p:txBody>
          <a:bodyPr wrap="square" rtlCol="0">
            <a:spAutoFit/>
          </a:bodyPr>
          <a:lstStyle/>
          <a:p>
            <a:r>
              <a:rPr lang="en-US" sz="2400" dirty="0">
                <a:solidFill>
                  <a:schemeClr val="tx1">
                    <a:lumMod val="75000"/>
                    <a:lumOff val="25000"/>
                  </a:schemeClr>
                </a:solidFill>
                <a:latin typeface="Tw Cen MT" panose="020B0602020104020603" pitchFamily="34" charset="0"/>
              </a:rPr>
              <a:t>NAPA Conclusions: </a:t>
            </a:r>
            <a:br>
              <a:rPr lang="en-US" sz="2400" dirty="0">
                <a:solidFill>
                  <a:schemeClr val="tx1">
                    <a:lumMod val="75000"/>
                    <a:lumOff val="25000"/>
                  </a:schemeClr>
                </a:solidFill>
                <a:latin typeface="Tw Cen MT" panose="020B0602020104020603" pitchFamily="34" charset="0"/>
              </a:rPr>
            </a:br>
            <a:endParaRPr lang="en-US" sz="2400" dirty="0">
              <a:solidFill>
                <a:schemeClr val="tx1">
                  <a:lumMod val="75000"/>
                  <a:lumOff val="25000"/>
                </a:schemeClr>
              </a:solidFill>
              <a:latin typeface="Tw Cen MT" panose="020B0602020104020603" pitchFamily="34" charset="0"/>
            </a:endParaRPr>
          </a:p>
          <a:p>
            <a:r>
              <a:rPr lang="en-US" b="1" dirty="0">
                <a:solidFill>
                  <a:schemeClr val="tx1">
                    <a:lumMod val="75000"/>
                    <a:lumOff val="25000"/>
                  </a:schemeClr>
                </a:solidFill>
                <a:latin typeface="Tw Cen MT" panose="020B0602020104020603" pitchFamily="34" charset="0"/>
              </a:rPr>
              <a:t>New Household Affordability </a:t>
            </a:r>
            <a:r>
              <a:rPr lang="en-US" dirty="0">
                <a:solidFill>
                  <a:schemeClr val="tx1">
                    <a:lumMod val="75000"/>
                    <a:lumOff val="25000"/>
                  </a:schemeClr>
                </a:solidFill>
                <a:latin typeface="Tw Cen MT" panose="020B0602020104020603" pitchFamily="34" charset="0"/>
              </a:rPr>
              <a:t>(Pg. 6 of Study)</a:t>
            </a:r>
          </a:p>
          <a:p>
            <a:pPr marL="800100" lvl="1" indent="-342900">
              <a:buFont typeface="Arial" panose="020B0604020202020204" pitchFamily="34" charset="0"/>
              <a:buChar char="•"/>
            </a:pPr>
            <a:r>
              <a:rPr lang="en-US" dirty="0">
                <a:solidFill>
                  <a:schemeClr val="tx1">
                    <a:lumMod val="75000"/>
                    <a:lumOff val="25000"/>
                  </a:schemeClr>
                </a:solidFill>
                <a:latin typeface="Tw Cen MT" panose="020B0602020104020603" pitchFamily="34" charset="0"/>
              </a:rPr>
              <a:t>Median Household Income (MHI) was an inadequate metric for identifying affordability issues for the most vulnerable low-income rate payers, and </a:t>
            </a:r>
          </a:p>
          <a:p>
            <a:pPr marL="800100" lvl="1" indent="-342900">
              <a:buFont typeface="Arial" panose="020B0604020202020204" pitchFamily="34" charset="0"/>
              <a:buChar char="•"/>
            </a:pPr>
            <a:r>
              <a:rPr lang="en-US" dirty="0">
                <a:solidFill>
                  <a:schemeClr val="tx1">
                    <a:lumMod val="75000"/>
                    <a:lumOff val="25000"/>
                  </a:schemeClr>
                </a:solidFill>
                <a:latin typeface="Tw Cen MT" panose="020B0602020104020603" pitchFamily="34" charset="0"/>
              </a:rPr>
              <a:t>All water costs should be included in assessing rate payer burdens.</a:t>
            </a:r>
            <a:br>
              <a:rPr lang="en-US" dirty="0">
                <a:solidFill>
                  <a:schemeClr val="tx1">
                    <a:lumMod val="75000"/>
                    <a:lumOff val="25000"/>
                  </a:schemeClr>
                </a:solidFill>
                <a:latin typeface="Tw Cen MT" panose="020B0602020104020603" pitchFamily="34" charset="0"/>
              </a:rPr>
            </a:br>
            <a:endParaRPr lang="en-US" dirty="0">
              <a:solidFill>
                <a:schemeClr val="tx1">
                  <a:lumMod val="75000"/>
                  <a:lumOff val="25000"/>
                </a:schemeClr>
              </a:solidFill>
              <a:latin typeface="Tw Cen MT" panose="020B0602020104020603" pitchFamily="34" charset="0"/>
            </a:endParaRPr>
          </a:p>
          <a:p>
            <a:r>
              <a:rPr lang="en-US" b="1" dirty="0">
                <a:solidFill>
                  <a:schemeClr val="tx1">
                    <a:lumMod val="75000"/>
                    <a:lumOff val="25000"/>
                  </a:schemeClr>
                </a:solidFill>
                <a:latin typeface="Tw Cen MT" panose="020B0602020104020603" pitchFamily="34" charset="0"/>
              </a:rPr>
              <a:t>Financial Capability Indicators</a:t>
            </a:r>
            <a:r>
              <a:rPr lang="en-US" dirty="0">
                <a:solidFill>
                  <a:schemeClr val="tx1">
                    <a:lumMod val="75000"/>
                    <a:lumOff val="25000"/>
                  </a:schemeClr>
                </a:solidFill>
                <a:latin typeface="Tw Cen MT" panose="020B0602020104020603" pitchFamily="34" charset="0"/>
              </a:rPr>
              <a:t> should focus on: (Pg. 6 of Study) </a:t>
            </a:r>
          </a:p>
          <a:p>
            <a:pPr marL="800100" lvl="1" indent="-342900">
              <a:buFont typeface="Arial" panose="020B0604020202020204" pitchFamily="34" charset="0"/>
              <a:buChar char="•"/>
            </a:pPr>
            <a:r>
              <a:rPr lang="en-US" dirty="0">
                <a:solidFill>
                  <a:schemeClr val="tx1">
                    <a:lumMod val="75000"/>
                    <a:lumOff val="25000"/>
                  </a:schemeClr>
                </a:solidFill>
                <a:latin typeface="Tw Cen MT" panose="020B0602020104020603" pitchFamily="34" charset="0"/>
              </a:rPr>
              <a:t>The financial strength of the utility providing clean water services; and </a:t>
            </a:r>
          </a:p>
          <a:p>
            <a:pPr marL="800100" lvl="1" indent="-342900">
              <a:buFont typeface="Arial" panose="020B0604020202020204" pitchFamily="34" charset="0"/>
              <a:buChar char="•"/>
            </a:pPr>
            <a:r>
              <a:rPr lang="en-US" dirty="0">
                <a:solidFill>
                  <a:schemeClr val="tx1">
                    <a:lumMod val="75000"/>
                    <a:lumOff val="25000"/>
                  </a:schemeClr>
                </a:solidFill>
                <a:latin typeface="Tw Cen MT" panose="020B0602020104020603" pitchFamily="34" charset="0"/>
              </a:rPr>
              <a:t>The economic and social conditions affecting the utility’s market area. </a:t>
            </a:r>
          </a:p>
        </p:txBody>
      </p:sp>
    </p:spTree>
    <p:extLst>
      <p:ext uri="{BB962C8B-B14F-4D97-AF65-F5344CB8AC3E}">
        <p14:creationId xmlns:p14="http://schemas.microsoft.com/office/powerpoint/2010/main" val="2392404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BC32C2B0-6448-4884-9E93-588F0AB7DF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456" r="62427"/>
          <a:stretch/>
        </p:blipFill>
        <p:spPr>
          <a:xfrm>
            <a:off x="-1" y="0"/>
            <a:ext cx="3186223" cy="6858000"/>
          </a:xfrm>
          <a:prstGeom prst="rect">
            <a:avLst/>
          </a:prstGeom>
        </p:spPr>
      </p:pic>
      <p:sp>
        <p:nvSpPr>
          <p:cNvPr id="2" name="Oval 1">
            <a:extLst>
              <a:ext uri="{FF2B5EF4-FFF2-40B4-BE49-F238E27FC236}">
                <a16:creationId xmlns:a16="http://schemas.microsoft.com/office/drawing/2014/main" xmlns="" id="{7C90340B-6A3B-4A84-82EC-91BF79F146DA}"/>
              </a:ext>
            </a:extLst>
          </p:cNvPr>
          <p:cNvSpPr/>
          <p:nvPr/>
        </p:nvSpPr>
        <p:spPr>
          <a:xfrm>
            <a:off x="11332865" y="2512816"/>
            <a:ext cx="159489" cy="159489"/>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xmlns="" id="{14F463D3-2A81-4C3A-B7B6-6530EC0DE285}"/>
              </a:ext>
            </a:extLst>
          </p:cNvPr>
          <p:cNvSpPr/>
          <p:nvPr/>
        </p:nvSpPr>
        <p:spPr>
          <a:xfrm>
            <a:off x="3827998" y="620232"/>
            <a:ext cx="159489" cy="159489"/>
          </a:xfrm>
          <a:prstGeom prst="ellipse">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xmlns="" id="{1F66B550-C5CC-4FE9-AB79-F9FCDB2AB7AE}"/>
              </a:ext>
            </a:extLst>
          </p:cNvPr>
          <p:cNvCxnSpPr>
            <a:cxnSpLocks/>
          </p:cNvCxnSpPr>
          <p:nvPr/>
        </p:nvCxnSpPr>
        <p:spPr>
          <a:xfrm flipH="1">
            <a:off x="11407587" y="2672305"/>
            <a:ext cx="1" cy="4206240"/>
          </a:xfrm>
          <a:prstGeom prst="line">
            <a:avLst/>
          </a:prstGeom>
          <a:ln w="28575">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xmlns="" id="{E267FB21-F84F-48CC-AB7F-857590408BF5}"/>
              </a:ext>
            </a:extLst>
          </p:cNvPr>
          <p:cNvCxnSpPr>
            <a:cxnSpLocks/>
          </p:cNvCxnSpPr>
          <p:nvPr/>
        </p:nvCxnSpPr>
        <p:spPr>
          <a:xfrm flipH="1">
            <a:off x="3907742" y="-10633"/>
            <a:ext cx="1" cy="640080"/>
          </a:xfrm>
          <a:prstGeom prst="line">
            <a:avLst/>
          </a:prstGeom>
          <a:ln w="28575">
            <a:solidFill>
              <a:srgbClr val="5B9BD5"/>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729B8DEE-246F-45B2-9FD3-03D4C7BB8958}"/>
              </a:ext>
            </a:extLst>
          </p:cNvPr>
          <p:cNvSpPr txBox="1"/>
          <p:nvPr/>
        </p:nvSpPr>
        <p:spPr>
          <a:xfrm>
            <a:off x="3907742" y="948824"/>
            <a:ext cx="7936928" cy="769441"/>
          </a:xfrm>
          <a:prstGeom prst="rect">
            <a:avLst/>
          </a:prstGeom>
          <a:noFill/>
        </p:spPr>
        <p:txBody>
          <a:bodyPr wrap="square" rtlCol="0">
            <a:spAutoFit/>
          </a:bodyPr>
          <a:lstStyle/>
          <a:p>
            <a:r>
              <a:rPr lang="en-US" sz="4400" b="1" spc="300" dirty="0">
                <a:solidFill>
                  <a:srgbClr val="5B9BD5"/>
                </a:solidFill>
                <a:latin typeface="Tw Cen MT" panose="020B0602020104020603" pitchFamily="34" charset="0"/>
              </a:rPr>
              <a:t>NAPA RECOMMENDATIONS</a:t>
            </a:r>
          </a:p>
        </p:txBody>
      </p:sp>
      <p:sp>
        <p:nvSpPr>
          <p:cNvPr id="15" name="TextBox 14">
            <a:extLst>
              <a:ext uri="{FF2B5EF4-FFF2-40B4-BE49-F238E27FC236}">
                <a16:creationId xmlns:a16="http://schemas.microsoft.com/office/drawing/2014/main" xmlns="" id="{8B32993A-F6F1-4543-A521-F65BDC33ED2F}"/>
              </a:ext>
            </a:extLst>
          </p:cNvPr>
          <p:cNvSpPr txBox="1"/>
          <p:nvPr/>
        </p:nvSpPr>
        <p:spPr>
          <a:xfrm>
            <a:off x="3987487" y="2090715"/>
            <a:ext cx="6953415" cy="4339650"/>
          </a:xfrm>
          <a:prstGeom prst="rect">
            <a:avLst/>
          </a:prstGeom>
          <a:noFill/>
        </p:spPr>
        <p:txBody>
          <a:bodyPr wrap="square" rtlCol="0">
            <a:spAutoFit/>
          </a:bodyPr>
          <a:lstStyle/>
          <a:p>
            <a:r>
              <a:rPr lang="en-US" sz="2400" b="1" dirty="0">
                <a:solidFill>
                  <a:schemeClr val="tx1">
                    <a:lumMod val="75000"/>
                    <a:lumOff val="25000"/>
                  </a:schemeClr>
                </a:solidFill>
                <a:latin typeface="Tw Cen MT" panose="020B0602020104020603" pitchFamily="34" charset="0"/>
              </a:rPr>
              <a:t>Revise the Household Affordability measurement (Residential Indicator) </a:t>
            </a:r>
            <a:r>
              <a:rPr lang="en-US" sz="2400" dirty="0">
                <a:solidFill>
                  <a:schemeClr val="tx1">
                    <a:lumMod val="75000"/>
                    <a:lumOff val="25000"/>
                  </a:schemeClr>
                </a:solidFill>
                <a:latin typeface="Tw Cen MT" panose="020B0602020104020603" pitchFamily="34" charset="0"/>
              </a:rPr>
              <a:t>(Page 8 of Study)</a:t>
            </a:r>
          </a:p>
          <a:p>
            <a:endParaRPr lang="en-US" sz="2000" dirty="0">
              <a:solidFill>
                <a:schemeClr val="tx1">
                  <a:lumMod val="75000"/>
                  <a:lumOff val="25000"/>
                </a:schemeClr>
              </a:solidFill>
              <a:latin typeface="Tw Cen MT" panose="020B0602020104020603" pitchFamily="34" charset="0"/>
            </a:endParaRPr>
          </a:p>
          <a:p>
            <a:pPr marL="800100" lvl="1" indent="-342900">
              <a:buFont typeface="Arial" panose="020B0604020202020204" pitchFamily="34" charset="0"/>
              <a:buChar char="•"/>
            </a:pPr>
            <a:r>
              <a:rPr lang="en-US" sz="2000" dirty="0">
                <a:solidFill>
                  <a:schemeClr val="tx1">
                    <a:lumMod val="75000"/>
                    <a:lumOff val="25000"/>
                  </a:schemeClr>
                </a:solidFill>
                <a:latin typeface="Tw Cen MT" panose="020B0602020104020603" pitchFamily="34" charset="0"/>
              </a:rPr>
              <a:t>New measurement should include all costs: clean water, drinking water and stormwater. </a:t>
            </a:r>
          </a:p>
          <a:p>
            <a:pPr lvl="1"/>
            <a:endParaRPr lang="en-US" sz="1400" dirty="0">
              <a:solidFill>
                <a:schemeClr val="tx1">
                  <a:lumMod val="75000"/>
                  <a:lumOff val="25000"/>
                </a:schemeClr>
              </a:solidFill>
              <a:latin typeface="Tw Cen MT" panose="020B0602020104020603" pitchFamily="34" charset="0"/>
            </a:endParaRPr>
          </a:p>
          <a:p>
            <a:pPr marL="800100" lvl="1" indent="-342900">
              <a:buFont typeface="Arial" panose="020B0604020202020204" pitchFamily="34" charset="0"/>
              <a:buChar char="•"/>
            </a:pPr>
            <a:r>
              <a:rPr lang="en-US" sz="2000" dirty="0">
                <a:solidFill>
                  <a:schemeClr val="tx1">
                    <a:lumMod val="75000"/>
                    <a:lumOff val="25000"/>
                  </a:schemeClr>
                </a:solidFill>
                <a:latin typeface="Tw Cen MT" panose="020B0602020104020603" pitchFamily="34" charset="0"/>
              </a:rPr>
              <a:t>Focus on the income of low-income users – those most vulnerable to rate increases</a:t>
            </a:r>
          </a:p>
          <a:p>
            <a:pPr lvl="1"/>
            <a:endParaRPr lang="en-US" sz="1400" dirty="0">
              <a:solidFill>
                <a:schemeClr val="tx1">
                  <a:lumMod val="75000"/>
                  <a:lumOff val="25000"/>
                </a:schemeClr>
              </a:solidFill>
              <a:latin typeface="Tw Cen MT" panose="020B0602020104020603" pitchFamily="34" charset="0"/>
            </a:endParaRPr>
          </a:p>
          <a:p>
            <a:pPr marL="800100" lvl="1" indent="-342900">
              <a:buFont typeface="Arial" panose="020B0604020202020204" pitchFamily="34" charset="0"/>
              <a:buChar char="•"/>
            </a:pPr>
            <a:r>
              <a:rPr lang="en-US" sz="2000" dirty="0">
                <a:solidFill>
                  <a:schemeClr val="tx1">
                    <a:lumMod val="75000"/>
                    <a:lumOff val="25000"/>
                  </a:schemeClr>
                </a:solidFill>
                <a:latin typeface="Tw Cen MT" panose="020B0602020104020603" pitchFamily="34" charset="0"/>
              </a:rPr>
              <a:t>Identify the size of the vulnerable users relative to the utility’s total rate payers base; and</a:t>
            </a:r>
          </a:p>
          <a:p>
            <a:pPr lvl="1"/>
            <a:endParaRPr lang="en-US" sz="1400" dirty="0">
              <a:solidFill>
                <a:schemeClr val="tx1">
                  <a:lumMod val="75000"/>
                  <a:lumOff val="25000"/>
                </a:schemeClr>
              </a:solidFill>
              <a:latin typeface="Tw Cen MT" panose="020B0602020104020603" pitchFamily="34" charset="0"/>
            </a:endParaRPr>
          </a:p>
          <a:p>
            <a:pPr marL="800100" lvl="1" indent="-342900">
              <a:buFont typeface="Arial" panose="020B0604020202020204" pitchFamily="34" charset="0"/>
              <a:buChar char="•"/>
            </a:pPr>
            <a:r>
              <a:rPr lang="en-US" sz="2000" dirty="0">
                <a:solidFill>
                  <a:schemeClr val="tx1">
                    <a:lumMod val="75000"/>
                    <a:lumOff val="25000"/>
                  </a:schemeClr>
                </a:solidFill>
                <a:latin typeface="Tw Cen MT" panose="020B0602020104020603" pitchFamily="34" charset="0"/>
              </a:rPr>
              <a:t>Avoid arbitrary normative thresholds to determine relative burdens. </a:t>
            </a:r>
          </a:p>
        </p:txBody>
      </p:sp>
      <p:sp>
        <p:nvSpPr>
          <p:cNvPr id="19" name="Rectangle 18">
            <a:extLst>
              <a:ext uri="{FF2B5EF4-FFF2-40B4-BE49-F238E27FC236}">
                <a16:creationId xmlns:a16="http://schemas.microsoft.com/office/drawing/2014/main" xmlns="" id="{CFF0AEC2-D0B2-4306-AFB8-240992FA760D}"/>
              </a:ext>
            </a:extLst>
          </p:cNvPr>
          <p:cNvSpPr/>
          <p:nvPr/>
        </p:nvSpPr>
        <p:spPr>
          <a:xfrm>
            <a:off x="11210306" y="0"/>
            <a:ext cx="403762" cy="427512"/>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xmlns="" id="{957C6244-D432-464D-B132-85E2B42242B8}"/>
              </a:ext>
            </a:extLst>
          </p:cNvPr>
          <p:cNvSpPr txBox="1"/>
          <p:nvPr/>
        </p:nvSpPr>
        <p:spPr>
          <a:xfrm>
            <a:off x="11162805" y="58180"/>
            <a:ext cx="498764" cy="369332"/>
          </a:xfrm>
          <a:prstGeom prst="rect">
            <a:avLst/>
          </a:prstGeom>
          <a:noFill/>
        </p:spPr>
        <p:txBody>
          <a:bodyPr wrap="square" rtlCol="0">
            <a:spAutoFit/>
          </a:bodyPr>
          <a:lstStyle/>
          <a:p>
            <a:pPr algn="ctr"/>
            <a:r>
              <a:rPr lang="en-US" b="1" dirty="0">
                <a:solidFill>
                  <a:schemeClr val="bg1"/>
                </a:solidFill>
                <a:latin typeface="Ebrima" panose="02000000000000000000" pitchFamily="2" charset="0"/>
                <a:ea typeface="Ebrima" panose="02000000000000000000" pitchFamily="2" charset="0"/>
                <a:cs typeface="Ebrima" panose="02000000000000000000" pitchFamily="2" charset="0"/>
              </a:rPr>
              <a:t>08</a:t>
            </a:r>
          </a:p>
        </p:txBody>
      </p:sp>
      <p:pic>
        <p:nvPicPr>
          <p:cNvPr id="23" name="Picture 2" descr="Image result for white epa">
            <a:extLst>
              <a:ext uri="{FF2B5EF4-FFF2-40B4-BE49-F238E27FC236}">
                <a16:creationId xmlns:a16="http://schemas.microsoft.com/office/drawing/2014/main" xmlns="" id="{407141CD-1A51-41C3-BE09-DC083933746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35902" b="51952"/>
          <a:stretch/>
        </p:blipFill>
        <p:spPr bwMode="auto">
          <a:xfrm>
            <a:off x="0" y="6259216"/>
            <a:ext cx="1388376" cy="493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533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961B79E7-1122-4B0B-AA9D-57F5A685475F}">
  <ds:schemaRefs>
    <ds:schemaRef ds:uri="ESRI.ArcGIS.Mapping.OfficeIntegration.PowerPointInfo"/>
  </ds:schemaRefs>
</ds:datastoreItem>
</file>

<file path=customXml/itemProps2.xml><?xml version="1.0" encoding="utf-8"?>
<ds:datastoreItem xmlns:ds="http://schemas.openxmlformats.org/officeDocument/2006/customXml" ds:itemID="{AC44F31D-FFBE-4257-AAE3-ECC9CB673C92}">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733</TotalTime>
  <Words>4019</Words>
  <Application>Microsoft Office PowerPoint</Application>
  <PresentationFormat>Widescreen</PresentationFormat>
  <Paragraphs>376</Paragraphs>
  <Slides>19</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Cambria Math</vt:lpstr>
      <vt:lpstr>Ebrima</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Abhold, Kristyn</dc:creator>
  <cp:lastModifiedBy>user1</cp:lastModifiedBy>
  <cp:revision>45</cp:revision>
  <dcterms:created xsi:type="dcterms:W3CDTF">2018-03-23T13:20:24Z</dcterms:created>
  <dcterms:modified xsi:type="dcterms:W3CDTF">2018-03-27T16:10:08Z</dcterms:modified>
</cp:coreProperties>
</file>