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602" r:id="rId2"/>
    <p:sldId id="283" r:id="rId3"/>
    <p:sldId id="603" r:id="rId4"/>
    <p:sldId id="604" r:id="rId5"/>
    <p:sldId id="270" r:id="rId6"/>
    <p:sldId id="285" r:id="rId7"/>
    <p:sldId id="607" r:id="rId8"/>
    <p:sldId id="606" r:id="rId9"/>
    <p:sldId id="610" r:id="rId10"/>
    <p:sldId id="609" r:id="rId11"/>
    <p:sldId id="494" r:id="rId12"/>
    <p:sldId id="498" r:id="rId13"/>
    <p:sldId id="268" r:id="rId14"/>
    <p:sldId id="272" r:id="rId15"/>
    <p:sldId id="278" r:id="rId16"/>
    <p:sldId id="611" r:id="rId17"/>
    <p:sldId id="501" r:id="rId18"/>
    <p:sldId id="612" r:id="rId19"/>
    <p:sldId id="262" r:id="rId20"/>
    <p:sldId id="509" r:id="rId21"/>
    <p:sldId id="502" r:id="rId22"/>
    <p:sldId id="507" r:id="rId23"/>
    <p:sldId id="511" r:id="rId24"/>
    <p:sldId id="274"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744" autoAdjust="0"/>
  </p:normalViewPr>
  <p:slideViewPr>
    <p:cSldViewPr snapToGrid="0">
      <p:cViewPr varScale="1">
        <p:scale>
          <a:sx n="61" d="100"/>
          <a:sy n="61" d="100"/>
        </p:scale>
        <p:origin x="10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831D1-7103-4A5B-950C-05C84E5F6F3C}"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260DB-68ED-4671-AA6F-FA03D93E647D}" type="slidenum">
              <a:rPr lang="en-US" smtClean="0"/>
              <a:t>‹#›</a:t>
            </a:fld>
            <a:endParaRPr lang="en-US"/>
          </a:p>
        </p:txBody>
      </p:sp>
    </p:spTree>
    <p:extLst>
      <p:ext uri="{BB962C8B-B14F-4D97-AF65-F5344CB8AC3E}">
        <p14:creationId xmlns:p14="http://schemas.microsoft.com/office/powerpoint/2010/main" val="277142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32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71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00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505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86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672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001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5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883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14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60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97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50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07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78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53BE87A-2AE0-4DDA-9896-58FE3FF0CB10}" type="slidenum">
              <a:rPr lang="en-US" smtClean="0"/>
              <a:t>13</a:t>
            </a:fld>
            <a:endParaRPr lang="en-US"/>
          </a:p>
        </p:txBody>
      </p:sp>
    </p:spTree>
    <p:extLst>
      <p:ext uri="{BB962C8B-B14F-4D97-AF65-F5344CB8AC3E}">
        <p14:creationId xmlns:p14="http://schemas.microsoft.com/office/powerpoint/2010/main" val="494291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BE87A-2AE0-4DDA-9896-58FE3FF0CB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791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E1F714-0363-47B3-B246-D34C67808DBA}"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EEF1EEA7-9881-43BF-9332-CDF0D9270E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593" y="5921988"/>
            <a:ext cx="331799" cy="694868"/>
          </a:xfrm>
          <a:prstGeom prst="rect">
            <a:avLst/>
          </a:prstGeom>
        </p:spPr>
      </p:pic>
    </p:spTree>
    <p:extLst>
      <p:ext uri="{BB962C8B-B14F-4D97-AF65-F5344CB8AC3E}">
        <p14:creationId xmlns:p14="http://schemas.microsoft.com/office/powerpoint/2010/main" val="291370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E1F714-0363-47B3-B246-D34C67808DBA}"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4F55A-D326-48A8-ACAF-8857A182F97D}" type="slidenum">
              <a:rPr lang="en-US" smtClean="0"/>
              <a:t>‹#›</a:t>
            </a:fld>
            <a:endParaRPr lang="en-US" dirty="0"/>
          </a:p>
        </p:txBody>
      </p:sp>
      <p:pic>
        <p:nvPicPr>
          <p:cNvPr id="7" name="Picture 6">
            <a:extLst>
              <a:ext uri="{FF2B5EF4-FFF2-40B4-BE49-F238E27FC236}">
                <a16:creationId xmlns:a16="http://schemas.microsoft.com/office/drawing/2014/main" id="{54466775-4E2E-45EE-9532-3E698CCC5803}"/>
              </a:ext>
            </a:extLst>
          </p:cNvPr>
          <p:cNvPicPr>
            <a:picLocks noChangeAspect="1"/>
          </p:cNvPicPr>
          <p:nvPr userDrawn="1"/>
        </p:nvPicPr>
        <p:blipFill>
          <a:blip r:embed="rId2"/>
          <a:stretch>
            <a:fillRect/>
          </a:stretch>
        </p:blipFill>
        <p:spPr>
          <a:xfrm>
            <a:off x="222760" y="5624108"/>
            <a:ext cx="524301" cy="1097375"/>
          </a:xfrm>
          <a:prstGeom prst="rect">
            <a:avLst/>
          </a:prstGeom>
        </p:spPr>
      </p:pic>
    </p:spTree>
    <p:extLst>
      <p:ext uri="{BB962C8B-B14F-4D97-AF65-F5344CB8AC3E}">
        <p14:creationId xmlns:p14="http://schemas.microsoft.com/office/powerpoint/2010/main" val="252393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E1F714-0363-47B3-B246-D34C67808DBA}"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84F55A-D326-48A8-ACAF-8857A182F97D}" type="slidenum">
              <a:rPr lang="en-US" smtClean="0"/>
              <a:t>‹#›</a:t>
            </a:fld>
            <a:endParaRPr lang="en-US" dirty="0"/>
          </a:p>
        </p:txBody>
      </p:sp>
      <p:pic>
        <p:nvPicPr>
          <p:cNvPr id="7" name="Picture 6">
            <a:extLst>
              <a:ext uri="{FF2B5EF4-FFF2-40B4-BE49-F238E27FC236}">
                <a16:creationId xmlns:a16="http://schemas.microsoft.com/office/drawing/2014/main" id="{C0B0F65F-4D6A-45DE-9BF0-757E7B977B8A}"/>
              </a:ext>
            </a:extLst>
          </p:cNvPr>
          <p:cNvPicPr>
            <a:picLocks noChangeAspect="1"/>
          </p:cNvPicPr>
          <p:nvPr userDrawn="1"/>
        </p:nvPicPr>
        <p:blipFill>
          <a:blip r:embed="rId2"/>
          <a:stretch>
            <a:fillRect/>
          </a:stretch>
        </p:blipFill>
        <p:spPr>
          <a:xfrm>
            <a:off x="237700" y="5624108"/>
            <a:ext cx="524301" cy="1097375"/>
          </a:xfrm>
          <a:prstGeom prst="rect">
            <a:avLst/>
          </a:prstGeom>
        </p:spPr>
      </p:pic>
    </p:spTree>
    <p:extLst>
      <p:ext uri="{BB962C8B-B14F-4D97-AF65-F5344CB8AC3E}">
        <p14:creationId xmlns:p14="http://schemas.microsoft.com/office/powerpoint/2010/main" val="37661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E720-3FDC-4F2D-9FF7-FF3F08B6A026}"/>
              </a:ext>
            </a:extLst>
          </p:cNvPr>
          <p:cNvSpPr>
            <a:spLocks noGrp="1"/>
          </p:cNvSpPr>
          <p:nvPr>
            <p:ph type="title" hasCustomPrompt="1"/>
          </p:nvPr>
        </p:nvSpPr>
        <p:spPr>
          <a:xfrm>
            <a:off x="831851" y="1709746"/>
            <a:ext cx="10515600" cy="2852737"/>
          </a:xfrm>
        </p:spPr>
        <p:txBody>
          <a:bodyPr anchor="b"/>
          <a:lstStyle>
            <a:lvl1pPr algn="ctr">
              <a:defRPr sz="3375"/>
            </a:lvl1pPr>
          </a:lstStyle>
          <a:p>
            <a:r>
              <a:rPr lang="en-US" dirty="0"/>
              <a:t>Click to edit </a:t>
            </a:r>
            <a:br>
              <a:rPr lang="en-US" dirty="0"/>
            </a:br>
            <a:r>
              <a:rPr lang="en-US" dirty="0"/>
              <a:t>Master title style</a:t>
            </a:r>
          </a:p>
        </p:txBody>
      </p:sp>
      <p:sp>
        <p:nvSpPr>
          <p:cNvPr id="4" name="Date Placeholder 3">
            <a:extLst>
              <a:ext uri="{FF2B5EF4-FFF2-40B4-BE49-F238E27FC236}">
                <a16:creationId xmlns:a16="http://schemas.microsoft.com/office/drawing/2014/main" id="{C5A14534-3B3C-469B-9198-ABA64ADAD326}"/>
              </a:ext>
            </a:extLst>
          </p:cNvPr>
          <p:cNvSpPr>
            <a:spLocks noGrp="1"/>
          </p:cNvSpPr>
          <p:nvPr>
            <p:ph type="dt" sz="half" idx="10"/>
          </p:nvPr>
        </p:nvSpPr>
        <p:spPr/>
        <p:txBody>
          <a:bodyPr/>
          <a:lstStyle/>
          <a:p>
            <a:fld id="{3CE1F714-0363-47B3-B246-D34C67808DBA}" type="datetimeFigureOut">
              <a:rPr lang="en-US" smtClean="0"/>
              <a:t>11/16/2024</a:t>
            </a:fld>
            <a:endParaRPr lang="en-US" dirty="0"/>
          </a:p>
        </p:txBody>
      </p:sp>
      <p:pic>
        <p:nvPicPr>
          <p:cNvPr id="5" name="Picture 4">
            <a:extLst>
              <a:ext uri="{FF2B5EF4-FFF2-40B4-BE49-F238E27FC236}">
                <a16:creationId xmlns:a16="http://schemas.microsoft.com/office/drawing/2014/main" id="{219AF859-8C75-4ACB-9126-7148966380A4}"/>
              </a:ext>
            </a:extLst>
          </p:cNvPr>
          <p:cNvPicPr>
            <a:picLocks noChangeAspect="1"/>
          </p:cNvPicPr>
          <p:nvPr userDrawn="1"/>
        </p:nvPicPr>
        <p:blipFill>
          <a:blip r:embed="rId2"/>
          <a:stretch>
            <a:fillRect/>
          </a:stretch>
        </p:blipFill>
        <p:spPr>
          <a:xfrm>
            <a:off x="239384" y="5624108"/>
            <a:ext cx="524301" cy="1097375"/>
          </a:xfrm>
          <a:prstGeom prst="rect">
            <a:avLst/>
          </a:prstGeom>
        </p:spPr>
      </p:pic>
    </p:spTree>
    <p:extLst>
      <p:ext uri="{BB962C8B-B14F-4D97-AF65-F5344CB8AC3E}">
        <p14:creationId xmlns:p14="http://schemas.microsoft.com/office/powerpoint/2010/main" val="413820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E1F714-0363-47B3-B246-D34C67808DBA}"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F7DC257E-3366-4D4C-9832-06A99180A1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753" y="5628323"/>
            <a:ext cx="523951" cy="1097280"/>
          </a:xfrm>
          <a:prstGeom prst="rect">
            <a:avLst/>
          </a:prstGeom>
        </p:spPr>
      </p:pic>
    </p:spTree>
    <p:extLst>
      <p:ext uri="{BB962C8B-B14F-4D97-AF65-F5344CB8AC3E}">
        <p14:creationId xmlns:p14="http://schemas.microsoft.com/office/powerpoint/2010/main" val="74670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E1F714-0363-47B3-B246-D34C67808DBA}" type="datetimeFigureOut">
              <a:rPr lang="en-US" smtClean="0"/>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123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E1F714-0363-47B3-B246-D34C67808DBA}" type="datetimeFigureOut">
              <a:rPr lang="en-US" smtClean="0"/>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a:extLst>
              <a:ext uri="{FF2B5EF4-FFF2-40B4-BE49-F238E27FC236}">
                <a16:creationId xmlns:a16="http://schemas.microsoft.com/office/drawing/2014/main" id="{647952D3-9CE2-43F0-B0E3-D7B7B2DD4111}"/>
              </a:ext>
            </a:extLst>
          </p:cNvPr>
          <p:cNvPicPr>
            <a:picLocks noChangeAspect="1"/>
          </p:cNvPicPr>
          <p:nvPr userDrawn="1"/>
        </p:nvPicPr>
        <p:blipFill>
          <a:blip r:embed="rId2"/>
          <a:stretch>
            <a:fillRect/>
          </a:stretch>
        </p:blipFill>
        <p:spPr>
          <a:xfrm>
            <a:off x="172584" y="5628283"/>
            <a:ext cx="524301" cy="1097375"/>
          </a:xfrm>
          <a:prstGeom prst="rect">
            <a:avLst/>
          </a:prstGeom>
        </p:spPr>
      </p:pic>
    </p:spTree>
    <p:extLst>
      <p:ext uri="{BB962C8B-B14F-4D97-AF65-F5344CB8AC3E}">
        <p14:creationId xmlns:p14="http://schemas.microsoft.com/office/powerpoint/2010/main" val="64679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E1F714-0363-47B3-B246-D34C67808DBA}" type="datetimeFigureOut">
              <a:rPr lang="en-US" smtClean="0"/>
              <a:t>11/16/2024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pic>
        <p:nvPicPr>
          <p:cNvPr id="10" name="Picture 9">
            <a:extLst>
              <a:ext uri="{FF2B5EF4-FFF2-40B4-BE49-F238E27FC236}">
                <a16:creationId xmlns:a16="http://schemas.microsoft.com/office/drawing/2014/main" id="{F232BB50-3195-4A56-9487-B736E52666D6}"/>
              </a:ext>
            </a:extLst>
          </p:cNvPr>
          <p:cNvPicPr>
            <a:picLocks noChangeAspect="1"/>
          </p:cNvPicPr>
          <p:nvPr userDrawn="1"/>
        </p:nvPicPr>
        <p:blipFill>
          <a:blip r:embed="rId2"/>
          <a:stretch>
            <a:fillRect/>
          </a:stretch>
        </p:blipFill>
        <p:spPr>
          <a:xfrm>
            <a:off x="168312" y="5624108"/>
            <a:ext cx="524301" cy="1097375"/>
          </a:xfrm>
          <a:prstGeom prst="rect">
            <a:avLst/>
          </a:prstGeom>
        </p:spPr>
      </p:pic>
    </p:spTree>
    <p:extLst>
      <p:ext uri="{BB962C8B-B14F-4D97-AF65-F5344CB8AC3E}">
        <p14:creationId xmlns:p14="http://schemas.microsoft.com/office/powerpoint/2010/main" val="127641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E1F714-0363-47B3-B246-D34C67808DBA}" type="datetimeFigureOut">
              <a:rPr lang="en-US" smtClean="0"/>
              <a:t>11/16/2024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5">
            <a:extLst>
              <a:ext uri="{FF2B5EF4-FFF2-40B4-BE49-F238E27FC236}">
                <a16:creationId xmlns:a16="http://schemas.microsoft.com/office/drawing/2014/main" id="{10011194-E7D4-472D-A320-CF1D1E33ADE0}"/>
              </a:ext>
            </a:extLst>
          </p:cNvPr>
          <p:cNvPicPr>
            <a:picLocks noChangeAspect="1"/>
          </p:cNvPicPr>
          <p:nvPr userDrawn="1"/>
        </p:nvPicPr>
        <p:blipFill>
          <a:blip r:embed="rId2"/>
          <a:stretch>
            <a:fillRect/>
          </a:stretch>
        </p:blipFill>
        <p:spPr>
          <a:xfrm>
            <a:off x="231072" y="5624108"/>
            <a:ext cx="524301" cy="1097375"/>
          </a:xfrm>
          <a:prstGeom prst="rect">
            <a:avLst/>
          </a:prstGeom>
        </p:spPr>
      </p:pic>
    </p:spTree>
    <p:extLst>
      <p:ext uri="{BB962C8B-B14F-4D97-AF65-F5344CB8AC3E}">
        <p14:creationId xmlns:p14="http://schemas.microsoft.com/office/powerpoint/2010/main" val="166958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1F714-0363-47B3-B246-D34C67808DBA}" type="datetimeFigureOut">
              <a:rPr lang="en-US" smtClean="0"/>
              <a:t>11/16/2024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4">
            <a:extLst>
              <a:ext uri="{FF2B5EF4-FFF2-40B4-BE49-F238E27FC236}">
                <a16:creationId xmlns:a16="http://schemas.microsoft.com/office/drawing/2014/main" id="{F3384BA5-756F-429E-8325-E6AF7D709142}"/>
              </a:ext>
            </a:extLst>
          </p:cNvPr>
          <p:cNvPicPr>
            <a:picLocks noChangeAspect="1"/>
          </p:cNvPicPr>
          <p:nvPr userDrawn="1"/>
        </p:nvPicPr>
        <p:blipFill>
          <a:blip r:embed="rId2"/>
          <a:stretch>
            <a:fillRect/>
          </a:stretch>
        </p:blipFill>
        <p:spPr>
          <a:xfrm>
            <a:off x="231072" y="5624108"/>
            <a:ext cx="524301" cy="1097375"/>
          </a:xfrm>
          <a:prstGeom prst="rect">
            <a:avLst/>
          </a:prstGeom>
        </p:spPr>
      </p:pic>
    </p:spTree>
    <p:extLst>
      <p:ext uri="{BB962C8B-B14F-4D97-AF65-F5344CB8AC3E}">
        <p14:creationId xmlns:p14="http://schemas.microsoft.com/office/powerpoint/2010/main" val="358076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E1F714-0363-47B3-B246-D34C67808DBA}" type="datetimeFigureOut">
              <a:rPr lang="en-US" smtClean="0"/>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a:extLst>
              <a:ext uri="{FF2B5EF4-FFF2-40B4-BE49-F238E27FC236}">
                <a16:creationId xmlns:a16="http://schemas.microsoft.com/office/drawing/2014/main" id="{8A3006EC-2A1B-471D-892D-BDFFBF344391}"/>
              </a:ext>
            </a:extLst>
          </p:cNvPr>
          <p:cNvPicPr>
            <a:picLocks noChangeAspect="1"/>
          </p:cNvPicPr>
          <p:nvPr userDrawn="1"/>
        </p:nvPicPr>
        <p:blipFill>
          <a:blip r:embed="rId2"/>
          <a:stretch>
            <a:fillRect/>
          </a:stretch>
        </p:blipFill>
        <p:spPr>
          <a:xfrm>
            <a:off x="247696" y="5624108"/>
            <a:ext cx="524301" cy="1097375"/>
          </a:xfrm>
          <a:prstGeom prst="rect">
            <a:avLst/>
          </a:prstGeom>
        </p:spPr>
      </p:pic>
    </p:spTree>
    <p:extLst>
      <p:ext uri="{BB962C8B-B14F-4D97-AF65-F5344CB8AC3E}">
        <p14:creationId xmlns:p14="http://schemas.microsoft.com/office/powerpoint/2010/main" val="111497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E1F714-0363-47B3-B246-D34C67808DBA}" type="datetimeFigureOut">
              <a:rPr lang="en-US" smtClean="0"/>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84F55A-D326-48A8-ACAF-8857A182F97D}" type="slidenum">
              <a:rPr lang="en-US" smtClean="0"/>
              <a:t>‹#›</a:t>
            </a:fld>
            <a:endParaRPr lang="en-US" dirty="0"/>
          </a:p>
        </p:txBody>
      </p:sp>
      <p:pic>
        <p:nvPicPr>
          <p:cNvPr id="8" name="Picture 7">
            <a:extLst>
              <a:ext uri="{FF2B5EF4-FFF2-40B4-BE49-F238E27FC236}">
                <a16:creationId xmlns:a16="http://schemas.microsoft.com/office/drawing/2014/main" id="{5907C0C6-07AE-41C0-ACD0-A6D17C9814B4}"/>
              </a:ext>
            </a:extLst>
          </p:cNvPr>
          <p:cNvPicPr>
            <a:picLocks noChangeAspect="1"/>
          </p:cNvPicPr>
          <p:nvPr userDrawn="1"/>
        </p:nvPicPr>
        <p:blipFill>
          <a:blip r:embed="rId2"/>
          <a:stretch>
            <a:fillRect/>
          </a:stretch>
        </p:blipFill>
        <p:spPr>
          <a:xfrm>
            <a:off x="273520" y="5624108"/>
            <a:ext cx="524301" cy="1097375"/>
          </a:xfrm>
          <a:prstGeom prst="rect">
            <a:avLst/>
          </a:prstGeom>
        </p:spPr>
      </p:pic>
    </p:spTree>
    <p:extLst>
      <p:ext uri="{BB962C8B-B14F-4D97-AF65-F5344CB8AC3E}">
        <p14:creationId xmlns:p14="http://schemas.microsoft.com/office/powerpoint/2010/main" val="348476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1F714-0363-47B3-B246-D34C67808DBA}" type="datetimeFigureOut">
              <a:rPr lang="en-US" smtClean="0"/>
              <a:t>11/16/2024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4F55A-D326-48A8-ACAF-8857A182F97D}" type="slidenum">
              <a:rPr lang="en-US" smtClean="0"/>
              <a:t>‹#›</a:t>
            </a:fld>
            <a:endParaRPr lang="en-US" dirty="0"/>
          </a:p>
        </p:txBody>
      </p:sp>
      <p:pic>
        <p:nvPicPr>
          <p:cNvPr id="7" name="Picture 6">
            <a:extLst>
              <a:ext uri="{FF2B5EF4-FFF2-40B4-BE49-F238E27FC236}">
                <a16:creationId xmlns:a16="http://schemas.microsoft.com/office/drawing/2014/main" id="{B88CDD2D-33F1-4374-BEC4-14E8269AC88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B2CA3BF-32F8-4B87-B9D3-59849CD14A01}"/>
              </a:ext>
            </a:extLst>
          </p:cNvPr>
          <p:cNvPicPr>
            <a:picLocks noChangeAspect="1"/>
          </p:cNvPicPr>
          <p:nvPr userDrawn="1"/>
        </p:nvPicPr>
        <p:blipFill>
          <a:blip r:embed="rId15"/>
          <a:stretch>
            <a:fillRect/>
          </a:stretch>
        </p:blipFill>
        <p:spPr>
          <a:xfrm>
            <a:off x="8374196" y="6240835"/>
            <a:ext cx="1712008" cy="504091"/>
          </a:xfrm>
          <a:prstGeom prst="rect">
            <a:avLst/>
          </a:prstGeom>
        </p:spPr>
      </p:pic>
    </p:spTree>
    <p:extLst>
      <p:ext uri="{BB962C8B-B14F-4D97-AF65-F5344CB8AC3E}">
        <p14:creationId xmlns:p14="http://schemas.microsoft.com/office/powerpoint/2010/main" val="3745598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iowasrf.com/section-106/"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Karrie.Darnell@dnr.iow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iowasrf.com/section-106/" TargetMode="Externa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50DFC3-6212-403C-9F3F-A5EE4ABB62BE}"/>
              </a:ext>
            </a:extLst>
          </p:cNvPr>
          <p:cNvSpPr txBox="1"/>
          <p:nvPr/>
        </p:nvSpPr>
        <p:spPr>
          <a:xfrm>
            <a:off x="2660708" y="4320913"/>
            <a:ext cx="6870583"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mn-ea"/>
                <a:cs typeface="+mn-cs"/>
              </a:rPr>
              <a:t>Proposed Section 106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mn-ea"/>
                <a:cs typeface="+mn-cs"/>
              </a:rPr>
              <a:t>Exclusion Programmatic Agreement (PA)</a:t>
            </a:r>
          </a:p>
        </p:txBody>
      </p:sp>
      <p:pic>
        <p:nvPicPr>
          <p:cNvPr id="4" name="Picture 3">
            <a:extLst>
              <a:ext uri="{FF2B5EF4-FFF2-40B4-BE49-F238E27FC236}">
                <a16:creationId xmlns:a16="http://schemas.microsoft.com/office/drawing/2014/main" id="{ABD2243D-79A9-4180-A8C8-3A4D3EE8D939}"/>
              </a:ext>
            </a:extLst>
          </p:cNvPr>
          <p:cNvPicPr>
            <a:picLocks noChangeAspect="1"/>
          </p:cNvPicPr>
          <p:nvPr/>
        </p:nvPicPr>
        <p:blipFill rotWithShape="1">
          <a:blip r:embed="rId2">
            <a:extLst>
              <a:ext uri="{28A0092B-C50C-407E-A947-70E740481C1C}">
                <a14:useLocalDpi xmlns:a14="http://schemas.microsoft.com/office/drawing/2010/main" val="0"/>
              </a:ext>
            </a:extLst>
          </a:blip>
          <a:srcRect l="14348" t="23989" r="16565" b="25413"/>
          <a:stretch/>
        </p:blipFill>
        <p:spPr>
          <a:xfrm>
            <a:off x="2660709" y="1163193"/>
            <a:ext cx="6870582" cy="2973235"/>
          </a:xfrm>
          <a:prstGeom prst="rect">
            <a:avLst/>
          </a:prstGeom>
          <a:ln w="3175">
            <a:solidFill>
              <a:schemeClr val="tx1"/>
            </a:solidFill>
          </a:ln>
        </p:spPr>
      </p:pic>
    </p:spTree>
    <p:extLst>
      <p:ext uri="{BB962C8B-B14F-4D97-AF65-F5344CB8AC3E}">
        <p14:creationId xmlns:p14="http://schemas.microsoft.com/office/powerpoint/2010/main" val="367265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750DA8A-6435-44AA-BC4B-6B3753DC3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92" y="2825580"/>
            <a:ext cx="11568638" cy="315374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6B5DE058-7AE7-4955-9052-AA247F14D197}"/>
              </a:ext>
            </a:extLst>
          </p:cNvPr>
          <p:cNvSpPr/>
          <p:nvPr/>
        </p:nvSpPr>
        <p:spPr>
          <a:xfrm>
            <a:off x="1508711" y="2422768"/>
            <a:ext cx="4673600" cy="43140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quot;Not Allowed&quot; Symbol 2">
            <a:extLst>
              <a:ext uri="{FF2B5EF4-FFF2-40B4-BE49-F238E27FC236}">
                <a16:creationId xmlns:a16="http://schemas.microsoft.com/office/drawing/2014/main" id="{4857900E-97EC-41DB-B170-31CA8A1BA64C}"/>
              </a:ext>
            </a:extLst>
          </p:cNvPr>
          <p:cNvSpPr/>
          <p:nvPr/>
        </p:nvSpPr>
        <p:spPr>
          <a:xfrm>
            <a:off x="8260863" y="3282459"/>
            <a:ext cx="2641600" cy="2594707"/>
          </a:xfrm>
          <a:prstGeom prst="noSmoking">
            <a:avLst>
              <a:gd name="adj" fmla="val 42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1">
            <a:extLst>
              <a:ext uri="{FF2B5EF4-FFF2-40B4-BE49-F238E27FC236}">
                <a16:creationId xmlns:a16="http://schemas.microsoft.com/office/drawing/2014/main" id="{86FA3F47-07F1-45C8-862B-410A6BAABC53}"/>
              </a:ext>
            </a:extLst>
          </p:cNvPr>
          <p:cNvSpPr txBox="1">
            <a:spLocks/>
          </p:cNvSpPr>
          <p:nvPr/>
        </p:nvSpPr>
        <p:spPr>
          <a:xfrm>
            <a:off x="2774463" y="406401"/>
            <a:ext cx="6347713" cy="68693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Impact</a:t>
            </a:r>
          </a:p>
        </p:txBody>
      </p:sp>
      <p:sp>
        <p:nvSpPr>
          <p:cNvPr id="6" name="Content Placeholder 2">
            <a:extLst>
              <a:ext uri="{FF2B5EF4-FFF2-40B4-BE49-F238E27FC236}">
                <a16:creationId xmlns:a16="http://schemas.microsoft.com/office/drawing/2014/main" id="{99F27AF0-9596-4EF6-AD80-9E1D42C877FD}"/>
              </a:ext>
            </a:extLst>
          </p:cNvPr>
          <p:cNvSpPr txBox="1">
            <a:spLocks/>
          </p:cNvSpPr>
          <p:nvPr/>
        </p:nvSpPr>
        <p:spPr>
          <a:xfrm>
            <a:off x="2456010" y="1272828"/>
            <a:ext cx="6984617" cy="8828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latin typeface="Calibri" panose="020F0502020204030204" pitchFamily="34" charset="0"/>
                <a:cs typeface="Calibri" panose="020F0502020204030204" pitchFamily="34" charset="0"/>
              </a:rPr>
              <a:t>Lengthy process impacts construction schedule and delays initiation of public health projects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670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6F50D-CBED-4D6F-B319-87BEE51C9257}"/>
              </a:ext>
            </a:extLst>
          </p:cNvPr>
          <p:cNvSpPr>
            <a:spLocks noGrp="1"/>
          </p:cNvSpPr>
          <p:nvPr>
            <p:ph idx="1"/>
          </p:nvPr>
        </p:nvSpPr>
        <p:spPr>
          <a:xfrm>
            <a:off x="2134402" y="3599408"/>
            <a:ext cx="7565296" cy="2243802"/>
          </a:xfrm>
        </p:spPr>
        <p:txBody>
          <a:bodyPr>
            <a:normAutofit/>
          </a:bodyPr>
          <a:lstStyle/>
          <a:p>
            <a:pPr marL="0" indent="0" algn="ctr">
              <a:buNone/>
            </a:pPr>
            <a:r>
              <a:rPr lang="en-US" sz="3000" b="1" u="sng" dirty="0">
                <a:latin typeface="Calibri" panose="020F0502020204030204" pitchFamily="34" charset="0"/>
                <a:cs typeface="Calibri" panose="020F0502020204030204" pitchFamily="34" charset="0"/>
              </a:rPr>
              <a:t>Exclusions</a:t>
            </a:r>
            <a:r>
              <a:rPr lang="en-US" sz="3000" b="1" dirty="0">
                <a:latin typeface="Calibri" panose="020F0502020204030204" pitchFamily="34" charset="0"/>
                <a:cs typeface="Calibri" panose="020F0502020204030204" pitchFamily="34" charset="0"/>
              </a:rPr>
              <a:t> Programmatic Agreement (PA)</a:t>
            </a:r>
            <a:endParaRPr lang="en-US" sz="3000" i="1" dirty="0">
              <a:latin typeface="Calibri" panose="020F0502020204030204" pitchFamily="34" charset="0"/>
              <a:cs typeface="Calibri" panose="020F0502020204030204" pitchFamily="34" charset="0"/>
            </a:endParaRPr>
          </a:p>
          <a:p>
            <a:pPr marL="0" indent="0" algn="ctr">
              <a:buNone/>
            </a:pPr>
            <a:r>
              <a:rPr lang="en-US" sz="2800" dirty="0">
                <a:latin typeface="Calibri" panose="020F0502020204030204" pitchFamily="34" charset="0"/>
                <a:cs typeface="Calibri" panose="020F0502020204030204" pitchFamily="34" charset="0"/>
              </a:rPr>
              <a:t>between</a:t>
            </a:r>
          </a:p>
          <a:p>
            <a:pPr marL="0" indent="0" algn="ctr">
              <a:buNone/>
            </a:pPr>
            <a:r>
              <a:rPr lang="en-US" sz="2800" dirty="0">
                <a:latin typeface="Calibri" panose="020F0502020204030204" pitchFamily="34" charset="0"/>
                <a:cs typeface="Calibri" panose="020F0502020204030204" pitchFamily="34" charset="0"/>
              </a:rPr>
              <a:t>State Revolving Fund Program (Iowa DNR)</a:t>
            </a:r>
          </a:p>
          <a:p>
            <a:pPr marL="0" indent="0" algn="ctr">
              <a:buNone/>
            </a:pPr>
            <a:r>
              <a:rPr lang="en-US" sz="2800" dirty="0">
                <a:latin typeface="Calibri" panose="020F0502020204030204" pitchFamily="34" charset="0"/>
                <a:cs typeface="Calibri" panose="020F0502020204030204" pitchFamily="34" charset="0"/>
              </a:rPr>
              <a:t>State Historical Preservation Office (SHPO)</a:t>
            </a:r>
          </a:p>
          <a:p>
            <a:pPr marL="0" indent="0">
              <a:buNone/>
            </a:pPr>
            <a:endParaRPr lang="en-US" sz="28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F53452E9-CE92-4D6D-B656-2A84196D139A}"/>
              </a:ext>
            </a:extLst>
          </p:cNvPr>
          <p:cNvSpPr>
            <a:spLocks noGrp="1"/>
          </p:cNvSpPr>
          <p:nvPr>
            <p:ph type="title"/>
          </p:nvPr>
        </p:nvSpPr>
        <p:spPr>
          <a:xfrm>
            <a:off x="2743193" y="2692360"/>
            <a:ext cx="6347713" cy="686937"/>
          </a:xfrm>
        </p:spPr>
        <p:txBody>
          <a:bodyPr>
            <a:normAutofit fontScale="90000"/>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Proposed Solution</a:t>
            </a:r>
          </a:p>
        </p:txBody>
      </p:sp>
      <p:sp>
        <p:nvSpPr>
          <p:cNvPr id="7" name="Title 1">
            <a:extLst>
              <a:ext uri="{FF2B5EF4-FFF2-40B4-BE49-F238E27FC236}">
                <a16:creationId xmlns:a16="http://schemas.microsoft.com/office/drawing/2014/main" id="{ABD4B04F-6860-4E46-9698-50B9E4B749D6}"/>
              </a:ext>
            </a:extLst>
          </p:cNvPr>
          <p:cNvSpPr txBox="1">
            <a:spLocks/>
          </p:cNvSpPr>
          <p:nvPr/>
        </p:nvSpPr>
        <p:spPr>
          <a:xfrm>
            <a:off x="2594704" y="327853"/>
            <a:ext cx="6347713" cy="6869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a:t>
            </a:r>
          </a:p>
        </p:txBody>
      </p:sp>
      <p:sp>
        <p:nvSpPr>
          <p:cNvPr id="8" name="Content Placeholder 2">
            <a:extLst>
              <a:ext uri="{FF2B5EF4-FFF2-40B4-BE49-F238E27FC236}">
                <a16:creationId xmlns:a16="http://schemas.microsoft.com/office/drawing/2014/main" id="{F5A7FF16-86FD-4520-BA25-F2D435302C25}"/>
              </a:ext>
            </a:extLst>
          </p:cNvPr>
          <p:cNvSpPr txBox="1">
            <a:spLocks/>
          </p:cNvSpPr>
          <p:nvPr/>
        </p:nvSpPr>
        <p:spPr>
          <a:xfrm>
            <a:off x="2219574" y="1106775"/>
            <a:ext cx="6984617" cy="1365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Iowa wants to streamline the normal Section 106 process, which requires project-by-project consultation with the IA SHPO</a:t>
            </a: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6581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26FD-2488-4AF5-AA10-739CDD41627C}"/>
              </a:ext>
            </a:extLst>
          </p:cNvPr>
          <p:cNvSpPr>
            <a:spLocks noGrp="1"/>
          </p:cNvSpPr>
          <p:nvPr>
            <p:ph type="title"/>
          </p:nvPr>
        </p:nvSpPr>
        <p:spPr>
          <a:xfrm>
            <a:off x="2133601" y="609601"/>
            <a:ext cx="6347713" cy="700585"/>
          </a:xfrm>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7B8E1B-623E-433B-8038-70CBA297077F}"/>
              </a:ext>
            </a:extLst>
          </p:cNvPr>
          <p:cNvSpPr>
            <a:spLocks noGrp="1"/>
          </p:cNvSpPr>
          <p:nvPr>
            <p:ph idx="1"/>
          </p:nvPr>
        </p:nvSpPr>
        <p:spPr>
          <a:xfrm>
            <a:off x="1757995" y="1570892"/>
            <a:ext cx="8448898" cy="4493846"/>
          </a:xfrm>
        </p:spPr>
        <p:txBody>
          <a:bodyPr>
            <a:normAutofit lnSpcReduction="10000"/>
          </a:bodyPr>
          <a:lstStyle/>
          <a:p>
            <a:pPr marL="0" indent="0">
              <a:spcBef>
                <a:spcPts val="0"/>
              </a:spcBef>
              <a:buNone/>
            </a:pPr>
            <a:r>
              <a:rPr lang="en-US" sz="2600" dirty="0">
                <a:solidFill>
                  <a:schemeClr val="tx1"/>
                </a:solidFill>
                <a:ea typeface="Calibri" panose="020F0502020204030204" pitchFamily="34" charset="0"/>
                <a:cs typeface="Calibri" panose="020F0502020204030204" pitchFamily="34" charset="0"/>
              </a:rPr>
              <a:t>The PA would </a:t>
            </a:r>
            <a:r>
              <a:rPr lang="en-US" sz="2600" u="sng" dirty="0">
                <a:solidFill>
                  <a:schemeClr val="tx1"/>
                </a:solidFill>
                <a:ea typeface="Calibri" panose="020F0502020204030204" pitchFamily="34" charset="0"/>
                <a:cs typeface="Calibri" panose="020F0502020204030204" pitchFamily="34" charset="0"/>
              </a:rPr>
              <a:t>exclude certain activities from a full SHPO review</a:t>
            </a:r>
            <a:r>
              <a:rPr lang="en-US" sz="2600" u="sng" dirty="0">
                <a:ea typeface="Calibri" panose="020F0502020204030204" pitchFamily="34" charset="0"/>
                <a:cs typeface="Calibri" panose="020F0502020204030204" pitchFamily="34" charset="0"/>
              </a:rPr>
              <a:t> </a:t>
            </a:r>
            <a:r>
              <a:rPr lang="en-US" sz="2600" dirty="0">
                <a:solidFill>
                  <a:schemeClr val="tx1"/>
                </a:solidFill>
                <a:ea typeface="Calibri" panose="020F0502020204030204" pitchFamily="34" charset="0"/>
                <a:cs typeface="Calibri" panose="020F0502020204030204" pitchFamily="34" charset="0"/>
              </a:rPr>
              <a:t>when the facts show those projects will not have the potential to adversely affect historic properties</a:t>
            </a:r>
          </a:p>
          <a:p>
            <a:pPr lvl="1"/>
            <a:r>
              <a:rPr lang="en-US" i="1" dirty="0">
                <a:solidFill>
                  <a:prstClr val="black"/>
                </a:solidFill>
              </a:rPr>
              <a:t>Some activities will require oversight by a Secretary of Interior (SOI) qualified provider for archaeology and/or architecture</a:t>
            </a:r>
            <a:endParaRPr lang="en-US" i="1" dirty="0">
              <a:solidFill>
                <a:schemeClr val="tx1"/>
              </a:solidFill>
              <a:ea typeface="Calibri" panose="020F0502020204030204" pitchFamily="34" charset="0"/>
              <a:cs typeface="Calibri" panose="020F0502020204030204" pitchFamily="34" charset="0"/>
            </a:endParaRPr>
          </a:p>
          <a:p>
            <a:pPr lvl="1"/>
            <a:endParaRPr lang="en-US" sz="2600" dirty="0">
              <a:solidFill>
                <a:schemeClr val="tx1"/>
              </a:solidFill>
              <a:ea typeface="Calibri" panose="020F0502020204030204" pitchFamily="34" charset="0"/>
              <a:cs typeface="Calibri" panose="020F0502020204030204" pitchFamily="34" charset="0"/>
            </a:endParaRPr>
          </a:p>
          <a:p>
            <a:pPr marL="0" indent="0">
              <a:buNone/>
            </a:pPr>
            <a:r>
              <a:rPr lang="en-US" sz="2600" dirty="0">
                <a:solidFill>
                  <a:schemeClr val="tx1"/>
                </a:solidFill>
                <a:cs typeface="Calibri" panose="020F0502020204030204" pitchFamily="34" charset="0"/>
              </a:rPr>
              <a:t>The PA would also allow Iowa DNR to send consultation invitations to Tribes on projects </a:t>
            </a:r>
            <a:r>
              <a:rPr lang="en-US" sz="2600" b="1" i="1" dirty="0">
                <a:solidFill>
                  <a:schemeClr val="tx1"/>
                </a:solidFill>
                <a:cs typeface="Calibri" panose="020F0502020204030204" pitchFamily="34" charset="0"/>
              </a:rPr>
              <a:t>on behalf of</a:t>
            </a:r>
            <a:r>
              <a:rPr lang="en-US" sz="2600" i="1" dirty="0">
                <a:solidFill>
                  <a:schemeClr val="tx1"/>
                </a:solidFill>
                <a:cs typeface="Calibri" panose="020F0502020204030204" pitchFamily="34" charset="0"/>
              </a:rPr>
              <a:t> </a:t>
            </a:r>
            <a:r>
              <a:rPr lang="en-US" sz="2600" b="1" i="1" dirty="0">
                <a:cs typeface="Calibri" panose="020F0502020204030204" pitchFamily="34" charset="0"/>
              </a:rPr>
              <a:t>EPA</a:t>
            </a:r>
          </a:p>
          <a:p>
            <a:pPr lvl="1"/>
            <a:r>
              <a:rPr lang="en-US" i="1" dirty="0"/>
              <a:t>If a Tribe accepts the consultation invitation, EPA would take over any further consultation unless otherwise agreed to by the Tribe(s)</a:t>
            </a:r>
            <a:endParaRPr lang="en-US" i="1" dirty="0">
              <a:solidFill>
                <a:schemeClr val="tx1"/>
              </a:solidFill>
              <a:cs typeface="Calibri" panose="020F0502020204030204" pitchFamily="34" charset="0"/>
            </a:endParaRPr>
          </a:p>
          <a:p>
            <a:endParaRPr lang="en-US" dirty="0"/>
          </a:p>
          <a:p>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143671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07C8-54D7-411B-B561-E49C9A8D4DCA}"/>
              </a:ext>
            </a:extLst>
          </p:cNvPr>
          <p:cNvSpPr>
            <a:spLocks noGrp="1"/>
          </p:cNvSpPr>
          <p:nvPr>
            <p:ph type="title"/>
          </p:nvPr>
        </p:nvSpPr>
        <p:spPr>
          <a:xfrm>
            <a:off x="2307640" y="2047630"/>
            <a:ext cx="7234945" cy="3032706"/>
          </a:xfrm>
        </p:spPr>
        <p:txBody>
          <a:bodyPr>
            <a:normAutofit/>
          </a:bodyPr>
          <a:lstStyle/>
          <a:p>
            <a:r>
              <a:rPr lang="en-US" sz="4000" dirty="0">
                <a:cs typeface="Calibri" panose="020F0502020204030204" pitchFamily="34" charset="0"/>
              </a:rPr>
              <a:t>36 CFR Part 800.14 states that changes to the Section 106 process require a </a:t>
            </a:r>
            <a:r>
              <a:rPr lang="en-US" sz="4000" u="sng" dirty="0">
                <a:solidFill>
                  <a:srgbClr val="0070C0"/>
                </a:solidFill>
                <a:cs typeface="Calibri" panose="020F0502020204030204" pitchFamily="34" charset="0"/>
              </a:rPr>
              <a:t>Programmatic Agreement </a:t>
            </a:r>
            <a:r>
              <a:rPr lang="en-US" sz="4000" u="sng" dirty="0">
                <a:cs typeface="Calibri" panose="020F0502020204030204" pitchFamily="34" charset="0"/>
              </a:rPr>
              <a:t>with the </a:t>
            </a:r>
            <a:r>
              <a:rPr lang="en-US" sz="4000" u="sng" dirty="0">
                <a:solidFill>
                  <a:srgbClr val="0070C0"/>
                </a:solidFill>
                <a:cs typeface="Calibri" panose="020F0502020204030204" pitchFamily="34" charset="0"/>
              </a:rPr>
              <a:t>lead federal agency (EPA) </a:t>
            </a:r>
            <a:r>
              <a:rPr lang="en-US" sz="4000" dirty="0">
                <a:cs typeface="Calibri" panose="020F0502020204030204" pitchFamily="34" charset="0"/>
              </a:rPr>
              <a:t>as the Lead Signatory</a:t>
            </a:r>
            <a:endParaRPr lang="en-US" sz="4000" dirty="0"/>
          </a:p>
        </p:txBody>
      </p:sp>
      <p:sp>
        <p:nvSpPr>
          <p:cNvPr id="3" name="Title 1">
            <a:extLst>
              <a:ext uri="{FF2B5EF4-FFF2-40B4-BE49-F238E27FC236}">
                <a16:creationId xmlns:a16="http://schemas.microsoft.com/office/drawing/2014/main" id="{3F27A437-8CD1-483E-8E17-626C72320BE7}"/>
              </a:ext>
            </a:extLst>
          </p:cNvPr>
          <p:cNvSpPr txBox="1">
            <a:spLocks/>
          </p:cNvSpPr>
          <p:nvPr/>
        </p:nvSpPr>
        <p:spPr>
          <a:xfrm>
            <a:off x="2407140" y="851878"/>
            <a:ext cx="6347713" cy="6869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Obstacle</a:t>
            </a:r>
          </a:p>
        </p:txBody>
      </p:sp>
    </p:spTree>
    <p:extLst>
      <p:ext uri="{BB962C8B-B14F-4D97-AF65-F5344CB8AC3E}">
        <p14:creationId xmlns:p14="http://schemas.microsoft.com/office/powerpoint/2010/main" val="54001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A5E194-DCFC-4AF0-84FF-1E2D747ACF67}"/>
              </a:ext>
            </a:extLst>
          </p:cNvPr>
          <p:cNvSpPr>
            <a:spLocks noGrp="1"/>
          </p:cNvSpPr>
          <p:nvPr>
            <p:ph type="title"/>
          </p:nvPr>
        </p:nvSpPr>
        <p:spPr>
          <a:xfrm>
            <a:off x="2401276" y="458911"/>
            <a:ext cx="6883400" cy="627427"/>
          </a:xfrm>
        </p:spPr>
        <p:txBody>
          <a:bodyPr>
            <a:normAutofit fontScale="90000"/>
          </a:bodyPr>
          <a:lstStyle/>
          <a:p>
            <a:pPr algn="ctr"/>
            <a:r>
              <a:rPr lang="en-US" b="1" dirty="0">
                <a:effectLst>
                  <a:outerShdw blurRad="38100" dist="38100" dir="2700000" algn="tl">
                    <a:srgbClr val="000000">
                      <a:alpha val="43137"/>
                    </a:srgbClr>
                  </a:outerShdw>
                </a:effectLst>
              </a:rPr>
              <a:t>Required Federal Participants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DCFC38B-17C7-E656-D4CD-A09CA0909C0B}"/>
              </a:ext>
            </a:extLst>
          </p:cNvPr>
          <p:cNvSpPr>
            <a:spLocks noGrp="1"/>
          </p:cNvSpPr>
          <p:nvPr>
            <p:ph idx="1"/>
          </p:nvPr>
        </p:nvSpPr>
        <p:spPr>
          <a:xfrm>
            <a:off x="1869831" y="1598979"/>
            <a:ext cx="8079154" cy="4351338"/>
          </a:xfrm>
        </p:spPr>
        <p:txBody>
          <a:bodyPr anchor="t">
            <a:normAutofit/>
          </a:bodyPr>
          <a:lstStyle/>
          <a:p>
            <a:pPr marL="457200" lvl="1" indent="0">
              <a:buNone/>
            </a:pPr>
            <a:r>
              <a:rPr lang="en-US" sz="2800" b="1" dirty="0"/>
              <a:t>EPA Region 7 – </a:t>
            </a:r>
            <a:r>
              <a:rPr lang="en-US" sz="2800" b="1" dirty="0">
                <a:solidFill>
                  <a:srgbClr val="0070C0"/>
                </a:solidFill>
              </a:rPr>
              <a:t>Lead Agency</a:t>
            </a:r>
          </a:p>
          <a:p>
            <a:pPr lvl="2"/>
            <a:r>
              <a:rPr lang="en-US" sz="2800" dirty="0"/>
              <a:t>Awards SRF Capitalization Grants</a:t>
            </a:r>
          </a:p>
          <a:p>
            <a:pPr lvl="2"/>
            <a:r>
              <a:rPr lang="en-US" sz="2800" dirty="0"/>
              <a:t>Provides Annual Oversight</a:t>
            </a:r>
          </a:p>
          <a:p>
            <a:pPr lvl="2">
              <a:spcAft>
                <a:spcPts val="600"/>
              </a:spcAft>
            </a:pPr>
            <a:r>
              <a:rPr lang="en-US" sz="2800" dirty="0"/>
              <a:t>Tribal Consultation</a:t>
            </a:r>
            <a:endParaRPr lang="en-US" sz="2800" dirty="0">
              <a:solidFill>
                <a:srgbClr val="FF0000"/>
              </a:solidFill>
            </a:endParaRPr>
          </a:p>
          <a:p>
            <a:pPr marL="457200" lvl="1" indent="0">
              <a:buNone/>
            </a:pPr>
            <a:endParaRPr lang="en-US" sz="2800" b="1" dirty="0"/>
          </a:p>
          <a:p>
            <a:pPr marL="457200" lvl="1" indent="0">
              <a:buNone/>
            </a:pPr>
            <a:r>
              <a:rPr lang="en-US" sz="2800" b="1" dirty="0"/>
              <a:t>Advisory Council on Historic Preservation (ACHP)</a:t>
            </a:r>
          </a:p>
          <a:p>
            <a:pPr lvl="2"/>
            <a:r>
              <a:rPr lang="en-US" sz="2800" dirty="0"/>
              <a:t>Promotes preservation of historic resources</a:t>
            </a:r>
          </a:p>
          <a:p>
            <a:pPr lvl="2">
              <a:spcAft>
                <a:spcPts val="600"/>
              </a:spcAft>
            </a:pPr>
            <a:r>
              <a:rPr lang="en-US" sz="2800" dirty="0"/>
              <a:t>Consults on SRF Section 106 </a:t>
            </a:r>
            <a:r>
              <a:rPr lang="en-US" sz="2800" b="0" i="0" dirty="0">
                <a:solidFill>
                  <a:srgbClr val="000000"/>
                </a:solidFill>
                <a:effectLst/>
              </a:rPr>
              <a:t>of National Historic Preservation Act (NHPA) </a:t>
            </a:r>
          </a:p>
          <a:p>
            <a:endParaRPr lang="en-US" dirty="0"/>
          </a:p>
        </p:txBody>
      </p:sp>
    </p:spTree>
    <p:extLst>
      <p:ext uri="{BB962C8B-B14F-4D97-AF65-F5344CB8AC3E}">
        <p14:creationId xmlns:p14="http://schemas.microsoft.com/office/powerpoint/2010/main" val="384774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9B6245-8B49-425B-8854-13455A38DBAD}"/>
              </a:ext>
            </a:extLst>
          </p:cNvPr>
          <p:cNvSpPr>
            <a:spLocks noGrp="1"/>
          </p:cNvSpPr>
          <p:nvPr>
            <p:ph type="title"/>
          </p:nvPr>
        </p:nvSpPr>
        <p:spPr>
          <a:xfrm>
            <a:off x="838200" y="521434"/>
            <a:ext cx="10515600" cy="580535"/>
          </a:xfrm>
        </p:spPr>
        <p:txBody>
          <a:bodyPr>
            <a:normAutofit fontScale="90000"/>
          </a:bodyPr>
          <a:lstStyle/>
          <a:p>
            <a:pPr algn="ctr"/>
            <a:r>
              <a:rPr lang="en-US" b="1" dirty="0">
                <a:effectLst>
                  <a:outerShdw blurRad="38100" dist="38100" dir="2700000" algn="tl">
                    <a:srgbClr val="000000">
                      <a:alpha val="43137"/>
                    </a:srgbClr>
                  </a:outerShdw>
                </a:effectLst>
              </a:rPr>
              <a:t>Required State Participants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DCFC38B-17C7-E656-D4CD-A09CA0909C0B}"/>
              </a:ext>
            </a:extLst>
          </p:cNvPr>
          <p:cNvSpPr>
            <a:spLocks noGrp="1"/>
          </p:cNvSpPr>
          <p:nvPr>
            <p:ph idx="1"/>
          </p:nvPr>
        </p:nvSpPr>
        <p:spPr>
          <a:xfrm>
            <a:off x="2212730" y="1940660"/>
            <a:ext cx="7766539" cy="3569187"/>
          </a:xfrm>
        </p:spPr>
        <p:txBody>
          <a:bodyPr anchor="t">
            <a:normAutofit/>
          </a:bodyPr>
          <a:lstStyle/>
          <a:p>
            <a:pPr marL="457200" lvl="1" indent="0">
              <a:buNone/>
            </a:pPr>
            <a:r>
              <a:rPr lang="en-US" sz="3000" b="1" dirty="0"/>
              <a:t>DNR &amp; IFA – State SRF Agencies</a:t>
            </a:r>
          </a:p>
          <a:p>
            <a:pPr lvl="2">
              <a:spcAft>
                <a:spcPts val="600"/>
              </a:spcAft>
            </a:pPr>
            <a:r>
              <a:rPr lang="en-US" sz="3000" dirty="0"/>
              <a:t>Manage the SRF program and individual projects</a:t>
            </a:r>
          </a:p>
          <a:p>
            <a:pPr marL="914400" lvl="2" indent="0">
              <a:spcAft>
                <a:spcPts val="600"/>
              </a:spcAft>
              <a:buNone/>
            </a:pPr>
            <a:endParaRPr lang="en-US" sz="3000" dirty="0"/>
          </a:p>
          <a:p>
            <a:pPr marL="457200" lvl="1" indent="0">
              <a:buNone/>
            </a:pPr>
            <a:r>
              <a:rPr lang="en-US" sz="3000" b="1" dirty="0"/>
              <a:t>State Historic Preservation Office (SHPO)</a:t>
            </a:r>
          </a:p>
          <a:p>
            <a:pPr lvl="2">
              <a:spcAft>
                <a:spcPts val="600"/>
              </a:spcAft>
            </a:pPr>
            <a:r>
              <a:rPr lang="en-US" sz="3000" dirty="0"/>
              <a:t>Promotes preservation of historic resources through </a:t>
            </a:r>
            <a:r>
              <a:rPr lang="en-US" sz="3000" b="0" i="0" dirty="0">
                <a:solidFill>
                  <a:srgbClr val="000000"/>
                </a:solidFill>
                <a:effectLst/>
              </a:rPr>
              <a:t>Section 106 Process </a:t>
            </a:r>
          </a:p>
          <a:p>
            <a:pPr marL="0" indent="0">
              <a:buNone/>
            </a:pPr>
            <a:endParaRPr lang="en-US" dirty="0"/>
          </a:p>
        </p:txBody>
      </p:sp>
    </p:spTree>
    <p:extLst>
      <p:ext uri="{BB962C8B-B14F-4D97-AF65-F5344CB8AC3E}">
        <p14:creationId xmlns:p14="http://schemas.microsoft.com/office/powerpoint/2010/main" val="122743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9B6245-8B49-425B-8854-13455A38DBAD}"/>
              </a:ext>
            </a:extLst>
          </p:cNvPr>
          <p:cNvSpPr>
            <a:spLocks noGrp="1"/>
          </p:cNvSpPr>
          <p:nvPr>
            <p:ph type="title"/>
          </p:nvPr>
        </p:nvSpPr>
        <p:spPr>
          <a:xfrm>
            <a:off x="838200" y="521434"/>
            <a:ext cx="10515600" cy="580535"/>
          </a:xfrm>
        </p:spPr>
        <p:txBody>
          <a:bodyPr>
            <a:normAutofit fontScale="90000"/>
          </a:bodyPr>
          <a:lstStyle/>
          <a:p>
            <a:pPr algn="ctr"/>
            <a:r>
              <a:rPr lang="en-US" b="1" dirty="0">
                <a:effectLst>
                  <a:outerShdw blurRad="38100" dist="38100" dir="2700000" algn="tl">
                    <a:srgbClr val="000000">
                      <a:alpha val="43137"/>
                    </a:srgbClr>
                  </a:outerShdw>
                </a:effectLst>
              </a:rPr>
              <a:t>Potential Consulting Parties &amp; Signatories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DCFC38B-17C7-E656-D4CD-A09CA0909C0B}"/>
              </a:ext>
            </a:extLst>
          </p:cNvPr>
          <p:cNvSpPr>
            <a:spLocks noGrp="1"/>
          </p:cNvSpPr>
          <p:nvPr>
            <p:ph idx="1"/>
          </p:nvPr>
        </p:nvSpPr>
        <p:spPr>
          <a:xfrm>
            <a:off x="838200" y="1604598"/>
            <a:ext cx="9978292" cy="4351338"/>
          </a:xfrm>
        </p:spPr>
        <p:txBody>
          <a:bodyPr anchor="t">
            <a:normAutofit/>
          </a:bodyPr>
          <a:lstStyle/>
          <a:p>
            <a:pPr marL="457200" lvl="1" indent="0">
              <a:buNone/>
            </a:pPr>
            <a:r>
              <a:rPr lang="en-US" sz="3000" b="1" dirty="0"/>
              <a:t>U.S. Army Corps of Engineers (USACE)</a:t>
            </a:r>
          </a:p>
          <a:p>
            <a:pPr lvl="2">
              <a:spcAft>
                <a:spcPts val="600"/>
              </a:spcAft>
            </a:pPr>
            <a:r>
              <a:rPr lang="en-US" sz="2800" dirty="0"/>
              <a:t>Regulates dredging and filling activities in waters of the US, including wetlands, under Section 404 of the CWA   </a:t>
            </a:r>
          </a:p>
          <a:p>
            <a:pPr lvl="2">
              <a:spcAft>
                <a:spcPts val="600"/>
              </a:spcAft>
            </a:pPr>
            <a:r>
              <a:rPr lang="en-US" sz="2800" dirty="0"/>
              <a:t>Prior to the issuance of any permit, USACE must consider the effect the permit may have on Historic Properties</a:t>
            </a:r>
          </a:p>
          <a:p>
            <a:pPr marL="457200" lvl="1" indent="0">
              <a:buNone/>
            </a:pPr>
            <a:endParaRPr lang="en-US" sz="3000" b="1" dirty="0"/>
          </a:p>
          <a:p>
            <a:pPr marL="457200" lvl="1" indent="0">
              <a:buNone/>
            </a:pPr>
            <a:r>
              <a:rPr lang="en-US" sz="3000" b="1" dirty="0"/>
              <a:t>Tribal and Local Parties</a:t>
            </a:r>
          </a:p>
          <a:p>
            <a:pPr lvl="2"/>
            <a:r>
              <a:rPr lang="en-US" sz="2800" dirty="0"/>
              <a:t>Tribal Historic Preservation Offices (THPOs) </a:t>
            </a:r>
          </a:p>
          <a:p>
            <a:pPr lvl="2"/>
            <a:r>
              <a:rPr lang="en-US" sz="2800" dirty="0"/>
              <a:t>Local Historical Societies/Commissions</a:t>
            </a:r>
          </a:p>
          <a:p>
            <a:endParaRPr lang="en-US" dirty="0"/>
          </a:p>
        </p:txBody>
      </p:sp>
    </p:spTree>
    <p:extLst>
      <p:ext uri="{BB962C8B-B14F-4D97-AF65-F5344CB8AC3E}">
        <p14:creationId xmlns:p14="http://schemas.microsoft.com/office/powerpoint/2010/main" val="250093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41A2-547D-4D84-9229-EE34D50EC3B8}"/>
              </a:ext>
            </a:extLst>
          </p:cNvPr>
          <p:cNvSpPr>
            <a:spLocks noGrp="1"/>
          </p:cNvSpPr>
          <p:nvPr>
            <p:ph type="title"/>
          </p:nvPr>
        </p:nvSpPr>
        <p:spPr>
          <a:xfrm>
            <a:off x="838200" y="365128"/>
            <a:ext cx="10515600" cy="644156"/>
          </a:xfrm>
        </p:spPr>
        <p:txBody>
          <a:bodyPr>
            <a:normAutofit fontScale="90000"/>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Proposed PA - Overview</a:t>
            </a:r>
          </a:p>
        </p:txBody>
      </p:sp>
      <p:sp>
        <p:nvSpPr>
          <p:cNvPr id="3" name="Content Placeholder 2">
            <a:extLst>
              <a:ext uri="{FF2B5EF4-FFF2-40B4-BE49-F238E27FC236}">
                <a16:creationId xmlns:a16="http://schemas.microsoft.com/office/drawing/2014/main" id="{5788136B-399D-4E5E-B07A-E97DD305DB09}"/>
              </a:ext>
            </a:extLst>
          </p:cNvPr>
          <p:cNvSpPr>
            <a:spLocks noGrp="1"/>
          </p:cNvSpPr>
          <p:nvPr>
            <p:ph idx="1"/>
          </p:nvPr>
        </p:nvSpPr>
        <p:spPr>
          <a:xfrm>
            <a:off x="931985" y="1450487"/>
            <a:ext cx="10515600" cy="4351338"/>
          </a:xfrm>
        </p:spPr>
        <p:txBody>
          <a:bodyPr>
            <a:normAutofit fontScale="92500"/>
          </a:bodyPr>
          <a:lstStyle/>
          <a:p>
            <a:pPr>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Clarifies the boundaries of the SRF’s authority to implement the Section 106 process for CWSRF and DWSRF funding (incorporating the National CW PA and the Regional Letter for DW)</a:t>
            </a:r>
          </a:p>
          <a:p>
            <a:pPr marL="0" indent="0">
              <a:lnSpc>
                <a:spcPct val="170000"/>
              </a:lnSpc>
              <a:buNone/>
            </a:pPr>
            <a:endParaRPr lang="en-US" sz="130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Exclusions list identifies (9) Tier 1 and (21) Tier 2 undertakings that will allow SRF to internally review projects for Section 106 (essentially skipping the need for SHPO review)</a:t>
            </a:r>
          </a:p>
          <a:p>
            <a:pPr marL="0" indent="0">
              <a:lnSpc>
                <a:spcPct val="110000"/>
              </a:lnSpc>
              <a:buNone/>
            </a:pPr>
            <a:endParaRPr lang="en-US" sz="1300" dirty="0">
              <a:solidFill>
                <a:schemeClr val="tx1"/>
              </a:solidFill>
              <a:latin typeface="Calibri" panose="020F0502020204030204" pitchFamily="34" charset="0"/>
              <a:cs typeface="Calibri" panose="020F0502020204030204" pitchFamily="34" charset="0"/>
            </a:endParaRPr>
          </a:p>
          <a:p>
            <a:pPr>
              <a:lnSpc>
                <a:spcPct val="11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E</a:t>
            </a:r>
            <a:r>
              <a:rPr lang="en-US" sz="2400" dirty="0">
                <a:solidFill>
                  <a:schemeClr val="tx1"/>
                </a:solidFill>
                <a:latin typeface="Calibri" panose="020F0502020204030204" pitchFamily="34" charset="0"/>
                <a:cs typeface="Calibri" panose="020F0502020204030204" pitchFamily="34" charset="0"/>
              </a:rPr>
              <a:t>stablishes Tribal communication process as well as other consulting party notifications</a:t>
            </a:r>
          </a:p>
          <a:p>
            <a:pPr marL="0" indent="0">
              <a:lnSpc>
                <a:spcPct val="160000"/>
              </a:lnSpc>
              <a:buNone/>
            </a:pPr>
            <a:endParaRPr lang="en-US" sz="130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Expires after 5 years with opportunity to extend through an amendment process</a:t>
            </a:r>
          </a:p>
        </p:txBody>
      </p:sp>
    </p:spTree>
    <p:extLst>
      <p:ext uri="{BB962C8B-B14F-4D97-AF65-F5344CB8AC3E}">
        <p14:creationId xmlns:p14="http://schemas.microsoft.com/office/powerpoint/2010/main" val="2288278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A0ECEB-D6CA-4F09-853E-56DCF26D472F}"/>
              </a:ext>
            </a:extLst>
          </p:cNvPr>
          <p:cNvPicPr>
            <a:picLocks noGrp="1" noChangeAspect="1"/>
          </p:cNvPicPr>
          <p:nvPr>
            <p:ph idx="1"/>
          </p:nvPr>
        </p:nvPicPr>
        <p:blipFill>
          <a:blip r:embed="rId2"/>
          <a:stretch>
            <a:fillRect/>
          </a:stretch>
        </p:blipFill>
        <p:spPr>
          <a:xfrm>
            <a:off x="467260" y="211015"/>
            <a:ext cx="5628740" cy="5125613"/>
          </a:xfrm>
          <a:prstGeom prst="rect">
            <a:avLst/>
          </a:prstGeom>
          <a:ln w="12700">
            <a:solidFill>
              <a:schemeClr val="tx1"/>
            </a:solidFill>
          </a:ln>
        </p:spPr>
      </p:pic>
      <p:pic>
        <p:nvPicPr>
          <p:cNvPr id="7" name="Picture 6">
            <a:extLst>
              <a:ext uri="{FF2B5EF4-FFF2-40B4-BE49-F238E27FC236}">
                <a16:creationId xmlns:a16="http://schemas.microsoft.com/office/drawing/2014/main" id="{8B9EC1AF-9C9F-4637-88A9-EF722E0453B9}"/>
              </a:ext>
            </a:extLst>
          </p:cNvPr>
          <p:cNvPicPr>
            <a:picLocks noChangeAspect="1"/>
          </p:cNvPicPr>
          <p:nvPr/>
        </p:nvPicPr>
        <p:blipFill>
          <a:blip r:embed="rId3"/>
          <a:stretch>
            <a:fillRect/>
          </a:stretch>
        </p:blipFill>
        <p:spPr>
          <a:xfrm>
            <a:off x="6300802" y="211015"/>
            <a:ext cx="5497087" cy="5653757"/>
          </a:xfrm>
          <a:prstGeom prst="rect">
            <a:avLst/>
          </a:prstGeom>
          <a:ln w="12700">
            <a:solidFill>
              <a:schemeClr val="tx1"/>
            </a:solidFill>
          </a:ln>
        </p:spPr>
      </p:pic>
      <p:sp>
        <p:nvSpPr>
          <p:cNvPr id="8" name="Rectangle 7">
            <a:extLst>
              <a:ext uri="{FF2B5EF4-FFF2-40B4-BE49-F238E27FC236}">
                <a16:creationId xmlns:a16="http://schemas.microsoft.com/office/drawing/2014/main" id="{B5CFD423-BFA2-4C99-B7F5-A81E42BC0069}"/>
              </a:ext>
            </a:extLst>
          </p:cNvPr>
          <p:cNvSpPr/>
          <p:nvPr/>
        </p:nvSpPr>
        <p:spPr>
          <a:xfrm>
            <a:off x="1569706" y="6208249"/>
            <a:ext cx="3852593" cy="369332"/>
          </a:xfrm>
          <a:prstGeom prst="rect">
            <a:avLst/>
          </a:prstGeom>
        </p:spPr>
        <p:txBody>
          <a:bodyPr wrap="none">
            <a:spAutoFit/>
          </a:bodyPr>
          <a:lstStyle/>
          <a:p>
            <a:r>
              <a:rPr lang="en-US" dirty="0">
                <a:hlinkClick r:id="rId4"/>
              </a:rPr>
              <a:t>https://www.iowasrf.com/section-106/</a:t>
            </a:r>
            <a:endParaRPr lang="en-US" dirty="0"/>
          </a:p>
        </p:txBody>
      </p:sp>
      <p:sp>
        <p:nvSpPr>
          <p:cNvPr id="9" name="TextBox 8">
            <a:extLst>
              <a:ext uri="{FF2B5EF4-FFF2-40B4-BE49-F238E27FC236}">
                <a16:creationId xmlns:a16="http://schemas.microsoft.com/office/drawing/2014/main" id="{B9E8EE9D-E1F4-4E48-A152-B06C135130AE}"/>
              </a:ext>
            </a:extLst>
          </p:cNvPr>
          <p:cNvSpPr txBox="1"/>
          <p:nvPr/>
        </p:nvSpPr>
        <p:spPr>
          <a:xfrm>
            <a:off x="1261241" y="5449273"/>
            <a:ext cx="4469525" cy="830997"/>
          </a:xfrm>
          <a:prstGeom prst="rect">
            <a:avLst/>
          </a:prstGeom>
          <a:noFill/>
        </p:spPr>
        <p:txBody>
          <a:bodyPr wrap="square" rtlCol="0">
            <a:spAutoFit/>
          </a:bodyPr>
          <a:lstStyle/>
          <a:p>
            <a:pPr algn="ctr"/>
            <a:r>
              <a:rPr lang="en-US" sz="2400" b="1" dirty="0">
                <a:solidFill>
                  <a:srgbClr val="FF0000"/>
                </a:solidFill>
              </a:rPr>
              <a:t>Copies available after session</a:t>
            </a:r>
          </a:p>
          <a:p>
            <a:pPr algn="ctr"/>
            <a:r>
              <a:rPr lang="en-US" sz="2400" b="1" dirty="0">
                <a:solidFill>
                  <a:srgbClr val="FF0000"/>
                </a:solidFill>
              </a:rPr>
              <a:t>or online</a:t>
            </a:r>
          </a:p>
        </p:txBody>
      </p:sp>
    </p:spTree>
    <p:extLst>
      <p:ext uri="{BB962C8B-B14F-4D97-AF65-F5344CB8AC3E}">
        <p14:creationId xmlns:p14="http://schemas.microsoft.com/office/powerpoint/2010/main" val="91515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600368-549C-4207-989F-39CEEF5C1AC1}"/>
              </a:ext>
            </a:extLst>
          </p:cNvPr>
          <p:cNvSpPr>
            <a:spLocks noGrp="1"/>
          </p:cNvSpPr>
          <p:nvPr>
            <p:ph type="title"/>
          </p:nvPr>
        </p:nvSpPr>
        <p:spPr>
          <a:xfrm>
            <a:off x="838200" y="365127"/>
            <a:ext cx="10515600" cy="685631"/>
          </a:xfrm>
        </p:spPr>
        <p:txBody>
          <a:bodyPr>
            <a:normAutofit fontScale="90000"/>
          </a:bodyPr>
          <a:lstStyle/>
          <a:p>
            <a:pPr algn="ctr"/>
            <a:r>
              <a:rPr lang="en-US" b="1" dirty="0">
                <a:effectLst>
                  <a:outerShdw blurRad="38100" dist="38100" dir="2700000" algn="tl">
                    <a:srgbClr val="000000">
                      <a:alpha val="43137"/>
                    </a:srgbClr>
                  </a:outerShdw>
                </a:effectLst>
              </a:rPr>
              <a:t>Use of Exclusions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4F28CCE-DC8A-4201-98DE-28946CD03118}"/>
              </a:ext>
            </a:extLst>
          </p:cNvPr>
          <p:cNvSpPr>
            <a:spLocks noGrp="1"/>
          </p:cNvSpPr>
          <p:nvPr>
            <p:ph idx="1"/>
          </p:nvPr>
        </p:nvSpPr>
        <p:spPr>
          <a:xfrm>
            <a:off x="1744579" y="1253331"/>
            <a:ext cx="8915400" cy="4351338"/>
          </a:xfrm>
        </p:spPr>
        <p:txBody>
          <a:bodyPr anchor="ctr">
            <a:normAutofit fontScale="70000" lnSpcReduction="20000"/>
          </a:bodyPr>
          <a:lstStyle/>
          <a:p>
            <a:pPr>
              <a:spcAft>
                <a:spcPts val="600"/>
              </a:spcAft>
            </a:pPr>
            <a:r>
              <a:rPr lang="en-US" sz="3600" dirty="0"/>
              <a:t>SRF staff will complete an </a:t>
            </a:r>
            <a:r>
              <a:rPr lang="en-US" sz="3600" b="1" dirty="0"/>
              <a:t>Excluded from Review Form </a:t>
            </a:r>
            <a:r>
              <a:rPr lang="en-US" sz="3600" dirty="0"/>
              <a:t>for all exclusions</a:t>
            </a:r>
          </a:p>
          <a:p>
            <a:pPr lvl="1">
              <a:spcAft>
                <a:spcPts val="600"/>
              </a:spcAft>
            </a:pPr>
            <a:r>
              <a:rPr lang="en-US" sz="3200" dirty="0"/>
              <a:t>Tier 1 exclusions are reviewed by ERS (environmental review staff)</a:t>
            </a:r>
          </a:p>
          <a:p>
            <a:pPr lvl="1">
              <a:spcAft>
                <a:spcPts val="600"/>
              </a:spcAft>
            </a:pPr>
            <a:r>
              <a:rPr lang="en-US" sz="3200" dirty="0"/>
              <a:t>Tier 2 exclusions </a:t>
            </a:r>
            <a:r>
              <a:rPr lang="en-US" sz="3200" u="sng" dirty="0"/>
              <a:t>must be reviewed by SOI qualified staff</a:t>
            </a:r>
            <a:r>
              <a:rPr lang="en-US" sz="3200" dirty="0"/>
              <a:t> (but are not submitted to SHPO for review) </a:t>
            </a:r>
          </a:p>
          <a:p>
            <a:pPr lvl="2">
              <a:spcAft>
                <a:spcPts val="600"/>
              </a:spcAft>
            </a:pPr>
            <a:r>
              <a:rPr lang="en-US" sz="2800" i="1" dirty="0"/>
              <a:t>Iowa SRF initiated contracts on Nov. 1</a:t>
            </a:r>
            <a:r>
              <a:rPr lang="en-US" sz="2800" i="1" baseline="30000" dirty="0"/>
              <a:t>st</a:t>
            </a:r>
            <a:r>
              <a:rPr lang="en-US" sz="2800" i="1" dirty="0"/>
              <a:t> with (2) SOI-qualified services </a:t>
            </a:r>
          </a:p>
          <a:p>
            <a:pPr>
              <a:spcAft>
                <a:spcPts val="600"/>
              </a:spcAft>
            </a:pPr>
            <a:r>
              <a:rPr lang="en-US" sz="3600" dirty="0"/>
              <a:t>SRF will provide Iowa SHPO, EPA, and ACHP an annual report of all undertakings for which the exclusions were applied</a:t>
            </a:r>
          </a:p>
          <a:p>
            <a:pPr>
              <a:spcAft>
                <a:spcPts val="600"/>
              </a:spcAft>
            </a:pPr>
            <a:r>
              <a:rPr lang="en-US" sz="3600" dirty="0"/>
              <a:t>SHPO may review/audit any project file related to the use of the exclusions</a:t>
            </a:r>
          </a:p>
        </p:txBody>
      </p:sp>
    </p:spTree>
    <p:extLst>
      <p:ext uri="{BB962C8B-B14F-4D97-AF65-F5344CB8AC3E}">
        <p14:creationId xmlns:p14="http://schemas.microsoft.com/office/powerpoint/2010/main" val="354205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14F1-571F-4D46-9FA1-E6B6CCCA6CDA}"/>
              </a:ext>
            </a:extLst>
          </p:cNvPr>
          <p:cNvSpPr>
            <a:spLocks noGrp="1"/>
          </p:cNvSpPr>
          <p:nvPr>
            <p:ph type="title"/>
          </p:nvPr>
        </p:nvSpPr>
        <p:spPr>
          <a:xfrm>
            <a:off x="2148938" y="936574"/>
            <a:ext cx="6447501" cy="515203"/>
          </a:xfrm>
        </p:spPr>
        <p:txBody>
          <a:bodyPr>
            <a:no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Background</a:t>
            </a:r>
          </a:p>
        </p:txBody>
      </p:sp>
      <p:sp>
        <p:nvSpPr>
          <p:cNvPr id="3" name="Content Placeholder 2">
            <a:extLst>
              <a:ext uri="{FF2B5EF4-FFF2-40B4-BE49-F238E27FC236}">
                <a16:creationId xmlns:a16="http://schemas.microsoft.com/office/drawing/2014/main" id="{F28022F5-594E-46A4-9EC7-BA9610207BE8}"/>
              </a:ext>
            </a:extLst>
          </p:cNvPr>
          <p:cNvSpPr>
            <a:spLocks noGrp="1"/>
          </p:cNvSpPr>
          <p:nvPr>
            <p:ph idx="1"/>
          </p:nvPr>
        </p:nvSpPr>
        <p:spPr>
          <a:xfrm>
            <a:off x="2688081" y="2172678"/>
            <a:ext cx="5998719" cy="2657230"/>
          </a:xfrm>
        </p:spPr>
        <p:txBody>
          <a:bodyPr>
            <a:noAutofit/>
          </a:bodyPr>
          <a:lstStyle/>
          <a:p>
            <a:pPr marL="0" indent="0">
              <a:lnSpc>
                <a:spcPct val="100000"/>
              </a:lnSpc>
              <a:buNone/>
            </a:pPr>
            <a:r>
              <a:rPr lang="en-US" sz="2400" dirty="0">
                <a:solidFill>
                  <a:schemeClr val="tx1"/>
                </a:solidFill>
                <a:latin typeface="Calibri" panose="020F0502020204030204" pitchFamily="34" charset="0"/>
                <a:cs typeface="Calibri" panose="020F0502020204030204" pitchFamily="34" charset="0"/>
              </a:rPr>
              <a:t>SRF recipients are required to comply with a variety of state and federal regulations including environmental cross-cutters</a:t>
            </a:r>
          </a:p>
          <a:p>
            <a:pPr lvl="2"/>
            <a:r>
              <a:rPr lang="en-US" sz="2400" dirty="0">
                <a:solidFill>
                  <a:schemeClr val="tx1"/>
                </a:solidFill>
                <a:latin typeface="Calibri" panose="020F0502020204030204" pitchFamily="34" charset="0"/>
                <a:cs typeface="Calibri" panose="020F0502020204030204" pitchFamily="34" charset="0"/>
              </a:rPr>
              <a:t>Complicated</a:t>
            </a:r>
          </a:p>
          <a:p>
            <a:pPr lvl="2"/>
            <a:r>
              <a:rPr lang="en-US" sz="2400" dirty="0">
                <a:solidFill>
                  <a:schemeClr val="tx1"/>
                </a:solidFill>
                <a:latin typeface="Calibri" panose="020F0502020204030204" pitchFamily="34" charset="0"/>
                <a:cs typeface="Calibri" panose="020F0502020204030204" pitchFamily="34" charset="0"/>
              </a:rPr>
              <a:t>Time Consuming </a:t>
            </a:r>
          </a:p>
          <a:p>
            <a:pPr lvl="2"/>
            <a:r>
              <a:rPr lang="en-US" sz="2400" dirty="0">
                <a:solidFill>
                  <a:schemeClr val="tx1"/>
                </a:solidFill>
                <a:latin typeface="Calibri" panose="020F0502020204030204" pitchFamily="34" charset="0"/>
                <a:cs typeface="Calibri" panose="020F0502020204030204" pitchFamily="34" charset="0"/>
              </a:rPr>
              <a:t>Expensive</a:t>
            </a:r>
          </a:p>
        </p:txBody>
      </p:sp>
    </p:spTree>
    <p:extLst>
      <p:ext uri="{BB962C8B-B14F-4D97-AF65-F5344CB8AC3E}">
        <p14:creationId xmlns:p14="http://schemas.microsoft.com/office/powerpoint/2010/main" val="1867070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4149-526D-4461-AD76-517F02081079}"/>
              </a:ext>
            </a:extLst>
          </p:cNvPr>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this Accomplish for SRF?</a:t>
            </a:r>
          </a:p>
        </p:txBody>
      </p:sp>
      <p:sp>
        <p:nvSpPr>
          <p:cNvPr id="3" name="Content Placeholder 2">
            <a:extLst>
              <a:ext uri="{FF2B5EF4-FFF2-40B4-BE49-F238E27FC236}">
                <a16:creationId xmlns:a16="http://schemas.microsoft.com/office/drawing/2014/main" id="{779B2405-7DE1-4F15-AE87-A60B8A548EB3}"/>
              </a:ext>
            </a:extLst>
          </p:cNvPr>
          <p:cNvSpPr>
            <a:spLocks noGrp="1"/>
          </p:cNvSpPr>
          <p:nvPr>
            <p:ph idx="1"/>
          </p:nvPr>
        </p:nvSpPr>
        <p:spPr>
          <a:xfrm>
            <a:off x="1786689" y="1690690"/>
            <a:ext cx="8618621" cy="4085891"/>
          </a:xfrm>
        </p:spPr>
        <p:txBody>
          <a:bodyPr>
            <a:noAutofit/>
          </a:bodyPr>
          <a:lstStyle/>
          <a:p>
            <a:r>
              <a:rPr lang="en-US" sz="2400" dirty="0">
                <a:solidFill>
                  <a:schemeClr val="tx1"/>
                </a:solidFill>
                <a:latin typeface="Calibri" panose="020F0502020204030204" pitchFamily="34" charset="0"/>
                <a:cs typeface="Calibri" panose="020F0502020204030204" pitchFamily="34" charset="0"/>
              </a:rPr>
              <a:t>The PA will allow SRF to streamline the Section 106 process for certain types of SRF funded projects</a:t>
            </a:r>
          </a:p>
          <a:p>
            <a:pPr marL="0" indent="0">
              <a:buNone/>
            </a:pPr>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When the potential for adverse effects to historic properties is limited, SRF will have greater control of project timeline in regards to Section 106 clearance</a:t>
            </a:r>
          </a:p>
          <a:p>
            <a:pPr marL="0" indent="0">
              <a:buNone/>
            </a:pPr>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For certain projects which are not likely to impact historic properties, SRF will be able to provide an annual report to the SHPO</a:t>
            </a:r>
          </a:p>
        </p:txBody>
      </p:sp>
    </p:spTree>
    <p:extLst>
      <p:ext uri="{BB962C8B-B14F-4D97-AF65-F5344CB8AC3E}">
        <p14:creationId xmlns:p14="http://schemas.microsoft.com/office/powerpoint/2010/main" val="82424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4149-526D-4461-AD76-517F02081079}"/>
              </a:ext>
            </a:extLst>
          </p:cNvPr>
          <p:cNvSpPr>
            <a:spLocks noGrp="1"/>
          </p:cNvSpPr>
          <p:nvPr>
            <p:ph type="title"/>
          </p:nvPr>
        </p:nvSpPr>
        <p:spPr>
          <a:xfrm>
            <a:off x="838200" y="365128"/>
            <a:ext cx="10515600" cy="693652"/>
          </a:xfrm>
        </p:spPr>
        <p:txBody>
          <a:bodyPr>
            <a:normAutofit fontScale="90000"/>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Why is the SOI Contract Important?</a:t>
            </a:r>
          </a:p>
        </p:txBody>
      </p:sp>
      <p:sp>
        <p:nvSpPr>
          <p:cNvPr id="3" name="Content Placeholder 2">
            <a:extLst>
              <a:ext uri="{FF2B5EF4-FFF2-40B4-BE49-F238E27FC236}">
                <a16:creationId xmlns:a16="http://schemas.microsoft.com/office/drawing/2014/main" id="{779B2405-7DE1-4F15-AE87-A60B8A548EB3}"/>
              </a:ext>
            </a:extLst>
          </p:cNvPr>
          <p:cNvSpPr>
            <a:spLocks noGrp="1"/>
          </p:cNvSpPr>
          <p:nvPr>
            <p:ph idx="1"/>
          </p:nvPr>
        </p:nvSpPr>
        <p:spPr>
          <a:xfrm>
            <a:off x="1929063" y="1347537"/>
            <a:ext cx="8522368" cy="4636921"/>
          </a:xfrm>
        </p:spPr>
        <p:txBody>
          <a:bodyPr>
            <a:noAutofit/>
          </a:bodyPr>
          <a:lstStyle/>
          <a:p>
            <a:r>
              <a:rPr lang="en-US" sz="2400" dirty="0">
                <a:solidFill>
                  <a:schemeClr val="tx1"/>
                </a:solidFill>
                <a:latin typeface="Calibri" panose="020F0502020204030204" pitchFamily="34" charset="0"/>
                <a:cs typeface="Calibri" panose="020F0502020204030204" pitchFamily="34" charset="0"/>
              </a:rPr>
              <a:t>The PA identifies the ways that SOI-qualified staff can assist with exclusions, reducing the number of projects submitted to SHPO</a:t>
            </a:r>
          </a:p>
          <a:p>
            <a:pPr marL="0" indent="0">
              <a:buNone/>
            </a:pPr>
            <a:endParaRPr lang="en-US" sz="2400" b="1" i="1" dirty="0">
              <a:solidFill>
                <a:schemeClr val="tx1"/>
              </a:solidFill>
              <a:latin typeface="Calibri" panose="020F0502020204030204" pitchFamily="34" charset="0"/>
              <a:cs typeface="Calibri" panose="020F0502020204030204" pitchFamily="34" charset="0"/>
            </a:endParaRPr>
          </a:p>
          <a:p>
            <a:pPr marL="0" indent="0">
              <a:buNone/>
            </a:pPr>
            <a:r>
              <a:rPr lang="en-US" sz="2400" b="1" i="1" dirty="0">
                <a:solidFill>
                  <a:schemeClr val="tx1"/>
                </a:solidFill>
                <a:latin typeface="Calibri" panose="020F0502020204030204" pitchFamily="34" charset="0"/>
                <a:cs typeface="Calibri" panose="020F0502020204030204" pitchFamily="34" charset="0"/>
              </a:rPr>
              <a:t>Beyond assistance with exclusions:</a:t>
            </a:r>
          </a:p>
          <a:p>
            <a:r>
              <a:rPr lang="en-US" sz="2400" dirty="0">
                <a:solidFill>
                  <a:schemeClr val="tx1"/>
                </a:solidFill>
                <a:latin typeface="Calibri" panose="020F0502020204030204" pitchFamily="34" charset="0"/>
                <a:cs typeface="Calibri" panose="020F0502020204030204" pitchFamily="34" charset="0"/>
              </a:rPr>
              <a:t>SOI staff will assist SRF with preparing documentation for SRF projects prior to SHPO submittal (streamlining SHPO review)</a:t>
            </a:r>
          </a:p>
          <a:p>
            <a:pPr marL="0" indent="0">
              <a:buNone/>
            </a:pPr>
            <a:endParaRPr lang="en-US" sz="16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Having SOI staff assist SRF with reviewing archaeological or architectural reports prior to SHPO submittal will reduce likelihood of SHPO requests for more information and need for ER rework </a:t>
            </a:r>
          </a:p>
          <a:p>
            <a:pPr>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325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1483-49D3-4765-9E83-A9230A1A173C}"/>
              </a:ext>
            </a:extLst>
          </p:cNvPr>
          <p:cNvSpPr>
            <a:spLocks noGrp="1"/>
          </p:cNvSpPr>
          <p:nvPr>
            <p:ph type="title"/>
          </p:nvPr>
        </p:nvSpPr>
        <p:spPr>
          <a:xfrm>
            <a:off x="1668379" y="545600"/>
            <a:ext cx="8410074" cy="629484"/>
          </a:xfrm>
        </p:spPr>
        <p:txBody>
          <a:bodyPr>
            <a:normAutofit fontScale="90000"/>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 Development Timeline</a:t>
            </a:r>
          </a:p>
        </p:txBody>
      </p:sp>
      <p:sp>
        <p:nvSpPr>
          <p:cNvPr id="3" name="Content Placeholder 2">
            <a:extLst>
              <a:ext uri="{FF2B5EF4-FFF2-40B4-BE49-F238E27FC236}">
                <a16:creationId xmlns:a16="http://schemas.microsoft.com/office/drawing/2014/main" id="{54F28CCE-DC8A-4201-98DE-28946CD03118}"/>
              </a:ext>
            </a:extLst>
          </p:cNvPr>
          <p:cNvSpPr>
            <a:spLocks noGrp="1"/>
          </p:cNvSpPr>
          <p:nvPr>
            <p:ph idx="1"/>
          </p:nvPr>
        </p:nvSpPr>
        <p:spPr>
          <a:xfrm>
            <a:off x="1828800" y="1335506"/>
            <a:ext cx="8863263" cy="4507831"/>
          </a:xfrm>
        </p:spPr>
        <p:txBody>
          <a:bodyPr anchor="ctr">
            <a:noAutofit/>
          </a:bodyPr>
          <a:lstStyle/>
          <a:p>
            <a:pPr marL="0" indent="0">
              <a:spcBef>
                <a:spcPts val="0"/>
              </a:spcBef>
              <a:spcAft>
                <a:spcPts val="600"/>
              </a:spcAft>
              <a:buNone/>
            </a:pPr>
            <a:r>
              <a:rPr lang="en-US" sz="2400" dirty="0">
                <a:latin typeface="Calibri" panose="020F0502020204030204" pitchFamily="34" charset="0"/>
                <a:cs typeface="Calibri" panose="020F0502020204030204" pitchFamily="34" charset="0"/>
              </a:rPr>
              <a:t>8/24/2022 - Kick-off meeting SRF &amp; SHPO with moderator</a:t>
            </a:r>
          </a:p>
          <a:p>
            <a:pPr marL="0" indent="0">
              <a:spcBef>
                <a:spcPts val="0"/>
              </a:spcBef>
              <a:spcAft>
                <a:spcPts val="600"/>
              </a:spcAft>
              <a:buNone/>
            </a:pPr>
            <a:r>
              <a:rPr lang="en-US" sz="2400" dirty="0">
                <a:solidFill>
                  <a:schemeClr val="tx1"/>
                </a:solidFill>
                <a:latin typeface="Calibri" panose="020F0502020204030204" pitchFamily="34" charset="0"/>
                <a:cs typeface="Calibri" panose="020F0502020204030204" pitchFamily="34" charset="0"/>
              </a:rPr>
              <a:t>12/7/2022 - First PA Draft distributed for review</a:t>
            </a:r>
          </a:p>
          <a:p>
            <a:pPr marL="0" indent="0">
              <a:spcBef>
                <a:spcPts val="0"/>
              </a:spcBef>
              <a:spcAft>
                <a:spcPts val="600"/>
              </a:spcAft>
              <a:buNone/>
            </a:pPr>
            <a:r>
              <a:rPr lang="en-US" sz="2400" dirty="0">
                <a:solidFill>
                  <a:schemeClr val="tx1"/>
                </a:solidFill>
                <a:latin typeface="Calibri" panose="020F0502020204030204" pitchFamily="34" charset="0"/>
                <a:cs typeface="Calibri" panose="020F0502020204030204" pitchFamily="34" charset="0"/>
              </a:rPr>
              <a:t>10/25/2023 - Public meeting to present Draft PA topic</a:t>
            </a:r>
          </a:p>
          <a:p>
            <a:pPr marL="0" indent="0">
              <a:spcBef>
                <a:spcPts val="0"/>
              </a:spcBef>
              <a:spcAft>
                <a:spcPts val="600"/>
              </a:spcAft>
              <a:buNone/>
            </a:pPr>
            <a:r>
              <a:rPr lang="en-US" sz="2400" dirty="0">
                <a:solidFill>
                  <a:schemeClr val="tx1"/>
                </a:solidFill>
                <a:latin typeface="Calibri" panose="020F0502020204030204" pitchFamily="34" charset="0"/>
                <a:cs typeface="Calibri" panose="020F0502020204030204" pitchFamily="34" charset="0"/>
              </a:rPr>
              <a:t>1/8/2024  - Draft PA publicly posted for comments and sent to Tribes</a:t>
            </a:r>
            <a:endParaRPr lang="en-US" sz="2400" dirty="0">
              <a:latin typeface="Calibri" panose="020F0502020204030204" pitchFamily="34" charset="0"/>
              <a:cs typeface="Calibri" panose="020F0502020204030204" pitchFamily="34" charset="0"/>
            </a:endParaRPr>
          </a:p>
          <a:p>
            <a:pPr marL="0" indent="0">
              <a:spcBef>
                <a:spcPts val="0"/>
              </a:spcBef>
              <a:spcAft>
                <a:spcPts val="600"/>
              </a:spcAft>
              <a:buNone/>
            </a:pPr>
            <a:r>
              <a:rPr lang="en-US" sz="2400" dirty="0">
                <a:solidFill>
                  <a:schemeClr val="tx1"/>
                </a:solidFill>
                <a:latin typeface="Calibri" panose="020F0502020204030204" pitchFamily="34" charset="0"/>
                <a:cs typeface="Calibri" panose="020F0502020204030204" pitchFamily="34" charset="0"/>
              </a:rPr>
              <a:t>5/8/2024 - Tribe meeting to discuss Draft PA</a:t>
            </a:r>
          </a:p>
          <a:p>
            <a:pPr marL="0" indent="0">
              <a:spcBef>
                <a:spcPts val="0"/>
              </a:spcBef>
              <a:spcAft>
                <a:spcPts val="600"/>
              </a:spcAft>
              <a:buNone/>
            </a:pPr>
            <a:endParaRPr lang="en-US" sz="2400" dirty="0">
              <a:latin typeface="Calibri" panose="020F0502020204030204" pitchFamily="34" charset="0"/>
              <a:cs typeface="Calibri" panose="020F0502020204030204" pitchFamily="34" charset="0"/>
            </a:endParaRPr>
          </a:p>
          <a:p>
            <a:pPr marL="0" indent="0">
              <a:spcBef>
                <a:spcPts val="0"/>
              </a:spcBef>
              <a:spcAft>
                <a:spcPts val="600"/>
              </a:spcAft>
              <a:buNone/>
            </a:pPr>
            <a:r>
              <a:rPr lang="en-US" sz="2400" dirty="0">
                <a:latin typeface="Calibri" panose="020F0502020204030204" pitchFamily="34" charset="0"/>
                <a:cs typeface="Calibri" panose="020F0502020204030204" pitchFamily="34" charset="0"/>
              </a:rPr>
              <a:t>January 2023 through October 2024, SRF led </a:t>
            </a:r>
            <a:r>
              <a:rPr lang="en-US" sz="2400" u="sng" dirty="0">
                <a:latin typeface="Calibri" panose="020F0502020204030204" pitchFamily="34" charset="0"/>
                <a:cs typeface="Calibri" panose="020F0502020204030204" pitchFamily="34" charset="0"/>
              </a:rPr>
              <a:t>33 meetings </a:t>
            </a:r>
            <a:r>
              <a:rPr lang="en-US" sz="2400" dirty="0">
                <a:latin typeface="Calibri" panose="020F0502020204030204" pitchFamily="34" charset="0"/>
                <a:cs typeface="Calibri" panose="020F0502020204030204" pitchFamily="34" charset="0"/>
              </a:rPr>
              <a:t>with PA partners to discuss comments and improve the draft</a:t>
            </a:r>
          </a:p>
          <a:p>
            <a:pPr marL="0" indent="0">
              <a:spcBef>
                <a:spcPts val="0"/>
              </a:spcBef>
              <a:spcAft>
                <a:spcPts val="600"/>
              </a:spcAft>
              <a:buNone/>
            </a:pPr>
            <a:endParaRPr lang="en-US" sz="2400" i="1" dirty="0">
              <a:latin typeface="Calibri" panose="020F0502020204030204" pitchFamily="34" charset="0"/>
              <a:cs typeface="Calibri" panose="020F0502020204030204" pitchFamily="34" charset="0"/>
            </a:endParaRPr>
          </a:p>
          <a:p>
            <a:pPr marL="0" indent="0">
              <a:spcBef>
                <a:spcPts val="0"/>
              </a:spcBef>
              <a:spcAft>
                <a:spcPts val="600"/>
              </a:spcAft>
              <a:buNone/>
            </a:pPr>
            <a:r>
              <a:rPr lang="en-US" sz="2400" dirty="0">
                <a:latin typeface="Calibri" panose="020F0502020204030204" pitchFamily="34" charset="0"/>
                <a:cs typeface="Calibri" panose="020F0502020204030204" pitchFamily="34" charset="0"/>
              </a:rPr>
              <a:t>11/4/2024 - PA partners met with USACE to update PA</a:t>
            </a:r>
          </a:p>
        </p:txBody>
      </p:sp>
    </p:spTree>
    <p:extLst>
      <p:ext uri="{BB962C8B-B14F-4D97-AF65-F5344CB8AC3E}">
        <p14:creationId xmlns:p14="http://schemas.microsoft.com/office/powerpoint/2010/main" val="899348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4149-526D-4461-AD76-517F02081079}"/>
              </a:ext>
            </a:extLst>
          </p:cNvPr>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Path to Completion</a:t>
            </a:r>
          </a:p>
        </p:txBody>
      </p:sp>
      <p:sp>
        <p:nvSpPr>
          <p:cNvPr id="3" name="Content Placeholder 2">
            <a:extLst>
              <a:ext uri="{FF2B5EF4-FFF2-40B4-BE49-F238E27FC236}">
                <a16:creationId xmlns:a16="http://schemas.microsoft.com/office/drawing/2014/main" id="{779B2405-7DE1-4F15-AE87-A60B8A548EB3}"/>
              </a:ext>
            </a:extLst>
          </p:cNvPr>
          <p:cNvSpPr>
            <a:spLocks noGrp="1"/>
          </p:cNvSpPr>
          <p:nvPr>
            <p:ph idx="1"/>
          </p:nvPr>
        </p:nvSpPr>
        <p:spPr>
          <a:xfrm>
            <a:off x="2141621" y="1924098"/>
            <a:ext cx="7844590" cy="3385839"/>
          </a:xfrm>
        </p:spPr>
        <p:txBody>
          <a:bodyPr>
            <a:noAutofit/>
          </a:bodyPr>
          <a:lstStyle/>
          <a:p>
            <a:pPr>
              <a:spcAft>
                <a:spcPts val="600"/>
              </a:spcAft>
            </a:pPr>
            <a:r>
              <a:rPr lang="en-US" sz="2400" dirty="0">
                <a:latin typeface="Calibri" panose="020F0502020204030204" pitchFamily="34" charset="0"/>
                <a:cs typeface="Calibri" panose="020F0502020204030204" pitchFamily="34" charset="0"/>
              </a:rPr>
              <a:t>Potentially, another Tribe meeting will be held to present final draft</a:t>
            </a:r>
          </a:p>
          <a:p>
            <a:pPr>
              <a:spcAft>
                <a:spcPts val="600"/>
              </a:spcAft>
            </a:pPr>
            <a:r>
              <a:rPr lang="en-US" sz="2400" dirty="0">
                <a:latin typeface="Calibri" panose="020F0502020204030204" pitchFamily="34" charset="0"/>
                <a:cs typeface="Calibri" panose="020F0502020204030204" pitchFamily="34" charset="0"/>
              </a:rPr>
              <a:t>Final 30 Day public comment period on final draft (anticipated for December/January)</a:t>
            </a:r>
          </a:p>
          <a:p>
            <a:pPr>
              <a:spcAft>
                <a:spcPts val="600"/>
              </a:spcAft>
            </a:pPr>
            <a:r>
              <a:rPr lang="en-US" sz="2400" dirty="0">
                <a:latin typeface="Calibri" panose="020F0502020204030204" pitchFamily="34" charset="0"/>
                <a:cs typeface="Calibri" panose="020F0502020204030204" pitchFamily="34" charset="0"/>
              </a:rPr>
              <a:t>Review and incorporate public comments (January/February)</a:t>
            </a:r>
          </a:p>
          <a:p>
            <a:pPr>
              <a:spcAft>
                <a:spcPts val="600"/>
              </a:spcAft>
            </a:pPr>
            <a:r>
              <a:rPr lang="en-US" sz="2400" dirty="0">
                <a:latin typeface="Calibri" panose="020F0502020204030204" pitchFamily="34" charset="0"/>
                <a:cs typeface="Calibri" panose="020F0502020204030204" pitchFamily="34" charset="0"/>
              </a:rPr>
              <a:t>Execute PA (March 2025)</a:t>
            </a:r>
          </a:p>
          <a:p>
            <a:pPr>
              <a:spcAft>
                <a:spcPts val="600"/>
              </a:spcAft>
            </a:pPr>
            <a:endParaRPr lang="en-US" sz="2400" dirty="0">
              <a:latin typeface="Calibri" panose="020F0502020204030204" pitchFamily="34" charset="0"/>
              <a:cs typeface="Calibri" panose="020F0502020204030204" pitchFamily="34" charset="0"/>
            </a:endParaRPr>
          </a:p>
          <a:p>
            <a:pPr>
              <a:spcAft>
                <a:spcPts val="600"/>
              </a:spcAft>
            </a:pPr>
            <a:endParaRPr lang="en-US" sz="2400" dirty="0">
              <a:latin typeface="Calibri" panose="020F0502020204030204" pitchFamily="34" charset="0"/>
              <a:cs typeface="Calibri" panose="020F0502020204030204" pitchFamily="34" charset="0"/>
            </a:endParaRPr>
          </a:p>
          <a:p>
            <a:pPr>
              <a:spcAft>
                <a:spcPts val="600"/>
              </a:spcAft>
            </a:pPr>
            <a:endParaRPr lang="en-US" sz="2400" dirty="0">
              <a:latin typeface="Calibri" panose="020F0502020204030204" pitchFamily="34" charset="0"/>
              <a:cs typeface="Calibri" panose="020F0502020204030204" pitchFamily="34" charset="0"/>
            </a:endParaRPr>
          </a:p>
          <a:p>
            <a:pPr>
              <a:spcAft>
                <a:spcPts val="600"/>
              </a:spcAft>
            </a:pPr>
            <a:endParaRPr lang="en-US" sz="2400" dirty="0">
              <a:latin typeface="Calibri" panose="020F0502020204030204" pitchFamily="34" charset="0"/>
              <a:cs typeface="Calibri" panose="020F0502020204030204" pitchFamily="34" charset="0"/>
            </a:endParaRPr>
          </a:p>
          <a:p>
            <a:pPr marL="0" indent="0">
              <a:buNone/>
            </a:pPr>
            <a:endParaRPr lang="en-US" sz="1400" dirty="0">
              <a:solidFill>
                <a:schemeClr val="tx1"/>
              </a:solidFill>
              <a:latin typeface="Calibri" panose="020F0502020204030204" pitchFamily="34" charset="0"/>
              <a:cs typeface="Calibri" panose="020F0502020204030204" pitchFamily="34" charset="0"/>
            </a:endParaRPr>
          </a:p>
          <a:p>
            <a:pPr marL="0" indent="0">
              <a:buNone/>
            </a:pPr>
            <a:endParaRPr lang="en-US" sz="160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9379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8859-51DA-4B62-B631-7FB84202847D}"/>
              </a:ext>
            </a:extLst>
          </p:cNvPr>
          <p:cNvSpPr>
            <a:spLocks noGrp="1"/>
          </p:cNvSpPr>
          <p:nvPr>
            <p:ph type="title"/>
          </p:nvPr>
        </p:nvSpPr>
        <p:spPr>
          <a:xfrm>
            <a:off x="838200" y="365127"/>
            <a:ext cx="10515600" cy="681831"/>
          </a:xfrm>
        </p:spPr>
        <p:txBody>
          <a:bodyPr>
            <a:normAutofit fontScale="90000"/>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Questions &amp; Resources</a:t>
            </a:r>
          </a:p>
        </p:txBody>
      </p:sp>
      <p:sp>
        <p:nvSpPr>
          <p:cNvPr id="4" name="TextBox 3">
            <a:extLst>
              <a:ext uri="{FF2B5EF4-FFF2-40B4-BE49-F238E27FC236}">
                <a16:creationId xmlns:a16="http://schemas.microsoft.com/office/drawing/2014/main" id="{8FD4027E-153E-4F3E-887C-2F22528BAE0E}"/>
              </a:ext>
            </a:extLst>
          </p:cNvPr>
          <p:cNvSpPr txBox="1"/>
          <p:nvPr/>
        </p:nvSpPr>
        <p:spPr>
          <a:xfrm>
            <a:off x="1094350" y="2399645"/>
            <a:ext cx="4274819" cy="3754874"/>
          </a:xfrm>
          <a:prstGeom prst="rect">
            <a:avLst/>
          </a:prstGeom>
          <a:noFill/>
        </p:spPr>
        <p:txBody>
          <a:bodyPr wrap="square" rtlCol="0">
            <a:spAutoFit/>
          </a:bodyPr>
          <a:lstStyle/>
          <a:p>
            <a:pPr defTabSz="457200"/>
            <a:endParaRPr lang="en-US" sz="2300" dirty="0">
              <a:solidFill>
                <a:prstClr val="black"/>
              </a:solidFill>
              <a:latin typeface="Calibri" panose="020F0502020204030204" pitchFamily="34" charset="0"/>
              <a:cs typeface="Calibri" panose="020F0502020204030204" pitchFamily="34" charset="0"/>
            </a:endParaRPr>
          </a:p>
          <a:p>
            <a:pPr defTabSz="457200"/>
            <a:r>
              <a:rPr lang="en-US" sz="2300" dirty="0">
                <a:solidFill>
                  <a:prstClr val="black"/>
                </a:solidFill>
                <a:latin typeface="Calibri" panose="020F0502020204030204" pitchFamily="34" charset="0"/>
                <a:cs typeface="Calibri" panose="020F0502020204030204" pitchFamily="34" charset="0"/>
              </a:rPr>
              <a:t>Questions regarding the PA can be directed to: </a:t>
            </a:r>
            <a:r>
              <a:rPr lang="en-US" sz="2300" dirty="0">
                <a:solidFill>
                  <a:srgbClr val="0070C0"/>
                </a:solidFill>
                <a:latin typeface="Calibri" panose="020F0502020204030204" pitchFamily="34" charset="0"/>
                <a:cs typeface="Calibri" panose="020F0502020204030204" pitchFamily="34" charset="0"/>
                <a:hlinkClick r:id="rId3"/>
              </a:rPr>
              <a:t>Karrie.Darnell@dnr.iowa.gov</a:t>
            </a:r>
            <a:endParaRPr lang="en-US" sz="2300" dirty="0">
              <a:solidFill>
                <a:srgbClr val="0070C0"/>
              </a:solidFill>
              <a:latin typeface="Calibri" panose="020F0502020204030204" pitchFamily="34" charset="0"/>
              <a:cs typeface="Calibri" panose="020F0502020204030204" pitchFamily="34" charset="0"/>
            </a:endParaRPr>
          </a:p>
          <a:p>
            <a:pPr defTabSz="457200"/>
            <a:r>
              <a:rPr lang="en-US" dirty="0">
                <a:solidFill>
                  <a:srgbClr val="0070C0"/>
                </a:solidFill>
                <a:latin typeface="Calibri" panose="020F0502020204030204" pitchFamily="34" charset="0"/>
                <a:cs typeface="Calibri" panose="020F0502020204030204" pitchFamily="34" charset="0"/>
              </a:rPr>
              <a:t>Lead SRF Environmental Review Specialist</a:t>
            </a:r>
          </a:p>
          <a:p>
            <a:pPr defTabSz="457200"/>
            <a:endParaRPr lang="en-US" sz="2300" dirty="0">
              <a:solidFill>
                <a:prstClr val="black"/>
              </a:solidFill>
              <a:latin typeface="Calibri" panose="020F0502020204030204" pitchFamily="34" charset="0"/>
              <a:cs typeface="Calibri" panose="020F0502020204030204" pitchFamily="34" charset="0"/>
            </a:endParaRPr>
          </a:p>
          <a:p>
            <a:pPr defTabSz="457200"/>
            <a:r>
              <a:rPr lang="en-US" sz="2300" dirty="0">
                <a:solidFill>
                  <a:prstClr val="black"/>
                </a:solidFill>
                <a:latin typeface="Calibri" panose="020F0502020204030204" pitchFamily="34" charset="0"/>
                <a:cs typeface="Calibri" panose="020F0502020204030204" pitchFamily="34" charset="0"/>
              </a:rPr>
              <a:t>Questions regarding the SOI contract can be directed to: </a:t>
            </a:r>
            <a:r>
              <a:rPr lang="en-US" sz="2300" dirty="0">
                <a:solidFill>
                  <a:srgbClr val="0070C0"/>
                </a:solidFill>
                <a:latin typeface="Calibri" panose="020F0502020204030204" pitchFamily="34" charset="0"/>
                <a:cs typeface="Calibri" panose="020F0502020204030204" pitchFamily="34" charset="0"/>
              </a:rPr>
              <a:t>Jerah.Sheets@dnr.iowa.gov </a:t>
            </a:r>
          </a:p>
          <a:p>
            <a:pPr defTabSz="457200"/>
            <a:r>
              <a:rPr lang="en-US" dirty="0">
                <a:solidFill>
                  <a:srgbClr val="0070C0"/>
                </a:solidFill>
                <a:latin typeface="Calibri" panose="020F0502020204030204" pitchFamily="34" charset="0"/>
                <a:cs typeface="Calibri" panose="020F0502020204030204" pitchFamily="34" charset="0"/>
              </a:rPr>
              <a:t>Water Quality Improvement Supervisor</a:t>
            </a:r>
          </a:p>
          <a:p>
            <a:pPr defTabSz="457200"/>
            <a:endParaRPr lang="en-US" dirty="0">
              <a:solidFill>
                <a:prstClr val="black"/>
              </a:solidFill>
              <a:latin typeface="Trebuchet MS" panose="020B0603020202020204"/>
            </a:endParaRPr>
          </a:p>
        </p:txBody>
      </p:sp>
      <p:pic>
        <p:nvPicPr>
          <p:cNvPr id="3" name="Picture 2">
            <a:extLst>
              <a:ext uri="{FF2B5EF4-FFF2-40B4-BE49-F238E27FC236}">
                <a16:creationId xmlns:a16="http://schemas.microsoft.com/office/drawing/2014/main" id="{E97B882F-3E2A-4AD3-ADAF-8601AB007BCB}"/>
              </a:ext>
            </a:extLst>
          </p:cNvPr>
          <p:cNvPicPr>
            <a:picLocks noChangeAspect="1"/>
          </p:cNvPicPr>
          <p:nvPr/>
        </p:nvPicPr>
        <p:blipFill>
          <a:blip r:embed="rId4"/>
          <a:stretch>
            <a:fillRect/>
          </a:stretch>
        </p:blipFill>
        <p:spPr>
          <a:xfrm>
            <a:off x="6096000" y="2399645"/>
            <a:ext cx="4480437" cy="3411397"/>
          </a:xfrm>
          <a:prstGeom prst="rect">
            <a:avLst/>
          </a:prstGeom>
        </p:spPr>
      </p:pic>
      <p:sp>
        <p:nvSpPr>
          <p:cNvPr id="6" name="Rectangle 5">
            <a:extLst>
              <a:ext uri="{FF2B5EF4-FFF2-40B4-BE49-F238E27FC236}">
                <a16:creationId xmlns:a16="http://schemas.microsoft.com/office/drawing/2014/main" id="{4F773E23-A967-494D-98A0-1EBF6FC88A56}"/>
              </a:ext>
            </a:extLst>
          </p:cNvPr>
          <p:cNvSpPr/>
          <p:nvPr/>
        </p:nvSpPr>
        <p:spPr>
          <a:xfrm>
            <a:off x="1414585" y="1403994"/>
            <a:ext cx="8354648" cy="800219"/>
          </a:xfrm>
          <a:prstGeom prst="rect">
            <a:avLst/>
          </a:prstGeom>
        </p:spPr>
        <p:txBody>
          <a:bodyPr wrap="square">
            <a:spAutoFit/>
          </a:bodyPr>
          <a:lstStyle/>
          <a:p>
            <a:pPr lvl="0" defTabSz="457200"/>
            <a:r>
              <a:rPr lang="en-US" sz="2300" dirty="0">
                <a:solidFill>
                  <a:prstClr val="black"/>
                </a:solidFill>
                <a:latin typeface="Calibri" panose="020F0502020204030204" pitchFamily="34" charset="0"/>
                <a:cs typeface="Calibri" panose="020F0502020204030204" pitchFamily="34" charset="0"/>
              </a:rPr>
              <a:t>The DRAFT Programmatic Agreement (PA) and supporting materials can be viewed at </a:t>
            </a:r>
            <a:r>
              <a:rPr lang="en-US" sz="2300" u="sng"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www.iowasrf.com/section-106/</a:t>
            </a:r>
            <a:endParaRPr lang="en-US" sz="2300" u="sng"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6613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121C77-5140-4DE5-899B-65DA74348D29}"/>
              </a:ext>
            </a:extLst>
          </p:cNvPr>
          <p:cNvSpPr>
            <a:spLocks noGrp="1"/>
          </p:cNvSpPr>
          <p:nvPr>
            <p:ph type="title"/>
          </p:nvPr>
        </p:nvSpPr>
        <p:spPr>
          <a:xfrm>
            <a:off x="838200" y="365128"/>
            <a:ext cx="10515600" cy="725736"/>
          </a:xfrm>
        </p:spPr>
        <p:txBody>
          <a:bodyPr/>
          <a:lstStyle/>
          <a:p>
            <a:pPr algn="ctr"/>
            <a:r>
              <a:rPr lang="en-US" b="1" dirty="0">
                <a:effectLst>
                  <a:outerShdw blurRad="38100" dist="38100" dir="2700000" algn="tl">
                    <a:srgbClr val="000000">
                      <a:alpha val="43137"/>
                    </a:srgbClr>
                  </a:outerShdw>
                </a:effectLst>
              </a:rPr>
              <a:t>Tribal Consultation – Proposed PA</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FF98609-193D-B48B-2505-FE9B4EEF1772}"/>
              </a:ext>
            </a:extLst>
          </p:cNvPr>
          <p:cNvSpPr>
            <a:spLocks noGrp="1"/>
          </p:cNvSpPr>
          <p:nvPr>
            <p:ph idx="1"/>
          </p:nvPr>
        </p:nvSpPr>
        <p:spPr>
          <a:xfrm>
            <a:off x="838200" y="1253331"/>
            <a:ext cx="10515600" cy="4952260"/>
          </a:xfrm>
        </p:spPr>
        <p:txBody>
          <a:bodyPr anchor="t">
            <a:normAutofit fontScale="85000" lnSpcReduction="20000"/>
          </a:bodyPr>
          <a:lstStyle/>
          <a:p>
            <a:pPr>
              <a:lnSpc>
                <a:spcPct val="100000"/>
              </a:lnSpc>
              <a:spcAft>
                <a:spcPts val="600"/>
              </a:spcAft>
            </a:pPr>
            <a:r>
              <a:rPr lang="en-US" dirty="0"/>
              <a:t>IA SRF currently contacts Tribes and other consulting parties early in project planning and the </a:t>
            </a:r>
            <a:r>
              <a:rPr lang="en-US" dirty="0">
                <a:latin typeface="CIDFont+F2"/>
              </a:rPr>
              <a:t>PA proposes SRF continue that work with Tribes</a:t>
            </a:r>
          </a:p>
          <a:p>
            <a:pPr lvl="1">
              <a:lnSpc>
                <a:spcPct val="100000"/>
              </a:lnSpc>
              <a:spcAft>
                <a:spcPts val="600"/>
              </a:spcAft>
            </a:pPr>
            <a:r>
              <a:rPr lang="en-US" i="1" dirty="0"/>
              <a:t>Iowa SRF has consulted with nearly 30 different Tribes for the last 20 years</a:t>
            </a:r>
          </a:p>
          <a:p>
            <a:pPr lvl="1">
              <a:lnSpc>
                <a:spcPct val="100000"/>
              </a:lnSpc>
              <a:spcAft>
                <a:spcPts val="600"/>
              </a:spcAft>
            </a:pPr>
            <a:r>
              <a:rPr lang="en-US" i="1" dirty="0">
                <a:latin typeface="Calibri" panose="020F0502020204030204" pitchFamily="34" charset="0"/>
                <a:ea typeface="Calibri" panose="020F0502020204030204" pitchFamily="34" charset="0"/>
                <a:cs typeface="Times New Roman" panose="02020603050405020304" pitchFamily="18" charset="0"/>
              </a:rPr>
              <a:t>Tribes have the opportunity to either make their concerns about places and properties of religious and cultural significance known and decide how they want to move forward, if a Tribe believes a project may have an effect on a property of importance to the Tribe</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i="1" dirty="0"/>
          </a:p>
          <a:p>
            <a:pPr algn="l"/>
            <a:endParaRPr lang="en-US" dirty="0">
              <a:latin typeface="CIDFont+F2"/>
            </a:endParaRPr>
          </a:p>
          <a:p>
            <a:pPr algn="l"/>
            <a:r>
              <a:rPr lang="en-US" dirty="0">
                <a:latin typeface="CIDFont+F2"/>
              </a:rPr>
              <a:t>PA </a:t>
            </a:r>
            <a:r>
              <a:rPr lang="en-US" b="0" i="0" u="none" strike="noStrike" baseline="0" dirty="0">
                <a:latin typeface="CIDFont+F2"/>
              </a:rPr>
              <a:t>formalizes the 11-17-22 EPA Authorization for DNR to conduct consultation with Tribes on SRF projects covered by the proposed PA</a:t>
            </a:r>
          </a:p>
          <a:p>
            <a:pPr lvl="1"/>
            <a:r>
              <a:rPr lang="en-US" i="1" dirty="0">
                <a:latin typeface="Calibri" panose="020F0502020204030204" pitchFamily="34" charset="0"/>
                <a:ea typeface="Calibri" panose="020F0502020204030204" pitchFamily="34" charset="0"/>
                <a:cs typeface="Times New Roman" panose="02020603050405020304" pitchFamily="18" charset="0"/>
              </a:rPr>
              <a:t>If Tribes do not want to interact or consult with DNR on specific projects, EPA will manage the 106 process for those projects</a:t>
            </a:r>
          </a:p>
          <a:p>
            <a:pPr marL="457200" lvl="1" indent="0">
              <a:buNone/>
            </a:pPr>
            <a:endParaRPr lang="en-US" b="0" i="1" u="none" strike="noStrike" baseline="0" dirty="0">
              <a:latin typeface="CIDFont+F2"/>
            </a:endParaRPr>
          </a:p>
          <a:p>
            <a:pPr algn="l"/>
            <a:r>
              <a:rPr lang="en-US" dirty="0">
                <a:latin typeface="CIDFont+F2"/>
              </a:rPr>
              <a:t>Per law and </a:t>
            </a:r>
            <a:r>
              <a:rPr lang="en-US" b="0" i="0" u="none" strike="noStrike" baseline="0" dirty="0">
                <a:latin typeface="CIDFont+F2"/>
              </a:rPr>
              <a:t>guidance, the proposed PA includes the option for Tribes to request at any time to consult directly with the EPA</a:t>
            </a:r>
          </a:p>
          <a:p>
            <a:pPr lvl="1"/>
            <a:r>
              <a:rPr lang="en-US" i="1" dirty="0">
                <a:latin typeface="CIDFont+F2"/>
              </a:rPr>
              <a:t>The Osage Nation has requested and received direct consultation with EPA Headquarters during this PA process</a:t>
            </a:r>
            <a:endParaRPr lang="en-US" b="0" i="1" u="none" strike="noStrike" baseline="0" dirty="0">
              <a:latin typeface="CIDFont+F2"/>
            </a:endParaRPr>
          </a:p>
          <a:p>
            <a:pPr lvl="1"/>
            <a:endParaRPr lang="en-US" b="1" dirty="0">
              <a:highlight>
                <a:srgbClr val="FFFF00"/>
              </a:highlight>
            </a:endParaRPr>
          </a:p>
        </p:txBody>
      </p:sp>
    </p:spTree>
    <p:extLst>
      <p:ext uri="{BB962C8B-B14F-4D97-AF65-F5344CB8AC3E}">
        <p14:creationId xmlns:p14="http://schemas.microsoft.com/office/powerpoint/2010/main" val="267790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EAF1-7AAD-48F5-8451-A41E1DA1DEE0}"/>
              </a:ext>
            </a:extLst>
          </p:cNvPr>
          <p:cNvSpPr>
            <a:spLocks noGrp="1"/>
          </p:cNvSpPr>
          <p:nvPr>
            <p:ph type="title"/>
          </p:nvPr>
        </p:nvSpPr>
        <p:spPr>
          <a:xfrm>
            <a:off x="5717657" y="390770"/>
            <a:ext cx="5778774" cy="1340964"/>
          </a:xfrm>
          <a:solidFill>
            <a:schemeClr val="bg1"/>
          </a:solidFill>
        </p:spPr>
        <p:txBody>
          <a:bodyPr>
            <a:normAutofit/>
          </a:bodyPr>
          <a:lstStyle/>
          <a:p>
            <a:r>
              <a:rPr lang="en-US" sz="2700" b="1" dirty="0">
                <a:solidFill>
                  <a:srgbClr val="008080"/>
                </a:solidFill>
              </a:rPr>
              <a:t>Crosscutters for Equivalency Projects</a:t>
            </a:r>
            <a:r>
              <a:rPr lang="en-US" b="1" dirty="0"/>
              <a:t> </a:t>
            </a:r>
            <a:br>
              <a:rPr lang="en-US" b="1" dirty="0"/>
            </a:br>
            <a:r>
              <a:rPr lang="en-US" sz="900" b="1" dirty="0">
                <a:latin typeface="+mn-lt"/>
              </a:rPr>
              <a:t>C</a:t>
            </a:r>
            <a:r>
              <a:rPr lang="en-US" sz="900" dirty="0">
                <a:latin typeface="+mn-lt"/>
              </a:rPr>
              <a:t>rosscutting federal authorities are the requirements established by federal laws and executive orders that apply in federal financial assistance programs. </a:t>
            </a:r>
            <a:r>
              <a:rPr lang="en-US" sz="900" dirty="0">
                <a:highlight>
                  <a:srgbClr val="FFFF00"/>
                </a:highlight>
                <a:latin typeface="+mn-lt"/>
              </a:rPr>
              <a:t>Certain projects and activities receiving assistance under the SRFs may be required to comply with the federal crosscutters</a:t>
            </a:r>
            <a:r>
              <a:rPr lang="en-US" sz="900" dirty="0">
                <a:latin typeface="+mn-lt"/>
              </a:rPr>
              <a:t>. These requirements are not cited in the SRF programs’ authorizing statutes or regulations but apply broadly by their own terms in federal statutes, regulations, or executive orders to a wide range of federal financial assistance programs.</a:t>
            </a:r>
          </a:p>
        </p:txBody>
      </p:sp>
      <p:pic>
        <p:nvPicPr>
          <p:cNvPr id="4" name="Picture 3">
            <a:extLst>
              <a:ext uri="{FF2B5EF4-FFF2-40B4-BE49-F238E27FC236}">
                <a16:creationId xmlns:a16="http://schemas.microsoft.com/office/drawing/2014/main" id="{7CF4B7E1-AA7C-4DC7-94AA-73148A2F96F5}"/>
              </a:ext>
            </a:extLst>
          </p:cNvPr>
          <p:cNvPicPr>
            <a:picLocks noChangeAspect="1"/>
          </p:cNvPicPr>
          <p:nvPr/>
        </p:nvPicPr>
        <p:blipFill>
          <a:blip r:embed="rId2"/>
          <a:stretch>
            <a:fillRect/>
          </a:stretch>
        </p:blipFill>
        <p:spPr>
          <a:xfrm>
            <a:off x="488986" y="390771"/>
            <a:ext cx="5243014" cy="5081176"/>
          </a:xfrm>
          <a:prstGeom prst="rect">
            <a:avLst/>
          </a:prstGeom>
          <a:ln>
            <a:solidFill>
              <a:srgbClr val="00B0F0"/>
            </a:solidFill>
          </a:ln>
        </p:spPr>
      </p:pic>
      <p:pic>
        <p:nvPicPr>
          <p:cNvPr id="5" name="Picture 4">
            <a:extLst>
              <a:ext uri="{FF2B5EF4-FFF2-40B4-BE49-F238E27FC236}">
                <a16:creationId xmlns:a16="http://schemas.microsoft.com/office/drawing/2014/main" id="{E6E74B0A-22A3-4DDE-9BEC-88772109497B}"/>
              </a:ext>
            </a:extLst>
          </p:cNvPr>
          <p:cNvPicPr>
            <a:picLocks noChangeAspect="1"/>
          </p:cNvPicPr>
          <p:nvPr/>
        </p:nvPicPr>
        <p:blipFill>
          <a:blip r:embed="rId3"/>
          <a:stretch>
            <a:fillRect/>
          </a:stretch>
        </p:blipFill>
        <p:spPr>
          <a:xfrm>
            <a:off x="5732000" y="1731734"/>
            <a:ext cx="5778774" cy="3740213"/>
          </a:xfrm>
          <a:prstGeom prst="rect">
            <a:avLst/>
          </a:prstGeom>
          <a:ln>
            <a:solidFill>
              <a:srgbClr val="00B0F0"/>
            </a:solidFill>
          </a:ln>
        </p:spPr>
      </p:pic>
    </p:spTree>
    <p:extLst>
      <p:ext uri="{BB962C8B-B14F-4D97-AF65-F5344CB8AC3E}">
        <p14:creationId xmlns:p14="http://schemas.microsoft.com/office/powerpoint/2010/main" val="368916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897BE0-6028-434C-9A39-47E9D78D43DD}"/>
              </a:ext>
            </a:extLst>
          </p:cNvPr>
          <p:cNvSpPr/>
          <p:nvPr/>
        </p:nvSpPr>
        <p:spPr>
          <a:xfrm>
            <a:off x="1284397" y="1216421"/>
            <a:ext cx="9831754" cy="4401205"/>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Today, the Iowa SRF Program staff at the DNR conduct environmental reviews (ER) on behalf of our borrowers</a:t>
            </a:r>
          </a:p>
          <a:p>
            <a:endParaRPr lang="en-US" sz="2000" dirty="0">
              <a:solidFill>
                <a:schemeClr val="tx1">
                  <a:lumMod val="95000"/>
                  <a:lumOff val="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Iowa uses a single NEPA-like State Environmental Review Process (SERP) and does not have an alternative SERP so SRF follows the same ER process for all projects:</a:t>
            </a:r>
          </a:p>
          <a:p>
            <a:pPr marL="1257300" lvl="2"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Coordinate with Federal, Tribal, and State organizations</a:t>
            </a:r>
          </a:p>
          <a:p>
            <a:pPr marL="1257300" lvl="2"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Determine potential environmental and historical impacts</a:t>
            </a:r>
          </a:p>
          <a:p>
            <a:pPr marL="1257300" lvl="2"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Contract and cover expenses for archaeological and architectural studies and sampling for compliance with Section 106 of the National Historic Preservation Act (NHPA)</a:t>
            </a:r>
          </a:p>
          <a:p>
            <a:pPr marL="342900" indent="-342900">
              <a:buFont typeface="Arial" panose="020B0604020202020204" pitchFamily="34" charset="0"/>
              <a:buChar char="•"/>
            </a:pPr>
            <a:endParaRPr lang="en-US" sz="2000" dirty="0">
              <a:solidFill>
                <a:schemeClr val="tx1">
                  <a:lumMod val="95000"/>
                  <a:lumOff val="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The current Section 106 process requires project-by-project consultation with the Iowa State Historic Preservation Office (SHPO)</a:t>
            </a:r>
          </a:p>
        </p:txBody>
      </p:sp>
      <p:sp>
        <p:nvSpPr>
          <p:cNvPr id="4" name="Title 1">
            <a:extLst>
              <a:ext uri="{FF2B5EF4-FFF2-40B4-BE49-F238E27FC236}">
                <a16:creationId xmlns:a16="http://schemas.microsoft.com/office/drawing/2014/main" id="{42C8A6B7-60B8-4116-9D43-DE6E2EE171E0}"/>
              </a:ext>
            </a:extLst>
          </p:cNvPr>
          <p:cNvSpPr>
            <a:spLocks noGrp="1"/>
          </p:cNvSpPr>
          <p:nvPr>
            <p:ph type="title"/>
          </p:nvPr>
        </p:nvSpPr>
        <p:spPr>
          <a:xfrm>
            <a:off x="3909647" y="326049"/>
            <a:ext cx="3811954" cy="635244"/>
          </a:xfrm>
        </p:spPr>
        <p:txBody>
          <a:bodyPr>
            <a:no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Background</a:t>
            </a:r>
          </a:p>
        </p:txBody>
      </p:sp>
    </p:spTree>
    <p:extLst>
      <p:ext uri="{BB962C8B-B14F-4D97-AF65-F5344CB8AC3E}">
        <p14:creationId xmlns:p14="http://schemas.microsoft.com/office/powerpoint/2010/main" val="342115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B28A5-B14F-2FEA-C9F1-4069C6C7336D}"/>
              </a:ext>
            </a:extLst>
          </p:cNvPr>
          <p:cNvSpPr>
            <a:spLocks noGrp="1"/>
          </p:cNvSpPr>
          <p:nvPr>
            <p:ph idx="1"/>
          </p:nvPr>
        </p:nvSpPr>
        <p:spPr>
          <a:xfrm>
            <a:off x="1236199" y="1617786"/>
            <a:ext cx="9031850" cy="4329722"/>
          </a:xfrm>
        </p:spPr>
        <p:txBody>
          <a:bodyPr anchor="t">
            <a:normAutofit fontScale="77500" lnSpcReduction="20000"/>
          </a:bodyPr>
          <a:lstStyle/>
          <a:p>
            <a:pPr marL="914400" lvl="2" indent="0">
              <a:lnSpc>
                <a:spcPct val="120000"/>
              </a:lnSpc>
              <a:spcAft>
                <a:spcPts val="1200"/>
              </a:spcAft>
              <a:buNone/>
            </a:pPr>
            <a:r>
              <a:rPr lang="en-US" sz="3100" b="0" i="0" dirty="0">
                <a:solidFill>
                  <a:srgbClr val="000000"/>
                </a:solidFill>
                <a:effectLst/>
              </a:rPr>
              <a:t>Section 106 of NHPA requires </a:t>
            </a:r>
            <a:r>
              <a:rPr lang="en-US" sz="3100" b="0" i="1" u="sng" dirty="0">
                <a:solidFill>
                  <a:srgbClr val="0070C0"/>
                </a:solidFill>
                <a:effectLst/>
              </a:rPr>
              <a:t>federal agencies </a:t>
            </a:r>
            <a:r>
              <a:rPr lang="en-US" sz="3100" b="0" i="0" dirty="0">
                <a:solidFill>
                  <a:srgbClr val="000000"/>
                </a:solidFill>
                <a:effectLst/>
              </a:rPr>
              <a:t>to take into account the effect of their undertakings on </a:t>
            </a:r>
            <a:r>
              <a:rPr lang="en-US" sz="3100" b="1" i="0" dirty="0">
                <a:solidFill>
                  <a:srgbClr val="000000"/>
                </a:solidFill>
                <a:effectLst/>
              </a:rPr>
              <a:t>historic properties </a:t>
            </a:r>
            <a:r>
              <a:rPr lang="en-US" sz="3100" b="0" i="0" dirty="0">
                <a:solidFill>
                  <a:srgbClr val="000000"/>
                </a:solidFill>
                <a:effectLst/>
              </a:rPr>
              <a:t>and to afford the Advisory Council on Historic Places (ACHP) an opportunity to comment on such undertakings. </a:t>
            </a:r>
          </a:p>
          <a:p>
            <a:pPr marL="914400" lvl="2" indent="0">
              <a:spcBef>
                <a:spcPts val="0"/>
              </a:spcBef>
              <a:buNone/>
            </a:pPr>
            <a:endParaRPr lang="en-US" sz="3100" dirty="0"/>
          </a:p>
          <a:p>
            <a:pPr marL="1371600" lvl="3" indent="0">
              <a:lnSpc>
                <a:spcPct val="120000"/>
              </a:lnSpc>
              <a:spcAft>
                <a:spcPts val="1200"/>
              </a:spcAft>
              <a:buNone/>
            </a:pPr>
            <a:r>
              <a:rPr lang="en-US" sz="2900" b="1" u="sng" dirty="0"/>
              <a:t>Historic properties</a:t>
            </a:r>
            <a:r>
              <a:rPr lang="en-US" sz="2900" dirty="0"/>
              <a:t>: Objects, sites, buildings, structures, and prehistoric or historic districts that are listed on or potentially eligible for the National Register of Historic Places</a:t>
            </a:r>
          </a:p>
          <a:p>
            <a:pPr marL="1371600" lvl="3" indent="0">
              <a:lnSpc>
                <a:spcPct val="120000"/>
              </a:lnSpc>
              <a:spcAft>
                <a:spcPts val="1200"/>
              </a:spcAft>
              <a:buNone/>
            </a:pPr>
            <a:r>
              <a:rPr lang="en-US" sz="2900" b="1" u="sng" dirty="0"/>
              <a:t>ACHP</a:t>
            </a:r>
            <a:r>
              <a:rPr lang="en-US" sz="2900" b="1" dirty="0"/>
              <a:t>: </a:t>
            </a:r>
            <a:r>
              <a:rPr lang="en-US" sz="2900" dirty="0"/>
              <a:t>Is invited to consult on SRF Section 106 process but typically delegates this lead responsibility to the State Historical Preservation Office (SHPO)</a:t>
            </a:r>
            <a:endParaRPr lang="en-US" dirty="0"/>
          </a:p>
        </p:txBody>
      </p:sp>
      <p:sp>
        <p:nvSpPr>
          <p:cNvPr id="9" name="Title 1">
            <a:extLst>
              <a:ext uri="{FF2B5EF4-FFF2-40B4-BE49-F238E27FC236}">
                <a16:creationId xmlns:a16="http://schemas.microsoft.com/office/drawing/2014/main" id="{AA83A419-BD09-4878-A526-ED14E6E625D0}"/>
              </a:ext>
            </a:extLst>
          </p:cNvPr>
          <p:cNvSpPr>
            <a:spLocks noGrp="1"/>
          </p:cNvSpPr>
          <p:nvPr>
            <p:ph type="title"/>
          </p:nvPr>
        </p:nvSpPr>
        <p:spPr>
          <a:xfrm>
            <a:off x="2610337" y="662110"/>
            <a:ext cx="6830647" cy="635244"/>
          </a:xfrm>
        </p:spPr>
        <p:txBody>
          <a:bodyPr>
            <a:no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Section 106 –Key Concepts</a:t>
            </a:r>
          </a:p>
        </p:txBody>
      </p:sp>
    </p:spTree>
    <p:extLst>
      <p:ext uri="{BB962C8B-B14F-4D97-AF65-F5344CB8AC3E}">
        <p14:creationId xmlns:p14="http://schemas.microsoft.com/office/powerpoint/2010/main" val="366701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B28A5-B14F-2FEA-C9F1-4069C6C7336D}"/>
              </a:ext>
            </a:extLst>
          </p:cNvPr>
          <p:cNvSpPr>
            <a:spLocks noGrp="1"/>
          </p:cNvSpPr>
          <p:nvPr>
            <p:ph idx="1"/>
          </p:nvPr>
        </p:nvSpPr>
        <p:spPr>
          <a:xfrm>
            <a:off x="640863" y="2000737"/>
            <a:ext cx="5756256" cy="3587261"/>
          </a:xfrm>
        </p:spPr>
        <p:txBody>
          <a:bodyPr anchor="t">
            <a:normAutofit fontScale="70000" lnSpcReduction="20000"/>
          </a:bodyPr>
          <a:lstStyle/>
          <a:p>
            <a:pPr>
              <a:lnSpc>
                <a:spcPct val="120000"/>
              </a:lnSpc>
              <a:spcAft>
                <a:spcPts val="1200"/>
              </a:spcAft>
            </a:pPr>
            <a:r>
              <a:rPr lang="en-US" sz="3400" dirty="0"/>
              <a:t>A 1990 Nationwide Programmatic Agreement </a:t>
            </a:r>
          </a:p>
          <a:p>
            <a:pPr lvl="1">
              <a:lnSpc>
                <a:spcPct val="120000"/>
              </a:lnSpc>
              <a:spcAft>
                <a:spcPts val="1200"/>
              </a:spcAft>
            </a:pPr>
            <a:r>
              <a:rPr lang="en-US" sz="3000" dirty="0"/>
              <a:t>Among the EPA, the ACHP, and the National Conference of State Historic Preservation Officers (NCSHPO) </a:t>
            </a:r>
          </a:p>
          <a:p>
            <a:pPr lvl="1">
              <a:lnSpc>
                <a:spcPct val="120000"/>
              </a:lnSpc>
              <a:spcAft>
                <a:spcPts val="1200"/>
              </a:spcAft>
            </a:pPr>
            <a:r>
              <a:rPr lang="en-US" sz="3000" dirty="0"/>
              <a:t>Authorizes State SRF agencies to carry out Section 106 consultation (36 CFR Part 800) </a:t>
            </a:r>
            <a:r>
              <a:rPr lang="en-US" sz="3000" b="1" i="1" u="sng" dirty="0"/>
              <a:t>without direct EPA involvement </a:t>
            </a:r>
            <a:r>
              <a:rPr lang="en-US" sz="3000" dirty="0"/>
              <a:t>provided no disputes exist</a:t>
            </a:r>
            <a:endParaRPr lang="en-US" sz="2800" b="0" i="0" dirty="0">
              <a:solidFill>
                <a:srgbClr val="000000"/>
              </a:solidFill>
              <a:effectLst/>
            </a:endParaRPr>
          </a:p>
        </p:txBody>
      </p:sp>
      <p:sp>
        <p:nvSpPr>
          <p:cNvPr id="9" name="Title 1">
            <a:extLst>
              <a:ext uri="{FF2B5EF4-FFF2-40B4-BE49-F238E27FC236}">
                <a16:creationId xmlns:a16="http://schemas.microsoft.com/office/drawing/2014/main" id="{6DC74642-B838-495C-BB8A-7DFAE226DE2B}"/>
              </a:ext>
            </a:extLst>
          </p:cNvPr>
          <p:cNvSpPr txBox="1">
            <a:spLocks/>
          </p:cNvSpPr>
          <p:nvPr/>
        </p:nvSpPr>
        <p:spPr>
          <a:xfrm>
            <a:off x="867508" y="349494"/>
            <a:ext cx="9229969" cy="11588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Section 106 –Delegation of Authority</a:t>
            </a:r>
          </a:p>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CWSRF</a:t>
            </a:r>
          </a:p>
        </p:txBody>
      </p:sp>
      <p:pic>
        <p:nvPicPr>
          <p:cNvPr id="5" name="Picture 4">
            <a:extLst>
              <a:ext uri="{FF2B5EF4-FFF2-40B4-BE49-F238E27FC236}">
                <a16:creationId xmlns:a16="http://schemas.microsoft.com/office/drawing/2014/main" id="{9F9D98DE-8860-46DB-9107-2D2F30881528}"/>
              </a:ext>
            </a:extLst>
          </p:cNvPr>
          <p:cNvPicPr>
            <a:picLocks noChangeAspect="1"/>
          </p:cNvPicPr>
          <p:nvPr/>
        </p:nvPicPr>
        <p:blipFill>
          <a:blip r:embed="rId3"/>
          <a:stretch>
            <a:fillRect/>
          </a:stretch>
        </p:blipFill>
        <p:spPr>
          <a:xfrm>
            <a:off x="7061425" y="1406766"/>
            <a:ext cx="4138019" cy="4587638"/>
          </a:xfrm>
          <a:prstGeom prst="rect">
            <a:avLst/>
          </a:prstGeom>
          <a:ln>
            <a:solidFill>
              <a:schemeClr val="tx1"/>
            </a:solidFill>
          </a:ln>
        </p:spPr>
      </p:pic>
    </p:spTree>
    <p:extLst>
      <p:ext uri="{BB962C8B-B14F-4D97-AF65-F5344CB8AC3E}">
        <p14:creationId xmlns:p14="http://schemas.microsoft.com/office/powerpoint/2010/main" val="297654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B28A5-B14F-2FEA-C9F1-4069C6C7336D}"/>
              </a:ext>
            </a:extLst>
          </p:cNvPr>
          <p:cNvSpPr>
            <a:spLocks noGrp="1"/>
          </p:cNvSpPr>
          <p:nvPr>
            <p:ph idx="1"/>
          </p:nvPr>
        </p:nvSpPr>
        <p:spPr>
          <a:xfrm>
            <a:off x="5529591" y="1965159"/>
            <a:ext cx="5756256" cy="3930316"/>
          </a:xfrm>
        </p:spPr>
        <p:txBody>
          <a:bodyPr anchor="t">
            <a:normAutofit fontScale="40000" lnSpcReduction="20000"/>
          </a:bodyPr>
          <a:lstStyle/>
          <a:p>
            <a:pPr>
              <a:lnSpc>
                <a:spcPct val="120000"/>
              </a:lnSpc>
              <a:spcAft>
                <a:spcPts val="1200"/>
              </a:spcAft>
            </a:pPr>
            <a:r>
              <a:rPr lang="en-US" sz="6000" dirty="0">
                <a:solidFill>
                  <a:srgbClr val="000000"/>
                </a:solidFill>
              </a:rPr>
              <a:t>No </a:t>
            </a:r>
            <a:r>
              <a:rPr lang="en-US" sz="6000" u="sng" dirty="0">
                <a:solidFill>
                  <a:srgbClr val="000000"/>
                </a:solidFill>
              </a:rPr>
              <a:t>Nationwide</a:t>
            </a:r>
            <a:r>
              <a:rPr lang="en-US" sz="6000" dirty="0">
                <a:solidFill>
                  <a:srgbClr val="000000"/>
                </a:solidFill>
              </a:rPr>
              <a:t> PA exists for DWSRF </a:t>
            </a:r>
          </a:p>
          <a:p>
            <a:pPr>
              <a:lnSpc>
                <a:spcPct val="120000"/>
              </a:lnSpc>
              <a:spcAft>
                <a:spcPts val="1200"/>
              </a:spcAft>
            </a:pPr>
            <a:r>
              <a:rPr lang="en-US" sz="6000" dirty="0">
                <a:solidFill>
                  <a:srgbClr val="000000"/>
                </a:solidFill>
              </a:rPr>
              <a:t>Authority granted to state SRF’s from each </a:t>
            </a:r>
            <a:r>
              <a:rPr lang="en-US" sz="6000" u="sng" dirty="0">
                <a:solidFill>
                  <a:srgbClr val="000000"/>
                </a:solidFill>
              </a:rPr>
              <a:t>Regional</a:t>
            </a:r>
            <a:r>
              <a:rPr lang="en-US" sz="6000" dirty="0">
                <a:solidFill>
                  <a:srgbClr val="000000"/>
                </a:solidFill>
              </a:rPr>
              <a:t> EPA Office</a:t>
            </a:r>
          </a:p>
          <a:p>
            <a:pPr>
              <a:lnSpc>
                <a:spcPct val="120000"/>
              </a:lnSpc>
              <a:spcAft>
                <a:spcPts val="1200"/>
              </a:spcAft>
            </a:pPr>
            <a:r>
              <a:rPr lang="en-US" sz="6000" dirty="0">
                <a:solidFill>
                  <a:srgbClr val="000000"/>
                </a:solidFill>
              </a:rPr>
              <a:t>EPA Region 7 expressly </a:t>
            </a:r>
            <a:r>
              <a:rPr lang="en-US" sz="6000" b="1" i="1" u="sng" dirty="0">
                <a:solidFill>
                  <a:srgbClr val="000000"/>
                </a:solidFill>
              </a:rPr>
              <a:t>authorized Iowa DNR</a:t>
            </a:r>
            <a:r>
              <a:rPr lang="en-US" sz="6000" dirty="0">
                <a:solidFill>
                  <a:srgbClr val="000000"/>
                </a:solidFill>
              </a:rPr>
              <a:t>, in a letter dated November 17, 2022, </a:t>
            </a:r>
            <a:r>
              <a:rPr lang="en-US" sz="6000" b="1" i="1" u="sng" dirty="0">
                <a:solidFill>
                  <a:srgbClr val="000000"/>
                </a:solidFill>
              </a:rPr>
              <a:t>to begin the Section 106 consultation process with the Iowa SHPO</a:t>
            </a:r>
            <a:r>
              <a:rPr lang="en-US" sz="6000" dirty="0">
                <a:solidFill>
                  <a:srgbClr val="000000"/>
                </a:solidFill>
              </a:rPr>
              <a:t> on projects funded through the Iowa DWSRF</a:t>
            </a:r>
          </a:p>
          <a:p>
            <a:pPr>
              <a:lnSpc>
                <a:spcPct val="120000"/>
              </a:lnSpc>
              <a:spcAft>
                <a:spcPts val="1200"/>
              </a:spcAft>
            </a:pPr>
            <a:endParaRPr lang="en-US" sz="3600" dirty="0">
              <a:solidFill>
                <a:srgbClr val="000000"/>
              </a:solidFill>
            </a:endParaRPr>
          </a:p>
        </p:txBody>
      </p:sp>
      <p:sp>
        <p:nvSpPr>
          <p:cNvPr id="9" name="Title 1">
            <a:extLst>
              <a:ext uri="{FF2B5EF4-FFF2-40B4-BE49-F238E27FC236}">
                <a16:creationId xmlns:a16="http://schemas.microsoft.com/office/drawing/2014/main" id="{6DC74642-B838-495C-BB8A-7DFAE226DE2B}"/>
              </a:ext>
            </a:extLst>
          </p:cNvPr>
          <p:cNvSpPr txBox="1">
            <a:spLocks/>
          </p:cNvSpPr>
          <p:nvPr/>
        </p:nvSpPr>
        <p:spPr>
          <a:xfrm>
            <a:off x="1680308" y="286970"/>
            <a:ext cx="9229969" cy="11588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Section 106 –Delegation of Authority</a:t>
            </a:r>
          </a:p>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DWSRF</a:t>
            </a:r>
          </a:p>
        </p:txBody>
      </p:sp>
      <p:pic>
        <p:nvPicPr>
          <p:cNvPr id="2" name="Picture 1">
            <a:extLst>
              <a:ext uri="{FF2B5EF4-FFF2-40B4-BE49-F238E27FC236}">
                <a16:creationId xmlns:a16="http://schemas.microsoft.com/office/drawing/2014/main" id="{6F2BA861-1251-4FA6-BF5B-FA92BEB51E10}"/>
              </a:ext>
            </a:extLst>
          </p:cNvPr>
          <p:cNvPicPr>
            <a:picLocks noChangeAspect="1"/>
          </p:cNvPicPr>
          <p:nvPr/>
        </p:nvPicPr>
        <p:blipFill>
          <a:blip r:embed="rId3"/>
          <a:stretch>
            <a:fillRect/>
          </a:stretch>
        </p:blipFill>
        <p:spPr>
          <a:xfrm>
            <a:off x="1069621" y="1508368"/>
            <a:ext cx="3762334" cy="4675396"/>
          </a:xfrm>
          <a:prstGeom prst="rect">
            <a:avLst/>
          </a:prstGeom>
          <a:ln>
            <a:solidFill>
              <a:schemeClr val="tx1"/>
            </a:solidFill>
          </a:ln>
        </p:spPr>
      </p:pic>
    </p:spTree>
    <p:extLst>
      <p:ext uri="{BB962C8B-B14F-4D97-AF65-F5344CB8AC3E}">
        <p14:creationId xmlns:p14="http://schemas.microsoft.com/office/powerpoint/2010/main" val="341174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B28A5-B14F-2FEA-C9F1-4069C6C7336D}"/>
              </a:ext>
            </a:extLst>
          </p:cNvPr>
          <p:cNvSpPr>
            <a:spLocks noGrp="1"/>
          </p:cNvSpPr>
          <p:nvPr>
            <p:ph idx="1"/>
          </p:nvPr>
        </p:nvSpPr>
        <p:spPr>
          <a:xfrm>
            <a:off x="1211385" y="1709858"/>
            <a:ext cx="9550400" cy="1345957"/>
          </a:xfrm>
        </p:spPr>
        <p:txBody>
          <a:bodyPr anchor="t">
            <a:normAutofit fontScale="92500" lnSpcReduction="10000"/>
          </a:bodyPr>
          <a:lstStyle/>
          <a:p>
            <a:pPr marL="0" indent="0">
              <a:buNone/>
            </a:pPr>
            <a:r>
              <a:rPr lang="en-US" sz="3600" i="1" dirty="0">
                <a:solidFill>
                  <a:srgbClr val="000000"/>
                </a:solidFill>
              </a:rPr>
              <a:t>With this delegation</a:t>
            </a:r>
            <a:r>
              <a:rPr lang="en-US" sz="3600" dirty="0">
                <a:solidFill>
                  <a:srgbClr val="000000"/>
                </a:solidFill>
              </a:rPr>
              <a:t>…Section 106 consultation is completed with the SHPO </a:t>
            </a:r>
            <a:r>
              <a:rPr lang="en-US" sz="3600" u="sng" dirty="0">
                <a:solidFill>
                  <a:srgbClr val="000000"/>
                </a:solidFill>
              </a:rPr>
              <a:t>by Iowa SRF staff at the DNR </a:t>
            </a:r>
            <a:r>
              <a:rPr lang="en-US" sz="3600" dirty="0">
                <a:solidFill>
                  <a:srgbClr val="000000"/>
                </a:solidFill>
              </a:rPr>
              <a:t>in conjunction with the NEPA-like SERP reviews</a:t>
            </a:r>
            <a:endParaRPr lang="en-US" dirty="0"/>
          </a:p>
        </p:txBody>
      </p:sp>
      <p:sp>
        <p:nvSpPr>
          <p:cNvPr id="9" name="Title 1">
            <a:extLst>
              <a:ext uri="{FF2B5EF4-FFF2-40B4-BE49-F238E27FC236}">
                <a16:creationId xmlns:a16="http://schemas.microsoft.com/office/drawing/2014/main" id="{6DC74642-B838-495C-BB8A-7DFAE226DE2B}"/>
              </a:ext>
            </a:extLst>
          </p:cNvPr>
          <p:cNvSpPr txBox="1">
            <a:spLocks/>
          </p:cNvSpPr>
          <p:nvPr/>
        </p:nvSpPr>
        <p:spPr>
          <a:xfrm>
            <a:off x="1305169" y="662110"/>
            <a:ext cx="9229969" cy="635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Environmental Review Process</a:t>
            </a:r>
          </a:p>
        </p:txBody>
      </p:sp>
      <p:pic>
        <p:nvPicPr>
          <p:cNvPr id="4" name="Picture 3">
            <a:extLst>
              <a:ext uri="{FF2B5EF4-FFF2-40B4-BE49-F238E27FC236}">
                <a16:creationId xmlns:a16="http://schemas.microsoft.com/office/drawing/2014/main" id="{302F8D71-6226-4753-87EA-86D7477E5E55}"/>
              </a:ext>
            </a:extLst>
          </p:cNvPr>
          <p:cNvPicPr>
            <a:picLocks noChangeAspect="1"/>
          </p:cNvPicPr>
          <p:nvPr/>
        </p:nvPicPr>
        <p:blipFill>
          <a:blip r:embed="rId3"/>
          <a:stretch>
            <a:fillRect/>
          </a:stretch>
        </p:blipFill>
        <p:spPr>
          <a:xfrm>
            <a:off x="1564121" y="2993293"/>
            <a:ext cx="8548987" cy="3305907"/>
          </a:xfrm>
          <a:prstGeom prst="rect">
            <a:avLst/>
          </a:prstGeom>
        </p:spPr>
      </p:pic>
    </p:spTree>
    <p:extLst>
      <p:ext uri="{BB962C8B-B14F-4D97-AF65-F5344CB8AC3E}">
        <p14:creationId xmlns:p14="http://schemas.microsoft.com/office/powerpoint/2010/main" val="158877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A79FC0-1E3A-4BA4-9936-DF9CE48F3F8D}"/>
              </a:ext>
            </a:extLst>
          </p:cNvPr>
          <p:cNvPicPr>
            <a:picLocks noChangeAspect="1"/>
          </p:cNvPicPr>
          <p:nvPr/>
        </p:nvPicPr>
        <p:blipFill>
          <a:blip r:embed="rId2"/>
          <a:stretch>
            <a:fillRect/>
          </a:stretch>
        </p:blipFill>
        <p:spPr>
          <a:xfrm>
            <a:off x="1896779" y="1970454"/>
            <a:ext cx="6999954" cy="4203699"/>
          </a:xfrm>
          <a:prstGeom prst="rect">
            <a:avLst/>
          </a:prstGeom>
          <a:ln w="19050">
            <a:solidFill>
              <a:schemeClr val="tx1"/>
            </a:solidFill>
          </a:ln>
        </p:spPr>
      </p:pic>
      <p:sp>
        <p:nvSpPr>
          <p:cNvPr id="5" name="Explosion: 8 Points 4">
            <a:extLst>
              <a:ext uri="{FF2B5EF4-FFF2-40B4-BE49-F238E27FC236}">
                <a16:creationId xmlns:a16="http://schemas.microsoft.com/office/drawing/2014/main" id="{FC7702F1-B725-4E87-94D9-DA89681E1982}"/>
              </a:ext>
            </a:extLst>
          </p:cNvPr>
          <p:cNvSpPr/>
          <p:nvPr/>
        </p:nvSpPr>
        <p:spPr>
          <a:xfrm>
            <a:off x="7575930" y="1545492"/>
            <a:ext cx="3798277" cy="337624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Delays were very project-specific if over 365 days!</a:t>
            </a:r>
          </a:p>
        </p:txBody>
      </p:sp>
      <p:cxnSp>
        <p:nvCxnSpPr>
          <p:cNvPr id="7" name="Straight Arrow Connector 6">
            <a:extLst>
              <a:ext uri="{FF2B5EF4-FFF2-40B4-BE49-F238E27FC236}">
                <a16:creationId xmlns:a16="http://schemas.microsoft.com/office/drawing/2014/main" id="{CAE931DA-D870-4F8E-ACC8-DF947813B457}"/>
              </a:ext>
            </a:extLst>
          </p:cNvPr>
          <p:cNvCxnSpPr>
            <a:cxnSpLocks/>
          </p:cNvCxnSpPr>
          <p:nvPr/>
        </p:nvCxnSpPr>
        <p:spPr>
          <a:xfrm flipH="1">
            <a:off x="4228123" y="3005014"/>
            <a:ext cx="2704123" cy="1152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DEAA29-8E41-4E5B-80EE-E70410036784}"/>
              </a:ext>
            </a:extLst>
          </p:cNvPr>
          <p:cNvCxnSpPr/>
          <p:nvPr/>
        </p:nvCxnSpPr>
        <p:spPr>
          <a:xfrm flipH="1">
            <a:off x="5080000" y="3005014"/>
            <a:ext cx="1852246" cy="1625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0B1E44F-EFE1-4DE1-815A-A8E3E820731D}"/>
              </a:ext>
            </a:extLst>
          </p:cNvPr>
          <p:cNvCxnSpPr/>
          <p:nvPr/>
        </p:nvCxnSpPr>
        <p:spPr>
          <a:xfrm flipH="1">
            <a:off x="6096000" y="3022737"/>
            <a:ext cx="836246" cy="1625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71C163A-0C02-4578-AC49-36C4D4E6B5D7}"/>
              </a:ext>
            </a:extLst>
          </p:cNvPr>
          <p:cNvCxnSpPr/>
          <p:nvPr/>
        </p:nvCxnSpPr>
        <p:spPr>
          <a:xfrm>
            <a:off x="6932246" y="3020923"/>
            <a:ext cx="1398954" cy="1688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610FF29A-7279-4089-BEA8-A72382820B39}"/>
              </a:ext>
            </a:extLst>
          </p:cNvPr>
          <p:cNvSpPr>
            <a:spLocks noGrp="1"/>
          </p:cNvSpPr>
          <p:nvPr>
            <p:ph type="title"/>
          </p:nvPr>
        </p:nvSpPr>
        <p:spPr>
          <a:xfrm>
            <a:off x="2344616" y="199430"/>
            <a:ext cx="6347713" cy="686937"/>
          </a:xfrm>
        </p:spPr>
        <p:txBody>
          <a:bodyPr>
            <a:normAutofit fontScale="90000"/>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Challenge</a:t>
            </a:r>
          </a:p>
        </p:txBody>
      </p:sp>
      <p:sp>
        <p:nvSpPr>
          <p:cNvPr id="19" name="Rectangle 18">
            <a:extLst>
              <a:ext uri="{FF2B5EF4-FFF2-40B4-BE49-F238E27FC236}">
                <a16:creationId xmlns:a16="http://schemas.microsoft.com/office/drawing/2014/main" id="{665BC7B1-37F6-4F1E-A3FD-BDE32871ECBD}"/>
              </a:ext>
            </a:extLst>
          </p:cNvPr>
          <p:cNvSpPr/>
          <p:nvPr/>
        </p:nvSpPr>
        <p:spPr>
          <a:xfrm>
            <a:off x="1896779" y="988646"/>
            <a:ext cx="7130456" cy="830997"/>
          </a:xfrm>
          <a:prstGeom prst="rect">
            <a:avLst/>
          </a:prstGeom>
        </p:spPr>
        <p:txBody>
          <a:bodyPr wrap="square">
            <a:spAutoFit/>
          </a:bodyPr>
          <a:lstStyle/>
          <a:p>
            <a:pPr algn="ctr"/>
            <a:r>
              <a:rPr lang="en-US" sz="2400" dirty="0">
                <a:latin typeface="Calibri" panose="020F0502020204030204" pitchFamily="34" charset="0"/>
                <a:cs typeface="Calibri" panose="020F0502020204030204" pitchFamily="34" charset="0"/>
              </a:rPr>
              <a:t>Historical and archaeological impacts are typically the longest part of the environmental review process</a:t>
            </a:r>
          </a:p>
        </p:txBody>
      </p:sp>
    </p:spTree>
    <p:extLst>
      <p:ext uri="{BB962C8B-B14F-4D97-AF65-F5344CB8AC3E}">
        <p14:creationId xmlns:p14="http://schemas.microsoft.com/office/powerpoint/2010/main" val="6408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563</TotalTime>
  <Words>1584</Words>
  <Application>Microsoft Office PowerPoint</Application>
  <PresentationFormat>Widescreen</PresentationFormat>
  <Paragraphs>171</Paragraphs>
  <Slides>25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CIDFont+F2</vt:lpstr>
      <vt:lpstr>Trebuchet MS</vt:lpstr>
      <vt:lpstr>2_Office Theme</vt:lpstr>
      <vt:lpstr>PowerPoint Presentation</vt:lpstr>
      <vt:lpstr>Background</vt:lpstr>
      <vt:lpstr>Crosscutters for Equivalency Projects  Crosscutting federal authorities are the requirements established by federal laws and executive orders that apply in federal financial assistance programs. Certain projects and activities receiving assistance under the SRFs may be required to comply with the federal crosscutters. These requirements are not cited in the SRF programs’ authorizing statutes or regulations but apply broadly by their own terms in federal statutes, regulations, or executive orders to a wide range of federal financial assistance programs.</vt:lpstr>
      <vt:lpstr>Background</vt:lpstr>
      <vt:lpstr>Section 106 –Key Concepts</vt:lpstr>
      <vt:lpstr>PowerPoint Presentation</vt:lpstr>
      <vt:lpstr>PowerPoint Presentation</vt:lpstr>
      <vt:lpstr>PowerPoint Presentation</vt:lpstr>
      <vt:lpstr>Challenge</vt:lpstr>
      <vt:lpstr>PowerPoint Presentation</vt:lpstr>
      <vt:lpstr>Proposed Solution</vt:lpstr>
      <vt:lpstr>Purpose</vt:lpstr>
      <vt:lpstr>36 CFR Part 800.14 states that changes to the Section 106 process require a Programmatic Agreement with the lead federal agency (EPA) as the Lead Signatory</vt:lpstr>
      <vt:lpstr>Required Federal Participants</vt:lpstr>
      <vt:lpstr>Required State Participants</vt:lpstr>
      <vt:lpstr>Potential Consulting Parties &amp; Signatories</vt:lpstr>
      <vt:lpstr>Proposed PA - Overview</vt:lpstr>
      <vt:lpstr>PowerPoint Presentation</vt:lpstr>
      <vt:lpstr>Use of Exclusions</vt:lpstr>
      <vt:lpstr>What will this Accomplish for SRF?</vt:lpstr>
      <vt:lpstr>Why is the SOI Contract Important?</vt:lpstr>
      <vt:lpstr>PA Development Timeline</vt:lpstr>
      <vt:lpstr>Our Path to Completion</vt:lpstr>
      <vt:lpstr>Questions &amp; Resources</vt:lpstr>
      <vt:lpstr>Tribal Consultation – Proposed 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Enright, Theresa [DNR]</dc:creator>
  <cp:lastModifiedBy>Dani Su Bickley</cp:lastModifiedBy>
  <cp:revision>58</cp:revision>
  <dcterms:created xsi:type="dcterms:W3CDTF">2024-11-15T15:23:03Z</dcterms:created>
  <dcterms:modified xsi:type="dcterms:W3CDTF">2024-11-16T15:51:05Z</dcterms:modified>
</cp:coreProperties>
</file>