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17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766-9455-1D42-9E69-A1FF4B6AE4C9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DB1B-0DCD-D24C-91F8-451D6A9E9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3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766-9455-1D42-9E69-A1FF4B6AE4C9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DB1B-0DCD-D24C-91F8-451D6A9E9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97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766-9455-1D42-9E69-A1FF4B6AE4C9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DB1B-0DCD-D24C-91F8-451D6A9E9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15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766-9455-1D42-9E69-A1FF4B6AE4C9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DB1B-0DCD-D24C-91F8-451D6A9E9C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4632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766-9455-1D42-9E69-A1FF4B6AE4C9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DB1B-0DCD-D24C-91F8-451D6A9E9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32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766-9455-1D42-9E69-A1FF4B6AE4C9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DB1B-0DCD-D24C-91F8-451D6A9E9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32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766-9455-1D42-9E69-A1FF4B6AE4C9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DB1B-0DCD-D24C-91F8-451D6A9E9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766-9455-1D42-9E69-A1FF4B6AE4C9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DB1B-0DCD-D24C-91F8-451D6A9E9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23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766-9455-1D42-9E69-A1FF4B6AE4C9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DB1B-0DCD-D24C-91F8-451D6A9E9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6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766-9455-1D42-9E69-A1FF4B6AE4C9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DB1B-0DCD-D24C-91F8-451D6A9E9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766-9455-1D42-9E69-A1FF4B6AE4C9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DB1B-0DCD-D24C-91F8-451D6A9E9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6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766-9455-1D42-9E69-A1FF4B6AE4C9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DB1B-0DCD-D24C-91F8-451D6A9E9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2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766-9455-1D42-9E69-A1FF4B6AE4C9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DB1B-0DCD-D24C-91F8-451D6A9E9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766-9455-1D42-9E69-A1FF4B6AE4C9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DB1B-0DCD-D24C-91F8-451D6A9E9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766-9455-1D42-9E69-A1FF4B6AE4C9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DB1B-0DCD-D24C-91F8-451D6A9E9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5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766-9455-1D42-9E69-A1FF4B6AE4C9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DB1B-0DCD-D24C-91F8-451D6A9E9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5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E766-9455-1D42-9E69-A1FF4B6AE4C9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BDB1B-0DCD-D24C-91F8-451D6A9E9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86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B6EE766-9455-1D42-9E69-A1FF4B6AE4C9}" type="datetimeFigureOut">
              <a:rPr lang="en-US" smtClean="0"/>
              <a:pPr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BDB1B-0DCD-D24C-91F8-451D6A9E9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970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Michael Curley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Environmental Law Institute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“Sponsorship Projects”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1900"/>
            <a:ext cx="8229600" cy="3624263"/>
          </a:xfrm>
        </p:spPr>
        <p:txBody>
          <a:bodyPr/>
          <a:lstStyle/>
          <a:p>
            <a:r>
              <a:rPr lang="en-US" dirty="0" smtClean="0"/>
              <a:t>In 1999, the Ohio Environmental Protection Agency and the Ohio Water Development Authority came up with a brilliant, highly innovative solution for NPS projects.  They called it their “Sponsorship Program.”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Sponsorship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8900"/>
            <a:ext cx="8229600" cy="3497263"/>
          </a:xfrm>
        </p:spPr>
        <p:txBody>
          <a:bodyPr/>
          <a:lstStyle/>
          <a:p>
            <a:r>
              <a:rPr lang="en-US" dirty="0" smtClean="0"/>
              <a:t>A “sponsorship project” is where a (large) point source (sewage treatment plant) project “sponsors” a (smaller) NPS project (such as a land acquisition).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 of “Sponsorship”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</p:spPr>
        <p:txBody>
          <a:bodyPr/>
          <a:lstStyle/>
          <a:p>
            <a:r>
              <a:rPr lang="en-US" dirty="0" smtClean="0"/>
              <a:t>The agency that owns the point source project agrees to add the cost of the NPS project in return for a reduction in the interest rate that is equal to or slightly exceeds cost of the NPS project.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“Sponsorship”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Loan repayments are composed of both principal and interest.</a:t>
            </a:r>
          </a:p>
          <a:p>
            <a:r>
              <a:rPr lang="en-US" dirty="0" smtClean="0"/>
              <a:t>Here are two $100 loan payments:</a:t>
            </a:r>
          </a:p>
          <a:p>
            <a:r>
              <a:rPr lang="en-US" dirty="0" smtClean="0"/>
              <a:t>Non-sponsorship: $89 principal + $11 interest = $100.</a:t>
            </a:r>
          </a:p>
          <a:p>
            <a:r>
              <a:rPr lang="en-US" dirty="0" smtClean="0"/>
              <a:t>Sponsorship project: $89 of principal for the point source project + $2 for the NPS project, + only $9 interest = $100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Sponsorship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Sewage treatment plant needs $10 million upgrade.  There is a $1 million land acquisition project upstream.</a:t>
            </a:r>
          </a:p>
          <a:p>
            <a:r>
              <a:rPr lang="en-US" dirty="0" smtClean="0"/>
              <a:t>The CWSRF will lend the plant $10 million at 2% interest with an annual payment of $611,567,</a:t>
            </a:r>
          </a:p>
          <a:p>
            <a:r>
              <a:rPr lang="en-US" dirty="0" smtClean="0"/>
              <a:t>OR, by sponsoring the land acquisition project,</a:t>
            </a:r>
          </a:p>
          <a:p>
            <a:r>
              <a:rPr lang="en-US" dirty="0" smtClean="0"/>
              <a:t>The CWSRF will lend $11 million at 1% for an annual payment of $609,568.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Sponsorship Projects are win/win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0300"/>
            <a:ext cx="8229600" cy="3725863"/>
          </a:xfrm>
        </p:spPr>
        <p:txBody>
          <a:bodyPr/>
          <a:lstStyle/>
          <a:p>
            <a:r>
              <a:rPr lang="en-US" dirty="0" smtClean="0"/>
              <a:t>The sewage treatment plant gets a slightly lower annual payment.  ($609,568 vs. $611,567)</a:t>
            </a:r>
          </a:p>
          <a:p>
            <a:r>
              <a:rPr lang="en-US" dirty="0" smtClean="0"/>
              <a:t>The NPS “sponsored” project gets done.  The land is actually purchased.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the $$$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you can see, the CWSRF is putting out more cash with a sponsorship project than with a simple point source project.</a:t>
            </a:r>
          </a:p>
          <a:p>
            <a:r>
              <a:rPr lang="en-US" dirty="0" smtClean="0"/>
              <a:t>But the repayments to the CWSRF are lower than they would be if they made both the point source project and the sponsored project loans at their usual 2% rate.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are Sponsorship Projects going to bankrupt the </a:t>
            </a:r>
            <a:r>
              <a:rPr lang="en-US" dirty="0" err="1" smtClean="0"/>
              <a:t>CWSRFs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8900"/>
            <a:ext cx="8229600" cy="3497263"/>
          </a:xfrm>
        </p:spPr>
        <p:txBody>
          <a:bodyPr/>
          <a:lstStyle/>
          <a:p>
            <a:r>
              <a:rPr lang="en-US" dirty="0" smtClean="0"/>
              <a:t>Definitely not.</a:t>
            </a:r>
          </a:p>
          <a:p>
            <a:endParaRPr lang="en-US" dirty="0" smtClean="0"/>
          </a:p>
          <a:p>
            <a:r>
              <a:rPr lang="en-US" dirty="0" smtClean="0"/>
              <a:t>The 51 </a:t>
            </a:r>
            <a:r>
              <a:rPr lang="en-US" dirty="0" err="1" smtClean="0"/>
              <a:t>CWSRFs</a:t>
            </a:r>
            <a:r>
              <a:rPr lang="en-US" dirty="0" smtClean="0"/>
              <a:t>, combined, have well over $40 BILLION of NET assets.  They are not going to run out of money.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3800"/>
            <a:ext cx="8229600" cy="3662363"/>
          </a:xfrm>
        </p:spPr>
        <p:txBody>
          <a:bodyPr/>
          <a:lstStyle/>
          <a:p>
            <a:r>
              <a:rPr lang="en-US" dirty="0" smtClean="0"/>
              <a:t>In addition to the State of Ohio, the States of Iowa, Idaho and Oregon have added “sponsorship programs”.</a:t>
            </a:r>
          </a:p>
          <a:p>
            <a:r>
              <a:rPr lang="en-US" dirty="0" smtClean="0"/>
              <a:t>Other states are in the process of doing so as well.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Moral of the 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44800"/>
            <a:ext cx="8229600" cy="32813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Consider financing your land acquisitions through sponsorship programs run by your CWSRF!</a:t>
            </a:r>
            <a:endParaRPr lang="en-US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/>
          <a:lstStyle/>
          <a:p>
            <a:r>
              <a:rPr lang="en-US" dirty="0" smtClean="0"/>
              <a:t>SPONSORSHIP PROGRAMS</a:t>
            </a:r>
            <a:br>
              <a:rPr lang="en-US" dirty="0" smtClean="0"/>
            </a:br>
            <a:r>
              <a:rPr lang="en-US" dirty="0" smtClean="0"/>
              <a:t>under</a:t>
            </a:r>
            <a:br>
              <a:rPr lang="en-US" dirty="0" smtClean="0"/>
            </a:br>
            <a:r>
              <a:rPr lang="en-US" dirty="0" smtClean="0"/>
              <a:t>THE CLEAN WATER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30900"/>
            <a:ext cx="8229600" cy="195263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Clean Water Act of 1972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financial provision: </a:t>
            </a:r>
            <a:r>
              <a:rPr lang="en-US" smtClean="0"/>
              <a:t>Title II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Title II contained what was called the “construction grant program”.</a:t>
            </a:r>
          </a:p>
          <a:p>
            <a:endParaRPr lang="en-US" dirty="0" smtClean="0"/>
          </a:p>
          <a:p>
            <a:r>
              <a:rPr lang="en-US" dirty="0" smtClean="0"/>
              <a:t>The “construction grant program” provided outright 75-90% grants to sewage treatment plants.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Clean Water Act of 1972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Between 1972 and 1987 the U.S. Environmental Protection Agency (EPA) awarded over $70 billion of grants for sewage treatment projects.</a:t>
            </a:r>
          </a:p>
          <a:p>
            <a:r>
              <a:rPr lang="en-US" dirty="0" smtClean="0"/>
              <a:t>When state and local contributions are added to the total, it means that more than $100 billion was spent on water pollution control in fifteen years.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1987 Amendments to the CWA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7100"/>
            <a:ext cx="8229600" cy="39417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In 1987, Congress amended the CWA adding Title VI which was the Clean Water State Revolving Fund (CWSRF).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Provisions of the CWSRF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80% grants to States (not treatment plants)</a:t>
            </a:r>
          </a:p>
          <a:p>
            <a:r>
              <a:rPr lang="en-US" dirty="0" smtClean="0"/>
              <a:t>State must match with 20%</a:t>
            </a:r>
          </a:p>
          <a:p>
            <a:r>
              <a:rPr lang="en-US" dirty="0" smtClean="0"/>
              <a:t>States must make loans from the CWSRF.  NO GRANTS.</a:t>
            </a:r>
          </a:p>
          <a:p>
            <a:r>
              <a:rPr lang="en-US" dirty="0" smtClean="0"/>
              <a:t>Loan repayments must “revolve” back to the CWSRF.  (State could not use the $$$ for any other purpose.</a:t>
            </a:r>
          </a:p>
          <a:p>
            <a:r>
              <a:rPr lang="en-US" dirty="0" smtClean="0"/>
              <a:t>Loans could have as low as 0% interest rates.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CWSRF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$117 billion of “assistance provided” since 1987.</a:t>
            </a:r>
          </a:p>
          <a:p>
            <a:r>
              <a:rPr lang="en-US" dirty="0" smtClean="0"/>
              <a:t>96% of these funds went to sewage treatment plants.</a:t>
            </a:r>
          </a:p>
          <a:p>
            <a:r>
              <a:rPr lang="en-US" dirty="0" smtClean="0"/>
              <a:t>Average loan over $3 million.</a:t>
            </a:r>
          </a:p>
          <a:p>
            <a:r>
              <a:rPr lang="en-US" dirty="0" smtClean="0"/>
              <a:t>Only 4% went to Non-Point Source (NPS) Projects.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Acquisition under the CWSRF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3900"/>
            <a:ext cx="8229600" cy="4132263"/>
          </a:xfrm>
        </p:spPr>
        <p:txBody>
          <a:bodyPr/>
          <a:lstStyle/>
          <a:p>
            <a:r>
              <a:rPr lang="en-US" dirty="0" smtClean="0"/>
              <a:t>Land acquisition is classified as “watershed protection or preservation” or as “ground water source protection”.</a:t>
            </a:r>
          </a:p>
          <a:p>
            <a:r>
              <a:rPr lang="en-US" dirty="0" smtClean="0"/>
              <a:t>Land acquisitions are NPS projects.</a:t>
            </a:r>
          </a:p>
          <a:p>
            <a:r>
              <a:rPr lang="en-US" dirty="0" smtClean="0"/>
              <a:t>Land acquisitions are ELIGIBLE for funding under the CWSRF.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Land Acquisitions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2000"/>
            <a:ext cx="8229600" cy="4094163"/>
          </a:xfrm>
        </p:spPr>
        <p:txBody>
          <a:bodyPr>
            <a:normAutofit/>
          </a:bodyPr>
          <a:lstStyle/>
          <a:p>
            <a:r>
              <a:rPr lang="en-US" dirty="0" smtClean="0"/>
              <a:t>CWSRF projects require an identifiable income stream to repay the loan.</a:t>
            </a:r>
          </a:p>
          <a:p>
            <a:r>
              <a:rPr lang="en-US" dirty="0" smtClean="0"/>
              <a:t>Point source projects (sewage treatment plants) have thousands of ratepayers whose monthly charges are an “identifiable income stream” that can repay loans. </a:t>
            </a:r>
          </a:p>
          <a:p>
            <a:r>
              <a:rPr lang="en-US" dirty="0" smtClean="0"/>
              <a:t>There often are no income streams available for land acquisition projects.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142</TotalTime>
  <Words>789</Words>
  <Application>Microsoft Macintosh PowerPoint</Application>
  <PresentationFormat>On-screen Show (4:3)</PresentationFormat>
  <Paragraphs>65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Century Gothic</vt:lpstr>
      <vt:lpstr>Wingdings 3</vt:lpstr>
      <vt:lpstr>Arial</vt:lpstr>
      <vt:lpstr>Ion</vt:lpstr>
      <vt:lpstr>Michael Curley</vt:lpstr>
      <vt:lpstr>SPONSORSHIP PROGRAMS under THE CLEAN WATER ACT</vt:lpstr>
      <vt:lpstr>The Clean Water Act of 1972</vt:lpstr>
      <vt:lpstr>The Clean Water Act of 1972</vt:lpstr>
      <vt:lpstr>1987 Amendments to the CWA</vt:lpstr>
      <vt:lpstr>Key Provisions of the CWSRF</vt:lpstr>
      <vt:lpstr>CWSRF Performance</vt:lpstr>
      <vt:lpstr>Land Acquisition under the CWSRF</vt:lpstr>
      <vt:lpstr>Problem with Land Acquisitions</vt:lpstr>
      <vt:lpstr>Solution: “Sponsorship Projects”</vt:lpstr>
      <vt:lpstr>Sponsorship Projects</vt:lpstr>
      <vt:lpstr>Mechanics of “Sponsorship”</vt:lpstr>
      <vt:lpstr>Example of “Sponsorship”</vt:lpstr>
      <vt:lpstr>Another Sponsorship Example</vt:lpstr>
      <vt:lpstr>Sponsorship Projects are win/win</vt:lpstr>
      <vt:lpstr>Where does the $$$ come from?</vt:lpstr>
      <vt:lpstr>So are Sponsorship Projects going to bankrupt the CWSRFs?</vt:lpstr>
      <vt:lpstr>Good News!!!</vt:lpstr>
      <vt:lpstr>The Moral of the Story</vt:lpstr>
    </vt:vector>
  </TitlesOfParts>
  <Company>Environmental Finance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Michael Curley</dc:title>
  <dc:creator>Michael Curley</dc:creator>
  <cp:lastModifiedBy>Brian Carlstrom</cp:lastModifiedBy>
  <cp:revision>7</cp:revision>
  <dcterms:created xsi:type="dcterms:W3CDTF">2017-06-12T14:48:31Z</dcterms:created>
  <dcterms:modified xsi:type="dcterms:W3CDTF">2017-10-28T15:08:51Z</dcterms:modified>
</cp:coreProperties>
</file>