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56"/>
  </p:sldMasterIdLst>
  <p:notesMasterIdLst>
    <p:notesMasterId r:id="rId82"/>
  </p:notesMasterIdLst>
  <p:handoutMasterIdLst>
    <p:handoutMasterId r:id="rId83"/>
  </p:handoutMasterIdLst>
  <p:sldIdLst>
    <p:sldId id="423" r:id="rId57"/>
    <p:sldId id="449" r:id="rId58"/>
    <p:sldId id="448" r:id="rId59"/>
    <p:sldId id="424" r:id="rId60"/>
    <p:sldId id="440" r:id="rId61"/>
    <p:sldId id="430" r:id="rId62"/>
    <p:sldId id="426" r:id="rId63"/>
    <p:sldId id="432" r:id="rId64"/>
    <p:sldId id="445" r:id="rId65"/>
    <p:sldId id="446" r:id="rId66"/>
    <p:sldId id="435" r:id="rId67"/>
    <p:sldId id="464" r:id="rId68"/>
    <p:sldId id="465" r:id="rId69"/>
    <p:sldId id="466" r:id="rId70"/>
    <p:sldId id="458" r:id="rId71"/>
    <p:sldId id="459" r:id="rId72"/>
    <p:sldId id="460" r:id="rId73"/>
    <p:sldId id="461" r:id="rId74"/>
    <p:sldId id="438" r:id="rId75"/>
    <p:sldId id="471" r:id="rId76"/>
    <p:sldId id="456" r:id="rId77"/>
    <p:sldId id="455" r:id="rId78"/>
    <p:sldId id="450" r:id="rId79"/>
    <p:sldId id="472" r:id="rId80"/>
    <p:sldId id="447" r:id="rId81"/>
  </p:sldIdLst>
  <p:sldSz cx="9144000" cy="6858000" type="screen4x3"/>
  <p:notesSz cx="9144000" cy="6858000"/>
  <p:custDataLst>
    <p:tags r:id="rId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51F"/>
    <a:srgbClr val="D88428"/>
    <a:srgbClr val="41A541"/>
    <a:srgbClr val="B7D433"/>
    <a:srgbClr val="FFFFFF"/>
    <a:srgbClr val="0D008F"/>
    <a:srgbClr val="0E0095"/>
    <a:srgbClr val="006CB6"/>
    <a:srgbClr val="00AD9E"/>
    <a:srgbClr val="026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9" autoAdjust="0"/>
    <p:restoredTop sz="82523" autoAdjust="0"/>
  </p:normalViewPr>
  <p:slideViewPr>
    <p:cSldViewPr snapToGrid="0" snapToObjects="1">
      <p:cViewPr varScale="1">
        <p:scale>
          <a:sx n="93" d="100"/>
          <a:sy n="93" d="100"/>
        </p:scale>
        <p:origin x="2312" y="192"/>
      </p:cViewPr>
      <p:guideLst>
        <p:guide orient="horz" pos="2160"/>
        <p:guide pos="2880"/>
      </p:guideLst>
    </p:cSldViewPr>
  </p:slideViewPr>
  <p:outlineViewPr>
    <p:cViewPr>
      <p:scale>
        <a:sx n="33" d="100"/>
        <a:sy n="33" d="100"/>
      </p:scale>
      <p:origin x="0" y="-60"/>
    </p:cViewPr>
  </p:outlineViewPr>
  <p:notesTextViewPr>
    <p:cViewPr>
      <p:scale>
        <a:sx n="100" d="100"/>
        <a:sy n="100" d="100"/>
      </p:scale>
      <p:origin x="0" y="0"/>
    </p:cViewPr>
  </p:notesTextViewPr>
  <p:sorterViewPr>
    <p:cViewPr>
      <p:scale>
        <a:sx n="81" d="100"/>
        <a:sy n="81" d="100"/>
      </p:scale>
      <p:origin x="0" y="0"/>
    </p:cViewPr>
  </p:sorterViewPr>
  <p:notesViewPr>
    <p:cSldViewPr snapToGrid="0" snapToObjects="1">
      <p:cViewPr>
        <p:scale>
          <a:sx n="100" d="100"/>
          <a:sy n="100" d="100"/>
        </p:scale>
        <p:origin x="912" y="41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customXml" Target="../customXml/item5.xml"/><Relationship Id="rId6" Type="http://schemas.openxmlformats.org/officeDocument/2006/relationships/customXml" Target="../customXml/item6.xml"/><Relationship Id="rId7" Type="http://schemas.openxmlformats.org/officeDocument/2006/relationships/customXml" Target="../customXml/item7.xml"/><Relationship Id="rId8" Type="http://schemas.openxmlformats.org/officeDocument/2006/relationships/customXml" Target="../customXml/item8.xml"/><Relationship Id="rId9" Type="http://schemas.openxmlformats.org/officeDocument/2006/relationships/customXml" Target="../customXml/item9.xml"/><Relationship Id="rId10" Type="http://schemas.openxmlformats.org/officeDocument/2006/relationships/customXml" Target="../customXml/item10.xml"/><Relationship Id="rId11" Type="http://schemas.openxmlformats.org/officeDocument/2006/relationships/customXml" Target="../customXml/item11.xml"/><Relationship Id="rId12" Type="http://schemas.openxmlformats.org/officeDocument/2006/relationships/customXml" Target="../customXml/item12.xml"/><Relationship Id="rId13" Type="http://schemas.openxmlformats.org/officeDocument/2006/relationships/customXml" Target="../customXml/item13.xml"/><Relationship Id="rId14" Type="http://schemas.openxmlformats.org/officeDocument/2006/relationships/customXml" Target="../customXml/item14.xml"/><Relationship Id="rId15" Type="http://schemas.openxmlformats.org/officeDocument/2006/relationships/customXml" Target="../customXml/item15.xml"/><Relationship Id="rId16" Type="http://schemas.openxmlformats.org/officeDocument/2006/relationships/customXml" Target="../customXml/item16.xml"/><Relationship Id="rId17" Type="http://schemas.openxmlformats.org/officeDocument/2006/relationships/customXml" Target="../customXml/item17.xml"/><Relationship Id="rId18" Type="http://schemas.openxmlformats.org/officeDocument/2006/relationships/customXml" Target="../customXml/item18.xml"/><Relationship Id="rId19" Type="http://schemas.openxmlformats.org/officeDocument/2006/relationships/customXml" Target="../customXml/item19.xml"/><Relationship Id="rId30" Type="http://schemas.openxmlformats.org/officeDocument/2006/relationships/customXml" Target="../customXml/item30.xml"/><Relationship Id="rId31" Type="http://schemas.openxmlformats.org/officeDocument/2006/relationships/customXml" Target="../customXml/item31.xml"/><Relationship Id="rId32" Type="http://schemas.openxmlformats.org/officeDocument/2006/relationships/customXml" Target="../customXml/item32.xml"/><Relationship Id="rId33" Type="http://schemas.openxmlformats.org/officeDocument/2006/relationships/customXml" Target="../customXml/item33.xml"/><Relationship Id="rId34" Type="http://schemas.openxmlformats.org/officeDocument/2006/relationships/customXml" Target="../customXml/item34.xml"/><Relationship Id="rId35" Type="http://schemas.openxmlformats.org/officeDocument/2006/relationships/customXml" Target="../customXml/item35.xml"/><Relationship Id="rId36" Type="http://schemas.openxmlformats.org/officeDocument/2006/relationships/customXml" Target="../customXml/item36.xml"/><Relationship Id="rId37" Type="http://schemas.openxmlformats.org/officeDocument/2006/relationships/customXml" Target="../customXml/item37.xml"/><Relationship Id="rId38" Type="http://schemas.openxmlformats.org/officeDocument/2006/relationships/customXml" Target="../customXml/item38.xml"/><Relationship Id="rId39" Type="http://schemas.openxmlformats.org/officeDocument/2006/relationships/customXml" Target="../customXml/item39.xml"/><Relationship Id="rId50" Type="http://schemas.openxmlformats.org/officeDocument/2006/relationships/customXml" Target="../customXml/item50.xml"/><Relationship Id="rId51" Type="http://schemas.openxmlformats.org/officeDocument/2006/relationships/customXml" Target="../customXml/item51.xml"/><Relationship Id="rId52" Type="http://schemas.openxmlformats.org/officeDocument/2006/relationships/customXml" Target="../customXml/item52.xml"/><Relationship Id="rId53" Type="http://schemas.openxmlformats.org/officeDocument/2006/relationships/customXml" Target="../customXml/item53.xml"/><Relationship Id="rId54" Type="http://schemas.openxmlformats.org/officeDocument/2006/relationships/customXml" Target="../customXml/item54.xml"/><Relationship Id="rId55" Type="http://schemas.openxmlformats.org/officeDocument/2006/relationships/customXml" Target="../customXml/item55.xml"/><Relationship Id="rId56" Type="http://schemas.openxmlformats.org/officeDocument/2006/relationships/slideMaster" Target="slideMasters/slideMaster1.xml"/><Relationship Id="rId57" Type="http://schemas.openxmlformats.org/officeDocument/2006/relationships/slide" Target="slides/slide1.xml"/><Relationship Id="rId58" Type="http://schemas.openxmlformats.org/officeDocument/2006/relationships/slide" Target="slides/slide2.xml"/><Relationship Id="rId59" Type="http://schemas.openxmlformats.org/officeDocument/2006/relationships/slide" Target="slides/slide3.xml"/><Relationship Id="rId70" Type="http://schemas.openxmlformats.org/officeDocument/2006/relationships/slide" Target="slides/slide14.xml"/><Relationship Id="rId71" Type="http://schemas.openxmlformats.org/officeDocument/2006/relationships/slide" Target="slides/slide15.xml"/><Relationship Id="rId72" Type="http://schemas.openxmlformats.org/officeDocument/2006/relationships/slide" Target="slides/slide16.xml"/><Relationship Id="rId73" Type="http://schemas.openxmlformats.org/officeDocument/2006/relationships/slide" Target="slides/slide17.xml"/><Relationship Id="rId74" Type="http://schemas.openxmlformats.org/officeDocument/2006/relationships/slide" Target="slides/slide18.xml"/><Relationship Id="rId75" Type="http://schemas.openxmlformats.org/officeDocument/2006/relationships/slide" Target="slides/slide19.xml"/><Relationship Id="rId76" Type="http://schemas.openxmlformats.org/officeDocument/2006/relationships/slide" Target="slides/slide20.xml"/><Relationship Id="rId77" Type="http://schemas.openxmlformats.org/officeDocument/2006/relationships/slide" Target="slides/slide21.xml"/><Relationship Id="rId78" Type="http://schemas.openxmlformats.org/officeDocument/2006/relationships/slide" Target="slides/slide22.xml"/><Relationship Id="rId79" Type="http://schemas.openxmlformats.org/officeDocument/2006/relationships/slide" Target="slides/slide23.xml"/><Relationship Id="rId20" Type="http://schemas.openxmlformats.org/officeDocument/2006/relationships/customXml" Target="../customXml/item20.xml"/><Relationship Id="rId21" Type="http://schemas.openxmlformats.org/officeDocument/2006/relationships/customXml" Target="../customXml/item21.xml"/><Relationship Id="rId22" Type="http://schemas.openxmlformats.org/officeDocument/2006/relationships/customXml" Target="../customXml/item22.xml"/><Relationship Id="rId23" Type="http://schemas.openxmlformats.org/officeDocument/2006/relationships/customXml" Target="../customXml/item23.xml"/><Relationship Id="rId24" Type="http://schemas.openxmlformats.org/officeDocument/2006/relationships/customXml" Target="../customXml/item24.xml"/><Relationship Id="rId25" Type="http://schemas.openxmlformats.org/officeDocument/2006/relationships/customXml" Target="../customXml/item25.xml"/><Relationship Id="rId26" Type="http://schemas.openxmlformats.org/officeDocument/2006/relationships/customXml" Target="../customXml/item26.xml"/><Relationship Id="rId27" Type="http://schemas.openxmlformats.org/officeDocument/2006/relationships/customXml" Target="../customXml/item27.xml"/><Relationship Id="rId28" Type="http://schemas.openxmlformats.org/officeDocument/2006/relationships/customXml" Target="../customXml/item28.xml"/><Relationship Id="rId29" Type="http://schemas.openxmlformats.org/officeDocument/2006/relationships/customXml" Target="../customXml/item29.xml"/><Relationship Id="rId40" Type="http://schemas.openxmlformats.org/officeDocument/2006/relationships/customXml" Target="../customXml/item40.xml"/><Relationship Id="rId41" Type="http://schemas.openxmlformats.org/officeDocument/2006/relationships/customXml" Target="../customXml/item41.xml"/><Relationship Id="rId42" Type="http://schemas.openxmlformats.org/officeDocument/2006/relationships/customXml" Target="../customXml/item42.xml"/><Relationship Id="rId43" Type="http://schemas.openxmlformats.org/officeDocument/2006/relationships/customXml" Target="../customXml/item43.xml"/><Relationship Id="rId44" Type="http://schemas.openxmlformats.org/officeDocument/2006/relationships/customXml" Target="../customXml/item44.xml"/><Relationship Id="rId45" Type="http://schemas.openxmlformats.org/officeDocument/2006/relationships/customXml" Target="../customXml/item45.xml"/><Relationship Id="rId46" Type="http://schemas.openxmlformats.org/officeDocument/2006/relationships/customXml" Target="../customXml/item46.xml"/><Relationship Id="rId47" Type="http://schemas.openxmlformats.org/officeDocument/2006/relationships/customXml" Target="../customXml/item47.xml"/><Relationship Id="rId48" Type="http://schemas.openxmlformats.org/officeDocument/2006/relationships/customXml" Target="../customXml/item48.xml"/><Relationship Id="rId49" Type="http://schemas.openxmlformats.org/officeDocument/2006/relationships/customXml" Target="../customXml/item49.xml"/><Relationship Id="rId60" Type="http://schemas.openxmlformats.org/officeDocument/2006/relationships/slide" Target="slides/slide4.xml"/><Relationship Id="rId61" Type="http://schemas.openxmlformats.org/officeDocument/2006/relationships/slide" Target="slides/slide5.xml"/><Relationship Id="rId62" Type="http://schemas.openxmlformats.org/officeDocument/2006/relationships/slide" Target="slides/slide6.xml"/><Relationship Id="rId63" Type="http://schemas.openxmlformats.org/officeDocument/2006/relationships/slide" Target="slides/slide7.xml"/><Relationship Id="rId64" Type="http://schemas.openxmlformats.org/officeDocument/2006/relationships/slide" Target="slides/slide8.xml"/><Relationship Id="rId65" Type="http://schemas.openxmlformats.org/officeDocument/2006/relationships/slide" Target="slides/slide9.xml"/><Relationship Id="rId66" Type="http://schemas.openxmlformats.org/officeDocument/2006/relationships/slide" Target="slides/slide10.xml"/><Relationship Id="rId67" Type="http://schemas.openxmlformats.org/officeDocument/2006/relationships/slide" Target="slides/slide11.xml"/><Relationship Id="rId68" Type="http://schemas.openxmlformats.org/officeDocument/2006/relationships/slide" Target="slides/slide12.xml"/><Relationship Id="rId69" Type="http://schemas.openxmlformats.org/officeDocument/2006/relationships/slide" Target="slides/slide13.xml"/><Relationship Id="rId80" Type="http://schemas.openxmlformats.org/officeDocument/2006/relationships/slide" Target="slides/slide24.xml"/><Relationship Id="rId81" Type="http://schemas.openxmlformats.org/officeDocument/2006/relationships/slide" Target="slides/slide25.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tags" Target="tags/tag1.xml"/><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sz="quarter" idx="1"/>
          </p:nvPr>
        </p:nvSpPr>
        <p:spPr>
          <a:xfrm>
            <a:off x="5179484" y="1"/>
            <a:ext cx="3962400" cy="344091"/>
          </a:xfrm>
          <a:prstGeom prst="rect">
            <a:avLst/>
          </a:prstGeom>
        </p:spPr>
        <p:txBody>
          <a:bodyPr vert="horz" lIns="91435" tIns="45718" rIns="91435" bIns="45718" rtlCol="0"/>
          <a:lstStyle>
            <a:lvl1pPr algn="r">
              <a:defRPr sz="1200"/>
            </a:lvl1pPr>
          </a:lstStyle>
          <a:p>
            <a:fld id="{EBEC378B-86B5-449B-A733-A05D6DCCB55B}" type="datetimeFigureOut">
              <a:rPr lang="en-US" smtClean="0"/>
              <a:t>11/8/17</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35" tIns="45718" rIns="91435" bIns="45718" rtlCol="0" anchor="b"/>
          <a:lstStyle>
            <a:lvl1pPr algn="r">
              <a:defRPr sz="1200"/>
            </a:lvl1pPr>
          </a:lstStyle>
          <a:p>
            <a:fld id="{6AB63886-5614-4D20-B876-2A973FCD852F}" type="slidenum">
              <a:rPr lang="en-US" smtClean="0"/>
              <a:t>‹#›</a:t>
            </a:fld>
            <a:endParaRPr lang="en-US"/>
          </a:p>
        </p:txBody>
      </p:sp>
    </p:spTree>
    <p:extLst>
      <p:ext uri="{BB962C8B-B14F-4D97-AF65-F5344CB8AC3E}">
        <p14:creationId xmlns:p14="http://schemas.microsoft.com/office/powerpoint/2010/main" val="2479117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35" tIns="45718" rIns="91435" bIns="45718" rtlCol="0"/>
          <a:lstStyle>
            <a:lvl1pPr algn="r">
              <a:defRPr sz="1200"/>
            </a:lvl1pPr>
          </a:lstStyle>
          <a:p>
            <a:fld id="{677969AC-52F7-4433-9B33-D110EFCF3A25}" type="datetimeFigureOut">
              <a:rPr lang="en-US" smtClean="0"/>
              <a:pPr/>
              <a:t>11/8/17</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35" tIns="45718" rIns="91435" bIns="45718" rtlCol="0" anchor="b"/>
          <a:lstStyle>
            <a:lvl1pPr algn="r">
              <a:defRPr sz="1200"/>
            </a:lvl1pPr>
          </a:lstStyle>
          <a:p>
            <a:fld id="{E51A70CA-8846-4F09-A5A3-1B4F05166F1C}" type="slidenum">
              <a:rPr lang="en-US" smtClean="0"/>
              <a:pPr/>
              <a:t>‹#›</a:t>
            </a:fld>
            <a:endParaRPr lang="en-US"/>
          </a:p>
        </p:txBody>
      </p:sp>
    </p:spTree>
    <p:extLst>
      <p:ext uri="{BB962C8B-B14F-4D97-AF65-F5344CB8AC3E}">
        <p14:creationId xmlns:p14="http://schemas.microsoft.com/office/powerpoint/2010/main" val="226710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Extreme and prolonged droughts can and have impacted water utilities across the U.S. and in the State of Georgia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Regardless of previous drought experience, utilities want to learn how other communities similar to them have responded to severe drought conditions</a:t>
            </a:r>
          </a:p>
          <a:p>
            <a:endParaRPr lang="en-US" dirty="0"/>
          </a:p>
          <a:p>
            <a:r>
              <a:rPr lang="en-US" sz="1200" kern="1200" dirty="0">
                <a:solidFill>
                  <a:schemeClr val="tx1"/>
                </a:solidFill>
                <a:effectLst/>
                <a:latin typeface="+mn-lt"/>
                <a:ea typeface="+mn-ea"/>
                <a:cs typeface="+mn-cs"/>
              </a:rPr>
              <a:t>EPA's Drought Response and Recovery Guide for Water Utilities is based on lessons learned from seven drought-impacted case study utilities, and features an interactive format with worksheets, best practices, videos and key resources that outline emergency response actions that also build long term resilience to drought. </a:t>
            </a:r>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pPr/>
              <a:t>1</a:t>
            </a:fld>
            <a:endParaRPr lang="en-US"/>
          </a:p>
        </p:txBody>
      </p:sp>
    </p:spTree>
    <p:extLst>
      <p:ext uri="{BB962C8B-B14F-4D97-AF65-F5344CB8AC3E}">
        <p14:creationId xmlns:p14="http://schemas.microsoft.com/office/powerpoint/2010/main" val="1081746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page of case study map – see all 6 utilities</a:t>
            </a:r>
            <a:r>
              <a:rPr lang="en-US" baseline="0" dirty="0"/>
              <a:t> – blue dots – clicking on dot gives some basic info.</a:t>
            </a:r>
          </a:p>
          <a:p>
            <a:endParaRPr lang="en-US" baseline="0" dirty="0"/>
          </a:p>
          <a:p>
            <a:r>
              <a:rPr lang="en-US" baseline="0" dirty="0"/>
              <a:t>Tabs at top are for each case study – as well as a tab for the thematic videos.</a:t>
            </a:r>
          </a:p>
          <a:p>
            <a:r>
              <a:rPr lang="en-US" baseline="0" dirty="0"/>
              <a:t/>
            </a:r>
            <a:br>
              <a:rPr lang="en-US" baseline="0" dirty="0"/>
            </a:br>
            <a:r>
              <a:rPr lang="en-US" baseline="0" dirty="0"/>
              <a:t>Three thematic videos under the “drought actions” tab cover more general drought response topics:</a:t>
            </a:r>
          </a:p>
          <a:p>
            <a:pPr marL="228600" indent="-228600">
              <a:buAutoNum type="arabicPeriod"/>
            </a:pPr>
            <a:r>
              <a:rPr lang="en-US" baseline="0" dirty="0"/>
              <a:t>System Efficiency</a:t>
            </a:r>
          </a:p>
          <a:p>
            <a:pPr marL="228600" indent="-228600">
              <a:buAutoNum type="arabicPeriod"/>
            </a:pPr>
            <a:r>
              <a:rPr lang="en-US" baseline="0" dirty="0"/>
              <a:t>Reducing Customer Demand</a:t>
            </a:r>
          </a:p>
          <a:p>
            <a:pPr marL="228600" indent="-228600">
              <a:buAutoNum type="arabicPeriod"/>
            </a:pPr>
            <a:r>
              <a:rPr lang="en-US" baseline="0" dirty="0"/>
              <a:t>Partnerships</a:t>
            </a:r>
          </a:p>
        </p:txBody>
      </p:sp>
      <p:sp>
        <p:nvSpPr>
          <p:cNvPr id="4" name="Slide Number Placeholder 3"/>
          <p:cNvSpPr>
            <a:spLocks noGrp="1"/>
          </p:cNvSpPr>
          <p:nvPr>
            <p:ph type="sldNum" sz="quarter" idx="10"/>
          </p:nvPr>
        </p:nvSpPr>
        <p:spPr/>
        <p:txBody>
          <a:bodyPr/>
          <a:lstStyle/>
          <a:p>
            <a:fld id="{E51A70CA-8846-4F09-A5A3-1B4F05166F1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574340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a:t>
            </a:r>
            <a:r>
              <a:rPr lang="en-US" baseline="0" dirty="0"/>
              <a:t> brings you to details about utility – shows drought monitor of time when area drought was at it’s worst (for TUD, the peak week of drought was April 8, 2014) Gives basics about utility overview, impacts, and response actions plus the 5-6 min </a:t>
            </a:r>
            <a:r>
              <a:rPr lang="en-US" baseline="0" dirty="0" err="1"/>
              <a:t>youtube</a:t>
            </a:r>
            <a:r>
              <a:rPr lang="en-US" baseline="0" dirty="0"/>
              <a:t> video of the utility’s story. The map is interactive and allows users to see how communities and states in the region were also being impacted by drought at the time.</a:t>
            </a:r>
          </a:p>
          <a:p>
            <a:endParaRPr lang="en-US" baseline="0" dirty="0"/>
          </a:p>
          <a:p>
            <a:r>
              <a:rPr lang="en-US" baseline="0" dirty="0"/>
              <a:t>Now we’ll watch a short clip of the TUD, CA case study video ** show first 1:05 of video https://www.youtube.com/watch?v=FfXgT5je51Y </a:t>
            </a:r>
          </a:p>
          <a:p>
            <a:endParaRPr lang="en-US" baseline="0" dirty="0"/>
          </a:p>
          <a:p>
            <a:r>
              <a:rPr lang="en-US" dirty="0"/>
              <a:t> </a:t>
            </a:r>
          </a:p>
        </p:txBody>
      </p:sp>
      <p:sp>
        <p:nvSpPr>
          <p:cNvPr id="4" name="Slide Number Placeholder 3"/>
          <p:cNvSpPr>
            <a:spLocks noGrp="1"/>
          </p:cNvSpPr>
          <p:nvPr>
            <p:ph type="sldNum" sz="quarter" idx="10"/>
          </p:nvPr>
        </p:nvSpPr>
        <p:spPr/>
        <p:txBody>
          <a:bodyPr/>
          <a:lstStyle/>
          <a:p>
            <a:fld id="{E51A70CA-8846-4F09-A5A3-1B4F05166F1C}" type="slidenum">
              <a:rPr lang="en-US" smtClean="0"/>
              <a:pPr/>
              <a:t>11</a:t>
            </a:fld>
            <a:endParaRPr lang="en-US"/>
          </a:p>
        </p:txBody>
      </p:sp>
    </p:spTree>
    <p:extLst>
      <p:ext uri="{BB962C8B-B14F-4D97-AF65-F5344CB8AC3E}">
        <p14:creationId xmlns:p14="http://schemas.microsoft.com/office/powerpoint/2010/main" val="67178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a:t>
            </a:r>
            <a:r>
              <a:rPr lang="en-US" baseline="0" dirty="0"/>
              <a:t> summary of Hogansville, GA’s response:</a:t>
            </a:r>
            <a:endParaRPr lang="en-US" dirty="0"/>
          </a:p>
          <a:p>
            <a:pPr defTabSz="914350">
              <a:defRPr/>
            </a:pPr>
            <a:r>
              <a:rPr lang="en-US" sz="1200" b="0" i="0" kern="1200" dirty="0">
                <a:solidFill>
                  <a:schemeClr val="tx1"/>
                </a:solidFill>
                <a:effectLst/>
                <a:latin typeface="+mn-lt"/>
                <a:ea typeface="+mn-ea"/>
                <a:cs typeface="+mn-cs"/>
              </a:rPr>
              <a:t>They survived the most recent drought by conserving, fixing leaks and working towards building alternative sources. Hogansville embarked on a regional approach and made interconnections with two neighboring water systems to increase their resilience.</a:t>
            </a:r>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pPr/>
              <a:t>12</a:t>
            </a:fld>
            <a:endParaRPr lang="en-US"/>
          </a:p>
        </p:txBody>
      </p:sp>
    </p:spTree>
    <p:extLst>
      <p:ext uri="{BB962C8B-B14F-4D97-AF65-F5344CB8AC3E}">
        <p14:creationId xmlns:p14="http://schemas.microsoft.com/office/powerpoint/2010/main" val="598027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pPr/>
              <a:t>13</a:t>
            </a:fld>
            <a:endParaRPr lang="en-US"/>
          </a:p>
        </p:txBody>
      </p:sp>
    </p:spTree>
    <p:extLst>
      <p:ext uri="{BB962C8B-B14F-4D97-AF65-F5344CB8AC3E}">
        <p14:creationId xmlns:p14="http://schemas.microsoft.com/office/powerpoint/2010/main" val="4145363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six case studies</a:t>
            </a:r>
            <a:r>
              <a:rPr lang="en-US" baseline="0" dirty="0"/>
              <a:t> have two-page summaries that include:</a:t>
            </a:r>
          </a:p>
          <a:p>
            <a:pPr marL="171441" indent="-171441">
              <a:buFont typeface="Arial" panose="020B0604020202020204" pitchFamily="34" charset="0"/>
              <a:buChar char="•"/>
            </a:pPr>
            <a:r>
              <a:rPr lang="en-US" baseline="0" dirty="0"/>
              <a:t>System Details (infrastructure and customer make up - # of plants, # of customers, ratio of customer types, main water sources, etc.)</a:t>
            </a:r>
          </a:p>
          <a:p>
            <a:pPr marL="171441" indent="-171441">
              <a:buFont typeface="Arial" panose="020B0604020202020204" pitchFamily="34" charset="0"/>
              <a:buChar char="•"/>
            </a:pPr>
            <a:r>
              <a:rPr lang="en-US" baseline="0" dirty="0"/>
              <a:t>A short description of the drought conditions that impacted the community, which years, how bad it was, etc.</a:t>
            </a:r>
          </a:p>
          <a:p>
            <a:pPr marL="171441" indent="-171441">
              <a:buFont typeface="Arial" panose="020B0604020202020204" pitchFamily="34" charset="0"/>
              <a:buChar char="•"/>
            </a:pPr>
            <a:r>
              <a:rPr lang="en-US" baseline="0" dirty="0"/>
              <a:t>What response and recovery measures were taken throughout the drought. All fall under one of the 3 main categories the guide is broken up into.</a:t>
            </a:r>
          </a:p>
          <a:p>
            <a:pPr marL="171441" indent="-171441">
              <a:buFont typeface="Arial" panose="020B0604020202020204" pitchFamily="34" charset="0"/>
              <a:buChar char="•"/>
            </a:pPr>
            <a:r>
              <a:rPr lang="en-US" baseline="0" dirty="0"/>
              <a:t>A link to the external Geoplatform site which house the case studies map and videos.</a:t>
            </a:r>
          </a:p>
          <a:p>
            <a:endParaRPr lang="en-US" dirty="0"/>
          </a:p>
          <a:p>
            <a:r>
              <a:rPr lang="en-US" dirty="0"/>
              <a:t>Brief</a:t>
            </a:r>
            <a:r>
              <a:rPr lang="en-US" baseline="0" dirty="0"/>
              <a:t> summary of Hogansville, GA’s response:</a:t>
            </a:r>
            <a:endParaRPr lang="en-US" dirty="0"/>
          </a:p>
          <a:p>
            <a:pPr defTabSz="914350">
              <a:defRPr/>
            </a:pPr>
            <a:endParaRPr lang="en-US" baseline="0" dirty="0"/>
          </a:p>
          <a:p>
            <a:pPr defTabSz="914350">
              <a:defRPr/>
            </a:pPr>
            <a:r>
              <a:rPr lang="en-US" sz="1200" b="0" i="0" kern="1200" dirty="0">
                <a:solidFill>
                  <a:schemeClr val="tx1"/>
                </a:solidFill>
                <a:effectLst/>
                <a:latin typeface="+mn-lt"/>
                <a:ea typeface="+mn-ea"/>
                <a:cs typeface="+mn-cs"/>
              </a:rPr>
              <a:t>They survived the most recent drought by conserving, fixing leaks and working towards building alternative sources. Hogansville embarked on a regional approach and made interconnections with two neighboring water systems to increase their resilience.</a:t>
            </a:r>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pPr/>
              <a:t>14</a:t>
            </a:fld>
            <a:endParaRPr lang="en-US"/>
          </a:p>
        </p:txBody>
      </p:sp>
    </p:spTree>
    <p:extLst>
      <p:ext uri="{BB962C8B-B14F-4D97-AF65-F5344CB8AC3E}">
        <p14:creationId xmlns:p14="http://schemas.microsoft.com/office/powerpoint/2010/main" val="344979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a:t>
            </a:r>
            <a:r>
              <a:rPr lang="en-US" baseline="0" dirty="0"/>
              <a:t> is updating the Guide to include a number of new resources including: </a:t>
            </a:r>
          </a:p>
          <a:p>
            <a:pPr marL="228600" indent="-228600">
              <a:buAutoNum type="arabicPeriod"/>
            </a:pPr>
            <a:r>
              <a:rPr lang="en-US" baseline="0" dirty="0"/>
              <a:t>A customizable Drought Response Plan Template for utilities, to be released Fall 2017</a:t>
            </a:r>
          </a:p>
          <a:p>
            <a:pPr marL="228600" indent="-228600">
              <a:buAutoNum type="arabicPeriod"/>
            </a:pPr>
            <a:r>
              <a:rPr lang="en-US" baseline="0" dirty="0"/>
              <a:t>Two additional Case studies to highlight the benefits of using recycled water and drought response for communities with island geographies</a:t>
            </a:r>
          </a:p>
          <a:p>
            <a:pPr marL="228600" indent="-228600">
              <a:buAutoNum type="arabicPeriod"/>
            </a:pPr>
            <a:r>
              <a:rPr lang="en-US" baseline="0" dirty="0"/>
              <a:t>A re-vamped look to the </a:t>
            </a:r>
            <a:r>
              <a:rPr lang="en-US" baseline="0" dirty="0" err="1"/>
              <a:t>GeoPlatform</a:t>
            </a:r>
            <a:r>
              <a:rPr lang="en-US" baseline="0" dirty="0"/>
              <a:t>, as well as a new section of the </a:t>
            </a:r>
            <a:r>
              <a:rPr lang="en-US" baseline="0" dirty="0" err="1"/>
              <a:t>Geoplatform</a:t>
            </a:r>
            <a:r>
              <a:rPr lang="en-US" baseline="0" dirty="0"/>
              <a:t>, which will allow utilities to share their own drought stories. </a:t>
            </a:r>
          </a:p>
          <a:p>
            <a:pPr marL="0" indent="0">
              <a:buNone/>
            </a:pPr>
            <a:endParaRPr lang="en-US" baseline="0" dirty="0"/>
          </a:p>
          <a:p>
            <a:pPr marL="0" indent="0">
              <a:buNone/>
            </a:pPr>
            <a:r>
              <a:rPr lang="en-US" baseline="0" dirty="0"/>
              <a:t>Updates to the </a:t>
            </a:r>
            <a:r>
              <a:rPr lang="en-US" baseline="0" dirty="0" err="1"/>
              <a:t>Geoplatform</a:t>
            </a:r>
            <a:r>
              <a:rPr lang="en-US" baseline="0" dirty="0"/>
              <a:t> are scheduled to be completed around the new year.</a:t>
            </a:r>
          </a:p>
        </p:txBody>
      </p:sp>
      <p:sp>
        <p:nvSpPr>
          <p:cNvPr id="4" name="Slide Number Placeholder 3"/>
          <p:cNvSpPr>
            <a:spLocks noGrp="1"/>
          </p:cNvSpPr>
          <p:nvPr>
            <p:ph type="sldNum" sz="quarter" idx="10"/>
          </p:nvPr>
        </p:nvSpPr>
        <p:spPr/>
        <p:txBody>
          <a:bodyPr/>
          <a:lstStyle/>
          <a:p>
            <a:fld id="{26B1DB2B-DA15-4E99-B709-26487EE68F93}" type="slidenum">
              <a:rPr lang="en-US" smtClean="0"/>
              <a:pPr/>
              <a:t>15</a:t>
            </a:fld>
            <a:endParaRPr lang="en-US"/>
          </a:p>
        </p:txBody>
      </p:sp>
    </p:spTree>
    <p:extLst>
      <p:ext uri="{BB962C8B-B14F-4D97-AF65-F5344CB8AC3E}">
        <p14:creationId xmlns:p14="http://schemas.microsoft.com/office/powerpoint/2010/main" val="102387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Integrated</a:t>
            </a:r>
            <a:r>
              <a:rPr lang="en-US" baseline="0" dirty="0"/>
              <a:t> into the Existing “Staffing, Response Plans, and Funding” PDF section of the Guide, the Drought Response Plan Template </a:t>
            </a:r>
            <a:r>
              <a:rPr lang="en-US" sz="1200" kern="1200" dirty="0">
                <a:solidFill>
                  <a:schemeClr val="tx1"/>
                </a:solidFill>
                <a:effectLst/>
                <a:latin typeface="+mn-lt"/>
                <a:ea typeface="+mn-ea"/>
                <a:cs typeface="+mn-cs"/>
              </a:rPr>
              <a:t>assists water utilities with developing a drought response plan.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template is a customizable Word document separated into an instructions section and a fillable template.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instructions include general guidance and discussion to help users complete the template step by step, as well as examples from other state or utility drought response plans from across the 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Following the instructions helps utilities address 3 key components of a drought response plan: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Policy, Purpose and Objectives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System Overview and Utility Profile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Drought Response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16</a:t>
            </a:fld>
            <a:endParaRPr lang="en-US"/>
          </a:p>
        </p:txBody>
      </p:sp>
    </p:spTree>
    <p:extLst>
      <p:ext uri="{BB962C8B-B14F-4D97-AF65-F5344CB8AC3E}">
        <p14:creationId xmlns:p14="http://schemas.microsoft.com/office/powerpoint/2010/main" val="2867430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After</a:t>
            </a:r>
            <a:r>
              <a:rPr lang="en-US" baseline="0" dirty="0"/>
              <a:t> learning about the components of a successful drought response plan template in the Instructions section, Users can move on to creating their own customizable response plan using the fillable template included in the Microsoft Word document. </a:t>
            </a:r>
          </a:p>
          <a:p>
            <a:endParaRPr lang="en-US" baseline="0" dirty="0"/>
          </a:p>
          <a:p>
            <a:r>
              <a:rPr lang="en-US" dirty="0"/>
              <a:t>The template provides a comprehensive</a:t>
            </a:r>
            <a:r>
              <a:rPr lang="en-US" baseline="0" dirty="0"/>
              <a:t> overview of everything a utility might need to consider to prepare, respond, and recover from drought impacts. Highlights include space for utilities to document their authority to declare a drought, multi-layered tables where user can define “drought trigger levels” for their community, space to determine enforcement procedures for mandatory conservation measures, and more. </a:t>
            </a:r>
          </a:p>
          <a:p>
            <a:endParaRPr lang="en-US" baseline="0" dirty="0"/>
          </a:p>
          <a:p>
            <a:r>
              <a:rPr lang="en-US" dirty="0"/>
              <a:t>EPA recognizes</a:t>
            </a:r>
            <a:r>
              <a:rPr lang="en-US" baseline="0" dirty="0"/>
              <a:t> that </a:t>
            </a:r>
            <a:r>
              <a:rPr lang="en-US" sz="1200" kern="1200" baseline="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ll water utilities have unique challenges related to managing their water supplies and operating their systems during drought conditions. The fillable</a:t>
            </a:r>
            <a:r>
              <a:rPr lang="en-US" sz="1200" kern="1200" baseline="0" dirty="0">
                <a:solidFill>
                  <a:schemeClr val="tx1"/>
                </a:solidFill>
                <a:effectLst/>
                <a:latin typeface="+mn-lt"/>
                <a:ea typeface="+mn-ea"/>
                <a:cs typeface="+mn-cs"/>
              </a:rPr>
              <a:t> template gives users the flexibility to change information or add new sections based on the needs of their individual service areas. </a:t>
            </a:r>
          </a:p>
          <a:p>
            <a:endParaRPr lang="en-US" sz="1200" kern="1200" baseline="0" dirty="0">
              <a:solidFill>
                <a:schemeClr val="tx1"/>
              </a:solidFill>
              <a:effectLst/>
              <a:latin typeface="+mn-lt"/>
              <a:ea typeface="+mn-ea"/>
              <a:cs typeface="+mn-cs"/>
            </a:endParaRPr>
          </a:p>
          <a:p>
            <a:r>
              <a:rPr lang="en-US" dirty="0"/>
              <a:t>For utilities</a:t>
            </a:r>
            <a:r>
              <a:rPr lang="en-US" baseline="0" dirty="0"/>
              <a:t> that have struggled to develop a Drought Response Plan, or those whose response plans might need a routine update, the Drought Response Plan Template is a highly practical and adaptable resource and a valuable addition to the Drought Response and Recovery Guide.</a:t>
            </a:r>
          </a:p>
          <a:p>
            <a:endParaRPr lang="en-US" baseline="0" dirty="0"/>
          </a:p>
          <a:p>
            <a:r>
              <a:rPr lang="en-US" baseline="0" dirty="0"/>
              <a:t>The updated Guide Featuring the Drought Response Plan template will be available to download in the coming weeks. </a:t>
            </a:r>
            <a:endParaRPr lang="en-US"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17</a:t>
            </a:fld>
            <a:endParaRPr lang="en-US"/>
          </a:p>
        </p:txBody>
      </p:sp>
    </p:spTree>
    <p:extLst>
      <p:ext uri="{BB962C8B-B14F-4D97-AF65-F5344CB8AC3E}">
        <p14:creationId xmlns:p14="http://schemas.microsoft.com/office/powerpoint/2010/main" val="2026526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Water Security Division is also updating the Drought Response and Recovery Guide’s interactive </a:t>
            </a:r>
            <a:r>
              <a:rPr lang="en-US" baseline="0" dirty="0" err="1"/>
              <a:t>Geoplatform</a:t>
            </a:r>
            <a:r>
              <a:rPr lang="en-US" baseline="0" dirty="0"/>
              <a:t> with two new video case studies. </a:t>
            </a:r>
          </a:p>
          <a:p>
            <a:endParaRPr lang="en-US" baseline="0" dirty="0"/>
          </a:p>
          <a:p>
            <a:r>
              <a:rPr lang="en-US" baseline="0" dirty="0"/>
              <a:t>The first, filmed in Novato, California, documents a drinking water utility’s partnership with two nearby wastewater districts to respond to drought. The partners develop a mutually-beneficial relationship founded on the use of recycled water as a crucial water source during a drought. </a:t>
            </a:r>
          </a:p>
          <a:p>
            <a:endParaRPr lang="en-US" baseline="0" dirty="0"/>
          </a:p>
          <a:p>
            <a:r>
              <a:rPr lang="en-US" baseline="0" dirty="0"/>
              <a:t>The second tells the story of </a:t>
            </a:r>
            <a:r>
              <a:rPr lang="en-US" baseline="0" dirty="0" err="1"/>
              <a:t>Castine</a:t>
            </a:r>
            <a:r>
              <a:rPr lang="en-US" baseline="0" dirty="0"/>
              <a:t>, Maine, a small town isolated on a peninsula with very little fresh water available in the surrounding geography. EPA follows their efforts to implement an innovative solution amid a challenging water shortage situation. </a:t>
            </a:r>
          </a:p>
          <a:p>
            <a:endParaRPr lang="en-US" baseline="0" dirty="0"/>
          </a:p>
          <a:p>
            <a:r>
              <a:rPr lang="en-US" baseline="0" dirty="0"/>
              <a:t>The additional case studies provide coverage of two new strategies that utilities can use to increase their resilience to drought while expanding the range of the map itself into previously unexplored geographical and conceptual areas. </a:t>
            </a:r>
          </a:p>
          <a:p>
            <a:endParaRPr lang="en-US" baseline="0" dirty="0"/>
          </a:p>
          <a:p>
            <a:r>
              <a:rPr lang="en-US" baseline="0" dirty="0"/>
              <a:t>The case study videos will be finalized and posted to the </a:t>
            </a:r>
            <a:r>
              <a:rPr lang="en-US" baseline="0" dirty="0" err="1"/>
              <a:t>Geoplatform</a:t>
            </a:r>
            <a:r>
              <a:rPr lang="en-US" baseline="0" dirty="0"/>
              <a:t> around the new year. </a:t>
            </a:r>
            <a:endParaRPr lang="en-US"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18</a:t>
            </a:fld>
            <a:endParaRPr lang="en-US"/>
          </a:p>
        </p:txBody>
      </p:sp>
    </p:spTree>
    <p:extLst>
      <p:ext uri="{BB962C8B-B14F-4D97-AF65-F5344CB8AC3E}">
        <p14:creationId xmlns:p14="http://schemas.microsoft.com/office/powerpoint/2010/main" val="611652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r>
            <a:br>
              <a:rPr lang="en-US" dirty="0"/>
            </a:br>
            <a:endParaRPr lang="en-US" dirty="0"/>
          </a:p>
          <a:p>
            <a:pPr marL="174708" indent="-174708">
              <a:buFont typeface="Arial" panose="020B0604020202020204" pitchFamily="34" charset="0"/>
              <a:buChar char="•"/>
            </a:pPr>
            <a:r>
              <a:rPr lang="en-US" dirty="0"/>
              <a:t>WSD</a:t>
            </a:r>
            <a:r>
              <a:rPr lang="en-US" baseline="0" dirty="0"/>
              <a:t> recently conducted 3 drought response and water loss workshops in Kentucky (5/10), Missouri (5/25), and Utah (6/8). Discussed local drought issue, talked about water loss 101 and went through how to build and implement a water loss control program using resources from EPA, AWWA, etc.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dirty="0"/>
              <a:t>If you have any follow up questions about the guide, case studies or drought response in general, please contact Dawn or myself. Also please let us know if you utility or region might be interested in holding</a:t>
            </a:r>
            <a:r>
              <a:rPr lang="en-US" baseline="0" dirty="0"/>
              <a:t> a drought response workshop.</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492261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Drought is often only considered a major issue for </a:t>
            </a:r>
            <a:r>
              <a:rPr lang="en-US" dirty="0">
                <a:solidFill>
                  <a:srgbClr val="FF0000"/>
                </a:solidFill>
              </a:rPr>
              <a:t>western and southwestern states</a:t>
            </a:r>
            <a:r>
              <a:rPr lang="en-US" dirty="0"/>
              <a:t>. However, the effects of moderate to extreme drought can and</a:t>
            </a:r>
            <a:r>
              <a:rPr lang="en-US" baseline="0" dirty="0"/>
              <a:t> have impacted communities</a:t>
            </a:r>
            <a:r>
              <a:rPr lang="en-US" dirty="0"/>
              <a:t> all across the United States.</a:t>
            </a:r>
            <a:r>
              <a:rPr lang="en-US" baseline="0" dirty="0"/>
              <a:t>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Drought-related impacts are often underestimated because it is a slow moving hazard. Long term and extreme drought can result in losses as substantial as those from hurricanes, tornadoes, and other faster-moving disasters.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Prolonged drought can deplete water reserves and a community’s ability to produce</a:t>
            </a:r>
            <a:r>
              <a:rPr lang="en-US" baseline="0" dirty="0"/>
              <a:t> potable water.</a:t>
            </a:r>
            <a:endParaRPr lang="en-US" dirty="0"/>
          </a:p>
          <a:p>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pPr/>
              <a:t>2</a:t>
            </a:fld>
            <a:endParaRPr lang="en-US" dirty="0"/>
          </a:p>
        </p:txBody>
      </p:sp>
    </p:spTree>
    <p:extLst>
      <p:ext uri="{BB962C8B-B14F-4D97-AF65-F5344CB8AC3E}">
        <p14:creationId xmlns:p14="http://schemas.microsoft.com/office/powerpoint/2010/main" val="366599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r>
            <a:br>
              <a:rPr lang="en-US" dirty="0"/>
            </a:br>
            <a:endParaRPr lang="en-US" dirty="0"/>
          </a:p>
          <a:p>
            <a:pPr marL="174708" indent="-174708">
              <a:buFont typeface="Arial" panose="020B0604020202020204" pitchFamily="34" charset="0"/>
              <a:buChar char="•"/>
            </a:pPr>
            <a:r>
              <a:rPr lang="en-US" dirty="0"/>
              <a:t>WSD</a:t>
            </a:r>
            <a:r>
              <a:rPr lang="en-US" baseline="0" dirty="0"/>
              <a:t> recently conducted 3 drought response and water loss workshops in Kentucky (5/10), Missouri (5/25), and Utah (6/8). Discussed local drought issue, talked about water loss 101 and went through how to build and implement a water loss control program using resources from EPA, AWWA, etc.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dirty="0"/>
              <a:t>If you have any follow up questions about the guide, case studies or drought response in general, please contact Dawn or myself. Also please let us know if you utility or region might be interested in holding</a:t>
            </a:r>
            <a:r>
              <a:rPr lang="en-US" baseline="0" dirty="0"/>
              <a:t> a drought response workshop.</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760864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EPA developed ten “rip &amp; run” style incident-specific checklists for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Drought,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Earthquake,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Extreme Cold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 and Winter Storms,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Extreme Heat,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Flooding,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Hurricane,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Tornado,</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Tsunami,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Volcanic Activity,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and Wildfire.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goal is for these</a:t>
            </a:r>
            <a:r>
              <a:rPr lang="en-US" baseline="0" dirty="0"/>
              <a:t> lists to be printed and taken into the field for easy access before, during and after an incident.</a:t>
            </a:r>
            <a:endParaRPr lang="en-US"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21</a:t>
            </a:fld>
            <a:endParaRPr lang="en-US"/>
          </a:p>
        </p:txBody>
      </p:sp>
    </p:spTree>
    <p:extLst>
      <p:ext uri="{BB962C8B-B14F-4D97-AF65-F5344CB8AC3E}">
        <p14:creationId xmlns:p14="http://schemas.microsoft.com/office/powerpoint/2010/main" val="4085902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defTabSz="897252" eaLnBrk="0" fontAlgn="base" hangingPunct="0">
              <a:spcBef>
                <a:spcPct val="30000"/>
              </a:spcBef>
              <a:spcAft>
                <a:spcPct val="0"/>
              </a:spcAft>
              <a:defRPr/>
            </a:pPr>
            <a:endParaRPr lang="en-US" sz="1200" dirty="0">
              <a:ea typeface="ＭＳ Ｐゴシック" charset="-128"/>
            </a:endParaRPr>
          </a:p>
          <a:p>
            <a:pPr defTabSz="897252" eaLnBrk="0" fontAlgn="base" hangingPunct="0">
              <a:spcBef>
                <a:spcPct val="30000"/>
              </a:spcBef>
              <a:spcAft>
                <a:spcPct val="0"/>
              </a:spcAft>
              <a:defRPr/>
            </a:pPr>
            <a:r>
              <a:rPr lang="en-US" dirty="0">
                <a:ea typeface="ＭＳ Ｐゴシック" charset="-128"/>
              </a:rPr>
              <a:t>CREAT is a web-based tool for water sector utilities to assess risks from climate change impacts and evaluate options for adaptation. </a:t>
            </a:r>
          </a:p>
          <a:p>
            <a:pPr defTabSz="897252" eaLnBrk="0" fontAlgn="base" hangingPunct="0">
              <a:spcBef>
                <a:spcPct val="30000"/>
              </a:spcBef>
              <a:spcAft>
                <a:spcPct val="0"/>
              </a:spcAft>
              <a:defRPr/>
            </a:pPr>
            <a:endParaRPr lang="en-US" dirty="0">
              <a:ea typeface="ＭＳ Ｐゴシック" charset="-128"/>
            </a:endParaRPr>
          </a:p>
          <a:p>
            <a:pPr defTabSz="897252" eaLnBrk="0" fontAlgn="base" hangingPunct="0">
              <a:spcBef>
                <a:spcPct val="30000"/>
              </a:spcBef>
              <a:spcAft>
                <a:spcPct val="0"/>
              </a:spcAft>
              <a:defRPr/>
            </a:pPr>
            <a:r>
              <a:rPr lang="en-US" dirty="0">
                <a:ea typeface="ＭＳ Ｐゴシック" charset="-128"/>
              </a:rPr>
              <a:t>We provide climate data</a:t>
            </a:r>
            <a:r>
              <a:rPr lang="en-US" baseline="0" dirty="0">
                <a:ea typeface="ＭＳ Ｐゴシック" charset="-128"/>
              </a:rPr>
              <a:t> from the US Global Change Research Program, so if for those utilities that don’t know what climate change means for them, this tool will break it down into usable formats- so what are my biggest threats? How do they affect my assets? How can I reduce risk? Which adaptation options will reduce risk the most?</a:t>
            </a:r>
          </a:p>
          <a:p>
            <a:pPr defTabSz="897252" eaLnBrk="0" fontAlgn="base" hangingPunct="0">
              <a:spcBef>
                <a:spcPct val="30000"/>
              </a:spcBef>
              <a:spcAft>
                <a:spcPct val="0"/>
              </a:spcAft>
              <a:defRPr/>
            </a:pPr>
            <a:r>
              <a:rPr lang="en-US" baseline="0" dirty="0">
                <a:ea typeface="ＭＳ Ｐゴシック" charset="-128"/>
              </a:rPr>
              <a:t> </a:t>
            </a:r>
            <a:endParaRPr lang="en-US" dirty="0">
              <a:ea typeface="ＭＳ Ｐゴシック" charset="-128"/>
            </a:endParaRPr>
          </a:p>
          <a:p>
            <a:endParaRPr lang="en-US" dirty="0"/>
          </a:p>
        </p:txBody>
      </p:sp>
      <p:sp>
        <p:nvSpPr>
          <p:cNvPr id="54276" name="Slide Number Placeholder 3"/>
          <p:cNvSpPr>
            <a:spLocks noGrp="1"/>
          </p:cNvSpPr>
          <p:nvPr>
            <p:ph type="sldNum" sz="quarter" idx="5"/>
          </p:nvPr>
        </p:nvSpPr>
        <p:spPr>
          <a:noFill/>
        </p:spPr>
        <p:txBody>
          <a:bodyPr/>
          <a:lstStyle/>
          <a:p>
            <a:fld id="{696BEA4F-C200-46F4-BA98-8A5D70798D5E}" type="slidenum">
              <a:rPr lang="en-US"/>
              <a:pPr/>
              <a:t>22</a:t>
            </a:fld>
            <a:endParaRPr lang="en-US" dirty="0"/>
          </a:p>
        </p:txBody>
      </p:sp>
    </p:spTree>
    <p:extLst>
      <p:ext uri="{BB962C8B-B14F-4D97-AF65-F5344CB8AC3E}">
        <p14:creationId xmlns:p14="http://schemas.microsoft.com/office/powerpoint/2010/main" val="1177857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pPr/>
              <a:t>23</a:t>
            </a:fld>
            <a:endParaRPr lang="en-US" dirty="0"/>
          </a:p>
        </p:txBody>
      </p:sp>
    </p:spTree>
    <p:extLst>
      <p:ext uri="{BB962C8B-B14F-4D97-AF65-F5344CB8AC3E}">
        <p14:creationId xmlns:p14="http://schemas.microsoft.com/office/powerpoint/2010/main" val="2042191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pPr/>
              <a:t>24</a:t>
            </a:fld>
            <a:endParaRPr lang="en-US" dirty="0"/>
          </a:p>
        </p:txBody>
      </p:sp>
    </p:spTree>
    <p:extLst>
      <p:ext uri="{BB962C8B-B14F-4D97-AF65-F5344CB8AC3E}">
        <p14:creationId xmlns:p14="http://schemas.microsoft.com/office/powerpoint/2010/main" val="1576600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073498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Approach</a:t>
            </a:r>
            <a:r>
              <a:rPr lang="en-US" b="0" dirty="0"/>
              <a:t>:</a:t>
            </a:r>
          </a:p>
          <a:p>
            <a:pPr marL="174708" indent="-174708">
              <a:buFont typeface="Arial" panose="020B0604020202020204" pitchFamily="34" charset="0"/>
              <a:buChar char="•"/>
            </a:pPr>
            <a:r>
              <a:rPr lang="en-US" b="0" dirty="0"/>
              <a:t>Visit pilot and case study utilities that have already responded to drought to gather lessons learned and approaches to water utility drought resilience. This provided the “raw materials” to construct the guidance.</a:t>
            </a:r>
          </a:p>
          <a:p>
            <a:pPr marL="174708" indent="-174708">
              <a:buFont typeface="Arial" panose="020B0604020202020204" pitchFamily="34" charset="0"/>
              <a:buChar char="•"/>
            </a:pPr>
            <a:r>
              <a:rPr lang="en-US" b="0" dirty="0"/>
              <a:t>Document drought mitigation options and solutions and collect videos interviews to tell each utility’s story.</a:t>
            </a:r>
          </a:p>
          <a:p>
            <a:pPr marL="640594" lvl="1" indent="-174708">
              <a:buFont typeface="Courier New" panose="02070309020205020404" pitchFamily="49" charset="0"/>
              <a:buChar char="o"/>
            </a:pPr>
            <a:r>
              <a:rPr lang="en-US" b="0" dirty="0"/>
              <a:t>Pilot utilities were visited by EPA, video team</a:t>
            </a:r>
            <a:r>
              <a:rPr lang="en-US" b="0" baseline="0" dirty="0"/>
              <a:t> and drought engineers/experts, while case study utilities were visited only by EPA and the video team.</a:t>
            </a:r>
            <a:endParaRPr lang="en-US" b="0" dirty="0"/>
          </a:p>
          <a:p>
            <a:pPr marL="174708" indent="-174708">
              <a:buFont typeface="Arial" panose="020B0604020202020204" pitchFamily="34" charset="0"/>
              <a:buChar char="•"/>
            </a:pPr>
            <a:r>
              <a:rPr lang="en-US" b="0" dirty="0"/>
              <a:t>Ensure geographical diversity and variation</a:t>
            </a:r>
            <a:r>
              <a:rPr lang="en-US" b="0" baseline="0" dirty="0"/>
              <a:t> in water systems (i.e. surface water versus groundwater supply) in pilot and case study utilities.</a:t>
            </a:r>
          </a:p>
          <a:p>
            <a:pPr marL="174708" indent="-174708">
              <a:buFont typeface="Arial" panose="020B0604020202020204" pitchFamily="34" charset="0"/>
              <a:buChar char="•"/>
            </a:pPr>
            <a:r>
              <a:rPr lang="en-US" b="0" baseline="0" dirty="0"/>
              <a:t>Develop an interactive Drought Response and Recovery Guide based on this information for use by water utilities nationwide.</a:t>
            </a:r>
          </a:p>
          <a:p>
            <a:pPr marL="174708" indent="-174708">
              <a:buFont typeface="Arial" panose="020B0604020202020204" pitchFamily="34" charset="0"/>
              <a:buChar char="•"/>
            </a:pPr>
            <a:endParaRPr lang="en-US" b="0" baseline="0" dirty="0"/>
          </a:p>
          <a:p>
            <a:r>
              <a:rPr lang="en-US" b="1" baseline="0" dirty="0"/>
              <a:t>Focus Group members</a:t>
            </a:r>
            <a:r>
              <a:rPr lang="en-US" baseline="0" dirty="0"/>
              <a:t>: </a:t>
            </a:r>
          </a:p>
          <a:p>
            <a:r>
              <a:rPr lang="en-US" dirty="0"/>
              <a:t>Liz Gardner, Denver Water (retired)</a:t>
            </a:r>
          </a:p>
          <a:p>
            <a:r>
              <a:rPr lang="en-US" dirty="0"/>
              <a:t>Lain Leoniak, City of Bozeman Water Conservation Specialist</a:t>
            </a:r>
          </a:p>
          <a:p>
            <a:r>
              <a:rPr lang="en-US" dirty="0"/>
              <a:t>Mike Howe, TXWARN &amp; Executive Director Texas Section American Water Works</a:t>
            </a:r>
          </a:p>
          <a:p>
            <a:r>
              <a:rPr lang="en-US" dirty="0"/>
              <a:t>Maryann Dickerson &amp; Bill Christianson, Alliance for Water Efficiency</a:t>
            </a:r>
          </a:p>
          <a:p>
            <a:r>
              <a:rPr lang="en-US" dirty="0"/>
              <a:t>Brian Skeens: CH2M Hill, Co-Chair of AWWA Drought project</a:t>
            </a:r>
          </a:p>
          <a:p>
            <a:r>
              <a:rPr lang="en-US" dirty="0"/>
              <a:t>Dale Reed, White Bear Township Public Works Director</a:t>
            </a:r>
          </a:p>
          <a:p>
            <a:r>
              <a:rPr lang="en-US" dirty="0"/>
              <a:t>Melinda Moritz, City of Leon Valley Director of Public Works and alternate David Dimaline, Asst. Director of Public Works</a:t>
            </a:r>
          </a:p>
          <a:p>
            <a:pPr marL="174708" indent="-174708">
              <a:buFont typeface="Arial" panose="020B0604020202020204" pitchFamily="34" charset="0"/>
              <a:buChar char="•"/>
            </a:pPr>
            <a:endParaRPr lang="en-US" b="1" dirty="0"/>
          </a:p>
          <a:p>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783986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 page of Drought Guide:</a:t>
            </a:r>
          </a:p>
          <a:p>
            <a:r>
              <a:rPr lang="en-US" dirty="0"/>
              <a:t/>
            </a:r>
            <a:br>
              <a:rPr lang="en-US" dirty="0"/>
            </a:br>
            <a:r>
              <a:rPr lang="en-US" dirty="0"/>
              <a:t>After the overview</a:t>
            </a:r>
            <a:r>
              <a:rPr lang="en-US" baseline="0" dirty="0"/>
              <a:t> and navigation there are 4 main sections.</a:t>
            </a:r>
          </a:p>
          <a:p>
            <a:r>
              <a:rPr lang="en-US" baseline="0" dirty="0"/>
              <a:t/>
            </a:r>
            <a:br>
              <a:rPr lang="en-US" baseline="0" dirty="0"/>
            </a:br>
            <a:r>
              <a:rPr lang="en-US" baseline="0" dirty="0"/>
              <a:t>The first three are different sections that cover a variety of drought response and recovery topics:</a:t>
            </a:r>
          </a:p>
          <a:p>
            <a:pPr marL="228587" indent="-228587">
              <a:buAutoNum type="arabicPeriod"/>
            </a:pPr>
            <a:r>
              <a:rPr lang="en-US" baseline="0" dirty="0"/>
              <a:t>Staffing, Response Plans, and Funding</a:t>
            </a:r>
          </a:p>
          <a:p>
            <a:pPr marL="228587" indent="-228587">
              <a:buAutoNum type="arabicPeriod"/>
            </a:pPr>
            <a:r>
              <a:rPr lang="en-US" baseline="0" dirty="0"/>
              <a:t>Water Supply and Demand Management</a:t>
            </a:r>
          </a:p>
          <a:p>
            <a:pPr marL="228587" indent="-228587">
              <a:buAutoNum type="arabicPeriod"/>
            </a:pPr>
            <a:r>
              <a:rPr lang="en-US" baseline="0" dirty="0"/>
              <a:t>Communication and Partnerships</a:t>
            </a:r>
          </a:p>
          <a:p>
            <a:pPr marL="228587" indent="-228587">
              <a:buAutoNum type="arabicPeriod"/>
            </a:pPr>
            <a:endParaRPr lang="en-US" baseline="0" dirty="0"/>
          </a:p>
          <a:p>
            <a:r>
              <a:rPr lang="en-US" baseline="0" dirty="0"/>
              <a:t>The last section focuses on the 7 case study utilities that were involved with the project – also links to the external case study map and video site – will explain later.</a:t>
            </a:r>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pPr/>
              <a:t>4</a:t>
            </a:fld>
            <a:endParaRPr lang="en-US"/>
          </a:p>
        </p:txBody>
      </p:sp>
    </p:spTree>
    <p:extLst>
      <p:ext uri="{BB962C8B-B14F-4D97-AF65-F5344CB8AC3E}">
        <p14:creationId xmlns:p14="http://schemas.microsoft.com/office/powerpoint/2010/main" val="182473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a:t>
            </a:r>
            <a:r>
              <a:rPr lang="en-US" baseline="0" dirty="0"/>
              <a:t> PDF means a more user-friendly experience. Quickly navigate to information you want and read through broken up sections. Very different that many typical guidance documents you sometimes see – 30+ pages of text blocks.</a:t>
            </a:r>
          </a:p>
          <a:p>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94176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section, text is broken</a:t>
            </a:r>
            <a:r>
              <a:rPr lang="en-US" baseline="0" dirty="0"/>
              <a:t> up into key points, bulleted lists, easy to read and process.</a:t>
            </a:r>
          </a:p>
          <a:p>
            <a:endParaRPr lang="en-US" baseline="0" dirty="0"/>
          </a:p>
          <a:p>
            <a:r>
              <a:rPr lang="en-US" dirty="0"/>
              <a:t>Along with simplified text, the Guide includes:</a:t>
            </a:r>
          </a:p>
          <a:p>
            <a:endParaRPr lang="en-US" dirty="0"/>
          </a:p>
          <a:p>
            <a:pPr marL="285734" indent="-285734">
              <a:buFont typeface="Arial" panose="020B0604020202020204" pitchFamily="34" charset="0"/>
              <a:buChar char="•"/>
            </a:pPr>
            <a:r>
              <a:rPr lang="en-US" dirty="0"/>
              <a:t>Customizable</a:t>
            </a:r>
            <a:r>
              <a:rPr lang="en-US" baseline="0" dirty="0"/>
              <a:t> w</a:t>
            </a:r>
            <a:r>
              <a:rPr lang="en-US" dirty="0"/>
              <a:t>orksheets and a spreadsheet (orange</a:t>
            </a:r>
            <a:r>
              <a:rPr lang="en-US" baseline="0" dirty="0"/>
              <a:t> box shown here)</a:t>
            </a:r>
            <a:endParaRPr lang="en-US" dirty="0"/>
          </a:p>
          <a:p>
            <a:endParaRPr lang="en-US" dirty="0"/>
          </a:p>
          <a:p>
            <a:pPr marL="285734" marR="0" indent="-285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Best practices coupled with case study examples (red</a:t>
            </a:r>
            <a:r>
              <a:rPr lang="en-US" baseline="0" dirty="0"/>
              <a:t> box shown here)</a:t>
            </a:r>
            <a:endParaRPr lang="en-US" dirty="0"/>
          </a:p>
          <a:p>
            <a:endParaRPr lang="en-US" dirty="0"/>
          </a:p>
          <a:p>
            <a:pPr marL="285734" marR="0" indent="-285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the Drought” (or as conditions improve) - considerations for building long-term resilience (green</a:t>
            </a:r>
            <a:r>
              <a:rPr lang="en-US" baseline="0" dirty="0"/>
              <a:t> box shown here)</a:t>
            </a:r>
            <a:endParaRPr lang="en-US" dirty="0"/>
          </a:p>
          <a:p>
            <a:endParaRPr lang="en-US" dirty="0"/>
          </a:p>
          <a:p>
            <a:pPr marL="285734" indent="-285734">
              <a:buFont typeface="Arial" panose="020B0604020202020204" pitchFamily="34" charset="0"/>
              <a:buChar char="•"/>
            </a:pPr>
            <a:r>
              <a:rPr lang="en-US" dirty="0"/>
              <a:t>Links to helpful resources (black box shown here)</a:t>
            </a:r>
          </a:p>
          <a:p>
            <a:pPr marL="285734" indent="-285734">
              <a:buFont typeface="Arial" panose="020B0604020202020204" pitchFamily="34" charset="0"/>
              <a:buChar char="•"/>
            </a:pPr>
            <a:endParaRPr lang="en-US" dirty="0"/>
          </a:p>
          <a:p>
            <a:pPr defTabSz="914350">
              <a:defRPr/>
            </a:pPr>
            <a:r>
              <a:rPr lang="en-US" dirty="0"/>
              <a:t>FYI: AWWA’s M60 Drought Preparedness and Response Manual (60 pages) concentrates on development of a comprehensive Water Shortage Contingency Plan; our Drought Guide provides a more user-friendly, easy-to-use, interactive format, particularly for use by small and medium utilities.</a:t>
            </a:r>
          </a:p>
          <a:p>
            <a:pPr marL="285734" indent="-285734">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pPr/>
              <a:t>6</a:t>
            </a:fld>
            <a:endParaRPr lang="en-US"/>
          </a:p>
        </p:txBody>
      </p:sp>
    </p:spTree>
    <p:extLst>
      <p:ext uri="{BB962C8B-B14F-4D97-AF65-F5344CB8AC3E}">
        <p14:creationId xmlns:p14="http://schemas.microsoft.com/office/powerpoint/2010/main" val="3754881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 covers a variety of topics and here are a few examples.</a:t>
            </a:r>
            <a:r>
              <a:rPr lang="en-US" baseline="0" dirty="0"/>
              <a:t> </a:t>
            </a:r>
          </a:p>
          <a:p>
            <a:endParaRPr lang="en-US" baseline="0" dirty="0"/>
          </a:p>
          <a:p>
            <a:r>
              <a:rPr lang="en-US" baseline="0" dirty="0"/>
              <a:t>*Pick a few bullets and read them off the slide. Mention that the worksheets help utilities work through many of these actions.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example: Worksheet 4, under section 2, is actually an Excel spreadsheet with built in formulas that gives utilities steps to help them answer a simple question: How much more water supply do I have and how long will it last based on current and forecasted demand, weather conditions, etc.</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pPr/>
              <a:t>7</a:t>
            </a:fld>
            <a:endParaRPr lang="en-US"/>
          </a:p>
        </p:txBody>
      </p:sp>
    </p:spTree>
    <p:extLst>
      <p:ext uri="{BB962C8B-B14F-4D97-AF65-F5344CB8AC3E}">
        <p14:creationId xmlns:p14="http://schemas.microsoft.com/office/powerpoint/2010/main" val="68456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Studies and Video Home Page – the 4</a:t>
            </a:r>
            <a:r>
              <a:rPr lang="en-US" baseline="30000" dirty="0"/>
              <a:t>th</a:t>
            </a:r>
            <a:r>
              <a:rPr lang="en-US" dirty="0"/>
              <a:t> main section of the guide offers more</a:t>
            </a:r>
            <a:r>
              <a:rPr lang="en-US" baseline="0" dirty="0"/>
              <a:t> details about the 6 case studies that EPA engaged for the project.</a:t>
            </a:r>
          </a:p>
          <a:p>
            <a:endParaRPr lang="en-US" baseline="0" dirty="0"/>
          </a:p>
          <a:p>
            <a:pPr marL="171441" indent="-171441">
              <a:buFont typeface="Arial" panose="020B0604020202020204" pitchFamily="34" charset="0"/>
              <a:buChar char="•"/>
            </a:pPr>
            <a:r>
              <a:rPr lang="en-US" baseline="0" dirty="0"/>
              <a:t>On left are link to more details about each of the case studies (2 pages each)</a:t>
            </a:r>
          </a:p>
          <a:p>
            <a:pPr marL="171441" indent="-171441">
              <a:buFont typeface="Arial" panose="020B0604020202020204" pitchFamily="34" charset="0"/>
              <a:buChar char="•"/>
            </a:pPr>
            <a:r>
              <a:rPr lang="en-US" baseline="0" dirty="0"/>
              <a:t>On right is link to external Geoplatform site which houses the Case Study Map and Videos</a:t>
            </a:r>
          </a:p>
          <a:p>
            <a:pPr marL="171441" indent="-171441">
              <a:buFont typeface="Arial" panose="020B0604020202020204" pitchFamily="34" charset="0"/>
              <a:buChar char="•"/>
            </a:pPr>
            <a:endParaRPr lang="en-US" baseline="0" dirty="0"/>
          </a:p>
          <a:p>
            <a:pPr marL="171441" indent="-171441">
              <a:buFont typeface="Arial" panose="020B0604020202020204" pitchFamily="34" charset="0"/>
              <a:buChar char="•"/>
            </a:pPr>
            <a:r>
              <a:rPr lang="en-US" baseline="0" dirty="0"/>
              <a:t>Click on Hogansville (red arrow) for 2 page summary</a:t>
            </a:r>
          </a:p>
        </p:txBody>
      </p:sp>
      <p:sp>
        <p:nvSpPr>
          <p:cNvPr id="4" name="Slide Number Placeholder 3"/>
          <p:cNvSpPr>
            <a:spLocks noGrp="1"/>
          </p:cNvSpPr>
          <p:nvPr>
            <p:ph type="sldNum" sz="quarter" idx="10"/>
          </p:nvPr>
        </p:nvSpPr>
        <p:spPr/>
        <p:txBody>
          <a:bodyPr/>
          <a:lstStyle/>
          <a:p>
            <a:fld id="{E51A70CA-8846-4F09-A5A3-1B4F05166F1C}" type="slidenum">
              <a:rPr lang="en-US" smtClean="0"/>
              <a:pPr/>
              <a:t>8</a:t>
            </a:fld>
            <a:endParaRPr lang="en-US"/>
          </a:p>
        </p:txBody>
      </p:sp>
    </p:spTree>
    <p:extLst>
      <p:ext uri="{BB962C8B-B14F-4D97-AF65-F5344CB8AC3E}">
        <p14:creationId xmlns:p14="http://schemas.microsoft.com/office/powerpoint/2010/main" val="65754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six case studies</a:t>
            </a:r>
            <a:r>
              <a:rPr lang="en-US" baseline="0" dirty="0"/>
              <a:t> have two-page summaries that include:</a:t>
            </a:r>
          </a:p>
          <a:p>
            <a:pPr marL="171450" indent="-171450">
              <a:buFont typeface="Arial" panose="020B0604020202020204" pitchFamily="34" charset="0"/>
              <a:buChar char="•"/>
            </a:pPr>
            <a:r>
              <a:rPr lang="en-US" baseline="0" dirty="0"/>
              <a:t>System Details (infrastructure and customer make up - # of plants, # of customers, ratio of customer types, main water sources, etc.)</a:t>
            </a:r>
          </a:p>
          <a:p>
            <a:pPr marL="171450" indent="-171450">
              <a:buFont typeface="Arial" panose="020B0604020202020204" pitchFamily="34" charset="0"/>
              <a:buChar char="•"/>
            </a:pPr>
            <a:r>
              <a:rPr lang="en-US" baseline="0" dirty="0"/>
              <a:t>A short description of the drought conditions that impacted the community, which years, how bad it was, etc.</a:t>
            </a:r>
          </a:p>
          <a:p>
            <a:pPr marL="171450" indent="-171450">
              <a:buFont typeface="Arial" panose="020B0604020202020204" pitchFamily="34" charset="0"/>
              <a:buChar char="•"/>
            </a:pPr>
            <a:r>
              <a:rPr lang="en-US" baseline="0" dirty="0"/>
              <a:t>What response and recovery measures were taken throughout the drought. All fall under one of the 3 main categories the guide is broken up into.</a:t>
            </a:r>
          </a:p>
          <a:p>
            <a:pPr marL="171450" indent="-171450">
              <a:buFont typeface="Arial" panose="020B0604020202020204" pitchFamily="34" charset="0"/>
              <a:buChar char="•"/>
            </a:pPr>
            <a:r>
              <a:rPr lang="en-US" baseline="0" dirty="0"/>
              <a:t>On Page 2 of each case study, there are infographics describing innovative or unique drought response measures taken by the utility</a:t>
            </a:r>
          </a:p>
          <a:p>
            <a:pPr marL="171450" indent="-171450">
              <a:buFont typeface="Arial" panose="020B0604020202020204" pitchFamily="34" charset="0"/>
              <a:buChar char="•"/>
            </a:pPr>
            <a:r>
              <a:rPr lang="en-US" baseline="0" dirty="0"/>
              <a:t>A link to the external Geoplatform site which house the case studies map and videos.</a:t>
            </a:r>
          </a:p>
          <a:p>
            <a:pPr marL="171450" indent="-171450">
              <a:buFont typeface="Arial" panose="020B0604020202020204" pitchFamily="34" charset="0"/>
              <a:buChar char="•"/>
            </a:pPr>
            <a:r>
              <a:rPr lang="en-US" baseline="0" dirty="0"/>
              <a:t>A link back to the case study home page of the drought guide</a:t>
            </a:r>
            <a:endParaRPr lang="en-US" dirty="0"/>
          </a:p>
          <a:p>
            <a:endParaRPr lang="en-US" dirty="0"/>
          </a:p>
          <a:p>
            <a:r>
              <a:rPr lang="en-US" dirty="0"/>
              <a:t>TUD drought response incorporated: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Conservation, with specific triggers tailored to the system and rate structures that incorporate lower customer usage</a:t>
            </a:r>
          </a:p>
          <a:p>
            <a:endParaRPr lang="en-US" dirty="0"/>
          </a:p>
        </p:txBody>
      </p:sp>
      <p:sp>
        <p:nvSpPr>
          <p:cNvPr id="4" name="Slide Number Placeholder 3"/>
          <p:cNvSpPr>
            <a:spLocks noGrp="1"/>
          </p:cNvSpPr>
          <p:nvPr>
            <p:ph type="sldNum" sz="quarter" idx="10"/>
          </p:nvPr>
        </p:nvSpPr>
        <p:spPr/>
        <p:txBody>
          <a:bodyPr/>
          <a:lstStyle/>
          <a:p>
            <a:fld id="{E51A70CA-8846-4F09-A5A3-1B4F05166F1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27262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886081" name="Picture 1"/>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p:spPr>
      </p:pic>
      <p:sp>
        <p:nvSpPr>
          <p:cNvPr id="2878644" name="Rectangle 2"/>
          <p:cNvSpPr>
            <a:spLocks noGrp="1" noChangeArrowheads="1"/>
          </p:cNvSpPr>
          <p:nvPr>
            <p:ph type="ctrTitle" hasCustomPrompt="1"/>
          </p:nvPr>
        </p:nvSpPr>
        <p:spPr>
          <a:xfrm>
            <a:off x="764388" y="4149304"/>
            <a:ext cx="5394960" cy="685800"/>
          </a:xfrm>
          <a:noFill/>
          <a:ln w="12700" algn="ctr">
            <a:noFill/>
            <a:miter lim="800000"/>
            <a:headEnd/>
            <a:tailEnd/>
          </a:ln>
          <a:effectLst/>
        </p:spPr>
        <p:txBody>
          <a:bodyPr vert="horz" wrap="square" lIns="0" tIns="0" rIns="0" bIns="0" numCol="1" anchor="b" anchorCtr="0" compatLnSpc="1">
            <a:prstTxWarp prst="textNoShape">
              <a:avLst/>
            </a:prstTxWarp>
          </a:bodyPr>
          <a:lstStyle>
            <a:lvl1pPr>
              <a:defRPr lang="en-US" sz="1800" baseline="0" dirty="0"/>
            </a:lvl1pPr>
          </a:lstStyle>
          <a:p>
            <a:pPr lvl="0">
              <a:lnSpc>
                <a:spcPct val="100000"/>
              </a:lnSpc>
              <a:spcBef>
                <a:spcPts val="0"/>
              </a:spcBef>
            </a:pPr>
            <a:r>
              <a:rPr lang="en-US" dirty="0"/>
              <a:t>Presentation</a:t>
            </a:r>
            <a:br>
              <a:rPr lang="en-US" dirty="0"/>
            </a:br>
            <a:r>
              <a:rPr lang="en-US" dirty="0"/>
              <a:t>18 pt. Arial bold</a:t>
            </a:r>
          </a:p>
        </p:txBody>
      </p:sp>
      <p:sp>
        <p:nvSpPr>
          <p:cNvPr id="14" name="Text Placeholder 13"/>
          <p:cNvSpPr>
            <a:spLocks noGrp="1"/>
          </p:cNvSpPr>
          <p:nvPr>
            <p:ph type="body" sz="quarter" idx="10" hasCustomPrompt="1"/>
          </p:nvPr>
        </p:nvSpPr>
        <p:spPr>
          <a:xfrm>
            <a:off x="764388" y="4935695"/>
            <a:ext cx="5394960" cy="169705"/>
          </a:xfrm>
        </p:spPr>
        <p:txBody>
          <a:bodyPr/>
          <a:lstStyle>
            <a:lvl1pPr algn="l">
              <a:lnSpc>
                <a:spcPts val="1300"/>
              </a:lnSpc>
              <a:spcBef>
                <a:spcPts val="300"/>
              </a:spcBef>
              <a:buNone/>
              <a:defRPr lang="en-US" sz="1100" b="1" kern="1200" baseline="0" dirty="0" smtClean="0">
                <a:solidFill>
                  <a:schemeClr val="bg1">
                    <a:lumMod val="65000"/>
                  </a:schemeClr>
                </a:solidFill>
                <a:latin typeface="Arial Bold" charset="0"/>
                <a:ea typeface="ヒラギノ角ゴ ProN W3" charset="0"/>
                <a:cs typeface="Arial Bold" charset="0"/>
                <a:sym typeface="Arial Bold" charset="0"/>
              </a:defRPr>
            </a:lvl1pPr>
          </a:lstStyle>
          <a:p>
            <a:pPr lvl="0"/>
            <a:r>
              <a:rPr lang="en-US" dirty="0"/>
              <a:t>Click to Edit 12 pt. Arial Bold</a:t>
            </a:r>
          </a:p>
        </p:txBody>
      </p:sp>
      <p:pic>
        <p:nvPicPr>
          <p:cNvPr id="32773" name="Picture 5" descr="C:\Users\fglavey.AMER\Dropbox (P2 Creative Services)\Creative Services (1)\Marcom Amer\EPA\2513-20 EPA VSAT PPT Template\4-Images\EPA Logo Blue_water dot epa dot gov_RGB.emf"/>
          <p:cNvPicPr>
            <a:picLocks noChangeAspect="1" noChangeArrowheads="1"/>
          </p:cNvPicPr>
          <p:nvPr userDrawn="1"/>
        </p:nvPicPr>
        <p:blipFill>
          <a:blip r:embed="rId3" cstate="print"/>
          <a:srcRect/>
          <a:stretch>
            <a:fillRect/>
          </a:stretch>
        </p:blipFill>
        <p:spPr bwMode="auto">
          <a:xfrm>
            <a:off x="7296148" y="5181600"/>
            <a:ext cx="1005840" cy="593187"/>
          </a:xfrm>
          <a:prstGeom prst="rect">
            <a:avLst/>
          </a:prstGeom>
          <a:noFill/>
        </p:spPr>
      </p:pic>
      <p:sp>
        <p:nvSpPr>
          <p:cNvPr id="9" name="Rectangle 8"/>
          <p:cNvSpPr/>
          <p:nvPr userDrawn="1"/>
        </p:nvSpPr>
        <p:spPr bwMode="auto">
          <a:xfrm>
            <a:off x="0" y="6720840"/>
            <a:ext cx="9144000" cy="1371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spTree>
    <p:extLst>
      <p:ext uri="{BB962C8B-B14F-4D97-AF65-F5344CB8AC3E}">
        <p14:creationId xmlns:p14="http://schemas.microsoft.com/office/powerpoint/2010/main" val="237646478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fld id="{23298925-B07D-4E25-B80F-ACD56CB1E615}" type="datetimeFigureOut">
              <a:rPr lang="en-US" smtClean="0"/>
              <a:t>11/8/17</a:t>
            </a:fld>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425344" y="6459786"/>
            <a:ext cx="984019" cy="365125"/>
          </a:xfrm>
          <a:prstGeom prst="rect">
            <a:avLst/>
          </a:prstGeom>
        </p:spPr>
        <p:txBody>
          <a:bodyPr/>
          <a:lstStyle/>
          <a:p>
            <a:fld id="{05454857-C34A-4DB4-9203-06B4EFABBE51}" type="slidenum">
              <a:rPr lang="en-US" smtClean="0"/>
              <a:t>‹#›</a:t>
            </a:fld>
            <a:endParaRPr lang="en-US"/>
          </a:p>
        </p:txBody>
      </p:sp>
    </p:spTree>
    <p:extLst>
      <p:ext uri="{BB962C8B-B14F-4D97-AF65-F5344CB8AC3E}">
        <p14:creationId xmlns:p14="http://schemas.microsoft.com/office/powerpoint/2010/main" val="2912947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3886081" name="Picture 1"/>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p:spPr>
      </p:pic>
      <p:sp>
        <p:nvSpPr>
          <p:cNvPr id="2878644" name="Rectangle 2"/>
          <p:cNvSpPr>
            <a:spLocks noGrp="1" noChangeArrowheads="1"/>
          </p:cNvSpPr>
          <p:nvPr>
            <p:ph type="ctrTitle" hasCustomPrompt="1"/>
          </p:nvPr>
        </p:nvSpPr>
        <p:spPr>
          <a:xfrm>
            <a:off x="764388" y="3581400"/>
            <a:ext cx="5394960" cy="685800"/>
          </a:xfrm>
          <a:noFill/>
          <a:ln w="12700" algn="ctr">
            <a:noFill/>
            <a:miter lim="800000"/>
            <a:headEnd/>
            <a:tailEnd/>
          </a:ln>
          <a:effectLst/>
        </p:spPr>
        <p:txBody>
          <a:bodyPr vert="horz" wrap="square" lIns="0" tIns="0" rIns="0" bIns="0" numCol="1" anchor="b" anchorCtr="0" compatLnSpc="1">
            <a:prstTxWarp prst="textNoShape">
              <a:avLst/>
            </a:prstTxWarp>
          </a:bodyPr>
          <a:lstStyle>
            <a:lvl1pPr>
              <a:defRPr lang="en-US" sz="1800" baseline="0" dirty="0"/>
            </a:lvl1pPr>
          </a:lstStyle>
          <a:p>
            <a:pPr lvl="0">
              <a:lnSpc>
                <a:spcPct val="100000"/>
              </a:lnSpc>
              <a:spcBef>
                <a:spcPts val="0"/>
              </a:spcBef>
            </a:pPr>
            <a:r>
              <a:rPr lang="en-US" dirty="0"/>
              <a:t>Presentation 24 pt. Arial </a:t>
            </a:r>
            <a:br>
              <a:rPr lang="en-US" dirty="0"/>
            </a:br>
            <a:r>
              <a:rPr lang="en-US" dirty="0"/>
              <a:t>bold</a:t>
            </a:r>
          </a:p>
        </p:txBody>
      </p:sp>
      <p:sp>
        <p:nvSpPr>
          <p:cNvPr id="14" name="Text Placeholder 13"/>
          <p:cNvSpPr>
            <a:spLocks noGrp="1"/>
          </p:cNvSpPr>
          <p:nvPr>
            <p:ph type="body" sz="quarter" idx="10" hasCustomPrompt="1"/>
          </p:nvPr>
        </p:nvSpPr>
        <p:spPr>
          <a:xfrm>
            <a:off x="764388" y="4343400"/>
            <a:ext cx="5394960" cy="169705"/>
          </a:xfrm>
        </p:spPr>
        <p:txBody>
          <a:bodyPr/>
          <a:lstStyle>
            <a:lvl1pPr algn="l">
              <a:lnSpc>
                <a:spcPts val="1300"/>
              </a:lnSpc>
              <a:spcBef>
                <a:spcPts val="300"/>
              </a:spcBef>
              <a:buNone/>
              <a:defRPr lang="en-US" sz="1100" b="1" kern="1200" baseline="0" dirty="0" smtClean="0">
                <a:solidFill>
                  <a:schemeClr val="bg1">
                    <a:lumMod val="65000"/>
                  </a:schemeClr>
                </a:solidFill>
                <a:latin typeface="Arial Bold" charset="0"/>
                <a:ea typeface="ヒラギノ角ゴ ProN W3" charset="0"/>
                <a:cs typeface="Arial Bold" charset="0"/>
                <a:sym typeface="Arial Bold" charset="0"/>
              </a:defRPr>
            </a:lvl1pPr>
          </a:lstStyle>
          <a:p>
            <a:pPr lvl="0"/>
            <a:r>
              <a:rPr lang="en-US" dirty="0"/>
              <a:t>Click to Edit 12 pt. Arial Bold</a:t>
            </a:r>
          </a:p>
        </p:txBody>
      </p:sp>
      <p:sp>
        <p:nvSpPr>
          <p:cNvPr id="9" name="Rectangle 8"/>
          <p:cNvSpPr/>
          <p:nvPr userDrawn="1"/>
        </p:nvSpPr>
        <p:spPr bwMode="auto">
          <a:xfrm>
            <a:off x="0" y="6720840"/>
            <a:ext cx="9144000" cy="1371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pic>
        <p:nvPicPr>
          <p:cNvPr id="7" name="Picture 5" descr="C:\Users\fglavey.AMER\Dropbox (P2 Creative Services)\Creative Services (1)\Marcom Amer\EPA\2513-20 EPA VSAT PPT Template\4-Images\EPA Logo Blue_water dot epa dot gov_RGB.emf"/>
          <p:cNvPicPr>
            <a:picLocks noChangeAspect="1" noChangeArrowheads="1"/>
          </p:cNvPicPr>
          <p:nvPr userDrawn="1"/>
        </p:nvPicPr>
        <p:blipFill>
          <a:blip r:embed="rId3" cstate="print"/>
          <a:srcRect/>
          <a:stretch>
            <a:fillRect/>
          </a:stretch>
        </p:blipFill>
        <p:spPr bwMode="auto">
          <a:xfrm>
            <a:off x="7296148" y="3750213"/>
            <a:ext cx="1005840" cy="593187"/>
          </a:xfrm>
          <a:prstGeom prst="rect">
            <a:avLst/>
          </a:prstGeom>
          <a:noFill/>
        </p:spPr>
      </p:pic>
    </p:spTree>
    <p:extLst>
      <p:ext uri="{BB962C8B-B14F-4D97-AF65-F5344CB8AC3E}">
        <p14:creationId xmlns:p14="http://schemas.microsoft.com/office/powerpoint/2010/main" val="6673249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pic>
        <p:nvPicPr>
          <p:cNvPr id="3886081" name="Picture 1"/>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p:spPr>
      </p:pic>
      <p:sp>
        <p:nvSpPr>
          <p:cNvPr id="2878644" name="Rectangle 2"/>
          <p:cNvSpPr>
            <a:spLocks noGrp="1" noChangeArrowheads="1"/>
          </p:cNvSpPr>
          <p:nvPr>
            <p:ph type="ctrTitle" hasCustomPrompt="1"/>
          </p:nvPr>
        </p:nvSpPr>
        <p:spPr>
          <a:xfrm>
            <a:off x="764388" y="4648200"/>
            <a:ext cx="5394960" cy="685800"/>
          </a:xfrm>
          <a:ln/>
        </p:spPr>
        <p:txBody>
          <a:bodyPr anchor="b" anchorCtr="0"/>
          <a:lstStyle>
            <a:lvl1pPr algn="l">
              <a:lnSpc>
                <a:spcPct val="100000"/>
              </a:lnSpc>
              <a:spcBef>
                <a:spcPts val="0"/>
              </a:spcBef>
              <a:defRPr sz="1800" baseline="0">
                <a:solidFill>
                  <a:schemeClr val="accent1"/>
                </a:solidFill>
              </a:defRPr>
            </a:lvl1pPr>
          </a:lstStyle>
          <a:p>
            <a:r>
              <a:rPr lang="en-US" dirty="0"/>
              <a:t>Presentation</a:t>
            </a:r>
            <a:br>
              <a:rPr lang="en-US" dirty="0"/>
            </a:br>
            <a:r>
              <a:rPr lang="en-US" dirty="0"/>
              <a:t>24 pt. Arial bold</a:t>
            </a:r>
          </a:p>
        </p:txBody>
      </p:sp>
      <p:sp>
        <p:nvSpPr>
          <p:cNvPr id="14" name="Text Placeholder 13"/>
          <p:cNvSpPr>
            <a:spLocks noGrp="1"/>
          </p:cNvSpPr>
          <p:nvPr>
            <p:ph type="body" sz="quarter" idx="10" hasCustomPrompt="1"/>
          </p:nvPr>
        </p:nvSpPr>
        <p:spPr>
          <a:xfrm>
            <a:off x="764388" y="5469095"/>
            <a:ext cx="5394960" cy="169705"/>
          </a:xfrm>
        </p:spPr>
        <p:txBody>
          <a:bodyPr/>
          <a:lstStyle>
            <a:lvl1pPr algn="l">
              <a:lnSpc>
                <a:spcPts val="1300"/>
              </a:lnSpc>
              <a:spcBef>
                <a:spcPts val="300"/>
              </a:spcBef>
              <a:buNone/>
              <a:defRPr lang="en-US" sz="1200" b="1" kern="1200" baseline="0" dirty="0" smtClean="0">
                <a:solidFill>
                  <a:schemeClr val="bg1">
                    <a:lumMod val="65000"/>
                  </a:schemeClr>
                </a:solidFill>
                <a:latin typeface="Arial Bold" charset="0"/>
                <a:ea typeface="ヒラギノ角ゴ ProN W3" charset="0"/>
                <a:cs typeface="Arial Bold" charset="0"/>
                <a:sym typeface="Arial Bold" charset="0"/>
              </a:defRPr>
            </a:lvl1pPr>
          </a:lstStyle>
          <a:p>
            <a:pPr lvl="0"/>
            <a:r>
              <a:rPr lang="en-US" dirty="0"/>
              <a:t>Click to Edit 12 pt. Arial Bold</a:t>
            </a:r>
          </a:p>
        </p:txBody>
      </p:sp>
      <p:pic>
        <p:nvPicPr>
          <p:cNvPr id="32773" name="Picture 5" descr="C:\Users\fglavey.AMER\Dropbox (P2 Creative Services)\Creative Services (1)\Marcom Amer\EPA\2513-20 EPA VSAT PPT Template\4-Images\EPA Logo Blue_water dot epa dot gov_RGB.emf"/>
          <p:cNvPicPr>
            <a:picLocks noChangeAspect="1" noChangeArrowheads="1"/>
          </p:cNvPicPr>
          <p:nvPr userDrawn="1"/>
        </p:nvPicPr>
        <p:blipFill>
          <a:blip r:embed="rId3" cstate="print"/>
          <a:srcRect/>
          <a:stretch>
            <a:fillRect/>
          </a:stretch>
        </p:blipFill>
        <p:spPr bwMode="auto">
          <a:xfrm>
            <a:off x="7296148" y="5385723"/>
            <a:ext cx="1005840" cy="593187"/>
          </a:xfrm>
          <a:prstGeom prst="rect">
            <a:avLst/>
          </a:prstGeom>
          <a:noFill/>
        </p:spPr>
      </p:pic>
      <p:sp>
        <p:nvSpPr>
          <p:cNvPr id="9" name="Rectangle 8"/>
          <p:cNvSpPr/>
          <p:nvPr userDrawn="1"/>
        </p:nvSpPr>
        <p:spPr bwMode="auto">
          <a:xfrm>
            <a:off x="0" y="6720840"/>
            <a:ext cx="9144000" cy="1371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spTree>
    <p:extLst>
      <p:ext uri="{BB962C8B-B14F-4D97-AF65-F5344CB8AC3E}">
        <p14:creationId xmlns:p14="http://schemas.microsoft.com/office/powerpoint/2010/main" val="1129028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pic>
        <p:nvPicPr>
          <p:cNvPr id="3886081" name="Picture 1"/>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p:spPr>
      </p:pic>
      <p:sp>
        <p:nvSpPr>
          <p:cNvPr id="2878644" name="Rectangle 2"/>
          <p:cNvSpPr>
            <a:spLocks noGrp="1" noChangeArrowheads="1"/>
          </p:cNvSpPr>
          <p:nvPr>
            <p:ph type="ctrTitle" hasCustomPrompt="1"/>
          </p:nvPr>
        </p:nvSpPr>
        <p:spPr>
          <a:xfrm>
            <a:off x="764388" y="4570566"/>
            <a:ext cx="5394960" cy="685800"/>
          </a:xfrm>
          <a:ln/>
        </p:spPr>
        <p:txBody>
          <a:bodyPr anchor="b" anchorCtr="0"/>
          <a:lstStyle>
            <a:lvl1pPr algn="l">
              <a:lnSpc>
                <a:spcPct val="100000"/>
              </a:lnSpc>
              <a:spcBef>
                <a:spcPts val="0"/>
              </a:spcBef>
              <a:defRPr sz="1800" baseline="0">
                <a:solidFill>
                  <a:schemeClr val="bg1"/>
                </a:solidFill>
              </a:defRPr>
            </a:lvl1pPr>
          </a:lstStyle>
          <a:p>
            <a:r>
              <a:rPr lang="en-US" dirty="0"/>
              <a:t>Presentation 24 pt. Arial bold</a:t>
            </a:r>
          </a:p>
        </p:txBody>
      </p:sp>
      <p:sp>
        <p:nvSpPr>
          <p:cNvPr id="14" name="Text Placeholder 13"/>
          <p:cNvSpPr>
            <a:spLocks noGrp="1"/>
          </p:cNvSpPr>
          <p:nvPr>
            <p:ph type="body" sz="quarter" idx="10" hasCustomPrompt="1"/>
          </p:nvPr>
        </p:nvSpPr>
        <p:spPr>
          <a:xfrm>
            <a:off x="764388" y="5368504"/>
            <a:ext cx="5394960" cy="169705"/>
          </a:xfrm>
        </p:spPr>
        <p:txBody>
          <a:bodyPr/>
          <a:lstStyle>
            <a:lvl1pPr algn="l">
              <a:lnSpc>
                <a:spcPts val="1300"/>
              </a:lnSpc>
              <a:spcBef>
                <a:spcPts val="300"/>
              </a:spcBef>
              <a:buNone/>
              <a:defRPr lang="en-US" sz="1100" b="1" kern="1200" baseline="0" dirty="0" smtClean="0">
                <a:solidFill>
                  <a:schemeClr val="bg1"/>
                </a:solidFill>
                <a:latin typeface="Arial Bold" charset="0"/>
                <a:ea typeface="ヒラギノ角ゴ ProN W3" charset="0"/>
                <a:cs typeface="Arial Bold" charset="0"/>
                <a:sym typeface="Arial Bold" charset="0"/>
              </a:defRPr>
            </a:lvl1pPr>
          </a:lstStyle>
          <a:p>
            <a:pPr lvl="0"/>
            <a:r>
              <a:rPr lang="en-US" dirty="0"/>
              <a:t>Click to Edit 12 pt. Arial Bold</a:t>
            </a:r>
          </a:p>
        </p:txBody>
      </p:sp>
      <p:sp>
        <p:nvSpPr>
          <p:cNvPr id="9" name="Rectangle 8"/>
          <p:cNvSpPr/>
          <p:nvPr userDrawn="1"/>
        </p:nvSpPr>
        <p:spPr bwMode="auto">
          <a:xfrm>
            <a:off x="0" y="6720840"/>
            <a:ext cx="9144000" cy="13716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pic>
        <p:nvPicPr>
          <p:cNvPr id="7" name="Picture 5"/>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7300626" y="2454813"/>
            <a:ext cx="996883" cy="593187"/>
          </a:xfrm>
          <a:prstGeom prst="rect">
            <a:avLst/>
          </a:prstGeom>
          <a:noFill/>
        </p:spPr>
      </p:pic>
    </p:spTree>
    <p:extLst>
      <p:ext uri="{BB962C8B-B14F-4D97-AF65-F5344CB8AC3E}">
        <p14:creationId xmlns:p14="http://schemas.microsoft.com/office/powerpoint/2010/main" val="350046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5_Title Slide">
    <p:spTree>
      <p:nvGrpSpPr>
        <p:cNvPr id="1" name=""/>
        <p:cNvGrpSpPr/>
        <p:nvPr/>
      </p:nvGrpSpPr>
      <p:grpSpPr>
        <a:xfrm>
          <a:off x="0" y="0"/>
          <a:ext cx="0" cy="0"/>
          <a:chOff x="0" y="0"/>
          <a:chExt cx="0" cy="0"/>
        </a:xfrm>
      </p:grpSpPr>
      <p:pic>
        <p:nvPicPr>
          <p:cNvPr id="3886081" name="Picture 1"/>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p:spPr>
      </p:pic>
      <p:sp>
        <p:nvSpPr>
          <p:cNvPr id="2878644" name="Rectangle 2"/>
          <p:cNvSpPr>
            <a:spLocks noGrp="1" noChangeArrowheads="1"/>
          </p:cNvSpPr>
          <p:nvPr>
            <p:ph type="ctrTitle" hasCustomPrompt="1"/>
          </p:nvPr>
        </p:nvSpPr>
        <p:spPr>
          <a:xfrm>
            <a:off x="3429000" y="4586482"/>
            <a:ext cx="5394960" cy="685800"/>
          </a:xfrm>
          <a:noFill/>
          <a:ln w="12700" algn="ctr">
            <a:noFill/>
            <a:miter lim="800000"/>
            <a:headEnd/>
            <a:tailEnd/>
          </a:ln>
          <a:effectLst/>
        </p:spPr>
        <p:txBody>
          <a:bodyPr vert="horz" wrap="square" lIns="0" tIns="0" rIns="0" bIns="0" numCol="1" anchor="b" anchorCtr="0" compatLnSpc="1">
            <a:prstTxWarp prst="textNoShape">
              <a:avLst/>
            </a:prstTxWarp>
          </a:bodyPr>
          <a:lstStyle>
            <a:lvl1pPr>
              <a:defRPr lang="en-US" sz="1800" baseline="0" dirty="0"/>
            </a:lvl1pPr>
          </a:lstStyle>
          <a:p>
            <a:pPr lvl="0">
              <a:lnSpc>
                <a:spcPct val="100000"/>
              </a:lnSpc>
              <a:spcBef>
                <a:spcPts val="0"/>
              </a:spcBef>
            </a:pPr>
            <a:r>
              <a:rPr lang="en-US" dirty="0"/>
              <a:t>Presentation</a:t>
            </a:r>
            <a:br>
              <a:rPr lang="en-US" dirty="0"/>
            </a:br>
            <a:r>
              <a:rPr lang="en-US" dirty="0"/>
              <a:t>24 pt. Arial bold</a:t>
            </a:r>
          </a:p>
        </p:txBody>
      </p:sp>
      <p:sp>
        <p:nvSpPr>
          <p:cNvPr id="14" name="Text Placeholder 13"/>
          <p:cNvSpPr>
            <a:spLocks noGrp="1"/>
          </p:cNvSpPr>
          <p:nvPr>
            <p:ph type="body" sz="quarter" idx="10" hasCustomPrompt="1"/>
          </p:nvPr>
        </p:nvSpPr>
        <p:spPr>
          <a:xfrm>
            <a:off x="3429000" y="5334000"/>
            <a:ext cx="5394960" cy="169705"/>
          </a:xfrm>
        </p:spPr>
        <p:txBody>
          <a:bodyPr/>
          <a:lstStyle>
            <a:lvl1pPr algn="l">
              <a:lnSpc>
                <a:spcPts val="1300"/>
              </a:lnSpc>
              <a:spcBef>
                <a:spcPts val="300"/>
              </a:spcBef>
              <a:buNone/>
              <a:defRPr lang="en-US" sz="1100" b="1" kern="1200" baseline="0" dirty="0" smtClean="0">
                <a:solidFill>
                  <a:schemeClr val="bg1">
                    <a:lumMod val="65000"/>
                  </a:schemeClr>
                </a:solidFill>
                <a:latin typeface="Arial Bold" charset="0"/>
                <a:ea typeface="ヒラギノ角ゴ ProN W3" charset="0"/>
                <a:cs typeface="Arial Bold" charset="0"/>
                <a:sym typeface="Arial Bold" charset="0"/>
              </a:defRPr>
            </a:lvl1pPr>
          </a:lstStyle>
          <a:p>
            <a:pPr lvl="0"/>
            <a:r>
              <a:rPr lang="en-US" dirty="0"/>
              <a:t>Click to Edit 12 pt. Arial Bold</a:t>
            </a:r>
          </a:p>
        </p:txBody>
      </p:sp>
      <p:pic>
        <p:nvPicPr>
          <p:cNvPr id="32773" name="Picture 5" descr="C:\Users\fglavey.AMER\Dropbox (P2 Creative Services)\Creative Services (1)\Marcom Amer\EPA\2513-20 EPA VSAT PPT Template\4-Images\EPA Logo Blue_water dot epa dot gov_RGB.emf"/>
          <p:cNvPicPr>
            <a:picLocks noChangeAspect="1" noChangeArrowheads="1"/>
          </p:cNvPicPr>
          <p:nvPr userDrawn="1"/>
        </p:nvPicPr>
        <p:blipFill>
          <a:blip r:embed="rId3" cstate="print"/>
          <a:srcRect/>
          <a:stretch>
            <a:fillRect/>
          </a:stretch>
        </p:blipFill>
        <p:spPr bwMode="auto">
          <a:xfrm>
            <a:off x="7296148" y="668724"/>
            <a:ext cx="1005840" cy="593187"/>
          </a:xfrm>
          <a:prstGeom prst="rect">
            <a:avLst/>
          </a:prstGeom>
          <a:noFill/>
        </p:spPr>
      </p:pic>
      <p:sp>
        <p:nvSpPr>
          <p:cNvPr id="9" name="Rectangle 8"/>
          <p:cNvSpPr/>
          <p:nvPr userDrawn="1"/>
        </p:nvSpPr>
        <p:spPr bwMode="auto">
          <a:xfrm>
            <a:off x="0" y="6720840"/>
            <a:ext cx="9144000" cy="1371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spTree>
    <p:extLst>
      <p:ext uri="{BB962C8B-B14F-4D97-AF65-F5344CB8AC3E}">
        <p14:creationId xmlns:p14="http://schemas.microsoft.com/office/powerpoint/2010/main" val="12101920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1027" name="Picture 3" descr="C:\Users\fglavey.AMER\Dropbox (P2 Creative Services)\Creative Services (1)\Marcom Amer\EPA\2513-20 EPA VSAT PPT Template\4-Images\Option 2\2513-20_epa ppt TopBar-Opt 2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1968" y="0"/>
            <a:ext cx="8501654" cy="1371600"/>
          </a:xfrm>
          <a:prstGeom prst="rect">
            <a:avLst/>
          </a:prstGeom>
          <a:noFill/>
        </p:spPr>
      </p:pic>
      <p:sp>
        <p:nvSpPr>
          <p:cNvPr id="2" name="Title 1"/>
          <p:cNvSpPr>
            <a:spLocks noGrp="1"/>
          </p:cNvSpPr>
          <p:nvPr>
            <p:ph type="title"/>
          </p:nvPr>
        </p:nvSpPr>
        <p:spPr>
          <a:xfrm>
            <a:off x="346075" y="457200"/>
            <a:ext cx="7350125" cy="60325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47473" y="1600200"/>
            <a:ext cx="7315200" cy="1384995"/>
          </a:xfrm>
        </p:spPr>
        <p:txBody>
          <a:bodyPr/>
          <a:lstStyle>
            <a:lvl1pPr>
              <a:lnSpc>
                <a:spcPct val="100000"/>
              </a:lnSpc>
              <a:spcBef>
                <a:spcPts val="900"/>
              </a:spcBef>
              <a:buClr>
                <a:schemeClr val="accent1"/>
              </a:buClr>
              <a:defRPr sz="1600"/>
            </a:lvl1pPr>
            <a:lvl2pPr>
              <a:lnSpc>
                <a:spcPct val="100000"/>
              </a:lnSpc>
              <a:spcBef>
                <a:spcPts val="300"/>
              </a:spcBef>
              <a:buClr>
                <a:schemeClr val="accent1"/>
              </a:buClr>
              <a:defRPr sz="1600"/>
            </a:lvl2pPr>
            <a:lvl3pPr>
              <a:lnSpc>
                <a:spcPct val="100000"/>
              </a:lnSpc>
              <a:spcBef>
                <a:spcPts val="300"/>
              </a:spcBef>
              <a:buClr>
                <a:schemeClr val="accent1"/>
              </a:buClr>
              <a:defRPr sz="1600"/>
            </a:lvl3pPr>
            <a:lvl4pPr>
              <a:lnSpc>
                <a:spcPct val="100000"/>
              </a:lnSpc>
              <a:spcBef>
                <a:spcPts val="300"/>
              </a:spcBef>
              <a:buClr>
                <a:schemeClr val="accent1"/>
              </a:buClr>
              <a:defRPr sz="1600"/>
            </a:lvl4pPr>
            <a:lvl5pPr>
              <a:lnSpc>
                <a:spcPct val="100000"/>
              </a:lnSpc>
              <a:spcBef>
                <a:spcPts val="300"/>
              </a:spcBef>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bwMode="auto">
          <a:xfrm>
            <a:off x="0" y="6720840"/>
            <a:ext cx="9144000" cy="1371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sp>
        <p:nvSpPr>
          <p:cNvPr id="9" name="Text Box 104"/>
          <p:cNvSpPr txBox="1">
            <a:spLocks noChangeArrowheads="1"/>
          </p:cNvSpPr>
          <p:nvPr userDrawn="1"/>
        </p:nvSpPr>
        <p:spPr bwMode="auto">
          <a:xfrm>
            <a:off x="5715001" y="6477000"/>
            <a:ext cx="3006726" cy="153888"/>
          </a:xfrm>
          <a:prstGeom prst="rect">
            <a:avLst/>
          </a:prstGeom>
          <a:noFill/>
          <a:ln w="9525">
            <a:noFill/>
            <a:miter lim="800000"/>
            <a:headEnd/>
            <a:tailEnd/>
          </a:ln>
          <a:effectLst/>
        </p:spPr>
        <p:txBody>
          <a:bodyPr wrap="square" lIns="0" tIns="0" rIns="0" bIns="0" anchor="ctr">
            <a:spAutoFit/>
          </a:bodyPr>
          <a:lstStyle/>
          <a:p>
            <a:pPr algn="r" defTabSz="820738">
              <a:spcBef>
                <a:spcPct val="50000"/>
              </a:spcBef>
            </a:pPr>
            <a:r>
              <a:rPr lang="en-US" sz="1000" dirty="0">
                <a:solidFill>
                  <a:prstClr val="white">
                    <a:lumMod val="65000"/>
                  </a:prstClr>
                </a:solidFill>
              </a:rPr>
              <a:t>PAGE | </a:t>
            </a:r>
            <a:fld id="{B07AFF53-DA99-4FC1-90D9-1CB5EBC48E70}" type="slidenum">
              <a:rPr lang="en-US" sz="1000" smtClean="0">
                <a:solidFill>
                  <a:prstClr val="white">
                    <a:lumMod val="65000"/>
                  </a:prstClr>
                </a:solidFill>
              </a:rPr>
              <a:pPr algn="r" defTabSz="820738">
                <a:spcBef>
                  <a:spcPct val="50000"/>
                </a:spcBef>
              </a:pPr>
              <a:t>‹#›</a:t>
            </a:fld>
            <a:endParaRPr lang="en-US" sz="1000" dirty="0">
              <a:solidFill>
                <a:prstClr val="white">
                  <a:lumMod val="65000"/>
                </a:prstClr>
              </a:solidFill>
            </a:endParaRPr>
          </a:p>
        </p:txBody>
      </p:sp>
    </p:spTree>
    <p:extLst>
      <p:ext uri="{BB962C8B-B14F-4D97-AF65-F5344CB8AC3E}">
        <p14:creationId xmlns:p14="http://schemas.microsoft.com/office/powerpoint/2010/main" val="19338549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075" y="457200"/>
            <a:ext cx="7350125" cy="60325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47473" y="1600200"/>
            <a:ext cx="7315200" cy="1384995"/>
          </a:xfrm>
        </p:spPr>
        <p:txBody>
          <a:bodyPr/>
          <a:lstStyle>
            <a:lvl1pPr>
              <a:lnSpc>
                <a:spcPct val="100000"/>
              </a:lnSpc>
              <a:spcBef>
                <a:spcPts val="900"/>
              </a:spcBef>
              <a:buClr>
                <a:schemeClr val="accent1"/>
              </a:buClr>
              <a:defRPr sz="1600"/>
            </a:lvl1pPr>
            <a:lvl2pPr>
              <a:lnSpc>
                <a:spcPct val="100000"/>
              </a:lnSpc>
              <a:spcBef>
                <a:spcPts val="300"/>
              </a:spcBef>
              <a:buClr>
                <a:schemeClr val="accent1"/>
              </a:buClr>
              <a:defRPr sz="1600"/>
            </a:lvl2pPr>
            <a:lvl3pPr>
              <a:lnSpc>
                <a:spcPct val="100000"/>
              </a:lnSpc>
              <a:spcBef>
                <a:spcPts val="300"/>
              </a:spcBef>
              <a:buClr>
                <a:schemeClr val="accent1"/>
              </a:buClr>
              <a:defRPr sz="1600"/>
            </a:lvl3pPr>
            <a:lvl4pPr>
              <a:lnSpc>
                <a:spcPct val="100000"/>
              </a:lnSpc>
              <a:spcBef>
                <a:spcPts val="300"/>
              </a:spcBef>
              <a:buClr>
                <a:schemeClr val="accent1"/>
              </a:buClr>
              <a:defRPr sz="1600"/>
            </a:lvl4pPr>
            <a:lvl5pPr>
              <a:lnSpc>
                <a:spcPct val="100000"/>
              </a:lnSpc>
              <a:spcBef>
                <a:spcPts val="300"/>
              </a:spcBef>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bwMode="auto">
          <a:xfrm>
            <a:off x="0" y="6720840"/>
            <a:ext cx="9144000" cy="1371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sp>
        <p:nvSpPr>
          <p:cNvPr id="9" name="Text Box 104"/>
          <p:cNvSpPr txBox="1">
            <a:spLocks noChangeArrowheads="1"/>
          </p:cNvSpPr>
          <p:nvPr userDrawn="1"/>
        </p:nvSpPr>
        <p:spPr bwMode="auto">
          <a:xfrm>
            <a:off x="5715001" y="6477000"/>
            <a:ext cx="3006726" cy="153888"/>
          </a:xfrm>
          <a:prstGeom prst="rect">
            <a:avLst/>
          </a:prstGeom>
          <a:noFill/>
          <a:ln w="9525">
            <a:noFill/>
            <a:miter lim="800000"/>
            <a:headEnd/>
            <a:tailEnd/>
          </a:ln>
          <a:effectLst/>
        </p:spPr>
        <p:txBody>
          <a:bodyPr wrap="square" lIns="0" tIns="0" rIns="0" bIns="0" anchor="ctr">
            <a:spAutoFit/>
          </a:bodyPr>
          <a:lstStyle/>
          <a:p>
            <a:pPr algn="r" defTabSz="820738">
              <a:spcBef>
                <a:spcPct val="50000"/>
              </a:spcBef>
            </a:pPr>
            <a:r>
              <a:rPr lang="en-US" sz="1000" dirty="0">
                <a:solidFill>
                  <a:prstClr val="white">
                    <a:lumMod val="65000"/>
                  </a:prstClr>
                </a:solidFill>
              </a:rPr>
              <a:t>PAGE | </a:t>
            </a:r>
            <a:fld id="{B07AFF53-DA99-4FC1-90D9-1CB5EBC48E70}" type="slidenum">
              <a:rPr lang="en-US" sz="1000" smtClean="0">
                <a:solidFill>
                  <a:prstClr val="white">
                    <a:lumMod val="65000"/>
                  </a:prstClr>
                </a:solidFill>
              </a:rPr>
              <a:pPr algn="r" defTabSz="820738">
                <a:spcBef>
                  <a:spcPct val="50000"/>
                </a:spcBef>
              </a:pPr>
              <a:t>‹#›</a:t>
            </a:fld>
            <a:endParaRPr lang="en-US" sz="1000" dirty="0">
              <a:solidFill>
                <a:prstClr val="white">
                  <a:lumMod val="65000"/>
                </a:prstClr>
              </a:solidFill>
            </a:endParaRPr>
          </a:p>
        </p:txBody>
      </p:sp>
    </p:spTree>
    <p:extLst>
      <p:ext uri="{BB962C8B-B14F-4D97-AF65-F5344CB8AC3E}">
        <p14:creationId xmlns:p14="http://schemas.microsoft.com/office/powerpoint/2010/main" val="1364802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12801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pic>
        <p:nvPicPr>
          <p:cNvPr id="2051" name="Picture 3" descr="C:\Users\fglavey.AMER\Dropbox (P2 Creative Services)\Creative Services (1)\Marcom Amer\EPA\2513-20 EPA VSAT PPT Template\4-Images\Option 2\2513-20_epa ppt Bottom Wave-Opt 2a.png"/>
          <p:cNvPicPr>
            <a:picLocks noChangeAspect="1" noChangeArrowheads="1"/>
          </p:cNvPicPr>
          <p:nvPr userDrawn="1"/>
        </p:nvPicPr>
        <p:blipFill>
          <a:blip r:embed="rId2" cstate="print"/>
          <a:stretch>
            <a:fillRect/>
          </a:stretch>
        </p:blipFill>
        <p:spPr bwMode="auto">
          <a:xfrm>
            <a:off x="377" y="5382890"/>
            <a:ext cx="9143245" cy="1475110"/>
          </a:xfrm>
          <a:prstGeom prst="rect">
            <a:avLst/>
          </a:prstGeom>
          <a:noFill/>
        </p:spPr>
      </p:pic>
      <p:sp>
        <p:nvSpPr>
          <p:cNvPr id="2" name="Title 1"/>
          <p:cNvSpPr>
            <a:spLocks noGrp="1"/>
          </p:cNvSpPr>
          <p:nvPr>
            <p:ph type="title"/>
          </p:nvPr>
        </p:nvSpPr>
        <p:spPr>
          <a:xfrm>
            <a:off x="346075" y="457200"/>
            <a:ext cx="7315200" cy="60325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47473" y="1600200"/>
            <a:ext cx="7315200" cy="1384995"/>
          </a:xfrm>
        </p:spPr>
        <p:txBody>
          <a:bodyPr/>
          <a:lstStyle>
            <a:lvl1pPr>
              <a:lnSpc>
                <a:spcPct val="100000"/>
              </a:lnSpc>
              <a:spcBef>
                <a:spcPts val="900"/>
              </a:spcBef>
              <a:buClr>
                <a:schemeClr val="bg1"/>
              </a:buClr>
              <a:defRPr sz="1600">
                <a:solidFill>
                  <a:schemeClr val="bg1"/>
                </a:solidFill>
              </a:defRPr>
            </a:lvl1pPr>
            <a:lvl2pPr>
              <a:lnSpc>
                <a:spcPct val="100000"/>
              </a:lnSpc>
              <a:spcBef>
                <a:spcPts val="300"/>
              </a:spcBef>
              <a:buClr>
                <a:schemeClr val="bg1"/>
              </a:buClr>
              <a:defRPr sz="1600">
                <a:solidFill>
                  <a:schemeClr val="bg1"/>
                </a:solidFill>
              </a:defRPr>
            </a:lvl2pPr>
            <a:lvl3pPr>
              <a:lnSpc>
                <a:spcPct val="100000"/>
              </a:lnSpc>
              <a:spcBef>
                <a:spcPts val="300"/>
              </a:spcBef>
              <a:buClr>
                <a:schemeClr val="bg1"/>
              </a:buClr>
              <a:defRPr sz="1600">
                <a:solidFill>
                  <a:schemeClr val="bg1"/>
                </a:solidFill>
              </a:defRPr>
            </a:lvl3pPr>
            <a:lvl4pPr>
              <a:lnSpc>
                <a:spcPct val="100000"/>
              </a:lnSpc>
              <a:spcBef>
                <a:spcPts val="300"/>
              </a:spcBef>
              <a:buClr>
                <a:schemeClr val="bg1"/>
              </a:buClr>
              <a:defRPr sz="1600">
                <a:solidFill>
                  <a:schemeClr val="bg1"/>
                </a:solidFill>
              </a:defRPr>
            </a:lvl4pPr>
            <a:lvl5pPr>
              <a:lnSpc>
                <a:spcPct val="100000"/>
              </a:lnSpc>
              <a:spcBef>
                <a:spcPts val="30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104"/>
          <p:cNvSpPr txBox="1">
            <a:spLocks noChangeArrowheads="1"/>
          </p:cNvSpPr>
          <p:nvPr userDrawn="1"/>
        </p:nvSpPr>
        <p:spPr bwMode="auto">
          <a:xfrm>
            <a:off x="5715001" y="6477000"/>
            <a:ext cx="3006726" cy="153888"/>
          </a:xfrm>
          <a:prstGeom prst="rect">
            <a:avLst/>
          </a:prstGeom>
          <a:noFill/>
          <a:ln w="9525">
            <a:noFill/>
            <a:miter lim="800000"/>
            <a:headEnd/>
            <a:tailEnd/>
          </a:ln>
          <a:effectLst/>
        </p:spPr>
        <p:txBody>
          <a:bodyPr wrap="square" lIns="0" tIns="0" rIns="0" bIns="0" anchor="ctr">
            <a:spAutoFit/>
          </a:bodyPr>
          <a:lstStyle/>
          <a:p>
            <a:pPr algn="r" defTabSz="820738">
              <a:spcBef>
                <a:spcPct val="50000"/>
              </a:spcBef>
            </a:pPr>
            <a:r>
              <a:rPr lang="en-US" sz="1000" dirty="0">
                <a:solidFill>
                  <a:prstClr val="white"/>
                </a:solidFill>
              </a:rPr>
              <a:t>PAGE | </a:t>
            </a:r>
            <a:fld id="{B07AFF53-DA99-4FC1-90D9-1CB5EBC48E70}" type="slidenum">
              <a:rPr lang="en-US" sz="1000" smtClean="0">
                <a:solidFill>
                  <a:prstClr val="white"/>
                </a:solidFill>
              </a:rPr>
              <a:pPr algn="r" defTabSz="820738">
                <a:spcBef>
                  <a:spcPct val="50000"/>
                </a:spcBef>
              </a:pPr>
              <a:t>‹#›</a:t>
            </a:fld>
            <a:endParaRPr lang="en-US" sz="1000" dirty="0">
              <a:solidFill>
                <a:prstClr val="white"/>
              </a:solidFill>
            </a:endParaRPr>
          </a:p>
        </p:txBody>
      </p:sp>
      <p:sp>
        <p:nvSpPr>
          <p:cNvPr id="11" name="Rectangle 10"/>
          <p:cNvSpPr/>
          <p:nvPr userDrawn="1"/>
        </p:nvSpPr>
        <p:spPr bwMode="auto">
          <a:xfrm>
            <a:off x="0" y="6720840"/>
            <a:ext cx="9144000" cy="137160"/>
          </a:xfrm>
          <a:prstGeom prst="rect">
            <a:avLst/>
          </a:prstGeom>
          <a:solidFill>
            <a:srgbClr val="4C4C4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spTree>
    <p:extLst>
      <p:ext uri="{BB962C8B-B14F-4D97-AF65-F5344CB8AC3E}">
        <p14:creationId xmlns:p14="http://schemas.microsoft.com/office/powerpoint/2010/main" val="291140423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366294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9506" name="Rectangle 2"/>
          <p:cNvSpPr>
            <a:spLocks noGrp="1" noChangeArrowheads="1"/>
          </p:cNvSpPr>
          <p:nvPr>
            <p:ph type="title"/>
          </p:nvPr>
        </p:nvSpPr>
        <p:spPr bwMode="auto">
          <a:xfrm>
            <a:off x="346075" y="457200"/>
            <a:ext cx="8455025" cy="603250"/>
          </a:xfrm>
          <a:prstGeom prst="rect">
            <a:avLst/>
          </a:prstGeom>
          <a:noFill/>
          <a:ln w="12700" algn="ctr">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429507" name="Rectangle 3"/>
          <p:cNvSpPr>
            <a:spLocks noGrp="1" noChangeArrowheads="1"/>
          </p:cNvSpPr>
          <p:nvPr>
            <p:ph type="body" idx="1"/>
          </p:nvPr>
        </p:nvSpPr>
        <p:spPr bwMode="auto">
          <a:xfrm>
            <a:off x="347472" y="1600200"/>
            <a:ext cx="8455025" cy="1373188"/>
          </a:xfrm>
          <a:prstGeom prst="rect">
            <a:avLst/>
          </a:prstGeom>
          <a:noFill/>
          <a:ln w="12700">
            <a:noFill/>
            <a:miter lim="800000"/>
            <a:headEnd/>
            <a:tailEnd/>
          </a:ln>
          <a:effectLst/>
        </p:spPr>
        <p:txBody>
          <a:bodyPr vert="horz" wrap="square" lIns="0" tIns="0" rIns="0" bIns="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Box 104"/>
          <p:cNvSpPr txBox="1">
            <a:spLocks noChangeArrowheads="1"/>
          </p:cNvSpPr>
          <p:nvPr userDrawn="1"/>
        </p:nvSpPr>
        <p:spPr bwMode="auto">
          <a:xfrm>
            <a:off x="5715001" y="6477000"/>
            <a:ext cx="3006726" cy="153888"/>
          </a:xfrm>
          <a:prstGeom prst="rect">
            <a:avLst/>
          </a:prstGeom>
          <a:noFill/>
          <a:ln w="9525">
            <a:noFill/>
            <a:miter lim="800000"/>
            <a:headEnd/>
            <a:tailEnd/>
          </a:ln>
          <a:effectLst/>
        </p:spPr>
        <p:txBody>
          <a:bodyPr wrap="square" lIns="0" tIns="0" rIns="0" bIns="0" anchor="ctr">
            <a:spAutoFit/>
          </a:bodyPr>
          <a:lstStyle/>
          <a:p>
            <a:pPr algn="r" defTabSz="820738">
              <a:spcBef>
                <a:spcPct val="50000"/>
              </a:spcBef>
            </a:pPr>
            <a:r>
              <a:rPr lang="en-US" sz="1000" dirty="0">
                <a:solidFill>
                  <a:prstClr val="white">
                    <a:lumMod val="65000"/>
                  </a:prstClr>
                </a:solidFill>
              </a:rPr>
              <a:t>PAGE | </a:t>
            </a:r>
            <a:fld id="{B07AFF53-DA99-4FC1-90D9-1CB5EBC48E70}" type="slidenum">
              <a:rPr lang="en-US" sz="1000" smtClean="0">
                <a:solidFill>
                  <a:prstClr val="white">
                    <a:lumMod val="65000"/>
                  </a:prstClr>
                </a:solidFill>
              </a:rPr>
              <a:pPr algn="r" defTabSz="820738">
                <a:spcBef>
                  <a:spcPct val="50000"/>
                </a:spcBef>
              </a:pPr>
              <a:t>‹#›</a:t>
            </a:fld>
            <a:endParaRPr lang="en-US" sz="1000" dirty="0">
              <a:solidFill>
                <a:prstClr val="white">
                  <a:lumMod val="65000"/>
                </a:prstClr>
              </a:solidFill>
            </a:endParaRPr>
          </a:p>
        </p:txBody>
      </p:sp>
      <p:sp>
        <p:nvSpPr>
          <p:cNvPr id="10" name="Rectangle 9"/>
          <p:cNvSpPr/>
          <p:nvPr userDrawn="1"/>
        </p:nvSpPr>
        <p:spPr bwMode="auto">
          <a:xfrm>
            <a:off x="0" y="6720840"/>
            <a:ext cx="9144000" cy="1371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spTree>
    <p:extLst>
      <p:ext uri="{BB962C8B-B14F-4D97-AF65-F5344CB8AC3E}">
        <p14:creationId xmlns:p14="http://schemas.microsoft.com/office/powerpoint/2010/main" val="7898829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ransition/>
  <p:txStyles>
    <p:titleStyle>
      <a:lvl1pPr algn="l" defTabSz="944563" rtl="0" eaLnBrk="1" fontAlgn="base" hangingPunct="1">
        <a:lnSpc>
          <a:spcPct val="90000"/>
        </a:lnSpc>
        <a:spcBef>
          <a:spcPct val="40000"/>
        </a:spcBef>
        <a:spcAft>
          <a:spcPct val="0"/>
        </a:spcAft>
        <a:defRPr sz="2200" b="1">
          <a:solidFill>
            <a:schemeClr val="accent1"/>
          </a:solidFill>
          <a:latin typeface="+mj-lt"/>
          <a:ea typeface="+mj-ea"/>
          <a:cs typeface="+mj-cs"/>
        </a:defRPr>
      </a:lvl1pPr>
      <a:lvl2pPr algn="l" defTabSz="944563" rtl="0" eaLnBrk="1" fontAlgn="base" hangingPunct="1">
        <a:lnSpc>
          <a:spcPct val="90000"/>
        </a:lnSpc>
        <a:spcBef>
          <a:spcPct val="40000"/>
        </a:spcBef>
        <a:spcAft>
          <a:spcPct val="0"/>
        </a:spcAft>
        <a:defRPr sz="2200" b="1">
          <a:solidFill>
            <a:srgbClr val="777777"/>
          </a:solidFill>
          <a:latin typeface="Arial" pitchFamily="34" charset="0"/>
        </a:defRPr>
      </a:lvl2pPr>
      <a:lvl3pPr algn="l" defTabSz="944563" rtl="0" eaLnBrk="1" fontAlgn="base" hangingPunct="1">
        <a:lnSpc>
          <a:spcPct val="90000"/>
        </a:lnSpc>
        <a:spcBef>
          <a:spcPct val="40000"/>
        </a:spcBef>
        <a:spcAft>
          <a:spcPct val="0"/>
        </a:spcAft>
        <a:defRPr sz="2200" b="1">
          <a:solidFill>
            <a:srgbClr val="777777"/>
          </a:solidFill>
          <a:latin typeface="Arial" pitchFamily="34" charset="0"/>
        </a:defRPr>
      </a:lvl3pPr>
      <a:lvl4pPr algn="l" defTabSz="944563" rtl="0" eaLnBrk="1" fontAlgn="base" hangingPunct="1">
        <a:lnSpc>
          <a:spcPct val="90000"/>
        </a:lnSpc>
        <a:spcBef>
          <a:spcPct val="40000"/>
        </a:spcBef>
        <a:spcAft>
          <a:spcPct val="0"/>
        </a:spcAft>
        <a:defRPr sz="2200" b="1">
          <a:solidFill>
            <a:srgbClr val="777777"/>
          </a:solidFill>
          <a:latin typeface="Arial" pitchFamily="34" charset="0"/>
        </a:defRPr>
      </a:lvl4pPr>
      <a:lvl5pPr algn="l" defTabSz="944563" rtl="0" eaLnBrk="1" fontAlgn="base" hangingPunct="1">
        <a:lnSpc>
          <a:spcPct val="90000"/>
        </a:lnSpc>
        <a:spcBef>
          <a:spcPct val="40000"/>
        </a:spcBef>
        <a:spcAft>
          <a:spcPct val="0"/>
        </a:spcAft>
        <a:defRPr sz="2200" b="1">
          <a:solidFill>
            <a:srgbClr val="777777"/>
          </a:solidFill>
          <a:latin typeface="Arial" pitchFamily="34" charset="0"/>
        </a:defRPr>
      </a:lvl5pPr>
      <a:lvl6pPr marL="457200" algn="l" defTabSz="944563" rtl="0" eaLnBrk="1" fontAlgn="base" hangingPunct="1">
        <a:lnSpc>
          <a:spcPct val="90000"/>
        </a:lnSpc>
        <a:spcBef>
          <a:spcPct val="40000"/>
        </a:spcBef>
        <a:spcAft>
          <a:spcPct val="0"/>
        </a:spcAft>
        <a:defRPr sz="2200" b="1">
          <a:solidFill>
            <a:srgbClr val="777777"/>
          </a:solidFill>
          <a:latin typeface="Arial" pitchFamily="34" charset="0"/>
        </a:defRPr>
      </a:lvl6pPr>
      <a:lvl7pPr marL="914400" algn="l" defTabSz="944563" rtl="0" eaLnBrk="1" fontAlgn="base" hangingPunct="1">
        <a:lnSpc>
          <a:spcPct val="90000"/>
        </a:lnSpc>
        <a:spcBef>
          <a:spcPct val="40000"/>
        </a:spcBef>
        <a:spcAft>
          <a:spcPct val="0"/>
        </a:spcAft>
        <a:defRPr sz="2200" b="1">
          <a:solidFill>
            <a:srgbClr val="777777"/>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rgbClr val="777777"/>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rgbClr val="777777"/>
          </a:solidFill>
          <a:latin typeface="Arial" pitchFamily="34" charset="0"/>
        </a:defRPr>
      </a:lvl9pPr>
    </p:titleStyle>
    <p:bodyStyle>
      <a:lvl1pPr marL="173038" indent="-173038" algn="l" defTabSz="944563" rtl="0" eaLnBrk="1" fontAlgn="base" hangingPunct="1">
        <a:spcBef>
          <a:spcPct val="40000"/>
        </a:spcBef>
        <a:spcAft>
          <a:spcPct val="0"/>
        </a:spcAft>
        <a:buClr>
          <a:schemeClr val="tx2"/>
        </a:buClr>
        <a:buChar char="•"/>
        <a:defRPr>
          <a:solidFill>
            <a:schemeClr val="bg1">
              <a:lumMod val="50000"/>
            </a:schemeClr>
          </a:solidFill>
          <a:latin typeface="+mn-lt"/>
          <a:ea typeface="+mn-ea"/>
          <a:cs typeface="+mn-cs"/>
        </a:defRPr>
      </a:lvl1pPr>
      <a:lvl2pPr marL="509588" indent="-222250" algn="l" defTabSz="944563" rtl="0" eaLnBrk="1" fontAlgn="base" hangingPunct="1">
        <a:spcBef>
          <a:spcPct val="0"/>
        </a:spcBef>
        <a:spcAft>
          <a:spcPct val="0"/>
        </a:spcAft>
        <a:buClr>
          <a:schemeClr val="tx2"/>
        </a:buClr>
        <a:buFont typeface="Arial" pitchFamily="34" charset="0"/>
        <a:buChar char="–"/>
        <a:defRPr>
          <a:solidFill>
            <a:schemeClr val="bg1">
              <a:lumMod val="50000"/>
            </a:schemeClr>
          </a:solidFill>
          <a:latin typeface="+mn-lt"/>
        </a:defRPr>
      </a:lvl2pPr>
      <a:lvl3pPr marL="857250" indent="-233363" algn="l" defTabSz="944563" rtl="0" eaLnBrk="1" fontAlgn="base" hangingPunct="1">
        <a:spcBef>
          <a:spcPct val="0"/>
        </a:spcBef>
        <a:spcAft>
          <a:spcPct val="0"/>
        </a:spcAft>
        <a:buClr>
          <a:schemeClr val="tx2"/>
        </a:buClr>
        <a:buChar char="•"/>
        <a:defRPr>
          <a:solidFill>
            <a:schemeClr val="bg1">
              <a:lumMod val="50000"/>
            </a:schemeClr>
          </a:solidFill>
          <a:latin typeface="+mn-lt"/>
        </a:defRPr>
      </a:lvl3pPr>
      <a:lvl4pPr marL="1203325" indent="-231775" algn="l" defTabSz="944563" rtl="0" eaLnBrk="1" fontAlgn="base" hangingPunct="1">
        <a:spcBef>
          <a:spcPct val="0"/>
        </a:spcBef>
        <a:spcAft>
          <a:spcPct val="0"/>
        </a:spcAft>
        <a:buClr>
          <a:schemeClr val="tx2"/>
        </a:buClr>
        <a:buFont typeface="Arial" pitchFamily="34" charset="0"/>
        <a:buChar char="»"/>
        <a:defRPr>
          <a:solidFill>
            <a:schemeClr val="bg1">
              <a:lumMod val="50000"/>
            </a:schemeClr>
          </a:solidFill>
          <a:latin typeface="+mn-lt"/>
        </a:defRPr>
      </a:lvl4pPr>
      <a:lvl5pPr marL="1539875" indent="-222250" algn="l" defTabSz="944563" rtl="0" eaLnBrk="1" fontAlgn="base" hangingPunct="1">
        <a:spcBef>
          <a:spcPct val="0"/>
        </a:spcBef>
        <a:spcAft>
          <a:spcPct val="0"/>
        </a:spcAft>
        <a:buClr>
          <a:schemeClr val="tx2"/>
        </a:buClr>
        <a:buFont typeface="Arial" pitchFamily="34" charset="0"/>
        <a:buChar char="–"/>
        <a:defRPr>
          <a:solidFill>
            <a:schemeClr val="bg1">
              <a:lumMod val="50000"/>
            </a:schemeClr>
          </a:solidFill>
          <a:latin typeface="+mn-lt"/>
        </a:defRPr>
      </a:lvl5pPr>
      <a:lvl6pPr marL="1997075" indent="-222250" algn="l" defTabSz="944563" rtl="0" eaLnBrk="1" fontAlgn="base" hangingPunct="1">
        <a:spcBef>
          <a:spcPct val="0"/>
        </a:spcBef>
        <a:spcAft>
          <a:spcPct val="0"/>
        </a:spcAft>
        <a:buClr>
          <a:schemeClr val="tx2"/>
        </a:buClr>
        <a:buFont typeface="Arial" pitchFamily="34" charset="0"/>
        <a:buChar char="–"/>
        <a:defRPr>
          <a:solidFill>
            <a:schemeClr val="tx1"/>
          </a:solidFill>
          <a:latin typeface="+mn-lt"/>
        </a:defRPr>
      </a:lvl6pPr>
      <a:lvl7pPr marL="2454275" indent="-222250" algn="l" defTabSz="944563" rtl="0" eaLnBrk="1" fontAlgn="base" hangingPunct="1">
        <a:spcBef>
          <a:spcPct val="0"/>
        </a:spcBef>
        <a:spcAft>
          <a:spcPct val="0"/>
        </a:spcAft>
        <a:buClr>
          <a:schemeClr val="tx2"/>
        </a:buClr>
        <a:buFont typeface="Arial" pitchFamily="34" charset="0"/>
        <a:buChar char="–"/>
        <a:defRPr>
          <a:solidFill>
            <a:schemeClr val="tx1"/>
          </a:solidFill>
          <a:latin typeface="+mn-lt"/>
        </a:defRPr>
      </a:lvl7pPr>
      <a:lvl8pPr marL="2911475" indent="-222250" algn="l" defTabSz="944563" rtl="0" eaLnBrk="1" fontAlgn="base" hangingPunct="1">
        <a:spcBef>
          <a:spcPct val="0"/>
        </a:spcBef>
        <a:spcAft>
          <a:spcPct val="0"/>
        </a:spcAft>
        <a:buClr>
          <a:schemeClr val="tx2"/>
        </a:buClr>
        <a:buFont typeface="Arial" pitchFamily="34" charset="0"/>
        <a:buChar char="–"/>
        <a:defRPr>
          <a:solidFill>
            <a:schemeClr val="tx1"/>
          </a:solidFill>
          <a:latin typeface="+mn-lt"/>
        </a:defRPr>
      </a:lvl8pPr>
      <a:lvl9pPr marL="3368675" indent="-222250" algn="l" defTabSz="944563" rtl="0" eaLnBrk="1" fontAlgn="base" hangingPunct="1">
        <a:spcBef>
          <a:spcPct val="0"/>
        </a:spcBef>
        <a:spcAft>
          <a:spcPct val="0"/>
        </a:spcAft>
        <a:buClr>
          <a:schemeClr val="tx2"/>
        </a:buClr>
        <a:buFont typeface="Arial" pitchFamily="34"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FfXgT5je51Y" TargetMode="External"/><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www.epa.gov/waterutilityresponse/drought-response-and-recovery-water-utilities" TargetMode="External"/><Relationship Id="rId4" Type="http://schemas.openxmlformats.org/officeDocument/2006/relationships/hyperlink" Target="mailto:ison.dawn@epa.gov" TargetMode="External"/><Relationship Id="rId5" Type="http://schemas.openxmlformats.org/officeDocument/2006/relationships/hyperlink" Target="mailto:pickard.brian@epa.gov" TargetMode="External"/><Relationship Id="rId6" Type="http://schemas.openxmlformats.org/officeDocument/2006/relationships/image" Target="../media/image66.png"/><Relationship Id="rId7"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400204" y="1008931"/>
            <a:ext cx="8400163" cy="603250"/>
          </a:xfrm>
        </p:spPr>
        <p:txBody>
          <a:bodyPr/>
          <a:lstStyle/>
          <a:p>
            <a:pPr algn="ctr"/>
            <a:r>
              <a:rPr lang="en-US" sz="4800" dirty="0"/>
              <a:t>Drought Response and Recovery</a:t>
            </a:r>
            <a:r>
              <a:rPr lang="en-US" sz="2400" dirty="0"/>
              <a:t/>
            </a:r>
            <a:br>
              <a:rPr lang="en-US" sz="2400" dirty="0"/>
            </a:br>
            <a:r>
              <a:rPr lang="en-US" sz="1050" dirty="0"/>
              <a:t/>
            </a:r>
            <a:br>
              <a:rPr lang="en-US" sz="1050" dirty="0"/>
            </a:br>
            <a:r>
              <a:rPr lang="en-US" sz="2400" dirty="0">
                <a:solidFill>
                  <a:srgbClr val="B7D433"/>
                </a:solidFill>
              </a:rPr>
              <a:t>A</a:t>
            </a:r>
            <a:r>
              <a:rPr lang="en-US" sz="2400" dirty="0"/>
              <a:t> </a:t>
            </a:r>
            <a:r>
              <a:rPr lang="en-US" sz="2400" dirty="0">
                <a:solidFill>
                  <a:srgbClr val="B7D433"/>
                </a:solidFill>
              </a:rPr>
              <a:t>Basic Guide for Water Utilities</a:t>
            </a:r>
            <a:br>
              <a:rPr lang="en-US" sz="2400" dirty="0">
                <a:solidFill>
                  <a:srgbClr val="B7D433"/>
                </a:solidFill>
              </a:rPr>
            </a:br>
            <a:r>
              <a:rPr lang="en-US" sz="2400" dirty="0">
                <a:solidFill>
                  <a:srgbClr val="B7D433"/>
                </a:solidFill>
              </a:rPr>
              <a:t/>
            </a:r>
            <a:br>
              <a:rPr lang="en-US" sz="2400" dirty="0">
                <a:solidFill>
                  <a:srgbClr val="B7D433"/>
                </a:solidFill>
              </a:rPr>
            </a:br>
            <a:r>
              <a:rPr lang="en-US" sz="2400" dirty="0">
                <a:solidFill>
                  <a:srgbClr val="B7D433"/>
                </a:solidFill>
              </a:rPr>
              <a:t/>
            </a:r>
            <a:br>
              <a:rPr lang="en-US" sz="2400" dirty="0">
                <a:solidFill>
                  <a:srgbClr val="B7D433"/>
                </a:solidFill>
              </a:rPr>
            </a:br>
            <a:r>
              <a:rPr lang="en-US" sz="2400" dirty="0">
                <a:solidFill>
                  <a:srgbClr val="B7D433"/>
                </a:solidFill>
              </a:rPr>
              <a:t/>
            </a:r>
            <a:br>
              <a:rPr lang="en-US" sz="2400" dirty="0">
                <a:solidFill>
                  <a:srgbClr val="B7D433"/>
                </a:solidFill>
              </a:rPr>
            </a:br>
            <a:r>
              <a:rPr lang="en-US" sz="2400" dirty="0">
                <a:solidFill>
                  <a:srgbClr val="B7D433"/>
                </a:solidFill>
              </a:rPr>
              <a:t/>
            </a:r>
            <a:br>
              <a:rPr lang="en-US" sz="2400" dirty="0">
                <a:solidFill>
                  <a:srgbClr val="B7D433"/>
                </a:solidFill>
              </a:rPr>
            </a:br>
            <a:r>
              <a:rPr lang="en-US" sz="2400" dirty="0">
                <a:solidFill>
                  <a:srgbClr val="B7D433"/>
                </a:solidFill>
              </a:rPr>
              <a:t/>
            </a:r>
            <a:br>
              <a:rPr lang="en-US" sz="2400" dirty="0">
                <a:solidFill>
                  <a:srgbClr val="B7D433"/>
                </a:solidFill>
              </a:rPr>
            </a:br>
            <a:r>
              <a:rPr lang="en-US" sz="2400" dirty="0">
                <a:solidFill>
                  <a:srgbClr val="B7D433"/>
                </a:solidFill>
              </a:rPr>
              <a:t/>
            </a:r>
            <a:br>
              <a:rPr lang="en-US" sz="2400" dirty="0">
                <a:solidFill>
                  <a:srgbClr val="B7D433"/>
                </a:solidFill>
              </a:rPr>
            </a:br>
            <a:r>
              <a:rPr lang="en-US" sz="1600" dirty="0">
                <a:solidFill>
                  <a:srgbClr val="B7D433"/>
                </a:solidFill>
              </a:rPr>
              <a:t/>
            </a:r>
            <a:br>
              <a:rPr lang="en-US" sz="1600" dirty="0">
                <a:solidFill>
                  <a:srgbClr val="B7D433"/>
                </a:solidFill>
              </a:rPr>
            </a:br>
            <a:r>
              <a:rPr lang="en-US" sz="1600" dirty="0">
                <a:solidFill>
                  <a:srgbClr val="B7D433"/>
                </a:solidFill>
              </a:rPr>
              <a:t/>
            </a:r>
            <a:br>
              <a:rPr lang="en-US" sz="1600" dirty="0">
                <a:solidFill>
                  <a:srgbClr val="B7D433"/>
                </a:solidFill>
              </a:rPr>
            </a:br>
            <a:r>
              <a:rPr lang="en-US" sz="2400" dirty="0"/>
              <a:t>Dawn Ison</a:t>
            </a:r>
            <a:br>
              <a:rPr lang="en-US" sz="2400" dirty="0"/>
            </a:br>
            <a:r>
              <a:rPr lang="en-US" sz="2400" dirty="0"/>
              <a:t>U.S. EPA Office of Ground Water and Drinking Water  Water Security Division</a:t>
            </a:r>
            <a:br>
              <a:rPr lang="en-US" sz="2400" dirty="0"/>
            </a:br>
            <a:r>
              <a:rPr lang="en-US" sz="1600" dirty="0"/>
              <a:t/>
            </a:r>
            <a:br>
              <a:rPr lang="en-US" sz="1600" dirty="0"/>
            </a:br>
            <a:r>
              <a:rPr lang="en-US" sz="1600" dirty="0"/>
              <a:t>CIFA SRF – October 30, 2017 – Indianapolis, IN</a:t>
            </a:r>
            <a:r>
              <a:rPr lang="en-US" sz="2400" dirty="0">
                <a:solidFill>
                  <a:srgbClr val="B7D433"/>
                </a:solidFill>
              </a:rPr>
              <a:t/>
            </a:r>
            <a:br>
              <a:rPr lang="en-US" sz="2400" dirty="0">
                <a:solidFill>
                  <a:srgbClr val="B7D433"/>
                </a:solidFill>
              </a:rPr>
            </a:br>
            <a:endParaRPr lang="en-US" sz="2400" dirty="0">
              <a:solidFill>
                <a:srgbClr val="B7D433"/>
              </a:solidFill>
            </a:endParaRPr>
          </a:p>
        </p:txBody>
      </p:sp>
      <p:pic>
        <p:nvPicPr>
          <p:cNvPr id="4" name="Picture 3"/>
          <p:cNvPicPr>
            <a:picLocks noChangeAspect="1"/>
          </p:cNvPicPr>
          <p:nvPr/>
        </p:nvPicPr>
        <p:blipFill>
          <a:blip r:embed="rId3"/>
          <a:stretch>
            <a:fillRect/>
          </a:stretch>
        </p:blipFill>
        <p:spPr>
          <a:xfrm>
            <a:off x="302551" y="245849"/>
            <a:ext cx="1382790" cy="595125"/>
          </a:xfrm>
          <a:prstGeom prst="rect">
            <a:avLst/>
          </a:prstGeom>
        </p:spPr>
      </p:pic>
      <p:pic>
        <p:nvPicPr>
          <p:cNvPr id="6" name="Picture 5"/>
          <p:cNvPicPr>
            <a:picLocks noChangeAspect="1"/>
          </p:cNvPicPr>
          <p:nvPr/>
        </p:nvPicPr>
        <p:blipFill>
          <a:blip r:embed="rId4"/>
          <a:stretch>
            <a:fillRect/>
          </a:stretch>
        </p:blipFill>
        <p:spPr>
          <a:xfrm>
            <a:off x="302551" y="3179299"/>
            <a:ext cx="2524495" cy="1805057"/>
          </a:xfrm>
          <a:prstGeom prst="rect">
            <a:avLst/>
          </a:prstGeom>
          <a:ln w="19050">
            <a:solidFill>
              <a:schemeClr val="accent1"/>
            </a:solidFill>
          </a:ln>
        </p:spPr>
      </p:pic>
      <p:pic>
        <p:nvPicPr>
          <p:cNvPr id="7" name="Picture 6"/>
          <p:cNvPicPr>
            <a:picLocks noChangeAspect="1"/>
          </p:cNvPicPr>
          <p:nvPr/>
        </p:nvPicPr>
        <p:blipFill>
          <a:blip r:embed="rId5"/>
          <a:stretch>
            <a:fillRect/>
          </a:stretch>
        </p:blipFill>
        <p:spPr>
          <a:xfrm>
            <a:off x="6124529" y="3176074"/>
            <a:ext cx="2675839" cy="1805057"/>
          </a:xfrm>
          <a:prstGeom prst="rect">
            <a:avLst/>
          </a:prstGeom>
          <a:ln w="19050">
            <a:solidFill>
              <a:schemeClr val="accent1"/>
            </a:solidFill>
          </a:ln>
        </p:spPr>
      </p:pic>
      <p:pic>
        <p:nvPicPr>
          <p:cNvPr id="8" name="Picture 7"/>
          <p:cNvPicPr>
            <a:picLocks noChangeAspect="1"/>
          </p:cNvPicPr>
          <p:nvPr/>
        </p:nvPicPr>
        <p:blipFill>
          <a:blip r:embed="rId6"/>
          <a:stretch>
            <a:fillRect/>
          </a:stretch>
        </p:blipFill>
        <p:spPr>
          <a:xfrm>
            <a:off x="3108110" y="3176076"/>
            <a:ext cx="2735355" cy="1805056"/>
          </a:xfrm>
          <a:prstGeom prst="rect">
            <a:avLst/>
          </a:prstGeom>
          <a:ln w="19050">
            <a:solidFill>
              <a:schemeClr val="accent1"/>
            </a:solidFill>
          </a:ln>
        </p:spPr>
      </p:pic>
    </p:spTree>
    <p:extLst>
      <p:ext uri="{BB962C8B-B14F-4D97-AF65-F5344CB8AC3E}">
        <p14:creationId xmlns:p14="http://schemas.microsoft.com/office/powerpoint/2010/main" val="1676114350"/>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0854" y="994838"/>
            <a:ext cx="8153335" cy="5452582"/>
          </a:xfrm>
          <a:prstGeom prst="rect">
            <a:avLst/>
          </a:prstGeom>
          <a:ln w="19050">
            <a:solidFill>
              <a:schemeClr val="tx1">
                <a:lumMod val="75000"/>
                <a:lumOff val="25000"/>
              </a:schemeClr>
            </a:solidFill>
          </a:ln>
          <a:effectLst>
            <a:outerShdw blurRad="101600" dist="165100" dir="8100000" algn="tr" rotWithShape="0">
              <a:prstClr val="black">
                <a:alpha val="40000"/>
              </a:prstClr>
            </a:outerShdw>
          </a:effectLst>
        </p:spPr>
      </p:pic>
      <p:sp>
        <p:nvSpPr>
          <p:cNvPr id="14" name="Title 1"/>
          <p:cNvSpPr>
            <a:spLocks noGrp="1"/>
          </p:cNvSpPr>
          <p:nvPr>
            <p:ph type="title"/>
          </p:nvPr>
        </p:nvSpPr>
        <p:spPr>
          <a:xfrm>
            <a:off x="329184" y="202017"/>
            <a:ext cx="8256676" cy="603250"/>
          </a:xfrm>
        </p:spPr>
        <p:txBody>
          <a:bodyPr/>
          <a:lstStyle/>
          <a:p>
            <a:r>
              <a:rPr lang="en-US" sz="3200" dirty="0"/>
              <a:t>Case Studies Map and Videos Home</a:t>
            </a:r>
            <a:br>
              <a:rPr lang="en-US" sz="3200" dirty="0"/>
            </a:br>
            <a:r>
              <a:rPr lang="en-US" sz="2000" b="0" dirty="0"/>
              <a:t>Geoplatform</a:t>
            </a:r>
            <a:r>
              <a:rPr lang="en-US" sz="3200" dirty="0"/>
              <a:t/>
            </a:r>
            <a:br>
              <a:rPr lang="en-US" sz="3200" dirty="0"/>
            </a:br>
            <a:endParaRPr lang="en-US" sz="2000" b="0" dirty="0"/>
          </a:p>
        </p:txBody>
      </p:sp>
      <p:pic>
        <p:nvPicPr>
          <p:cNvPr id="2" name="Picture 1"/>
          <p:cNvPicPr>
            <a:picLocks noChangeAspect="1"/>
          </p:cNvPicPr>
          <p:nvPr/>
        </p:nvPicPr>
        <p:blipFill>
          <a:blip r:embed="rId4"/>
          <a:stretch>
            <a:fillRect/>
          </a:stretch>
        </p:blipFill>
        <p:spPr>
          <a:xfrm>
            <a:off x="380854" y="994838"/>
            <a:ext cx="8162892" cy="5452582"/>
          </a:xfrm>
          <a:prstGeom prst="rect">
            <a:avLst/>
          </a:prstGeom>
        </p:spPr>
      </p:pic>
    </p:spTree>
    <p:extLst>
      <p:ext uri="{BB962C8B-B14F-4D97-AF65-F5344CB8AC3E}">
        <p14:creationId xmlns:p14="http://schemas.microsoft.com/office/powerpoint/2010/main" val="184687856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29184" y="410635"/>
            <a:ext cx="8256676" cy="603250"/>
          </a:xfrm>
        </p:spPr>
        <p:txBody>
          <a:bodyPr/>
          <a:lstStyle/>
          <a:p>
            <a:r>
              <a:rPr lang="en-US" sz="3200" dirty="0"/>
              <a:t>Case Studies Map and Videos</a:t>
            </a:r>
            <a:br>
              <a:rPr lang="en-US" sz="3200" dirty="0"/>
            </a:br>
            <a:r>
              <a:rPr lang="en-US" sz="2000" b="0" dirty="0"/>
              <a:t>Geoplatform – Tuolumne Utilities District (TUD), CA</a:t>
            </a:r>
          </a:p>
        </p:txBody>
      </p:sp>
      <p:sp>
        <p:nvSpPr>
          <p:cNvPr id="6" name="TextBox 5"/>
          <p:cNvSpPr txBox="1"/>
          <p:nvPr/>
        </p:nvSpPr>
        <p:spPr>
          <a:xfrm>
            <a:off x="2718024" y="6424077"/>
            <a:ext cx="5409127" cy="276999"/>
          </a:xfrm>
          <a:prstGeom prst="rect">
            <a:avLst/>
          </a:prstGeom>
          <a:noFill/>
        </p:spPr>
        <p:txBody>
          <a:bodyPr wrap="square" rtlCol="0">
            <a:spAutoFit/>
          </a:bodyPr>
          <a:lstStyle/>
          <a:p>
            <a:r>
              <a:rPr lang="en-US" sz="1200" b="1" u="sng" dirty="0">
                <a:solidFill>
                  <a:schemeClr val="tx2"/>
                </a:solidFill>
                <a:hlinkClick r:id="rId3"/>
              </a:rPr>
              <a:t>https://www.youtube.com/watch?v=FfXgT5je51Y</a:t>
            </a:r>
            <a:endParaRPr lang="en-US" sz="1200" b="1" u="sng" dirty="0">
              <a:solidFill>
                <a:schemeClr val="tx2"/>
              </a:solidFill>
            </a:endParaRPr>
          </a:p>
        </p:txBody>
      </p:sp>
      <p:pic>
        <p:nvPicPr>
          <p:cNvPr id="2" name="Picture 1"/>
          <p:cNvPicPr>
            <a:picLocks noChangeAspect="1"/>
          </p:cNvPicPr>
          <p:nvPr/>
        </p:nvPicPr>
        <p:blipFill>
          <a:blip r:embed="rId4"/>
          <a:stretch>
            <a:fillRect/>
          </a:stretch>
        </p:blipFill>
        <p:spPr>
          <a:xfrm>
            <a:off x="787893" y="1211131"/>
            <a:ext cx="7373048" cy="5154200"/>
          </a:xfrm>
          <a:prstGeom prst="rect">
            <a:avLst/>
          </a:prstGeom>
          <a:ln w="28575">
            <a:solidFill>
              <a:schemeClr val="bg1">
                <a:lumMod val="50000"/>
              </a:schemeClr>
            </a:solidFill>
          </a:ln>
          <a:effectLst>
            <a:outerShdw blurRad="101600" dist="88900" dir="8100000" algn="tr" rotWithShape="0">
              <a:prstClr val="black">
                <a:alpha val="40000"/>
              </a:prstClr>
            </a:outerShdw>
          </a:effectLst>
        </p:spPr>
      </p:pic>
      <p:sp>
        <p:nvSpPr>
          <p:cNvPr id="9" name="Rounded Rectangle 8"/>
          <p:cNvSpPr/>
          <p:nvPr/>
        </p:nvSpPr>
        <p:spPr bwMode="auto">
          <a:xfrm>
            <a:off x="2200274" y="1533526"/>
            <a:ext cx="1302545" cy="257174"/>
          </a:xfrm>
          <a:prstGeom prst="roundRect">
            <a:avLst/>
          </a:prstGeom>
          <a:noFill/>
          <a:ln w="3810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MS PGothic" pitchFamily="34" charset="-128"/>
            </a:endParaRPr>
          </a:p>
        </p:txBody>
      </p:sp>
      <p:sp>
        <p:nvSpPr>
          <p:cNvPr id="10" name="Rounded Rectangle 9"/>
          <p:cNvSpPr/>
          <p:nvPr/>
        </p:nvSpPr>
        <p:spPr bwMode="auto">
          <a:xfrm>
            <a:off x="6900386" y="1953227"/>
            <a:ext cx="1144019" cy="396433"/>
          </a:xfrm>
          <a:prstGeom prst="roundRect">
            <a:avLst/>
          </a:prstGeom>
          <a:noFill/>
          <a:ln w="3810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MS PGothic" pitchFamily="34" charset="-128"/>
            </a:endParaRPr>
          </a:p>
        </p:txBody>
      </p:sp>
    </p:spTree>
    <p:extLst>
      <p:ext uri="{BB962C8B-B14F-4D97-AF65-F5344CB8AC3E}">
        <p14:creationId xmlns:p14="http://schemas.microsoft.com/office/powerpoint/2010/main" val="294932984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9183" y="249977"/>
            <a:ext cx="7707911" cy="872969"/>
          </a:xfrm>
        </p:spPr>
        <p:txBody>
          <a:bodyPr/>
          <a:lstStyle/>
          <a:p>
            <a:r>
              <a:rPr lang="en-US" sz="3200" dirty="0"/>
              <a:t>Case Study - </a:t>
            </a:r>
            <a:r>
              <a:rPr lang="en-US" sz="2800" b="0" dirty="0"/>
              <a:t>Tuolumne Utilities District, CA</a:t>
            </a:r>
          </a:p>
        </p:txBody>
      </p:sp>
      <p:sp>
        <p:nvSpPr>
          <p:cNvPr id="15" name="Rectangle 14"/>
          <p:cNvSpPr/>
          <p:nvPr/>
        </p:nvSpPr>
        <p:spPr>
          <a:xfrm>
            <a:off x="467659" y="2362131"/>
            <a:ext cx="4781674" cy="4524315"/>
          </a:xfrm>
          <a:prstGeom prst="rect">
            <a:avLst/>
          </a:prstGeom>
        </p:spPr>
        <p:txBody>
          <a:bodyPr wrap="square">
            <a:spAutoFit/>
          </a:bodyPr>
          <a:lstStyle/>
          <a:p>
            <a:endParaRPr lang="en-US" dirty="0"/>
          </a:p>
          <a:p>
            <a:pPr marL="285750" indent="-285750">
              <a:buFont typeface="Arial" panose="020B0604020202020204" pitchFamily="34" charset="0"/>
              <a:buChar char="•"/>
            </a:pPr>
            <a:r>
              <a:rPr lang="en-US" dirty="0"/>
              <a:t>Created a drought response team that met weekly</a:t>
            </a:r>
          </a:p>
          <a:p>
            <a:pPr marL="285750" indent="-285750">
              <a:buFont typeface="Arial" panose="020B0604020202020204" pitchFamily="34" charset="0"/>
              <a:buChar char="•"/>
            </a:pPr>
            <a:r>
              <a:rPr lang="en-US" dirty="0"/>
              <a:t>Asked customers to reduce use by 50% </a:t>
            </a:r>
          </a:p>
          <a:p>
            <a:pPr marL="285750" indent="-285750">
              <a:buFont typeface="Arial" panose="020B0604020202020204" pitchFamily="34" charset="0"/>
              <a:buChar char="•"/>
            </a:pPr>
            <a:r>
              <a:rPr lang="en-US" dirty="0"/>
              <a:t>Banned all non-essential water use</a:t>
            </a:r>
          </a:p>
          <a:p>
            <a:pPr marL="285750" indent="-285750">
              <a:buFont typeface="Arial" panose="020B0604020202020204" pitchFamily="34" charset="0"/>
              <a:buChar char="•"/>
            </a:pPr>
            <a:r>
              <a:rPr lang="en-US" dirty="0"/>
              <a:t>Reduced evaporative losses by modifying canal operations</a:t>
            </a:r>
          </a:p>
          <a:p>
            <a:pPr marL="285750" indent="-285750">
              <a:buFont typeface="Arial" panose="020B0604020202020204" pitchFamily="34" charset="0"/>
              <a:buChar char="•"/>
            </a:pPr>
            <a:r>
              <a:rPr lang="en-US" dirty="0"/>
              <a:t>Used grants and the SRF to supplement rate based revenue for capital improvements (reservoir expansion and pipeline project)</a:t>
            </a:r>
          </a:p>
          <a:p>
            <a:pPr marL="285750" indent="-285750">
              <a:buFont typeface="Arial" panose="020B0604020202020204" pitchFamily="34" charset="0"/>
              <a:buChar char="•"/>
            </a:pPr>
            <a:r>
              <a:rPr lang="en-US" dirty="0"/>
              <a:t>Worked extensively with partners to reduce use and communicate to raise awareness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7" name="Rectangle 16"/>
          <p:cNvSpPr/>
          <p:nvPr/>
        </p:nvSpPr>
        <p:spPr>
          <a:xfrm>
            <a:off x="485276" y="1174088"/>
            <a:ext cx="6575924" cy="923330"/>
          </a:xfrm>
          <a:prstGeom prst="rect">
            <a:avLst/>
          </a:prstGeom>
        </p:spPr>
        <p:txBody>
          <a:bodyPr wrap="square">
            <a:spAutoFit/>
          </a:bodyPr>
          <a:lstStyle/>
          <a:p>
            <a:pPr marL="285750" indent="-285750">
              <a:buFont typeface="Arial" panose="020B0604020202020204" pitchFamily="34" charset="0"/>
              <a:buChar char="•"/>
            </a:pPr>
            <a:r>
              <a:rPr lang="en-US" dirty="0"/>
              <a:t>2013 was the second consecutive year of intense drought, with precipitation at 25% of the annual average</a:t>
            </a:r>
          </a:p>
          <a:p>
            <a:pPr marL="285750" indent="-285750">
              <a:buFont typeface="Arial" panose="020B0604020202020204" pitchFamily="34" charset="0"/>
              <a:buChar char="•"/>
            </a:pPr>
            <a:r>
              <a:rPr lang="en-US" dirty="0"/>
              <a:t>Estimated that 2014 supplies could be depleted in 120 days</a:t>
            </a:r>
          </a:p>
        </p:txBody>
      </p:sp>
      <p:pic>
        <p:nvPicPr>
          <p:cNvPr id="2" name="Picture 1"/>
          <p:cNvPicPr>
            <a:picLocks noChangeAspect="1"/>
          </p:cNvPicPr>
          <p:nvPr/>
        </p:nvPicPr>
        <p:blipFill>
          <a:blip r:embed="rId3"/>
          <a:stretch>
            <a:fillRect/>
          </a:stretch>
        </p:blipFill>
        <p:spPr>
          <a:xfrm>
            <a:off x="5451421" y="3080084"/>
            <a:ext cx="3361273" cy="3207973"/>
          </a:xfrm>
          <a:prstGeom prst="rect">
            <a:avLst/>
          </a:prstGeom>
        </p:spPr>
      </p:pic>
    </p:spTree>
    <p:extLst>
      <p:ext uri="{BB962C8B-B14F-4D97-AF65-F5344CB8AC3E}">
        <p14:creationId xmlns:p14="http://schemas.microsoft.com/office/powerpoint/2010/main" val="28032247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9184" y="217893"/>
            <a:ext cx="7266432" cy="872969"/>
          </a:xfrm>
        </p:spPr>
        <p:txBody>
          <a:bodyPr/>
          <a:lstStyle/>
          <a:p>
            <a:r>
              <a:rPr lang="en-US" sz="3200" dirty="0"/>
              <a:t>Case Study - </a:t>
            </a:r>
            <a:r>
              <a:rPr lang="en-US" sz="2800" b="0" dirty="0"/>
              <a:t>(</a:t>
            </a:r>
            <a:r>
              <a:rPr lang="en-US" sz="2800" b="0" dirty="0" err="1"/>
              <a:t>Corix</a:t>
            </a:r>
            <a:r>
              <a:rPr lang="en-US" sz="2800" b="0" dirty="0"/>
              <a:t>) Spicewood Beach, TX</a:t>
            </a:r>
          </a:p>
        </p:txBody>
      </p:sp>
      <p:sp>
        <p:nvSpPr>
          <p:cNvPr id="15" name="Rectangle 14"/>
          <p:cNvSpPr/>
          <p:nvPr/>
        </p:nvSpPr>
        <p:spPr>
          <a:xfrm>
            <a:off x="282079" y="3011830"/>
            <a:ext cx="4771183" cy="3693319"/>
          </a:xfrm>
          <a:prstGeom prst="rect">
            <a:avLst/>
          </a:prstGeom>
        </p:spPr>
        <p:txBody>
          <a:bodyPr wrap="square">
            <a:spAutoFit/>
          </a:bodyPr>
          <a:lstStyle/>
          <a:p>
            <a:endParaRPr lang="en-US" dirty="0"/>
          </a:p>
          <a:p>
            <a:pPr marL="285750" indent="-285750">
              <a:buFont typeface="Arial" panose="020B0604020202020204" pitchFamily="34" charset="0"/>
              <a:buChar char="•"/>
            </a:pPr>
            <a:r>
              <a:rPr lang="en-US" dirty="0"/>
              <a:t>For 2 years, the system trucked in 5-6 water tankers per day ($35,000/month)</a:t>
            </a:r>
          </a:p>
          <a:p>
            <a:pPr marL="742950" lvl="1" indent="-285750">
              <a:buFont typeface="Arial" panose="020B0604020202020204" pitchFamily="34" charset="0"/>
              <a:buChar char="•"/>
            </a:pPr>
            <a:r>
              <a:rPr lang="en-US" dirty="0"/>
              <a:t>Talking and doing very different</a:t>
            </a:r>
          </a:p>
          <a:p>
            <a:pPr marL="285750" indent="-285750">
              <a:buFont typeface="Arial" panose="020B0604020202020204" pitchFamily="34" charset="0"/>
              <a:buChar char="•"/>
            </a:pPr>
            <a:r>
              <a:rPr lang="en-US" dirty="0"/>
              <a:t>The system did have a drought plan, but it didn’t account for losing their wells</a:t>
            </a:r>
          </a:p>
          <a:p>
            <a:pPr marL="285750" indent="-285750">
              <a:buFont typeface="Arial" panose="020B0604020202020204" pitchFamily="34" charset="0"/>
              <a:buChar char="•"/>
            </a:pPr>
            <a:r>
              <a:rPr lang="en-US" dirty="0"/>
              <a:t>The solution – 1</a:t>
            </a:r>
            <a:r>
              <a:rPr lang="en-US" baseline="30000" dirty="0"/>
              <a:t>st</a:t>
            </a:r>
            <a:r>
              <a:rPr lang="en-US" dirty="0"/>
              <a:t> bank infiltration well with surface water treatment in TX</a:t>
            </a:r>
          </a:p>
          <a:p>
            <a:pPr marL="285750" indent="-285750">
              <a:buFont typeface="Arial" panose="020B0604020202020204" pitchFamily="34" charset="0"/>
              <a:buChar char="•"/>
            </a:pPr>
            <a:r>
              <a:rPr lang="en-US" dirty="0"/>
              <a:t>Innovative financing – county applied for TX Dept. of Ag disaster relief grant on behalf of system (only county gov. eligible)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7" name="Rectangle 16"/>
          <p:cNvSpPr/>
          <p:nvPr/>
        </p:nvSpPr>
        <p:spPr>
          <a:xfrm>
            <a:off x="266037" y="1027041"/>
            <a:ext cx="5949391" cy="1754326"/>
          </a:xfrm>
          <a:prstGeom prst="rect">
            <a:avLst/>
          </a:prstGeom>
        </p:spPr>
        <p:txBody>
          <a:bodyPr wrap="square">
            <a:spAutoFit/>
          </a:bodyPr>
          <a:lstStyle/>
          <a:p>
            <a:pPr marL="285750" indent="-285750">
              <a:buFont typeface="Arial" panose="020B0604020202020204" pitchFamily="34" charset="0"/>
              <a:buChar char="•"/>
            </a:pPr>
            <a:r>
              <a:rPr lang="en-US" dirty="0"/>
              <a:t>Spicewood Beach experienced a number of consecutive dry years, including the driest year on record in 2011</a:t>
            </a:r>
          </a:p>
          <a:p>
            <a:pPr marL="285750" indent="-285750">
              <a:buFont typeface="Arial" panose="020B0604020202020204" pitchFamily="34" charset="0"/>
              <a:buChar char="•"/>
            </a:pPr>
            <a:r>
              <a:rPr lang="en-US" dirty="0"/>
              <a:t>The system’s well production began dropping            in Dec. 2011 and couldn’t meet demand              within 6 weeks.</a:t>
            </a: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707" y="4292252"/>
            <a:ext cx="3578225" cy="2290763"/>
          </a:xfrm>
          <a:prstGeom prst="rect">
            <a:avLst/>
          </a:prstGeom>
          <a:noFill/>
          <a:ln w="28575">
            <a:solidFill>
              <a:srgbClr val="000066"/>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8"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58" t="279" r="10991" b="24632"/>
          <a:stretch/>
        </p:blipFill>
        <p:spPr bwMode="auto">
          <a:xfrm>
            <a:off x="5386748" y="1831919"/>
            <a:ext cx="3547477" cy="2290763"/>
          </a:xfrm>
          <a:prstGeom prst="rect">
            <a:avLst/>
          </a:prstGeom>
          <a:noFill/>
          <a:ln w="28575">
            <a:solidFill>
              <a:srgbClr val="000066"/>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1577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9184" y="249977"/>
            <a:ext cx="7266432" cy="872969"/>
          </a:xfrm>
        </p:spPr>
        <p:txBody>
          <a:bodyPr/>
          <a:lstStyle/>
          <a:p>
            <a:r>
              <a:rPr lang="en-US" sz="3200" dirty="0"/>
              <a:t>Case Study Focus</a:t>
            </a:r>
            <a:br>
              <a:rPr lang="en-US" sz="3200" dirty="0"/>
            </a:br>
            <a:r>
              <a:rPr lang="en-US" sz="2000" b="0" dirty="0"/>
              <a:t>Hogansville, GA</a:t>
            </a:r>
            <a:endParaRPr lang="en-US" sz="3200" b="0" dirty="0"/>
          </a:p>
        </p:txBody>
      </p:sp>
      <p:sp>
        <p:nvSpPr>
          <p:cNvPr id="15" name="Rectangle 14"/>
          <p:cNvSpPr/>
          <p:nvPr/>
        </p:nvSpPr>
        <p:spPr>
          <a:xfrm>
            <a:off x="467660" y="2594738"/>
            <a:ext cx="4040172" cy="4247317"/>
          </a:xfrm>
          <a:prstGeom prst="rect">
            <a:avLst/>
          </a:prstGeom>
        </p:spPr>
        <p:txBody>
          <a:bodyPr wrap="square">
            <a:spAutoFit/>
          </a:bodyPr>
          <a:lstStyle/>
          <a:p>
            <a:endParaRPr lang="en-US" dirty="0"/>
          </a:p>
          <a:p>
            <a:pPr marL="285750" indent="-285750">
              <a:buFont typeface="Arial" panose="020B0604020202020204" pitchFamily="34" charset="0"/>
              <a:buChar char="•"/>
            </a:pPr>
            <a:r>
              <a:rPr lang="en-US" dirty="0"/>
              <a:t>Abandoned their source and built pipelines to interconnect with two neighboring systems as part of a regional solution</a:t>
            </a:r>
          </a:p>
          <a:p>
            <a:pPr marL="285750" indent="-285750">
              <a:buFont typeface="Arial" panose="020B0604020202020204" pitchFamily="34" charset="0"/>
              <a:buChar char="•"/>
            </a:pPr>
            <a:r>
              <a:rPr lang="en-US" dirty="0"/>
              <a:t>Funded project through </a:t>
            </a:r>
          </a:p>
          <a:p>
            <a:pPr marL="742950" lvl="1" indent="-285750">
              <a:buFont typeface="Arial" panose="020B0604020202020204" pitchFamily="34" charset="0"/>
              <a:buChar char="•"/>
            </a:pPr>
            <a:r>
              <a:rPr lang="en-US" dirty="0"/>
              <a:t>Tiered rates</a:t>
            </a:r>
          </a:p>
          <a:p>
            <a:pPr marL="742950" lvl="1" indent="-285750">
              <a:buFont typeface="Arial" panose="020B0604020202020204" pitchFamily="34" charset="0"/>
              <a:buChar char="•"/>
            </a:pPr>
            <a:r>
              <a:rPr lang="en-US" dirty="0"/>
              <a:t>Special-Purpose Local-Option Sales Tax (SPLOST)</a:t>
            </a:r>
          </a:p>
          <a:p>
            <a:pPr marL="742950" lvl="1" indent="-285750">
              <a:buFont typeface="Arial" panose="020B0604020202020204" pitchFamily="34" charset="0"/>
              <a:buChar char="•"/>
            </a:pPr>
            <a:r>
              <a:rPr lang="en-US" dirty="0"/>
              <a:t>Immediate Threat and Danger Grant (state emergency assistance)</a:t>
            </a:r>
          </a:p>
          <a:p>
            <a:pPr marL="742950" lvl="1" indent="-285750">
              <a:buFont typeface="Arial" panose="020B0604020202020204" pitchFamily="34" charset="0"/>
              <a:buChar char="•"/>
            </a:pPr>
            <a:r>
              <a:rPr lang="en-US" dirty="0"/>
              <a:t>SRF loan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7" name="Rectangle 16"/>
          <p:cNvSpPr/>
          <p:nvPr/>
        </p:nvSpPr>
        <p:spPr>
          <a:xfrm>
            <a:off x="485276" y="1334508"/>
            <a:ext cx="5963650" cy="923330"/>
          </a:xfrm>
          <a:prstGeom prst="rect">
            <a:avLst/>
          </a:prstGeom>
        </p:spPr>
        <p:txBody>
          <a:bodyPr wrap="square">
            <a:spAutoFit/>
          </a:bodyPr>
          <a:lstStyle/>
          <a:p>
            <a:pPr marL="285750" indent="-285750">
              <a:buFont typeface="Arial" panose="020B0604020202020204" pitchFamily="34" charset="0"/>
              <a:buChar char="•"/>
            </a:pPr>
            <a:r>
              <a:rPr lang="en-US" dirty="0"/>
              <a:t>Severe droughts in 1988, 2003, and 2007</a:t>
            </a:r>
          </a:p>
          <a:p>
            <a:pPr marL="742950" lvl="1" indent="-285750">
              <a:buFont typeface="Arial" panose="020B0604020202020204" pitchFamily="34" charset="0"/>
              <a:buChar char="•"/>
            </a:pPr>
            <a:r>
              <a:rPr lang="en-US" dirty="0"/>
              <a:t>Had to truck in water in ‘88 and had to put in a portable pump in ‘03</a:t>
            </a:r>
          </a:p>
        </p:txBody>
      </p:sp>
      <p:pic>
        <p:nvPicPr>
          <p:cNvPr id="3" name="Picture 2"/>
          <p:cNvPicPr>
            <a:picLocks noChangeAspect="1"/>
          </p:cNvPicPr>
          <p:nvPr/>
        </p:nvPicPr>
        <p:blipFill>
          <a:blip r:embed="rId3"/>
          <a:stretch>
            <a:fillRect/>
          </a:stretch>
        </p:blipFill>
        <p:spPr>
          <a:xfrm>
            <a:off x="5743072" y="2453370"/>
            <a:ext cx="2935823" cy="3731221"/>
          </a:xfrm>
          <a:prstGeom prst="rect">
            <a:avLst/>
          </a:prstGeom>
        </p:spPr>
      </p:pic>
    </p:spTree>
    <p:extLst>
      <p:ext uri="{BB962C8B-B14F-4D97-AF65-F5344CB8AC3E}">
        <p14:creationId xmlns:p14="http://schemas.microsoft.com/office/powerpoint/2010/main" val="275218424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47" y="4419600"/>
            <a:ext cx="8881906" cy="1569660"/>
          </a:xfrm>
          <a:prstGeom prst="rect">
            <a:avLst/>
          </a:prstGeom>
          <a:noFill/>
        </p:spPr>
        <p:txBody>
          <a:bodyPr wrap="square" rtlCol="0">
            <a:spAutoFit/>
          </a:bodyPr>
          <a:lstStyle/>
          <a:p>
            <a:r>
              <a:rPr lang="en-US" sz="2400" dirty="0"/>
              <a:t>New resources include:</a:t>
            </a:r>
          </a:p>
          <a:p>
            <a:pPr marL="342900" indent="-342900">
              <a:buFont typeface="+mj-lt"/>
              <a:buAutoNum type="arabicPeriod"/>
            </a:pPr>
            <a:r>
              <a:rPr lang="en-US" sz="2400" dirty="0"/>
              <a:t>A customizable Drought Response Plan template for utilities</a:t>
            </a:r>
          </a:p>
          <a:p>
            <a:pPr marL="342900" indent="-342900">
              <a:buFont typeface="+mj-lt"/>
              <a:buAutoNum type="arabicPeriod"/>
            </a:pPr>
            <a:r>
              <a:rPr lang="en-US" sz="2400" dirty="0"/>
              <a:t>Two additional video case studies for the </a:t>
            </a:r>
            <a:r>
              <a:rPr lang="en-US" sz="2400" dirty="0" err="1"/>
              <a:t>Geoplatform</a:t>
            </a:r>
            <a:endParaRPr lang="en-US" sz="2400" dirty="0"/>
          </a:p>
          <a:p>
            <a:pPr marL="342900" indent="-342900">
              <a:buFont typeface="+mj-lt"/>
              <a:buAutoNum type="arabicPeriod"/>
            </a:pPr>
            <a:r>
              <a:rPr lang="en-US" sz="2400" dirty="0"/>
              <a:t>A “share your story” section of the </a:t>
            </a:r>
            <a:r>
              <a:rPr lang="en-US" sz="2400" dirty="0" err="1"/>
              <a:t>Geoplatform</a:t>
            </a:r>
            <a:endParaRPr lang="en-US" sz="2400" dirty="0"/>
          </a:p>
        </p:txBody>
      </p:sp>
      <p:pic>
        <p:nvPicPr>
          <p:cNvPr id="5" name="Picture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1283732"/>
            <a:ext cx="2895600" cy="2895600"/>
          </a:xfrm>
          <a:prstGeom prst="rect">
            <a:avLst/>
          </a:prstGeom>
        </p:spPr>
      </p:pic>
      <p:pic>
        <p:nvPicPr>
          <p:cNvPr id="6" name="Picture 5"/>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338513" y="1981200"/>
            <a:ext cx="2466975" cy="1847850"/>
          </a:xfrm>
          <a:prstGeom prst="rect">
            <a:avLst/>
          </a:prstGeom>
        </p:spPr>
      </p:pic>
      <p:pic>
        <p:nvPicPr>
          <p:cNvPr id="7" name="Picture 6"/>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1436132"/>
            <a:ext cx="2590800" cy="2590800"/>
          </a:xfrm>
          <a:prstGeom prst="rect">
            <a:avLst/>
          </a:prstGeom>
        </p:spPr>
      </p:pic>
      <p:sp>
        <p:nvSpPr>
          <p:cNvPr id="8" name="Title 1"/>
          <p:cNvSpPr txBox="1">
            <a:spLocks/>
          </p:cNvSpPr>
          <p:nvPr/>
        </p:nvSpPr>
        <p:spPr bwMode="auto">
          <a:xfrm>
            <a:off x="329184" y="410398"/>
            <a:ext cx="7266432" cy="641086"/>
          </a:xfrm>
          <a:prstGeom prst="rect">
            <a:avLst/>
          </a:prstGeom>
          <a:noFill/>
          <a:ln w="12700" algn="ctr">
            <a:noFill/>
            <a:miter lim="800000"/>
            <a:headEnd/>
            <a:tailEnd/>
          </a:ln>
          <a:effectLst/>
        </p:spPr>
        <p:txBody>
          <a:bodyPr vert="horz" wrap="square" lIns="0" tIns="0" rIns="0" bIns="0" numCol="1" anchor="t" anchorCtr="0" compatLnSpc="1">
            <a:prstTxWarp prst="textNoShape">
              <a:avLst/>
            </a:prstTxWarp>
          </a:bodyPr>
          <a:lstStyle>
            <a:lvl1pPr algn="l" defTabSz="944563" rtl="0" eaLnBrk="1" fontAlgn="base" hangingPunct="1">
              <a:lnSpc>
                <a:spcPct val="90000"/>
              </a:lnSpc>
              <a:spcBef>
                <a:spcPct val="40000"/>
              </a:spcBef>
              <a:spcAft>
                <a:spcPct val="0"/>
              </a:spcAft>
              <a:defRPr sz="2200" b="1">
                <a:solidFill>
                  <a:schemeClr val="accent1"/>
                </a:solidFill>
                <a:latin typeface="+mj-lt"/>
                <a:ea typeface="+mj-ea"/>
                <a:cs typeface="+mj-cs"/>
              </a:defRPr>
            </a:lvl1pPr>
            <a:lvl2pPr algn="l" defTabSz="944563" rtl="0" eaLnBrk="1" fontAlgn="base" hangingPunct="1">
              <a:lnSpc>
                <a:spcPct val="90000"/>
              </a:lnSpc>
              <a:spcBef>
                <a:spcPct val="40000"/>
              </a:spcBef>
              <a:spcAft>
                <a:spcPct val="0"/>
              </a:spcAft>
              <a:defRPr sz="2200" b="1">
                <a:solidFill>
                  <a:srgbClr val="777777"/>
                </a:solidFill>
                <a:latin typeface="Arial" pitchFamily="34" charset="0"/>
              </a:defRPr>
            </a:lvl2pPr>
            <a:lvl3pPr algn="l" defTabSz="944563" rtl="0" eaLnBrk="1" fontAlgn="base" hangingPunct="1">
              <a:lnSpc>
                <a:spcPct val="90000"/>
              </a:lnSpc>
              <a:spcBef>
                <a:spcPct val="40000"/>
              </a:spcBef>
              <a:spcAft>
                <a:spcPct val="0"/>
              </a:spcAft>
              <a:defRPr sz="2200" b="1">
                <a:solidFill>
                  <a:srgbClr val="777777"/>
                </a:solidFill>
                <a:latin typeface="Arial" pitchFamily="34" charset="0"/>
              </a:defRPr>
            </a:lvl3pPr>
            <a:lvl4pPr algn="l" defTabSz="944563" rtl="0" eaLnBrk="1" fontAlgn="base" hangingPunct="1">
              <a:lnSpc>
                <a:spcPct val="90000"/>
              </a:lnSpc>
              <a:spcBef>
                <a:spcPct val="40000"/>
              </a:spcBef>
              <a:spcAft>
                <a:spcPct val="0"/>
              </a:spcAft>
              <a:defRPr sz="2200" b="1">
                <a:solidFill>
                  <a:srgbClr val="777777"/>
                </a:solidFill>
                <a:latin typeface="Arial" pitchFamily="34" charset="0"/>
              </a:defRPr>
            </a:lvl4pPr>
            <a:lvl5pPr algn="l" defTabSz="944563" rtl="0" eaLnBrk="1" fontAlgn="base" hangingPunct="1">
              <a:lnSpc>
                <a:spcPct val="90000"/>
              </a:lnSpc>
              <a:spcBef>
                <a:spcPct val="40000"/>
              </a:spcBef>
              <a:spcAft>
                <a:spcPct val="0"/>
              </a:spcAft>
              <a:defRPr sz="2200" b="1">
                <a:solidFill>
                  <a:srgbClr val="777777"/>
                </a:solidFill>
                <a:latin typeface="Arial" pitchFamily="34" charset="0"/>
              </a:defRPr>
            </a:lvl5pPr>
            <a:lvl6pPr marL="457200" algn="l" defTabSz="944563" rtl="0" eaLnBrk="1" fontAlgn="base" hangingPunct="1">
              <a:lnSpc>
                <a:spcPct val="90000"/>
              </a:lnSpc>
              <a:spcBef>
                <a:spcPct val="40000"/>
              </a:spcBef>
              <a:spcAft>
                <a:spcPct val="0"/>
              </a:spcAft>
              <a:defRPr sz="2200" b="1">
                <a:solidFill>
                  <a:srgbClr val="777777"/>
                </a:solidFill>
                <a:latin typeface="Arial" pitchFamily="34" charset="0"/>
              </a:defRPr>
            </a:lvl6pPr>
            <a:lvl7pPr marL="914400" algn="l" defTabSz="944563" rtl="0" eaLnBrk="1" fontAlgn="base" hangingPunct="1">
              <a:lnSpc>
                <a:spcPct val="90000"/>
              </a:lnSpc>
              <a:spcBef>
                <a:spcPct val="40000"/>
              </a:spcBef>
              <a:spcAft>
                <a:spcPct val="0"/>
              </a:spcAft>
              <a:defRPr sz="2200" b="1">
                <a:solidFill>
                  <a:srgbClr val="777777"/>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rgbClr val="777777"/>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rgbClr val="777777"/>
                </a:solidFill>
                <a:latin typeface="Arial" pitchFamily="34" charset="0"/>
              </a:defRPr>
            </a:lvl9pPr>
          </a:lstStyle>
          <a:p>
            <a:r>
              <a:rPr lang="en-US" sz="3200" kern="0" dirty="0"/>
              <a:t>Drought Guide - 2017 Updates</a:t>
            </a:r>
            <a:endParaRPr lang="en-US" sz="3200" b="0" kern="0" dirty="0"/>
          </a:p>
        </p:txBody>
      </p:sp>
    </p:spTree>
    <p:extLst>
      <p:ext uri="{BB962C8B-B14F-4D97-AF65-F5344CB8AC3E}">
        <p14:creationId xmlns:p14="http://schemas.microsoft.com/office/powerpoint/2010/main" val="5630286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914400"/>
            <a:ext cx="4922823" cy="1046440"/>
          </a:xfrm>
        </p:spPr>
        <p:txBody>
          <a:bodyPr/>
          <a:lstStyle/>
          <a:p>
            <a:r>
              <a:rPr lang="en-US" dirty="0"/>
              <a:t>Drought Response Plan Template</a:t>
            </a:r>
            <a:br>
              <a:rPr lang="en-US" dirty="0"/>
            </a:br>
            <a:r>
              <a:rPr lang="en-US" sz="2000" b="0" dirty="0"/>
              <a:t>Instructions</a:t>
            </a:r>
            <a:r>
              <a:rPr lang="en-US" dirty="0"/>
              <a:t/>
            </a:r>
            <a:br>
              <a:rPr lang="en-US" dirty="0"/>
            </a:br>
            <a:endParaRPr lang="en-US" dirty="0"/>
          </a:p>
        </p:txBody>
      </p:sp>
      <p:sp>
        <p:nvSpPr>
          <p:cNvPr id="4" name="TextBox 3"/>
          <p:cNvSpPr txBox="1"/>
          <p:nvPr/>
        </p:nvSpPr>
        <p:spPr>
          <a:xfrm>
            <a:off x="5105400" y="1707743"/>
            <a:ext cx="388620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Assists water and wastewater utilities with developing a drought response plan </a:t>
            </a:r>
          </a:p>
          <a:p>
            <a:endParaRPr lang="en-US" dirty="0"/>
          </a:p>
          <a:p>
            <a:pPr marL="285750" indent="-285750">
              <a:buFont typeface="Arial" panose="020B0604020202020204" pitchFamily="34" charset="0"/>
              <a:buChar char="•"/>
            </a:pPr>
            <a:r>
              <a:rPr lang="en-US" dirty="0"/>
              <a:t>Instructions guide users through the process</a:t>
            </a:r>
          </a:p>
          <a:p>
            <a:endParaRPr lang="en-US" dirty="0"/>
          </a:p>
          <a:p>
            <a:pPr marL="285750" indent="-285750">
              <a:buFont typeface="Arial" panose="020B0604020202020204" pitchFamily="34" charset="0"/>
              <a:buChar char="•"/>
            </a:pPr>
            <a:r>
              <a:rPr lang="en-US" dirty="0"/>
              <a:t>Diverse examples of drought response plans</a:t>
            </a:r>
          </a:p>
          <a:p>
            <a:endParaRPr lang="en-US" dirty="0"/>
          </a:p>
          <a:p>
            <a:pPr marL="285750" indent="-285750">
              <a:buFont typeface="Arial" panose="020B0604020202020204" pitchFamily="34" charset="0"/>
              <a:buChar char="•"/>
            </a:pPr>
            <a:r>
              <a:rPr lang="en-US" dirty="0"/>
              <a:t>Addresses 3 key components </a:t>
            </a:r>
          </a:p>
          <a:p>
            <a:pPr marL="800100" lvl="1" indent="-342900">
              <a:buFont typeface="+mj-lt"/>
              <a:buAutoNum type="arabicPeriod"/>
            </a:pPr>
            <a:r>
              <a:rPr lang="en-US" dirty="0"/>
              <a:t>Policy, purpose and objectives</a:t>
            </a:r>
          </a:p>
          <a:p>
            <a:pPr marL="800100" lvl="1" indent="-342900">
              <a:buFont typeface="+mj-lt"/>
              <a:buAutoNum type="arabicPeriod"/>
            </a:pPr>
            <a:r>
              <a:rPr lang="en-US" dirty="0"/>
              <a:t>System overview and utility profile</a:t>
            </a:r>
          </a:p>
          <a:p>
            <a:pPr marL="800100" lvl="1" indent="-342900">
              <a:buFont typeface="+mj-lt"/>
              <a:buAutoNum type="arabicPeriod"/>
            </a:pPr>
            <a:r>
              <a:rPr lang="en-US" dirty="0"/>
              <a:t>Drought response actions</a:t>
            </a:r>
          </a:p>
          <a:p>
            <a:pPr marL="800100" lvl="1" indent="-342900">
              <a:buFont typeface="+mj-lt"/>
              <a:buAutoNum type="arabicPeriod"/>
            </a:pPr>
            <a:endParaRPr lang="en-US" dirty="0"/>
          </a:p>
        </p:txBody>
      </p:sp>
      <p:pic>
        <p:nvPicPr>
          <p:cNvPr id="7" name="Picture 6"/>
          <p:cNvPicPr>
            <a:picLocks noChangeAspect="1"/>
          </p:cNvPicPr>
          <p:nvPr/>
        </p:nvPicPr>
        <p:blipFill>
          <a:blip r:embed="rId3"/>
          <a:stretch>
            <a:fillRect/>
          </a:stretch>
        </p:blipFill>
        <p:spPr>
          <a:xfrm>
            <a:off x="457198" y="1752600"/>
            <a:ext cx="3002493" cy="2499416"/>
          </a:xfrm>
          <a:prstGeom prst="rect">
            <a:avLst/>
          </a:prstGeom>
          <a:ln w="38100">
            <a:solidFill>
              <a:schemeClr val="accent1"/>
            </a:solidFill>
          </a:ln>
        </p:spPr>
      </p:pic>
      <p:pic>
        <p:nvPicPr>
          <p:cNvPr id="8" name="Picture 7"/>
          <p:cNvPicPr>
            <a:picLocks noChangeAspect="1"/>
          </p:cNvPicPr>
          <p:nvPr/>
        </p:nvPicPr>
        <p:blipFill>
          <a:blip r:embed="rId4"/>
          <a:stretch>
            <a:fillRect/>
          </a:stretch>
        </p:blipFill>
        <p:spPr>
          <a:xfrm>
            <a:off x="1606603" y="4298516"/>
            <a:ext cx="3462898" cy="2487540"/>
          </a:xfrm>
          <a:prstGeom prst="rect">
            <a:avLst/>
          </a:prstGeom>
          <a:ln w="38100">
            <a:solidFill>
              <a:schemeClr val="accent1"/>
            </a:solidFill>
          </a:ln>
        </p:spPr>
      </p:pic>
    </p:spTree>
    <p:extLst>
      <p:ext uri="{BB962C8B-B14F-4D97-AF65-F5344CB8AC3E}">
        <p14:creationId xmlns:p14="http://schemas.microsoft.com/office/powerpoint/2010/main" val="24323370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914400"/>
            <a:ext cx="5007781" cy="677108"/>
          </a:xfrm>
        </p:spPr>
        <p:txBody>
          <a:bodyPr/>
          <a:lstStyle/>
          <a:p>
            <a:r>
              <a:rPr lang="en-US" dirty="0"/>
              <a:t>Drought Response Plan Template </a:t>
            </a:r>
            <a:br>
              <a:rPr lang="en-US" dirty="0"/>
            </a:br>
            <a:r>
              <a:rPr lang="en-US" sz="2000" b="0" dirty="0"/>
              <a:t>Fillable Template</a:t>
            </a:r>
            <a:endParaRPr lang="en-US" b="0" dirty="0"/>
          </a:p>
        </p:txBody>
      </p:sp>
      <p:sp>
        <p:nvSpPr>
          <p:cNvPr id="4" name="TextBox 3"/>
          <p:cNvSpPr txBox="1"/>
          <p:nvPr/>
        </p:nvSpPr>
        <p:spPr>
          <a:xfrm>
            <a:off x="4852219" y="1591508"/>
            <a:ext cx="40386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Customizable, fillable document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Flexible and adaptive to unique utility needs</a:t>
            </a:r>
          </a:p>
          <a:p>
            <a:endParaRPr lang="en-US" sz="2000" dirty="0"/>
          </a:p>
        </p:txBody>
      </p:sp>
      <p:pic>
        <p:nvPicPr>
          <p:cNvPr id="5" name="Picture 4"/>
          <p:cNvPicPr>
            <a:picLocks noChangeAspect="1"/>
          </p:cNvPicPr>
          <p:nvPr/>
        </p:nvPicPr>
        <p:blipFill>
          <a:blip r:embed="rId3"/>
          <a:stretch>
            <a:fillRect/>
          </a:stretch>
        </p:blipFill>
        <p:spPr>
          <a:xfrm>
            <a:off x="2457991" y="1591508"/>
            <a:ext cx="2206606" cy="2798621"/>
          </a:xfrm>
          <a:prstGeom prst="rect">
            <a:avLst/>
          </a:prstGeom>
          <a:ln w="38100">
            <a:solidFill>
              <a:schemeClr val="accent1"/>
            </a:solidFill>
          </a:ln>
        </p:spPr>
      </p:pic>
      <p:pic>
        <p:nvPicPr>
          <p:cNvPr id="6" name="Picture 5"/>
          <p:cNvPicPr>
            <a:picLocks noChangeAspect="1"/>
          </p:cNvPicPr>
          <p:nvPr/>
        </p:nvPicPr>
        <p:blipFill>
          <a:blip r:embed="rId4"/>
          <a:stretch>
            <a:fillRect/>
          </a:stretch>
        </p:blipFill>
        <p:spPr>
          <a:xfrm>
            <a:off x="2457991" y="4761458"/>
            <a:ext cx="3337279" cy="1864748"/>
          </a:xfrm>
          <a:prstGeom prst="rect">
            <a:avLst/>
          </a:prstGeom>
          <a:ln w="38100">
            <a:solidFill>
              <a:schemeClr val="accent1"/>
            </a:solidFill>
          </a:ln>
        </p:spPr>
      </p:pic>
      <p:pic>
        <p:nvPicPr>
          <p:cNvPr id="7" name="Picture 6"/>
          <p:cNvPicPr>
            <a:picLocks noChangeAspect="1"/>
          </p:cNvPicPr>
          <p:nvPr/>
        </p:nvPicPr>
        <p:blipFill>
          <a:blip r:embed="rId5"/>
          <a:stretch>
            <a:fillRect/>
          </a:stretch>
        </p:blipFill>
        <p:spPr>
          <a:xfrm>
            <a:off x="104897" y="2667000"/>
            <a:ext cx="2165472" cy="2798621"/>
          </a:xfrm>
          <a:prstGeom prst="rect">
            <a:avLst/>
          </a:prstGeom>
          <a:ln w="38100">
            <a:solidFill>
              <a:schemeClr val="accent1"/>
            </a:solidFill>
          </a:ln>
        </p:spPr>
      </p:pic>
    </p:spTree>
    <p:extLst>
      <p:ext uri="{BB962C8B-B14F-4D97-AF65-F5344CB8AC3E}">
        <p14:creationId xmlns:p14="http://schemas.microsoft.com/office/powerpoint/2010/main" val="22126926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914400"/>
            <a:ext cx="3129062" cy="677108"/>
          </a:xfrm>
        </p:spPr>
        <p:txBody>
          <a:bodyPr/>
          <a:lstStyle/>
          <a:p>
            <a:r>
              <a:rPr lang="en-US" dirty="0" err="1"/>
              <a:t>Geoplatform</a:t>
            </a:r>
            <a:r>
              <a:rPr lang="en-US" dirty="0"/>
              <a:t> Updates</a:t>
            </a:r>
            <a:br>
              <a:rPr lang="en-US" dirty="0"/>
            </a:br>
            <a:r>
              <a:rPr lang="en-US" sz="2000" b="0" dirty="0"/>
              <a:t>Case Studies</a:t>
            </a:r>
            <a:endParaRPr lang="en-US" b="0" dirty="0"/>
          </a:p>
        </p:txBody>
      </p:sp>
      <p:pic>
        <p:nvPicPr>
          <p:cNvPr id="4" name="Picture 3"/>
          <p:cNvPicPr>
            <a:picLocks noChangeAspect="1"/>
          </p:cNvPicPr>
          <p:nvPr/>
        </p:nvPicPr>
        <p:blipFill>
          <a:blip r:embed="rId3"/>
          <a:stretch>
            <a:fillRect/>
          </a:stretch>
        </p:blipFill>
        <p:spPr>
          <a:xfrm>
            <a:off x="4800600" y="4230551"/>
            <a:ext cx="4156440" cy="2267149"/>
          </a:xfrm>
          <a:prstGeom prst="rect">
            <a:avLst/>
          </a:prstGeom>
        </p:spPr>
      </p:pic>
      <p:pic>
        <p:nvPicPr>
          <p:cNvPr id="5" name="Picture 4"/>
          <p:cNvPicPr>
            <a:picLocks noChangeAspect="1"/>
          </p:cNvPicPr>
          <p:nvPr/>
        </p:nvPicPr>
        <p:blipFill>
          <a:blip r:embed="rId4"/>
          <a:stretch>
            <a:fillRect/>
          </a:stretch>
        </p:blipFill>
        <p:spPr>
          <a:xfrm>
            <a:off x="244218" y="1815790"/>
            <a:ext cx="4530362" cy="2401751"/>
          </a:xfrm>
          <a:prstGeom prst="rect">
            <a:avLst/>
          </a:prstGeom>
        </p:spPr>
      </p:pic>
      <p:sp>
        <p:nvSpPr>
          <p:cNvPr id="6" name="TextBox 5"/>
          <p:cNvSpPr txBox="1"/>
          <p:nvPr/>
        </p:nvSpPr>
        <p:spPr>
          <a:xfrm>
            <a:off x="5105400" y="1815790"/>
            <a:ext cx="3851640" cy="1754326"/>
          </a:xfrm>
          <a:prstGeom prst="rect">
            <a:avLst/>
          </a:prstGeom>
          <a:noFill/>
        </p:spPr>
        <p:txBody>
          <a:bodyPr wrap="square" rtlCol="0">
            <a:spAutoFit/>
          </a:bodyPr>
          <a:lstStyle/>
          <a:p>
            <a:r>
              <a:rPr lang="en-US" b="1" dirty="0" err="1"/>
              <a:t>Castine</a:t>
            </a:r>
            <a:r>
              <a:rPr lang="en-US" b="1" dirty="0"/>
              <a:t>, ME</a:t>
            </a:r>
          </a:p>
          <a:p>
            <a:pPr marL="285750" indent="-285750">
              <a:buFont typeface="Arial" panose="020B0604020202020204" pitchFamily="34" charset="0"/>
              <a:buChar char="•"/>
            </a:pPr>
            <a:r>
              <a:rPr lang="en-US" dirty="0"/>
              <a:t>Highlights drought response to a water shortage</a:t>
            </a:r>
          </a:p>
          <a:p>
            <a:pPr marL="285750" indent="-285750">
              <a:buFont typeface="Arial" panose="020B0604020202020204" pitchFamily="34" charset="0"/>
              <a:buChar char="•"/>
            </a:pPr>
            <a:r>
              <a:rPr lang="en-US" dirty="0"/>
              <a:t>Illustrates an innovative solution to providing drinking water in an island geography location</a:t>
            </a:r>
          </a:p>
        </p:txBody>
      </p:sp>
      <p:sp>
        <p:nvSpPr>
          <p:cNvPr id="7" name="TextBox 6"/>
          <p:cNvSpPr txBox="1"/>
          <p:nvPr/>
        </p:nvSpPr>
        <p:spPr>
          <a:xfrm>
            <a:off x="460915" y="4655890"/>
            <a:ext cx="3851640" cy="1754326"/>
          </a:xfrm>
          <a:prstGeom prst="rect">
            <a:avLst/>
          </a:prstGeom>
          <a:noFill/>
        </p:spPr>
        <p:txBody>
          <a:bodyPr wrap="square" rtlCol="0">
            <a:spAutoFit/>
          </a:bodyPr>
          <a:lstStyle/>
          <a:p>
            <a:r>
              <a:rPr lang="en-US" b="1" dirty="0"/>
              <a:t>Novato, CA</a:t>
            </a:r>
          </a:p>
          <a:p>
            <a:pPr marL="285750" indent="-285750">
              <a:buFont typeface="Arial" panose="020B0604020202020204" pitchFamily="34" charset="0"/>
              <a:buChar char="•"/>
            </a:pPr>
            <a:r>
              <a:rPr lang="en-US" dirty="0"/>
              <a:t>Highlights the importance of partnerships</a:t>
            </a:r>
          </a:p>
          <a:p>
            <a:pPr marL="285750" indent="-285750">
              <a:buFont typeface="Arial" panose="020B0604020202020204" pitchFamily="34" charset="0"/>
              <a:buChar char="•"/>
            </a:pPr>
            <a:r>
              <a:rPr lang="en-US" dirty="0"/>
              <a:t>Illustrates the value of recycled water in drought-plagued communities</a:t>
            </a:r>
          </a:p>
        </p:txBody>
      </p:sp>
    </p:spTree>
    <p:extLst>
      <p:ext uri="{BB962C8B-B14F-4D97-AF65-F5344CB8AC3E}">
        <p14:creationId xmlns:p14="http://schemas.microsoft.com/office/powerpoint/2010/main" val="29310012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604597" y="3217532"/>
            <a:ext cx="2172364" cy="2804195"/>
          </a:xfrm>
          <a:prstGeom prst="rect">
            <a:avLst/>
          </a:prstGeom>
          <a:ln>
            <a:solidFill>
              <a:schemeClr val="bg1">
                <a:lumMod val="50000"/>
              </a:schemeClr>
            </a:solidFill>
          </a:ln>
        </p:spPr>
      </p:pic>
      <p:sp>
        <p:nvSpPr>
          <p:cNvPr id="2" name="TextBox 1"/>
          <p:cNvSpPr txBox="1"/>
          <p:nvPr/>
        </p:nvSpPr>
        <p:spPr>
          <a:xfrm>
            <a:off x="281354" y="1539246"/>
            <a:ext cx="5603918" cy="4678204"/>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Two workshops conducted in December 2015</a:t>
            </a:r>
          </a:p>
          <a:p>
            <a:pPr marL="742950" lvl="1" indent="-285750" eaLnBrk="0" fontAlgn="base" hangingPunct="0">
              <a:spcBef>
                <a:spcPct val="0"/>
              </a:spcBef>
              <a:spcAft>
                <a:spcPct val="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In Merced and Tulare, CA as part of the National Drought Resilience Partnership (NDRP)</a:t>
            </a:r>
          </a:p>
          <a:p>
            <a:pPr marL="742950" lvl="1" indent="-285750" eaLnBrk="0" fontAlgn="base" hangingPunct="0">
              <a:spcBef>
                <a:spcPct val="0"/>
              </a:spcBef>
              <a:spcAft>
                <a:spcPct val="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Focused on drought challenges and solutions, as well as funding</a:t>
            </a:r>
          </a:p>
          <a:p>
            <a:pPr lvl="1" eaLnBrk="0" fontAlgn="base" hangingPunct="0">
              <a:spcBef>
                <a:spcPct val="0"/>
              </a:spcBef>
              <a:spcAft>
                <a:spcPct val="0"/>
              </a:spcAft>
            </a:pPr>
            <a:endParaRPr lang="en-US" sz="20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Three workshops conducted in May &amp; June 2016</a:t>
            </a:r>
          </a:p>
          <a:p>
            <a:pPr marL="742950" lvl="1" indent="-285750" eaLnBrk="0" fontAlgn="base" hangingPunct="0">
              <a:spcBef>
                <a:spcPct val="0"/>
              </a:spcBef>
              <a:spcAft>
                <a:spcPct val="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In Kentucky, Missouri and Utah </a:t>
            </a:r>
          </a:p>
          <a:p>
            <a:pPr marL="742950" lvl="1" indent="-285750" eaLnBrk="0" fontAlgn="base" hangingPunct="0">
              <a:spcBef>
                <a:spcPct val="0"/>
              </a:spcBef>
              <a:spcAft>
                <a:spcPct val="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Focused on water loss and leak detection, including walkthrough of AWWA’s Water Audit Tool</a:t>
            </a:r>
          </a:p>
          <a:p>
            <a:pPr eaLnBrk="0" fontAlgn="base" hangingPunct="0">
              <a:spcBef>
                <a:spcPct val="0"/>
              </a:spcBef>
              <a:spcAft>
                <a:spcPct val="0"/>
              </a:spcAft>
            </a:pPr>
            <a:endParaRPr lang="en-US" b="1" dirty="0">
              <a:solidFill>
                <a:srgbClr val="0070C0"/>
              </a:solidFill>
              <a:latin typeface="Arial" panose="020B0604020202020204" pitchFamily="34" charset="0"/>
              <a:cs typeface="Arial" panose="020B0604020202020204" pitchFamily="34" charset="0"/>
            </a:endParaRPr>
          </a:p>
        </p:txBody>
      </p:sp>
      <p:sp>
        <p:nvSpPr>
          <p:cNvPr id="6" name="Title 1"/>
          <p:cNvSpPr txBox="1">
            <a:spLocks/>
          </p:cNvSpPr>
          <p:nvPr/>
        </p:nvSpPr>
        <p:spPr>
          <a:xfrm>
            <a:off x="381000" y="304800"/>
            <a:ext cx="7267575" cy="914400"/>
          </a:xfrm>
          <a:prstGeom prst="rect">
            <a:avLst/>
          </a:prstGeom>
        </p:spPr>
        <p:txBody>
          <a:bodyP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600" b="1" dirty="0">
                <a:solidFill>
                  <a:srgbClr val="0070C0"/>
                </a:solidFill>
                <a:latin typeface="Arial" panose="020B0604020202020204" pitchFamily="34" charset="0"/>
                <a:cs typeface="Arial" panose="020B0604020202020204" pitchFamily="34" charset="0"/>
              </a:rPr>
              <a:t>Drought Response and Recovery</a:t>
            </a:r>
            <a:br>
              <a:rPr lang="en-US" sz="3600" b="1" dirty="0">
                <a:solidFill>
                  <a:srgbClr val="0070C0"/>
                </a:solidFill>
                <a:latin typeface="Arial" panose="020B0604020202020204" pitchFamily="34" charset="0"/>
                <a:cs typeface="Arial" panose="020B0604020202020204" pitchFamily="34" charset="0"/>
              </a:rPr>
            </a:br>
            <a:r>
              <a:rPr lang="en-US" sz="2200" dirty="0">
                <a:solidFill>
                  <a:srgbClr val="0070C0"/>
                </a:solidFill>
                <a:latin typeface="Arial" panose="020B0604020202020204" pitchFamily="34" charset="0"/>
                <a:cs typeface="Arial" panose="020B0604020202020204" pitchFamily="34" charset="0"/>
              </a:rPr>
              <a:t>Outreach</a:t>
            </a:r>
            <a:endParaRPr lang="en-US" sz="2700" dirty="0">
              <a:solidFill>
                <a:srgbClr val="0070C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294967295"/>
          </p:nvPr>
        </p:nvSpPr>
        <p:spPr>
          <a:xfrm>
            <a:off x="7010400" y="6473825"/>
            <a:ext cx="2133600" cy="365125"/>
          </a:xfrm>
          <a:prstGeom prst="rect">
            <a:avLst/>
          </a:prstGeom>
        </p:spPr>
        <p:txBody>
          <a:bodyPr/>
          <a:lstStyle/>
          <a:p>
            <a:pPr algn="r">
              <a:defRPr/>
            </a:pPr>
            <a:fld id="{5B37A391-F0C3-4E4F-A973-74989EBD661D}" type="slidenum">
              <a:rPr lang="en-US" sz="1400" smtClean="0">
                <a:solidFill>
                  <a:prstClr val="black"/>
                </a:solidFill>
              </a:rPr>
              <a:pPr algn="r">
                <a:defRPr/>
              </a:pPr>
              <a:t>19</a:t>
            </a:fld>
            <a:endParaRPr lang="en-US" sz="1400" dirty="0">
              <a:solidFill>
                <a:prstClr val="black"/>
              </a:solidFill>
            </a:endParaRPr>
          </a:p>
        </p:txBody>
      </p:sp>
      <p:pic>
        <p:nvPicPr>
          <p:cNvPr id="8" name="Picture 7"/>
          <p:cNvPicPr>
            <a:picLocks noChangeAspect="1"/>
          </p:cNvPicPr>
          <p:nvPr/>
        </p:nvPicPr>
        <p:blipFill>
          <a:blip r:embed="rId4"/>
          <a:stretch>
            <a:fillRect/>
          </a:stretch>
        </p:blipFill>
        <p:spPr>
          <a:xfrm>
            <a:off x="5927476" y="2020744"/>
            <a:ext cx="2250256" cy="2921645"/>
          </a:xfrm>
          <a:prstGeom prst="rect">
            <a:avLst/>
          </a:prstGeom>
          <a:ln>
            <a:solidFill>
              <a:schemeClr val="bg1">
                <a:lumMod val="50000"/>
              </a:schemeClr>
            </a:solidFill>
          </a:ln>
          <a:effectLst>
            <a:outerShdw blurRad="101600" dist="114300" dir="2700000" algn="tl" rotWithShape="0">
              <a:prstClr val="black">
                <a:alpha val="40000"/>
              </a:prstClr>
            </a:outerShdw>
          </a:effectLst>
        </p:spPr>
      </p:pic>
      <p:sp>
        <p:nvSpPr>
          <p:cNvPr id="11" name="Rectangle 10"/>
          <p:cNvSpPr/>
          <p:nvPr/>
        </p:nvSpPr>
        <p:spPr>
          <a:xfrm>
            <a:off x="5885272" y="1378910"/>
            <a:ext cx="3061505" cy="584775"/>
          </a:xfrm>
          <a:prstGeom prst="rect">
            <a:avLst/>
          </a:prstGeom>
        </p:spPr>
        <p:txBody>
          <a:bodyPr wrap="square">
            <a:spAutoFit/>
          </a:bodyPr>
          <a:lstStyle/>
          <a:p>
            <a:pPr lvl="1" eaLnBrk="0" fontAlgn="base" hangingPunct="0">
              <a:spcBef>
                <a:spcPct val="0"/>
              </a:spcBef>
              <a:spcAft>
                <a:spcPct val="0"/>
              </a:spcAft>
            </a:pPr>
            <a:r>
              <a:rPr lang="en-US" sz="1600" dirty="0">
                <a:solidFill>
                  <a:prstClr val="black"/>
                </a:solidFill>
                <a:latin typeface="Arial" panose="020B0604020202020204" pitchFamily="34" charset="0"/>
                <a:cs typeface="Arial" panose="020B0604020202020204" pitchFamily="34" charset="0"/>
              </a:rPr>
              <a:t>*Fact sheet available online or by request</a:t>
            </a:r>
          </a:p>
        </p:txBody>
      </p:sp>
    </p:spTree>
    <p:extLst>
      <p:ext uri="{BB962C8B-B14F-4D97-AF65-F5344CB8AC3E}">
        <p14:creationId xmlns:p14="http://schemas.microsoft.com/office/powerpoint/2010/main" val="282333542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60177" y="322977"/>
            <a:ext cx="7921823" cy="452438"/>
          </a:xfrm>
        </p:spPr>
        <p:txBody>
          <a:bodyPr/>
          <a:lstStyle/>
          <a:p>
            <a:r>
              <a:rPr lang="en-US" sz="3200" dirty="0"/>
              <a:t>Drought – A National Issue</a:t>
            </a:r>
            <a:r>
              <a:rPr lang="en-US" sz="2400" dirty="0"/>
              <a:t/>
            </a:r>
            <a:br>
              <a:rPr lang="en-US" sz="2400" dirty="0"/>
            </a:br>
            <a:endParaRPr lang="en-US" sz="1800" b="0" i="1" dirty="0"/>
          </a:p>
        </p:txBody>
      </p:sp>
      <p:sp>
        <p:nvSpPr>
          <p:cNvPr id="6" name="TextBox 5"/>
          <p:cNvSpPr txBox="1"/>
          <p:nvPr/>
        </p:nvSpPr>
        <p:spPr>
          <a:xfrm>
            <a:off x="5319161" y="1155241"/>
            <a:ext cx="3455633" cy="5124480"/>
          </a:xfrm>
          <a:prstGeom prst="rect">
            <a:avLst/>
          </a:prstGeom>
          <a:noFill/>
        </p:spPr>
        <p:txBody>
          <a:bodyPr wrap="square" rtlCol="0">
            <a:spAutoFit/>
          </a:bodyPr>
          <a:lstStyle/>
          <a:p>
            <a:pPr marL="214313" indent="-214313">
              <a:buFont typeface="Arial" panose="020B0604020202020204" pitchFamily="34" charset="0"/>
              <a:buChar char="•"/>
            </a:pPr>
            <a:r>
              <a:rPr lang="en-US" sz="2000" dirty="0"/>
              <a:t>Drought is a slow moving natural hazard that affects water utilities in </a:t>
            </a:r>
            <a:r>
              <a:rPr lang="en-US" sz="2000" b="1" dirty="0"/>
              <a:t>all areas </a:t>
            </a:r>
            <a:r>
              <a:rPr lang="en-US" sz="2000" dirty="0"/>
              <a:t>of the United States</a:t>
            </a:r>
          </a:p>
          <a:p>
            <a:endParaRPr lang="en-US" sz="2000" dirty="0"/>
          </a:p>
          <a:p>
            <a:pPr marL="214313" indent="-214313">
              <a:buFont typeface="Arial" panose="020B0604020202020204" pitchFamily="34" charset="0"/>
              <a:buChar char="•"/>
            </a:pPr>
            <a:r>
              <a:rPr lang="en-US" sz="2000" dirty="0"/>
              <a:t>Drought can deplete water sources, presenting major challenges to utilities</a:t>
            </a:r>
          </a:p>
          <a:p>
            <a:pPr marL="214313" indent="-214313">
              <a:buFont typeface="Arial" panose="020B0604020202020204" pitchFamily="34" charset="0"/>
              <a:buChar char="•"/>
            </a:pPr>
            <a:endParaRPr lang="en-US" sz="2000" dirty="0"/>
          </a:p>
          <a:p>
            <a:pPr marL="214313" indent="-214313">
              <a:buFont typeface="Arial" panose="020B0604020202020204" pitchFamily="34" charset="0"/>
              <a:buChar char="•"/>
            </a:pPr>
            <a:r>
              <a:rPr lang="en-US" sz="2000" dirty="0"/>
              <a:t>EPA has developed a user-friendly tool for utilities that outlines </a:t>
            </a:r>
            <a:r>
              <a:rPr lang="en-US" sz="2000" b="1" dirty="0"/>
              <a:t>short-term actions </a:t>
            </a:r>
            <a:r>
              <a:rPr lang="en-US" sz="2000" dirty="0"/>
              <a:t>to respond to drought</a:t>
            </a:r>
            <a:endParaRPr lang="en-US" sz="2000" b="1" dirty="0"/>
          </a:p>
          <a:p>
            <a:pPr marL="214313" indent="-214313">
              <a:buFont typeface="Arial" panose="020B0604020202020204" pitchFamily="34" charset="0"/>
              <a:buChar char="•"/>
            </a:pPr>
            <a:endParaRPr lang="en-US" sz="200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p:txBody>
      </p:sp>
      <p:sp>
        <p:nvSpPr>
          <p:cNvPr id="3" name="Rectangle 2"/>
          <p:cNvSpPr/>
          <p:nvPr/>
        </p:nvSpPr>
        <p:spPr>
          <a:xfrm>
            <a:off x="460178" y="5500977"/>
            <a:ext cx="4231749" cy="1015663"/>
          </a:xfrm>
          <a:prstGeom prst="rect">
            <a:avLst/>
          </a:prstGeom>
        </p:spPr>
        <p:txBody>
          <a:bodyPr wrap="square">
            <a:spAutoFit/>
          </a:bodyPr>
          <a:lstStyle/>
          <a:p>
            <a:r>
              <a:rPr lang="en-US" sz="1200" i="1" dirty="0"/>
              <a:t>The U.S. Drought Monitor is jointly produced by the National Drought Mitigation Center at the University of Nebraska-Lincoln, the United States Department of Agriculture, and the National Oceanic and Atmospheric Administration. Map courtesy of NDMC-UNL.</a:t>
            </a:r>
            <a:endParaRPr lang="en-US" sz="1200" dirty="0"/>
          </a:p>
        </p:txBody>
      </p:sp>
      <p:pic>
        <p:nvPicPr>
          <p:cNvPr id="2" name="Picture 2" descr="Drought Monitor for co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86" y="1210591"/>
            <a:ext cx="4989095" cy="3855210"/>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899090"/>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604597" y="3217532"/>
            <a:ext cx="2172364" cy="2804195"/>
          </a:xfrm>
          <a:prstGeom prst="rect">
            <a:avLst/>
          </a:prstGeom>
          <a:ln>
            <a:solidFill>
              <a:schemeClr val="bg1">
                <a:lumMod val="50000"/>
              </a:schemeClr>
            </a:solidFill>
          </a:ln>
        </p:spPr>
      </p:pic>
      <p:sp>
        <p:nvSpPr>
          <p:cNvPr id="2" name="TextBox 1"/>
          <p:cNvSpPr txBox="1"/>
          <p:nvPr/>
        </p:nvSpPr>
        <p:spPr>
          <a:xfrm>
            <a:off x="281354" y="1346744"/>
            <a:ext cx="5603918" cy="4801314"/>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One workshop in September 2017</a:t>
            </a:r>
          </a:p>
          <a:p>
            <a:pPr marL="742950" lvl="1" indent="-285750" eaLnBrk="0" fontAlgn="base" hangingPunct="0">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In Lewistown, MT</a:t>
            </a:r>
          </a:p>
          <a:p>
            <a:pPr marL="742950" lvl="1" indent="-285750" eaLnBrk="0" fontAlgn="base" hangingPunct="0">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Focused on water loss and the importance of having a water shortage plan</a:t>
            </a:r>
          </a:p>
          <a:p>
            <a:pPr eaLnBrk="0" fontAlgn="base" hangingPunct="0">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Additional workshop scheduled for November in CO and March 2018 in GA (postponed due to hurricane Irma)</a:t>
            </a:r>
          </a:p>
          <a:p>
            <a:pPr marL="742950" lvl="1" indent="-285750" eaLnBrk="0" fontAlgn="base" hangingPunct="0">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GA will focus on what to do with water audit results</a:t>
            </a:r>
          </a:p>
          <a:p>
            <a:pPr marL="285750" indent="-285750" eaLnBrk="0" fontAlgn="base" hangingPunct="0">
              <a:spcBef>
                <a:spcPct val="0"/>
              </a:spcBef>
              <a:spcAft>
                <a:spcPct val="0"/>
              </a:spcAft>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EPA is requesting funding for two additional workshops in 2018</a:t>
            </a:r>
          </a:p>
          <a:p>
            <a:pPr marL="742950" lvl="1" indent="-285750" eaLnBrk="0" fontAlgn="base" hangingPunct="0">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These workshops can be customized to the needs of the state</a:t>
            </a:r>
          </a:p>
          <a:p>
            <a:pPr marL="742950" lvl="1" indent="-285750" eaLnBrk="0" fontAlgn="base" hangingPunct="0">
              <a:spcBef>
                <a:spcPct val="0"/>
              </a:spcBef>
              <a:spcAft>
                <a:spcPct val="0"/>
              </a:spcAft>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US" b="1" dirty="0">
              <a:solidFill>
                <a:srgbClr val="0070C0"/>
              </a:solidFill>
              <a:latin typeface="Arial" panose="020B0604020202020204" pitchFamily="34" charset="0"/>
              <a:cs typeface="Arial" panose="020B0604020202020204" pitchFamily="34" charset="0"/>
            </a:endParaRPr>
          </a:p>
        </p:txBody>
      </p:sp>
      <p:sp>
        <p:nvSpPr>
          <p:cNvPr id="6" name="Title 1"/>
          <p:cNvSpPr txBox="1">
            <a:spLocks/>
          </p:cNvSpPr>
          <p:nvPr/>
        </p:nvSpPr>
        <p:spPr>
          <a:xfrm>
            <a:off x="381000" y="304800"/>
            <a:ext cx="7267575" cy="914400"/>
          </a:xfrm>
          <a:prstGeom prst="rect">
            <a:avLst/>
          </a:prstGeom>
        </p:spPr>
        <p:txBody>
          <a:bodyP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600" b="1" dirty="0">
                <a:solidFill>
                  <a:srgbClr val="0070C0"/>
                </a:solidFill>
                <a:latin typeface="Arial" panose="020B0604020202020204" pitchFamily="34" charset="0"/>
                <a:cs typeface="Arial" panose="020B0604020202020204" pitchFamily="34" charset="0"/>
              </a:rPr>
              <a:t>Drought Response and Recovery</a:t>
            </a:r>
            <a:br>
              <a:rPr lang="en-US" sz="3600" b="1" dirty="0">
                <a:solidFill>
                  <a:srgbClr val="0070C0"/>
                </a:solidFill>
                <a:latin typeface="Arial" panose="020B0604020202020204" pitchFamily="34" charset="0"/>
                <a:cs typeface="Arial" panose="020B0604020202020204" pitchFamily="34" charset="0"/>
              </a:rPr>
            </a:br>
            <a:r>
              <a:rPr lang="en-US" sz="2200" dirty="0">
                <a:solidFill>
                  <a:srgbClr val="0070C0"/>
                </a:solidFill>
                <a:latin typeface="Arial" panose="020B0604020202020204" pitchFamily="34" charset="0"/>
                <a:cs typeface="Arial" panose="020B0604020202020204" pitchFamily="34" charset="0"/>
              </a:rPr>
              <a:t>Outreach</a:t>
            </a:r>
            <a:endParaRPr lang="en-US" sz="2700" dirty="0">
              <a:solidFill>
                <a:srgbClr val="0070C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294967295"/>
          </p:nvPr>
        </p:nvSpPr>
        <p:spPr>
          <a:xfrm>
            <a:off x="7010400" y="6473825"/>
            <a:ext cx="2133600" cy="365125"/>
          </a:xfrm>
          <a:prstGeom prst="rect">
            <a:avLst/>
          </a:prstGeom>
        </p:spPr>
        <p:txBody>
          <a:bodyPr/>
          <a:lstStyle/>
          <a:p>
            <a:pPr algn="r">
              <a:defRPr/>
            </a:pPr>
            <a:fld id="{5B37A391-F0C3-4E4F-A973-74989EBD661D}" type="slidenum">
              <a:rPr lang="en-US" sz="1400" smtClean="0">
                <a:solidFill>
                  <a:prstClr val="black"/>
                </a:solidFill>
              </a:rPr>
              <a:pPr algn="r">
                <a:defRPr/>
              </a:pPr>
              <a:t>20</a:t>
            </a:fld>
            <a:endParaRPr lang="en-US" sz="1400" dirty="0">
              <a:solidFill>
                <a:prstClr val="black"/>
              </a:solidFill>
            </a:endParaRPr>
          </a:p>
        </p:txBody>
      </p:sp>
      <p:pic>
        <p:nvPicPr>
          <p:cNvPr id="8" name="Picture 7"/>
          <p:cNvPicPr>
            <a:picLocks noChangeAspect="1"/>
          </p:cNvPicPr>
          <p:nvPr/>
        </p:nvPicPr>
        <p:blipFill>
          <a:blip r:embed="rId4"/>
          <a:stretch>
            <a:fillRect/>
          </a:stretch>
        </p:blipFill>
        <p:spPr>
          <a:xfrm>
            <a:off x="5927476" y="2020744"/>
            <a:ext cx="2250256" cy="2921645"/>
          </a:xfrm>
          <a:prstGeom prst="rect">
            <a:avLst/>
          </a:prstGeom>
          <a:ln>
            <a:solidFill>
              <a:schemeClr val="bg1">
                <a:lumMod val="50000"/>
              </a:schemeClr>
            </a:solidFill>
          </a:ln>
          <a:effectLst>
            <a:outerShdw blurRad="101600" dist="114300" dir="2700000" algn="tl" rotWithShape="0">
              <a:prstClr val="black">
                <a:alpha val="40000"/>
              </a:prstClr>
            </a:outerShdw>
          </a:effectLst>
        </p:spPr>
      </p:pic>
      <p:sp>
        <p:nvSpPr>
          <p:cNvPr id="11" name="Rectangle 10"/>
          <p:cNvSpPr/>
          <p:nvPr/>
        </p:nvSpPr>
        <p:spPr>
          <a:xfrm>
            <a:off x="5885272" y="1378910"/>
            <a:ext cx="3061505" cy="584775"/>
          </a:xfrm>
          <a:prstGeom prst="rect">
            <a:avLst/>
          </a:prstGeom>
        </p:spPr>
        <p:txBody>
          <a:bodyPr wrap="square">
            <a:spAutoFit/>
          </a:bodyPr>
          <a:lstStyle/>
          <a:p>
            <a:pPr lvl="1" eaLnBrk="0" fontAlgn="base" hangingPunct="0">
              <a:spcBef>
                <a:spcPct val="0"/>
              </a:spcBef>
              <a:spcAft>
                <a:spcPct val="0"/>
              </a:spcAft>
            </a:pPr>
            <a:r>
              <a:rPr lang="en-US" sz="1600" dirty="0">
                <a:solidFill>
                  <a:prstClr val="black"/>
                </a:solidFill>
                <a:latin typeface="Arial" panose="020B0604020202020204" pitchFamily="34" charset="0"/>
                <a:cs typeface="Arial" panose="020B0604020202020204" pitchFamily="34" charset="0"/>
              </a:rPr>
              <a:t>*Fact sheet available online or by request</a:t>
            </a:r>
          </a:p>
        </p:txBody>
      </p:sp>
    </p:spTree>
    <p:extLst>
      <p:ext uri="{BB962C8B-B14F-4D97-AF65-F5344CB8AC3E}">
        <p14:creationId xmlns:p14="http://schemas.microsoft.com/office/powerpoint/2010/main" val="125163771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0476" t="6717" r="11516" b="2254"/>
          <a:stretch/>
        </p:blipFill>
        <p:spPr>
          <a:xfrm rot="20619577">
            <a:off x="558628" y="3531405"/>
            <a:ext cx="2229577" cy="2898450"/>
          </a:xfrm>
          <a:prstGeom prst="rect">
            <a:avLst/>
          </a:prstGeom>
          <a:ln>
            <a:solidFill>
              <a:srgbClr val="6D6E71"/>
            </a:solidFill>
          </a:ln>
        </p:spPr>
      </p:pic>
      <p:pic>
        <p:nvPicPr>
          <p:cNvPr id="5" name="Picture 4"/>
          <p:cNvPicPr>
            <a:picLocks noChangeAspect="1"/>
          </p:cNvPicPr>
          <p:nvPr/>
        </p:nvPicPr>
        <p:blipFill rotWithShape="1">
          <a:blip r:embed="rId4"/>
          <a:srcRect l="60844" t="8344" r="11192" b="1564"/>
          <a:stretch/>
        </p:blipFill>
        <p:spPr>
          <a:xfrm rot="20637969">
            <a:off x="975456" y="3173016"/>
            <a:ext cx="2160753" cy="2784670"/>
          </a:xfrm>
          <a:prstGeom prst="rect">
            <a:avLst/>
          </a:prstGeom>
          <a:ln>
            <a:solidFill>
              <a:srgbClr val="6D6E71"/>
            </a:solidFill>
          </a:ln>
        </p:spPr>
      </p:pic>
      <p:pic>
        <p:nvPicPr>
          <p:cNvPr id="6" name="Picture 5"/>
          <p:cNvPicPr>
            <a:picLocks noChangeAspect="1"/>
          </p:cNvPicPr>
          <p:nvPr/>
        </p:nvPicPr>
        <p:blipFill rotWithShape="1">
          <a:blip r:embed="rId5"/>
          <a:srcRect l="60394" t="7604" r="11352" b="1684"/>
          <a:stretch/>
        </p:blipFill>
        <p:spPr>
          <a:xfrm rot="20889185">
            <a:off x="1351726" y="2909192"/>
            <a:ext cx="2109451" cy="2737633"/>
          </a:xfrm>
          <a:prstGeom prst="rect">
            <a:avLst/>
          </a:prstGeom>
          <a:ln>
            <a:solidFill>
              <a:srgbClr val="6D6E71"/>
            </a:solidFill>
          </a:ln>
        </p:spPr>
      </p:pic>
      <p:pic>
        <p:nvPicPr>
          <p:cNvPr id="7" name="Picture 6"/>
          <p:cNvPicPr>
            <a:picLocks noChangeAspect="1"/>
          </p:cNvPicPr>
          <p:nvPr/>
        </p:nvPicPr>
        <p:blipFill rotWithShape="1">
          <a:blip r:embed="rId6"/>
          <a:srcRect l="60658" t="6534" r="11644" b="1620"/>
          <a:stretch/>
        </p:blipFill>
        <p:spPr>
          <a:xfrm rot="21212160">
            <a:off x="1813720" y="2525364"/>
            <a:ext cx="2146871" cy="2770011"/>
          </a:xfrm>
          <a:prstGeom prst="rect">
            <a:avLst/>
          </a:prstGeom>
          <a:ln>
            <a:solidFill>
              <a:srgbClr val="6D6E71"/>
            </a:solidFill>
          </a:ln>
        </p:spPr>
      </p:pic>
      <p:pic>
        <p:nvPicPr>
          <p:cNvPr id="14" name="Picture 13"/>
          <p:cNvPicPr>
            <a:picLocks noChangeAspect="1"/>
          </p:cNvPicPr>
          <p:nvPr/>
        </p:nvPicPr>
        <p:blipFill rotWithShape="1">
          <a:blip r:embed="rId7"/>
          <a:srcRect l="60625" t="7031" r="11563" b="2344"/>
          <a:stretch/>
        </p:blipFill>
        <p:spPr>
          <a:xfrm rot="21366433">
            <a:off x="2378938" y="2275179"/>
            <a:ext cx="2111670" cy="2752290"/>
          </a:xfrm>
          <a:prstGeom prst="rect">
            <a:avLst/>
          </a:prstGeom>
          <a:ln>
            <a:solidFill>
              <a:srgbClr val="6D6E71"/>
            </a:solidFill>
          </a:ln>
        </p:spPr>
      </p:pic>
      <p:pic>
        <p:nvPicPr>
          <p:cNvPr id="13" name="Picture 12"/>
          <p:cNvPicPr>
            <a:picLocks noChangeAspect="1"/>
          </p:cNvPicPr>
          <p:nvPr/>
        </p:nvPicPr>
        <p:blipFill rotWithShape="1">
          <a:blip r:embed="rId8"/>
          <a:srcRect l="60312" t="7813" r="11250" b="1563"/>
          <a:stretch/>
        </p:blipFill>
        <p:spPr>
          <a:xfrm>
            <a:off x="3233671" y="2055006"/>
            <a:ext cx="2208582" cy="2815335"/>
          </a:xfrm>
          <a:prstGeom prst="rect">
            <a:avLst/>
          </a:prstGeom>
          <a:ln>
            <a:solidFill>
              <a:srgbClr val="6D6E71"/>
            </a:solidFill>
          </a:ln>
        </p:spPr>
      </p:pic>
      <p:pic>
        <p:nvPicPr>
          <p:cNvPr id="12" name="Picture 11"/>
          <p:cNvPicPr>
            <a:picLocks noChangeAspect="1"/>
          </p:cNvPicPr>
          <p:nvPr/>
        </p:nvPicPr>
        <p:blipFill rotWithShape="1">
          <a:blip r:embed="rId9"/>
          <a:srcRect l="60625" t="6250" r="11250" b="1563"/>
          <a:stretch/>
        </p:blipFill>
        <p:spPr>
          <a:xfrm rot="249185">
            <a:off x="4038778" y="2178216"/>
            <a:ext cx="2129435" cy="2791926"/>
          </a:xfrm>
          <a:prstGeom prst="rect">
            <a:avLst/>
          </a:prstGeom>
          <a:ln>
            <a:solidFill>
              <a:srgbClr val="6D6E71"/>
            </a:solidFill>
          </a:ln>
        </p:spPr>
      </p:pic>
      <p:pic>
        <p:nvPicPr>
          <p:cNvPr id="17" name="Picture 16"/>
          <p:cNvPicPr>
            <a:picLocks noChangeAspect="1"/>
          </p:cNvPicPr>
          <p:nvPr/>
        </p:nvPicPr>
        <p:blipFill rotWithShape="1">
          <a:blip r:embed="rId10"/>
          <a:srcRect l="60625" t="6250" r="10938" b="1563"/>
          <a:stretch/>
        </p:blipFill>
        <p:spPr>
          <a:xfrm rot="461286">
            <a:off x="4856061" y="2574277"/>
            <a:ext cx="2060751" cy="2672183"/>
          </a:xfrm>
          <a:prstGeom prst="rect">
            <a:avLst/>
          </a:prstGeom>
          <a:ln>
            <a:solidFill>
              <a:srgbClr val="6D6E71"/>
            </a:solidFill>
          </a:ln>
        </p:spPr>
      </p:pic>
      <p:pic>
        <p:nvPicPr>
          <p:cNvPr id="15" name="Picture 14"/>
          <p:cNvPicPr>
            <a:picLocks noChangeAspect="1"/>
          </p:cNvPicPr>
          <p:nvPr/>
        </p:nvPicPr>
        <p:blipFill rotWithShape="1">
          <a:blip r:embed="rId11"/>
          <a:srcRect l="60312" t="7031" r="10938" b="1563"/>
          <a:stretch/>
        </p:blipFill>
        <p:spPr>
          <a:xfrm rot="988050">
            <a:off x="5386383" y="2998297"/>
            <a:ext cx="2157123" cy="2743297"/>
          </a:xfrm>
          <a:prstGeom prst="rect">
            <a:avLst/>
          </a:prstGeom>
          <a:ln>
            <a:solidFill>
              <a:srgbClr val="6D6E71"/>
            </a:solidFill>
          </a:ln>
        </p:spPr>
      </p:pic>
      <p:pic>
        <p:nvPicPr>
          <p:cNvPr id="16" name="Picture 15"/>
          <p:cNvPicPr>
            <a:picLocks noChangeAspect="1"/>
          </p:cNvPicPr>
          <p:nvPr/>
        </p:nvPicPr>
        <p:blipFill rotWithShape="1">
          <a:blip r:embed="rId12"/>
          <a:srcRect l="60312" t="7031" r="10938" b="1563"/>
          <a:stretch/>
        </p:blipFill>
        <p:spPr>
          <a:xfrm rot="1469788">
            <a:off x="6032541" y="3494232"/>
            <a:ext cx="2164137" cy="2752217"/>
          </a:xfrm>
          <a:prstGeom prst="rect">
            <a:avLst/>
          </a:prstGeom>
          <a:ln>
            <a:solidFill>
              <a:srgbClr val="6D6E71"/>
            </a:solidFill>
          </a:ln>
        </p:spPr>
      </p:pic>
      <p:sp>
        <p:nvSpPr>
          <p:cNvPr id="19" name="Title 1"/>
          <p:cNvSpPr txBox="1">
            <a:spLocks/>
          </p:cNvSpPr>
          <p:nvPr/>
        </p:nvSpPr>
        <p:spPr bwMode="auto">
          <a:xfrm>
            <a:off x="324809" y="1080124"/>
            <a:ext cx="7350125" cy="1029424"/>
          </a:xfrm>
          <a:prstGeom prst="rect">
            <a:avLst/>
          </a:prstGeom>
          <a:noFill/>
          <a:ln w="12700" algn="ctr">
            <a:noFill/>
            <a:miter lim="800000"/>
            <a:headEnd/>
            <a:tailEnd/>
          </a:ln>
          <a:effectLst/>
        </p:spPr>
        <p:txBody>
          <a:bodyPr vert="horz" wrap="square" lIns="0" tIns="0" rIns="0" bIns="0" numCol="1" anchor="t" anchorCtr="0" compatLnSpc="1">
            <a:prstTxWarp prst="textNoShape">
              <a:avLst/>
            </a:prstTxWarp>
          </a:bodyPr>
          <a:lstStyle>
            <a:lvl1pPr algn="l" defTabSz="944563" rtl="0" eaLnBrk="1" fontAlgn="base" hangingPunct="1">
              <a:lnSpc>
                <a:spcPct val="90000"/>
              </a:lnSpc>
              <a:spcBef>
                <a:spcPct val="40000"/>
              </a:spcBef>
              <a:spcAft>
                <a:spcPct val="0"/>
              </a:spcAft>
              <a:defRPr sz="2200" b="1">
                <a:solidFill>
                  <a:schemeClr val="accent1"/>
                </a:solidFill>
                <a:latin typeface="+mj-lt"/>
                <a:ea typeface="+mj-ea"/>
                <a:cs typeface="+mj-cs"/>
              </a:defRPr>
            </a:lvl1pPr>
            <a:lvl2pPr algn="l" defTabSz="944563" rtl="0" eaLnBrk="1" fontAlgn="base" hangingPunct="1">
              <a:lnSpc>
                <a:spcPct val="90000"/>
              </a:lnSpc>
              <a:spcBef>
                <a:spcPct val="40000"/>
              </a:spcBef>
              <a:spcAft>
                <a:spcPct val="0"/>
              </a:spcAft>
              <a:defRPr sz="2200" b="1">
                <a:solidFill>
                  <a:srgbClr val="777777"/>
                </a:solidFill>
                <a:latin typeface="Arial" pitchFamily="34" charset="0"/>
              </a:defRPr>
            </a:lvl2pPr>
            <a:lvl3pPr algn="l" defTabSz="944563" rtl="0" eaLnBrk="1" fontAlgn="base" hangingPunct="1">
              <a:lnSpc>
                <a:spcPct val="90000"/>
              </a:lnSpc>
              <a:spcBef>
                <a:spcPct val="40000"/>
              </a:spcBef>
              <a:spcAft>
                <a:spcPct val="0"/>
              </a:spcAft>
              <a:defRPr sz="2200" b="1">
                <a:solidFill>
                  <a:srgbClr val="777777"/>
                </a:solidFill>
                <a:latin typeface="Arial" pitchFamily="34" charset="0"/>
              </a:defRPr>
            </a:lvl3pPr>
            <a:lvl4pPr algn="l" defTabSz="944563" rtl="0" eaLnBrk="1" fontAlgn="base" hangingPunct="1">
              <a:lnSpc>
                <a:spcPct val="90000"/>
              </a:lnSpc>
              <a:spcBef>
                <a:spcPct val="40000"/>
              </a:spcBef>
              <a:spcAft>
                <a:spcPct val="0"/>
              </a:spcAft>
              <a:defRPr sz="2200" b="1">
                <a:solidFill>
                  <a:srgbClr val="777777"/>
                </a:solidFill>
                <a:latin typeface="Arial" pitchFamily="34" charset="0"/>
              </a:defRPr>
            </a:lvl4pPr>
            <a:lvl5pPr algn="l" defTabSz="944563" rtl="0" eaLnBrk="1" fontAlgn="base" hangingPunct="1">
              <a:lnSpc>
                <a:spcPct val="90000"/>
              </a:lnSpc>
              <a:spcBef>
                <a:spcPct val="40000"/>
              </a:spcBef>
              <a:spcAft>
                <a:spcPct val="0"/>
              </a:spcAft>
              <a:defRPr sz="2200" b="1">
                <a:solidFill>
                  <a:srgbClr val="777777"/>
                </a:solidFill>
                <a:latin typeface="Arial" pitchFamily="34" charset="0"/>
              </a:defRPr>
            </a:lvl5pPr>
            <a:lvl6pPr marL="457200" algn="l" defTabSz="944563" rtl="0" eaLnBrk="1" fontAlgn="base" hangingPunct="1">
              <a:lnSpc>
                <a:spcPct val="90000"/>
              </a:lnSpc>
              <a:spcBef>
                <a:spcPct val="40000"/>
              </a:spcBef>
              <a:spcAft>
                <a:spcPct val="0"/>
              </a:spcAft>
              <a:defRPr sz="2200" b="1">
                <a:solidFill>
                  <a:srgbClr val="777777"/>
                </a:solidFill>
                <a:latin typeface="Arial" pitchFamily="34" charset="0"/>
              </a:defRPr>
            </a:lvl6pPr>
            <a:lvl7pPr marL="914400" algn="l" defTabSz="944563" rtl="0" eaLnBrk="1" fontAlgn="base" hangingPunct="1">
              <a:lnSpc>
                <a:spcPct val="90000"/>
              </a:lnSpc>
              <a:spcBef>
                <a:spcPct val="40000"/>
              </a:spcBef>
              <a:spcAft>
                <a:spcPct val="0"/>
              </a:spcAft>
              <a:defRPr sz="2200" b="1">
                <a:solidFill>
                  <a:srgbClr val="777777"/>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rgbClr val="777777"/>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rgbClr val="777777"/>
                </a:solidFill>
                <a:latin typeface="Arial" pitchFamily="34" charset="0"/>
              </a:defRPr>
            </a:lvl9pPr>
          </a:lstStyle>
          <a:p>
            <a:r>
              <a:rPr lang="en-US" sz="2000" b="0" dirty="0"/>
              <a:t>Drought Incident Action Checklist</a:t>
            </a:r>
          </a:p>
          <a:p>
            <a:pPr marL="742950" lvl="1" indent="-285750">
              <a:buFont typeface="Arial" panose="020B0604020202020204" pitchFamily="34" charset="0"/>
              <a:buChar char="•"/>
            </a:pPr>
            <a:r>
              <a:rPr lang="en-US" sz="1600" b="0" dirty="0">
                <a:solidFill>
                  <a:schemeClr val="tx1"/>
                </a:solidFill>
                <a:latin typeface="+mn-lt"/>
              </a:rPr>
              <a:t>One of ten “Rip and Run” style checklists that utilities can use to help with preparedness, response and recovery</a:t>
            </a:r>
          </a:p>
        </p:txBody>
      </p:sp>
      <p:sp>
        <p:nvSpPr>
          <p:cNvPr id="20" name="Title 1"/>
          <p:cNvSpPr>
            <a:spLocks noGrp="1"/>
          </p:cNvSpPr>
          <p:nvPr>
            <p:ph type="title"/>
          </p:nvPr>
        </p:nvSpPr>
        <p:spPr>
          <a:xfrm>
            <a:off x="993190" y="263027"/>
            <a:ext cx="7350125" cy="603250"/>
          </a:xfrm>
        </p:spPr>
        <p:txBody>
          <a:bodyPr/>
          <a:lstStyle/>
          <a:p>
            <a:r>
              <a:rPr lang="en-US" sz="3200" dirty="0"/>
              <a:t>Other WSD Drought Related Products</a:t>
            </a:r>
          </a:p>
        </p:txBody>
      </p:sp>
    </p:spTree>
    <p:extLst>
      <p:ext uri="{BB962C8B-B14F-4D97-AF65-F5344CB8AC3E}">
        <p14:creationId xmlns:p14="http://schemas.microsoft.com/office/powerpoint/2010/main" val="29821379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075" y="1196000"/>
            <a:ext cx="4043045" cy="1083213"/>
          </a:xfrm>
        </p:spPr>
        <p:txBody>
          <a:bodyPr/>
          <a:lstStyle/>
          <a:p>
            <a:pPr defTabSz="897252" eaLnBrk="0" hangingPunct="0">
              <a:spcBef>
                <a:spcPct val="30000"/>
              </a:spcBef>
              <a:defRPr/>
            </a:pPr>
            <a:r>
              <a:rPr lang="en-US" sz="2400" dirty="0"/>
              <a:t>Climate Resilience Evaluation &amp; </a:t>
            </a:r>
            <a:br>
              <a:rPr lang="en-US" sz="2400" dirty="0"/>
            </a:br>
            <a:r>
              <a:rPr lang="en-US" sz="2400" dirty="0"/>
              <a:t>Awareness Tool (CREAT) </a:t>
            </a:r>
          </a:p>
        </p:txBody>
      </p:sp>
      <p:sp>
        <p:nvSpPr>
          <p:cNvPr id="11266" name="Content Placeholder 1"/>
          <p:cNvSpPr>
            <a:spLocks noGrp="1"/>
          </p:cNvSpPr>
          <p:nvPr>
            <p:ph idx="1"/>
          </p:nvPr>
        </p:nvSpPr>
        <p:spPr>
          <a:xfrm>
            <a:off x="347473" y="2518795"/>
            <a:ext cx="4041647" cy="1384995"/>
          </a:xfrm>
        </p:spPr>
        <p:txBody>
          <a:bodyPr>
            <a:noAutofit/>
          </a:bodyPr>
          <a:lstStyle/>
          <a:p>
            <a:pPr>
              <a:spcAft>
                <a:spcPts val="1200"/>
              </a:spcAft>
            </a:pPr>
            <a:r>
              <a:rPr lang="en-US" sz="2200" dirty="0">
                <a:solidFill>
                  <a:schemeClr val="tx1"/>
                </a:solidFill>
              </a:rPr>
              <a:t>Web-based tool that assists utility managers in understanding potential climate change threats, including drought</a:t>
            </a:r>
            <a:endParaRPr lang="en-US" sz="2200" b="1" dirty="0">
              <a:solidFill>
                <a:schemeClr val="tx1"/>
              </a:solidFill>
            </a:endParaRPr>
          </a:p>
          <a:p>
            <a:pPr>
              <a:spcAft>
                <a:spcPts val="1200"/>
              </a:spcAft>
            </a:pPr>
            <a:r>
              <a:rPr lang="en-US" sz="2200" dirty="0">
                <a:solidFill>
                  <a:schemeClr val="tx1"/>
                </a:solidFill>
              </a:rPr>
              <a:t>Assessments will help inform  </a:t>
            </a:r>
            <a:r>
              <a:rPr lang="en-US" sz="2200" b="1" dirty="0">
                <a:solidFill>
                  <a:schemeClr val="tx1"/>
                </a:solidFill>
              </a:rPr>
              <a:t>adaptation planning</a:t>
            </a:r>
          </a:p>
          <a:p>
            <a:pPr>
              <a:spcAft>
                <a:spcPts val="1200"/>
              </a:spcAft>
            </a:pPr>
            <a:r>
              <a:rPr lang="en-US" sz="2200" dirty="0">
                <a:solidFill>
                  <a:schemeClr val="tx1"/>
                </a:solidFill>
              </a:rPr>
              <a:t>Results from CREAT help utilities compare </a:t>
            </a:r>
            <a:r>
              <a:rPr lang="en-US" sz="2200" b="1" dirty="0">
                <a:solidFill>
                  <a:schemeClr val="tx1"/>
                </a:solidFill>
              </a:rPr>
              <a:t>monetized risk and adaptation costs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636021"/>
            <a:ext cx="4174881" cy="210770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4024827"/>
            <a:ext cx="4174881" cy="2267105"/>
          </a:xfrm>
          <a:prstGeom prst="rect">
            <a:avLst/>
          </a:prstGeom>
        </p:spPr>
      </p:pic>
      <p:sp>
        <p:nvSpPr>
          <p:cNvPr id="6" name="Title 1"/>
          <p:cNvSpPr txBox="1">
            <a:spLocks/>
          </p:cNvSpPr>
          <p:nvPr/>
        </p:nvSpPr>
        <p:spPr bwMode="auto">
          <a:xfrm>
            <a:off x="993187" y="319299"/>
            <a:ext cx="7350125" cy="603250"/>
          </a:xfrm>
          <a:prstGeom prst="rect">
            <a:avLst/>
          </a:prstGeom>
          <a:noFill/>
          <a:ln w="12700" algn="ctr">
            <a:noFill/>
            <a:miter lim="800000"/>
            <a:headEnd/>
            <a:tailEnd/>
          </a:ln>
          <a:effectLst/>
        </p:spPr>
        <p:txBody>
          <a:bodyPr vert="horz" wrap="square" lIns="0" tIns="0" rIns="0" bIns="0" numCol="1" anchor="t" anchorCtr="0" compatLnSpc="1">
            <a:prstTxWarp prst="textNoShape">
              <a:avLst/>
            </a:prstTxWarp>
          </a:bodyPr>
          <a:lstStyle>
            <a:lvl1pPr algn="l" defTabSz="944563" rtl="0" eaLnBrk="1" fontAlgn="base" hangingPunct="1">
              <a:lnSpc>
                <a:spcPct val="90000"/>
              </a:lnSpc>
              <a:spcBef>
                <a:spcPct val="40000"/>
              </a:spcBef>
              <a:spcAft>
                <a:spcPct val="0"/>
              </a:spcAft>
              <a:defRPr sz="2200" b="1">
                <a:solidFill>
                  <a:schemeClr val="accent1"/>
                </a:solidFill>
                <a:latin typeface="+mj-lt"/>
                <a:ea typeface="+mj-ea"/>
                <a:cs typeface="+mj-cs"/>
              </a:defRPr>
            </a:lvl1pPr>
            <a:lvl2pPr algn="l" defTabSz="944563" rtl="0" eaLnBrk="1" fontAlgn="base" hangingPunct="1">
              <a:lnSpc>
                <a:spcPct val="90000"/>
              </a:lnSpc>
              <a:spcBef>
                <a:spcPct val="40000"/>
              </a:spcBef>
              <a:spcAft>
                <a:spcPct val="0"/>
              </a:spcAft>
              <a:defRPr sz="2200" b="1">
                <a:solidFill>
                  <a:srgbClr val="777777"/>
                </a:solidFill>
                <a:latin typeface="Arial" pitchFamily="34" charset="0"/>
              </a:defRPr>
            </a:lvl2pPr>
            <a:lvl3pPr algn="l" defTabSz="944563" rtl="0" eaLnBrk="1" fontAlgn="base" hangingPunct="1">
              <a:lnSpc>
                <a:spcPct val="90000"/>
              </a:lnSpc>
              <a:spcBef>
                <a:spcPct val="40000"/>
              </a:spcBef>
              <a:spcAft>
                <a:spcPct val="0"/>
              </a:spcAft>
              <a:defRPr sz="2200" b="1">
                <a:solidFill>
                  <a:srgbClr val="777777"/>
                </a:solidFill>
                <a:latin typeface="Arial" pitchFamily="34" charset="0"/>
              </a:defRPr>
            </a:lvl3pPr>
            <a:lvl4pPr algn="l" defTabSz="944563" rtl="0" eaLnBrk="1" fontAlgn="base" hangingPunct="1">
              <a:lnSpc>
                <a:spcPct val="90000"/>
              </a:lnSpc>
              <a:spcBef>
                <a:spcPct val="40000"/>
              </a:spcBef>
              <a:spcAft>
                <a:spcPct val="0"/>
              </a:spcAft>
              <a:defRPr sz="2200" b="1">
                <a:solidFill>
                  <a:srgbClr val="777777"/>
                </a:solidFill>
                <a:latin typeface="Arial" pitchFamily="34" charset="0"/>
              </a:defRPr>
            </a:lvl4pPr>
            <a:lvl5pPr algn="l" defTabSz="944563" rtl="0" eaLnBrk="1" fontAlgn="base" hangingPunct="1">
              <a:lnSpc>
                <a:spcPct val="90000"/>
              </a:lnSpc>
              <a:spcBef>
                <a:spcPct val="40000"/>
              </a:spcBef>
              <a:spcAft>
                <a:spcPct val="0"/>
              </a:spcAft>
              <a:defRPr sz="2200" b="1">
                <a:solidFill>
                  <a:srgbClr val="777777"/>
                </a:solidFill>
                <a:latin typeface="Arial" pitchFamily="34" charset="0"/>
              </a:defRPr>
            </a:lvl5pPr>
            <a:lvl6pPr marL="457200" algn="l" defTabSz="944563" rtl="0" eaLnBrk="1" fontAlgn="base" hangingPunct="1">
              <a:lnSpc>
                <a:spcPct val="90000"/>
              </a:lnSpc>
              <a:spcBef>
                <a:spcPct val="40000"/>
              </a:spcBef>
              <a:spcAft>
                <a:spcPct val="0"/>
              </a:spcAft>
              <a:defRPr sz="2200" b="1">
                <a:solidFill>
                  <a:srgbClr val="777777"/>
                </a:solidFill>
                <a:latin typeface="Arial" pitchFamily="34" charset="0"/>
              </a:defRPr>
            </a:lvl6pPr>
            <a:lvl7pPr marL="914400" algn="l" defTabSz="944563" rtl="0" eaLnBrk="1" fontAlgn="base" hangingPunct="1">
              <a:lnSpc>
                <a:spcPct val="90000"/>
              </a:lnSpc>
              <a:spcBef>
                <a:spcPct val="40000"/>
              </a:spcBef>
              <a:spcAft>
                <a:spcPct val="0"/>
              </a:spcAft>
              <a:defRPr sz="2200" b="1">
                <a:solidFill>
                  <a:srgbClr val="777777"/>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rgbClr val="777777"/>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rgbClr val="777777"/>
                </a:solidFill>
                <a:latin typeface="Arial" pitchFamily="34" charset="0"/>
              </a:defRPr>
            </a:lvl9pPr>
          </a:lstStyle>
          <a:p>
            <a:r>
              <a:rPr lang="en-US" sz="3200" kern="0" dirty="0"/>
              <a:t>Other WSD Drought Related Products</a:t>
            </a:r>
          </a:p>
        </p:txBody>
      </p:sp>
    </p:spTree>
    <p:extLst>
      <p:ext uri="{BB962C8B-B14F-4D97-AF65-F5344CB8AC3E}">
        <p14:creationId xmlns:p14="http://schemas.microsoft.com/office/powerpoint/2010/main" val="211396116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075" y="361503"/>
            <a:ext cx="7350125" cy="603250"/>
          </a:xfrm>
        </p:spPr>
        <p:txBody>
          <a:bodyPr/>
          <a:lstStyle/>
          <a:p>
            <a:r>
              <a:rPr lang="en-US" sz="3200" dirty="0"/>
              <a:t>Other WSD Drought Related Products</a:t>
            </a:r>
          </a:p>
        </p:txBody>
      </p:sp>
      <p:sp>
        <p:nvSpPr>
          <p:cNvPr id="8" name="Title 1"/>
          <p:cNvSpPr txBox="1">
            <a:spLocks/>
          </p:cNvSpPr>
          <p:nvPr/>
        </p:nvSpPr>
        <p:spPr bwMode="auto">
          <a:xfrm>
            <a:off x="324809" y="1411897"/>
            <a:ext cx="4311359" cy="2053197"/>
          </a:xfrm>
          <a:prstGeom prst="rect">
            <a:avLst/>
          </a:prstGeom>
          <a:noFill/>
          <a:ln w="12700" algn="ctr">
            <a:noFill/>
            <a:miter lim="800000"/>
            <a:headEnd/>
            <a:tailEnd/>
          </a:ln>
          <a:effectLst/>
        </p:spPr>
        <p:txBody>
          <a:bodyPr vert="horz" wrap="square" lIns="0" tIns="0" rIns="0" bIns="0" numCol="1" anchor="t" anchorCtr="0" compatLnSpc="1">
            <a:prstTxWarp prst="textNoShape">
              <a:avLst/>
            </a:prstTxWarp>
          </a:bodyPr>
          <a:lstStyle>
            <a:lvl1pPr algn="l" defTabSz="944563" rtl="0" eaLnBrk="1" fontAlgn="base" hangingPunct="1">
              <a:lnSpc>
                <a:spcPct val="90000"/>
              </a:lnSpc>
              <a:spcBef>
                <a:spcPct val="40000"/>
              </a:spcBef>
              <a:spcAft>
                <a:spcPct val="0"/>
              </a:spcAft>
              <a:defRPr sz="2200" b="1">
                <a:solidFill>
                  <a:schemeClr val="accent1"/>
                </a:solidFill>
                <a:latin typeface="+mj-lt"/>
                <a:ea typeface="+mj-ea"/>
                <a:cs typeface="+mj-cs"/>
              </a:defRPr>
            </a:lvl1pPr>
            <a:lvl2pPr algn="l" defTabSz="944563" rtl="0" eaLnBrk="1" fontAlgn="base" hangingPunct="1">
              <a:lnSpc>
                <a:spcPct val="90000"/>
              </a:lnSpc>
              <a:spcBef>
                <a:spcPct val="40000"/>
              </a:spcBef>
              <a:spcAft>
                <a:spcPct val="0"/>
              </a:spcAft>
              <a:defRPr sz="2200" b="1">
                <a:solidFill>
                  <a:srgbClr val="777777"/>
                </a:solidFill>
                <a:latin typeface="Arial" pitchFamily="34" charset="0"/>
              </a:defRPr>
            </a:lvl2pPr>
            <a:lvl3pPr algn="l" defTabSz="944563" rtl="0" eaLnBrk="1" fontAlgn="base" hangingPunct="1">
              <a:lnSpc>
                <a:spcPct val="90000"/>
              </a:lnSpc>
              <a:spcBef>
                <a:spcPct val="40000"/>
              </a:spcBef>
              <a:spcAft>
                <a:spcPct val="0"/>
              </a:spcAft>
              <a:defRPr sz="2200" b="1">
                <a:solidFill>
                  <a:srgbClr val="777777"/>
                </a:solidFill>
                <a:latin typeface="Arial" pitchFamily="34" charset="0"/>
              </a:defRPr>
            </a:lvl3pPr>
            <a:lvl4pPr algn="l" defTabSz="944563" rtl="0" eaLnBrk="1" fontAlgn="base" hangingPunct="1">
              <a:lnSpc>
                <a:spcPct val="90000"/>
              </a:lnSpc>
              <a:spcBef>
                <a:spcPct val="40000"/>
              </a:spcBef>
              <a:spcAft>
                <a:spcPct val="0"/>
              </a:spcAft>
              <a:defRPr sz="2200" b="1">
                <a:solidFill>
                  <a:srgbClr val="777777"/>
                </a:solidFill>
                <a:latin typeface="Arial" pitchFamily="34" charset="0"/>
              </a:defRPr>
            </a:lvl4pPr>
            <a:lvl5pPr algn="l" defTabSz="944563" rtl="0" eaLnBrk="1" fontAlgn="base" hangingPunct="1">
              <a:lnSpc>
                <a:spcPct val="90000"/>
              </a:lnSpc>
              <a:spcBef>
                <a:spcPct val="40000"/>
              </a:spcBef>
              <a:spcAft>
                <a:spcPct val="0"/>
              </a:spcAft>
              <a:defRPr sz="2200" b="1">
                <a:solidFill>
                  <a:srgbClr val="777777"/>
                </a:solidFill>
                <a:latin typeface="Arial" pitchFamily="34" charset="0"/>
              </a:defRPr>
            </a:lvl5pPr>
            <a:lvl6pPr marL="457200" algn="l" defTabSz="944563" rtl="0" eaLnBrk="1" fontAlgn="base" hangingPunct="1">
              <a:lnSpc>
                <a:spcPct val="90000"/>
              </a:lnSpc>
              <a:spcBef>
                <a:spcPct val="40000"/>
              </a:spcBef>
              <a:spcAft>
                <a:spcPct val="0"/>
              </a:spcAft>
              <a:defRPr sz="2200" b="1">
                <a:solidFill>
                  <a:srgbClr val="777777"/>
                </a:solidFill>
                <a:latin typeface="Arial" pitchFamily="34" charset="0"/>
              </a:defRPr>
            </a:lvl6pPr>
            <a:lvl7pPr marL="914400" algn="l" defTabSz="944563" rtl="0" eaLnBrk="1" fontAlgn="base" hangingPunct="1">
              <a:lnSpc>
                <a:spcPct val="90000"/>
              </a:lnSpc>
              <a:spcBef>
                <a:spcPct val="40000"/>
              </a:spcBef>
              <a:spcAft>
                <a:spcPct val="0"/>
              </a:spcAft>
              <a:defRPr sz="2200" b="1">
                <a:solidFill>
                  <a:srgbClr val="777777"/>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rgbClr val="777777"/>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rgbClr val="777777"/>
                </a:solidFill>
                <a:latin typeface="Arial" pitchFamily="34" charset="0"/>
              </a:defRPr>
            </a:lvl9pPr>
          </a:lstStyle>
          <a:p>
            <a:pPr marL="285750" indent="-285750">
              <a:buFont typeface="Arial" panose="020B0604020202020204" pitchFamily="34" charset="0"/>
              <a:buChar char="•"/>
            </a:pPr>
            <a:r>
              <a:rPr lang="en-US" sz="2400" b="0" dirty="0"/>
              <a:t>Water Utility Public Awareness Tool Kit</a:t>
            </a:r>
          </a:p>
          <a:p>
            <a:pPr marL="742950" lvl="1" indent="-285750">
              <a:buFont typeface="Arial" panose="020B0604020202020204" pitchFamily="34" charset="0"/>
              <a:buChar char="•"/>
            </a:pPr>
            <a:r>
              <a:rPr lang="en-US" sz="2000" b="0" dirty="0">
                <a:solidFill>
                  <a:schemeClr val="tx1"/>
                </a:solidFill>
                <a:latin typeface="+mn-lt"/>
              </a:rPr>
              <a:t>By using several effective communications methods—print, web, and TV— this kit will help officials reinforce important messages to the public and drive home the call to action. </a:t>
            </a:r>
          </a:p>
        </p:txBody>
      </p:sp>
      <p:pic>
        <p:nvPicPr>
          <p:cNvPr id="3" name="Picture 2"/>
          <p:cNvPicPr>
            <a:picLocks noChangeAspect="1"/>
          </p:cNvPicPr>
          <p:nvPr/>
        </p:nvPicPr>
        <p:blipFill>
          <a:blip r:embed="rId3"/>
          <a:stretch>
            <a:fillRect/>
          </a:stretch>
        </p:blipFill>
        <p:spPr>
          <a:xfrm>
            <a:off x="5122444" y="1171266"/>
            <a:ext cx="3390900" cy="5210175"/>
          </a:xfrm>
          <a:prstGeom prst="rect">
            <a:avLst/>
          </a:prstGeom>
        </p:spPr>
      </p:pic>
    </p:spTree>
    <p:extLst>
      <p:ext uri="{BB962C8B-B14F-4D97-AF65-F5344CB8AC3E}">
        <p14:creationId xmlns:p14="http://schemas.microsoft.com/office/powerpoint/2010/main" val="409649577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075" y="361503"/>
            <a:ext cx="7835399" cy="603250"/>
          </a:xfrm>
        </p:spPr>
        <p:txBody>
          <a:bodyPr/>
          <a:lstStyle/>
          <a:p>
            <a:r>
              <a:rPr lang="en-US" sz="3200" dirty="0"/>
              <a:t>A Few Lessons Learned Along the Way</a:t>
            </a:r>
          </a:p>
        </p:txBody>
      </p:sp>
      <p:sp>
        <p:nvSpPr>
          <p:cNvPr id="8" name="Title 1"/>
          <p:cNvSpPr txBox="1">
            <a:spLocks/>
          </p:cNvSpPr>
          <p:nvPr/>
        </p:nvSpPr>
        <p:spPr bwMode="auto">
          <a:xfrm>
            <a:off x="324809" y="1411896"/>
            <a:ext cx="7712285" cy="4812441"/>
          </a:xfrm>
          <a:prstGeom prst="rect">
            <a:avLst/>
          </a:prstGeom>
          <a:noFill/>
          <a:ln w="12700" algn="ctr">
            <a:noFill/>
            <a:miter lim="800000"/>
            <a:headEnd/>
            <a:tailEnd/>
          </a:ln>
          <a:effectLst/>
        </p:spPr>
        <p:txBody>
          <a:bodyPr vert="horz" wrap="square" lIns="0" tIns="0" rIns="0" bIns="0" numCol="1" anchor="t" anchorCtr="0" compatLnSpc="1">
            <a:prstTxWarp prst="textNoShape">
              <a:avLst/>
            </a:prstTxWarp>
          </a:bodyPr>
          <a:lstStyle>
            <a:lvl1pPr algn="l" defTabSz="944563" rtl="0" eaLnBrk="1" fontAlgn="base" hangingPunct="1">
              <a:lnSpc>
                <a:spcPct val="90000"/>
              </a:lnSpc>
              <a:spcBef>
                <a:spcPct val="40000"/>
              </a:spcBef>
              <a:spcAft>
                <a:spcPct val="0"/>
              </a:spcAft>
              <a:defRPr sz="2200" b="1">
                <a:solidFill>
                  <a:schemeClr val="accent1"/>
                </a:solidFill>
                <a:latin typeface="+mj-lt"/>
                <a:ea typeface="+mj-ea"/>
                <a:cs typeface="+mj-cs"/>
              </a:defRPr>
            </a:lvl1pPr>
            <a:lvl2pPr algn="l" defTabSz="944563" rtl="0" eaLnBrk="1" fontAlgn="base" hangingPunct="1">
              <a:lnSpc>
                <a:spcPct val="90000"/>
              </a:lnSpc>
              <a:spcBef>
                <a:spcPct val="40000"/>
              </a:spcBef>
              <a:spcAft>
                <a:spcPct val="0"/>
              </a:spcAft>
              <a:defRPr sz="2200" b="1">
                <a:solidFill>
                  <a:srgbClr val="777777"/>
                </a:solidFill>
                <a:latin typeface="Arial" pitchFamily="34" charset="0"/>
              </a:defRPr>
            </a:lvl2pPr>
            <a:lvl3pPr algn="l" defTabSz="944563" rtl="0" eaLnBrk="1" fontAlgn="base" hangingPunct="1">
              <a:lnSpc>
                <a:spcPct val="90000"/>
              </a:lnSpc>
              <a:spcBef>
                <a:spcPct val="40000"/>
              </a:spcBef>
              <a:spcAft>
                <a:spcPct val="0"/>
              </a:spcAft>
              <a:defRPr sz="2200" b="1">
                <a:solidFill>
                  <a:srgbClr val="777777"/>
                </a:solidFill>
                <a:latin typeface="Arial" pitchFamily="34" charset="0"/>
              </a:defRPr>
            </a:lvl3pPr>
            <a:lvl4pPr algn="l" defTabSz="944563" rtl="0" eaLnBrk="1" fontAlgn="base" hangingPunct="1">
              <a:lnSpc>
                <a:spcPct val="90000"/>
              </a:lnSpc>
              <a:spcBef>
                <a:spcPct val="40000"/>
              </a:spcBef>
              <a:spcAft>
                <a:spcPct val="0"/>
              </a:spcAft>
              <a:defRPr sz="2200" b="1">
                <a:solidFill>
                  <a:srgbClr val="777777"/>
                </a:solidFill>
                <a:latin typeface="Arial" pitchFamily="34" charset="0"/>
              </a:defRPr>
            </a:lvl4pPr>
            <a:lvl5pPr algn="l" defTabSz="944563" rtl="0" eaLnBrk="1" fontAlgn="base" hangingPunct="1">
              <a:lnSpc>
                <a:spcPct val="90000"/>
              </a:lnSpc>
              <a:spcBef>
                <a:spcPct val="40000"/>
              </a:spcBef>
              <a:spcAft>
                <a:spcPct val="0"/>
              </a:spcAft>
              <a:defRPr sz="2200" b="1">
                <a:solidFill>
                  <a:srgbClr val="777777"/>
                </a:solidFill>
                <a:latin typeface="Arial" pitchFamily="34" charset="0"/>
              </a:defRPr>
            </a:lvl5pPr>
            <a:lvl6pPr marL="457200" algn="l" defTabSz="944563" rtl="0" eaLnBrk="1" fontAlgn="base" hangingPunct="1">
              <a:lnSpc>
                <a:spcPct val="90000"/>
              </a:lnSpc>
              <a:spcBef>
                <a:spcPct val="40000"/>
              </a:spcBef>
              <a:spcAft>
                <a:spcPct val="0"/>
              </a:spcAft>
              <a:defRPr sz="2200" b="1">
                <a:solidFill>
                  <a:srgbClr val="777777"/>
                </a:solidFill>
                <a:latin typeface="Arial" pitchFamily="34" charset="0"/>
              </a:defRPr>
            </a:lvl6pPr>
            <a:lvl7pPr marL="914400" algn="l" defTabSz="944563" rtl="0" eaLnBrk="1" fontAlgn="base" hangingPunct="1">
              <a:lnSpc>
                <a:spcPct val="90000"/>
              </a:lnSpc>
              <a:spcBef>
                <a:spcPct val="40000"/>
              </a:spcBef>
              <a:spcAft>
                <a:spcPct val="0"/>
              </a:spcAft>
              <a:defRPr sz="2200" b="1">
                <a:solidFill>
                  <a:srgbClr val="777777"/>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rgbClr val="777777"/>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rgbClr val="777777"/>
                </a:solidFill>
                <a:latin typeface="Arial" pitchFamily="34" charset="0"/>
              </a:defRPr>
            </a:lvl9pPr>
          </a:lstStyle>
          <a:p>
            <a:pPr marL="285750" indent="-285750">
              <a:buFont typeface="Arial" panose="020B0604020202020204" pitchFamily="34" charset="0"/>
              <a:buChar char="•"/>
            </a:pPr>
            <a:r>
              <a:rPr lang="en-US" sz="2400" b="0" dirty="0"/>
              <a:t>Have a water shortage plan</a:t>
            </a:r>
          </a:p>
          <a:p>
            <a:pPr marL="742950" lvl="1" indent="-285750">
              <a:buFont typeface="Arial" panose="020B0604020202020204" pitchFamily="34" charset="0"/>
              <a:buChar char="•"/>
            </a:pPr>
            <a:r>
              <a:rPr lang="en-US" sz="2000" b="0" dirty="0">
                <a:solidFill>
                  <a:schemeClr val="tx1"/>
                </a:solidFill>
                <a:latin typeface="+mn-lt"/>
              </a:rPr>
              <a:t>Conduct training on the plan, not just lip service.  What does it really require to truck in water?</a:t>
            </a:r>
          </a:p>
          <a:p>
            <a:pPr marL="285750" indent="-285750">
              <a:buFont typeface="Arial" panose="020B0604020202020204" pitchFamily="34" charset="0"/>
              <a:buChar char="•"/>
            </a:pPr>
            <a:r>
              <a:rPr lang="en-US" sz="2400" b="0" dirty="0"/>
              <a:t>Have a short-term and a long-term plan</a:t>
            </a:r>
          </a:p>
          <a:p>
            <a:pPr marL="742950" lvl="1" indent="-285750">
              <a:buFont typeface="Arial" panose="020B0604020202020204" pitchFamily="34" charset="0"/>
              <a:buChar char="•"/>
            </a:pPr>
            <a:r>
              <a:rPr lang="en-US" sz="2000" b="0" dirty="0">
                <a:solidFill>
                  <a:schemeClr val="tx1"/>
                </a:solidFill>
              </a:rPr>
              <a:t>Capital improvements take time and money.  Have a 6-month, 5-year and 10-year plan</a:t>
            </a:r>
          </a:p>
          <a:p>
            <a:pPr marL="285750" indent="-285750">
              <a:buFont typeface="Arial" panose="020B0604020202020204" pitchFamily="34" charset="0"/>
              <a:buChar char="•"/>
            </a:pPr>
            <a:r>
              <a:rPr lang="en-US" sz="2400" b="0" dirty="0"/>
              <a:t>It usually always comes down to money</a:t>
            </a:r>
          </a:p>
          <a:p>
            <a:pPr marL="742950" lvl="1" indent="-285750">
              <a:buFont typeface="Arial" panose="020B0604020202020204" pitchFamily="34" charset="0"/>
              <a:buChar char="•"/>
            </a:pPr>
            <a:r>
              <a:rPr lang="en-US" sz="2000" b="0" dirty="0">
                <a:solidFill>
                  <a:schemeClr val="tx1"/>
                </a:solidFill>
              </a:rPr>
              <a:t>Asset management is key, esp. evaluating rate structures (many systems moving toward higher base rates)</a:t>
            </a:r>
          </a:p>
          <a:p>
            <a:pPr marL="285750" indent="-285750">
              <a:buFont typeface="Arial" panose="020B0604020202020204" pitchFamily="34" charset="0"/>
              <a:buChar char="•"/>
            </a:pPr>
            <a:r>
              <a:rPr lang="en-US" sz="2400" b="0" dirty="0"/>
              <a:t>Don’t ever assume you have enough water</a:t>
            </a:r>
          </a:p>
          <a:p>
            <a:pPr marL="742950" lvl="1" indent="-285750">
              <a:buFont typeface="Arial" panose="020B0604020202020204" pitchFamily="34" charset="0"/>
              <a:buChar char="•"/>
            </a:pPr>
            <a:r>
              <a:rPr lang="en-US" sz="2000" b="0" dirty="0">
                <a:solidFill>
                  <a:schemeClr val="tx1"/>
                </a:solidFill>
              </a:rPr>
              <a:t>If you think you have enough now, then start planning for the next source.  No easy water sources anymore.</a:t>
            </a:r>
          </a:p>
          <a:p>
            <a:pPr marL="285750" indent="-285750">
              <a:buFont typeface="Arial" panose="020B0604020202020204" pitchFamily="34" charset="0"/>
              <a:buChar char="•"/>
            </a:pPr>
            <a:endParaRPr lang="en-US" sz="2000" b="0" dirty="0">
              <a:solidFill>
                <a:schemeClr val="tx1"/>
              </a:solidFill>
            </a:endParaRPr>
          </a:p>
          <a:p>
            <a:pPr marL="285750" indent="-285750">
              <a:buFont typeface="Arial" panose="020B0604020202020204" pitchFamily="34" charset="0"/>
              <a:buChar char="•"/>
            </a:pPr>
            <a:endParaRPr lang="en-US" sz="2000" b="0" dirty="0">
              <a:solidFill>
                <a:schemeClr val="tx1"/>
              </a:solidFill>
              <a:latin typeface="+mn-lt"/>
            </a:endParaRPr>
          </a:p>
          <a:p>
            <a:endParaRPr lang="en-US" sz="2000" b="0" dirty="0">
              <a:solidFill>
                <a:schemeClr val="tx1"/>
              </a:solidFill>
              <a:latin typeface="+mn-lt"/>
            </a:endParaRPr>
          </a:p>
        </p:txBody>
      </p:sp>
    </p:spTree>
    <p:extLst>
      <p:ext uri="{BB962C8B-B14F-4D97-AF65-F5344CB8AC3E}">
        <p14:creationId xmlns:p14="http://schemas.microsoft.com/office/powerpoint/2010/main" val="424782784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2193" y="5292530"/>
            <a:ext cx="7153154" cy="1446550"/>
          </a:xfrm>
          <a:prstGeom prst="rect">
            <a:avLst/>
          </a:prstGeom>
          <a:noFill/>
        </p:spPr>
        <p:txBody>
          <a:bodyPr wrap="square" rtlCol="0">
            <a:spAutoFit/>
          </a:bodyPr>
          <a:lstStyle/>
          <a:p>
            <a:pPr eaLnBrk="0" fontAlgn="base" hangingPunct="0">
              <a:spcBef>
                <a:spcPct val="0"/>
              </a:spcBef>
              <a:spcAft>
                <a:spcPct val="0"/>
              </a:spcAft>
            </a:pPr>
            <a:r>
              <a:rPr lang="en-US" sz="1600" dirty="0">
                <a:solidFill>
                  <a:schemeClr val="accent1"/>
                </a:solidFill>
                <a:latin typeface="Arial" panose="020B0604020202020204" pitchFamily="34" charset="0"/>
                <a:cs typeface="Arial" panose="020B0604020202020204" pitchFamily="34" charset="0"/>
              </a:rPr>
              <a:t>Explore at:</a:t>
            </a:r>
          </a:p>
          <a:p>
            <a:pPr eaLnBrk="0" fontAlgn="base" hangingPunct="0">
              <a:spcBef>
                <a:spcPct val="0"/>
              </a:spcBef>
              <a:spcAft>
                <a:spcPct val="0"/>
              </a:spcAft>
            </a:pPr>
            <a:r>
              <a:rPr lang="en-US" b="1" u="sng" dirty="0">
                <a:solidFill>
                  <a:srgbClr val="0070C0"/>
                </a:solidFill>
                <a:latin typeface="Arial" panose="020B0604020202020204" pitchFamily="34" charset="0"/>
                <a:cs typeface="Arial" panose="020B0604020202020204" pitchFamily="34" charset="0"/>
                <a:hlinkClick r:id="rId3"/>
              </a:rPr>
              <a:t>https://www.epa.gov/waterutilityresponse/drought-response-and-recovery-guide-water-utilities</a:t>
            </a:r>
            <a:endParaRPr lang="en-US" b="1" u="sng" dirty="0">
              <a:solidFill>
                <a:srgbClr val="0070C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US" b="1" u="sng" dirty="0">
              <a:solidFill>
                <a:srgbClr val="0070C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b="1" dirty="0">
                <a:solidFill>
                  <a:srgbClr val="0070C0"/>
                </a:solidFill>
                <a:latin typeface="Arial" panose="020B0604020202020204" pitchFamily="34" charset="0"/>
                <a:cs typeface="Arial" panose="020B0604020202020204" pitchFamily="34" charset="0"/>
              </a:rPr>
              <a:t>                     .. or google: “EPA Drought Response”</a:t>
            </a:r>
          </a:p>
        </p:txBody>
      </p:sp>
      <p:sp>
        <p:nvSpPr>
          <p:cNvPr id="6" name="Title 1"/>
          <p:cNvSpPr txBox="1">
            <a:spLocks/>
          </p:cNvSpPr>
          <p:nvPr/>
        </p:nvSpPr>
        <p:spPr>
          <a:xfrm>
            <a:off x="381000" y="304800"/>
            <a:ext cx="7267575" cy="914400"/>
          </a:xfrm>
          <a:prstGeom prst="rect">
            <a:avLst/>
          </a:prstGeom>
        </p:spPr>
        <p:txBody>
          <a:bodyP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600" b="1" dirty="0">
                <a:solidFill>
                  <a:srgbClr val="0070C0"/>
                </a:solidFill>
                <a:latin typeface="Arial" panose="020B0604020202020204" pitchFamily="34" charset="0"/>
                <a:cs typeface="Arial" panose="020B0604020202020204" pitchFamily="34" charset="0"/>
              </a:rPr>
              <a:t>Drought Response and Recovery</a:t>
            </a:r>
            <a:br>
              <a:rPr lang="en-US" sz="3600" b="1" dirty="0">
                <a:solidFill>
                  <a:srgbClr val="0070C0"/>
                </a:solidFill>
                <a:latin typeface="Arial" panose="020B0604020202020204" pitchFamily="34" charset="0"/>
                <a:cs typeface="Arial" panose="020B0604020202020204" pitchFamily="34" charset="0"/>
              </a:rPr>
            </a:br>
            <a:r>
              <a:rPr lang="en-US" sz="2200" dirty="0">
                <a:solidFill>
                  <a:srgbClr val="0070C0"/>
                </a:solidFill>
                <a:latin typeface="Arial" panose="020B0604020202020204" pitchFamily="34" charset="0"/>
                <a:cs typeface="Arial" panose="020B0604020202020204" pitchFamily="34" charset="0"/>
              </a:rPr>
              <a:t>Q&amp;A</a:t>
            </a:r>
            <a:endParaRPr lang="en-US" sz="2700" dirty="0">
              <a:solidFill>
                <a:srgbClr val="0070C0"/>
              </a:solidFill>
              <a:latin typeface="Arial" panose="020B0604020202020204" pitchFamily="34" charset="0"/>
              <a:cs typeface="Arial" panose="020B0604020202020204" pitchFamily="34" charset="0"/>
            </a:endParaRPr>
          </a:p>
        </p:txBody>
      </p:sp>
      <p:sp>
        <p:nvSpPr>
          <p:cNvPr id="7" name="Rectangle 6"/>
          <p:cNvSpPr/>
          <p:nvPr/>
        </p:nvSpPr>
        <p:spPr>
          <a:xfrm>
            <a:off x="2004735" y="3646413"/>
            <a:ext cx="5005665" cy="1569660"/>
          </a:xfrm>
          <a:prstGeom prst="rect">
            <a:avLst/>
          </a:prstGeom>
        </p:spPr>
        <p:txBody>
          <a:bodyPr wrap="none">
            <a:spAutoFit/>
          </a:bodyPr>
          <a:lstStyle/>
          <a:p>
            <a:pPr algn="ctr" eaLnBrk="0" fontAlgn="base" hangingPunct="0">
              <a:spcBef>
                <a:spcPct val="0"/>
              </a:spcBef>
              <a:spcAft>
                <a:spcPct val="0"/>
              </a:spcAft>
            </a:pPr>
            <a:r>
              <a:rPr lang="en-US" sz="3200" b="1" dirty="0">
                <a:solidFill>
                  <a:srgbClr val="0070C0"/>
                </a:solidFill>
                <a:latin typeface="Arial" panose="020B0604020202020204" pitchFamily="34" charset="0"/>
                <a:cs typeface="Arial" panose="020B0604020202020204" pitchFamily="34" charset="0"/>
              </a:rPr>
              <a:t>Questions?</a:t>
            </a:r>
          </a:p>
          <a:p>
            <a:pPr algn="ctr" eaLnBrk="0" fontAlgn="base" hangingPunct="0">
              <a:spcBef>
                <a:spcPct val="0"/>
              </a:spcBef>
              <a:spcAft>
                <a:spcPct val="0"/>
              </a:spcAft>
            </a:pPr>
            <a:endParaRPr lang="en-US" sz="1600" b="1" dirty="0">
              <a:solidFill>
                <a:srgbClr val="0070C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1600" b="1" dirty="0">
                <a:solidFill>
                  <a:srgbClr val="0070C0"/>
                </a:solidFill>
                <a:latin typeface="Arial" panose="020B0604020202020204" pitchFamily="34" charset="0"/>
                <a:cs typeface="Arial" panose="020B0604020202020204" pitchFamily="34" charset="0"/>
              </a:rPr>
              <a:t>Project Contacts: </a:t>
            </a:r>
          </a:p>
          <a:p>
            <a:pPr algn="ctr" eaLnBrk="0" fontAlgn="base" hangingPunct="0">
              <a:spcBef>
                <a:spcPct val="0"/>
              </a:spcBef>
              <a:spcAft>
                <a:spcPct val="0"/>
              </a:spcAft>
            </a:pPr>
            <a:r>
              <a:rPr lang="en-US" sz="1600" dirty="0">
                <a:solidFill>
                  <a:srgbClr val="0070C0"/>
                </a:solidFill>
                <a:latin typeface="Arial" panose="020B0604020202020204" pitchFamily="34" charset="0"/>
                <a:cs typeface="Arial" panose="020B0604020202020204" pitchFamily="34" charset="0"/>
              </a:rPr>
              <a:t>Dawn Ison, </a:t>
            </a:r>
            <a:r>
              <a:rPr lang="en-US" sz="1600" dirty="0">
                <a:solidFill>
                  <a:srgbClr val="0070C0"/>
                </a:solidFill>
                <a:latin typeface="Arial" panose="020B0604020202020204" pitchFamily="34" charset="0"/>
                <a:cs typeface="Arial" panose="020B0604020202020204" pitchFamily="34" charset="0"/>
                <a:hlinkClick r:id="rId4"/>
              </a:rPr>
              <a:t>ison.dawn@epa.gov</a:t>
            </a:r>
            <a:r>
              <a:rPr lang="en-US" sz="1600" dirty="0">
                <a:solidFill>
                  <a:srgbClr val="0070C0"/>
                </a:solidFill>
                <a:latin typeface="Arial" panose="020B0604020202020204" pitchFamily="34" charset="0"/>
                <a:cs typeface="Arial" panose="020B0604020202020204" pitchFamily="34" charset="0"/>
              </a:rPr>
              <a:t>, 513-569-7686</a:t>
            </a:r>
          </a:p>
          <a:p>
            <a:pPr algn="ctr" eaLnBrk="0" fontAlgn="base" hangingPunct="0">
              <a:spcBef>
                <a:spcPct val="0"/>
              </a:spcBef>
              <a:spcAft>
                <a:spcPct val="0"/>
              </a:spcAft>
            </a:pPr>
            <a:r>
              <a:rPr lang="en-US" sz="1600" dirty="0">
                <a:solidFill>
                  <a:srgbClr val="0070C0"/>
                </a:solidFill>
                <a:latin typeface="Arial" panose="020B0604020202020204" pitchFamily="34" charset="0"/>
                <a:cs typeface="Arial" panose="020B0604020202020204" pitchFamily="34" charset="0"/>
              </a:rPr>
              <a:t>Brian Pickard, </a:t>
            </a:r>
            <a:r>
              <a:rPr lang="en-US" sz="1600" dirty="0">
                <a:solidFill>
                  <a:srgbClr val="0070C0"/>
                </a:solidFill>
                <a:latin typeface="Arial" panose="020B0604020202020204" pitchFamily="34" charset="0"/>
                <a:cs typeface="Arial" panose="020B0604020202020204" pitchFamily="34" charset="0"/>
                <a:hlinkClick r:id="rId5"/>
              </a:rPr>
              <a:t>pickard.brian@epa.gov</a:t>
            </a:r>
            <a:r>
              <a:rPr lang="en-US" sz="1600" dirty="0">
                <a:solidFill>
                  <a:srgbClr val="0070C0"/>
                </a:solidFill>
                <a:latin typeface="Arial" panose="020B0604020202020204" pitchFamily="34" charset="0"/>
                <a:cs typeface="Arial" panose="020B0604020202020204" pitchFamily="34" charset="0"/>
              </a:rPr>
              <a:t>, 202-564-0827</a:t>
            </a:r>
          </a:p>
        </p:txBody>
      </p:sp>
      <p:pic>
        <p:nvPicPr>
          <p:cNvPr id="10" name="Picture 9"/>
          <p:cNvPicPr>
            <a:picLocks noChangeAspect="1"/>
          </p:cNvPicPr>
          <p:nvPr/>
        </p:nvPicPr>
        <p:blipFill>
          <a:blip r:embed="rId6"/>
          <a:stretch>
            <a:fillRect/>
          </a:stretch>
        </p:blipFill>
        <p:spPr>
          <a:xfrm>
            <a:off x="4949933" y="1308321"/>
            <a:ext cx="3322108" cy="2214739"/>
          </a:xfrm>
          <a:prstGeom prst="rect">
            <a:avLst/>
          </a:prstGeom>
          <a:ln w="19050">
            <a:solidFill>
              <a:schemeClr val="tx1">
                <a:lumMod val="75000"/>
                <a:lumOff val="25000"/>
              </a:schemeClr>
            </a:solidFill>
          </a:ln>
          <a:effectLst>
            <a:outerShdw blurRad="203200" dist="254000" dir="8100000" algn="tr" rotWithShape="0">
              <a:prstClr val="black">
                <a:alpha val="36000"/>
              </a:prstClr>
            </a:outerShdw>
          </a:effectLst>
        </p:spPr>
      </p:pic>
      <p:pic>
        <p:nvPicPr>
          <p:cNvPr id="11" name="Picture 10"/>
          <p:cNvPicPr>
            <a:picLocks noChangeAspect="1"/>
          </p:cNvPicPr>
          <p:nvPr/>
        </p:nvPicPr>
        <p:blipFill>
          <a:blip r:embed="rId7"/>
          <a:stretch>
            <a:fillRect/>
          </a:stretch>
        </p:blipFill>
        <p:spPr>
          <a:xfrm>
            <a:off x="1192193" y="1330035"/>
            <a:ext cx="2916820" cy="2193025"/>
          </a:xfrm>
          <a:prstGeom prst="rect">
            <a:avLst/>
          </a:prstGeom>
          <a:ln w="19050">
            <a:solidFill>
              <a:schemeClr val="tx1">
                <a:lumMod val="75000"/>
                <a:lumOff val="25000"/>
              </a:schemeClr>
            </a:solidFill>
          </a:ln>
          <a:effectLst>
            <a:outerShdw blurRad="149987" dist="250190" dir="8460000" algn="ctr">
              <a:srgbClr val="000000">
                <a:alpha val="28000"/>
              </a:srgbClr>
            </a:outerShdw>
          </a:effectLst>
        </p:spPr>
      </p:pic>
    </p:spTree>
    <p:extLst>
      <p:ext uri="{BB962C8B-B14F-4D97-AF65-F5344CB8AC3E}">
        <p14:creationId xmlns:p14="http://schemas.microsoft.com/office/powerpoint/2010/main" val="2743328298"/>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329184" y="391589"/>
            <a:ext cx="7266432" cy="603250"/>
          </a:xfrm>
        </p:spPr>
        <p:txBody>
          <a:bodyPr/>
          <a:lstStyle/>
          <a:p>
            <a:r>
              <a:rPr lang="en-US" sz="3200" dirty="0"/>
              <a:t>Drought Response and Recovery </a:t>
            </a:r>
            <a:r>
              <a:rPr lang="en-US" sz="2000" b="0" dirty="0"/>
              <a:t>Project Approach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007" y="3690832"/>
            <a:ext cx="3589819" cy="2692364"/>
          </a:xfrm>
          <a:prstGeom prst="rect">
            <a:avLst/>
          </a:prstGeom>
          <a:ln w="19050">
            <a:solidFill>
              <a:schemeClr val="accent1"/>
            </a:solidFill>
          </a:ln>
        </p:spPr>
      </p:pic>
      <p:sp>
        <p:nvSpPr>
          <p:cNvPr id="2" name="TextBox 1"/>
          <p:cNvSpPr txBox="1"/>
          <p:nvPr/>
        </p:nvSpPr>
        <p:spPr>
          <a:xfrm>
            <a:off x="155563" y="1601176"/>
            <a:ext cx="4329431"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rPr>
              <a:t>Captured lessons learned from six diverse case studies (varying location, system type, etc.) which helped to drive Guide content</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Worked with Water Sector Focus Group throughout Guide development</a:t>
            </a:r>
          </a:p>
        </p:txBody>
      </p:sp>
      <p:sp>
        <p:nvSpPr>
          <p:cNvPr id="6" name="TextBox 5"/>
          <p:cNvSpPr txBox="1"/>
          <p:nvPr/>
        </p:nvSpPr>
        <p:spPr>
          <a:xfrm>
            <a:off x="4484995" y="3785725"/>
            <a:ext cx="4543258" cy="2308324"/>
          </a:xfrm>
          <a:prstGeom prst="rect">
            <a:avLst/>
          </a:prstGeom>
          <a:noFill/>
        </p:spPr>
        <p:txBody>
          <a:bodyPr wrap="square" rtlCol="0">
            <a:spAutoFit/>
          </a:bodyPr>
          <a:lstStyle/>
          <a:p>
            <a:r>
              <a:rPr lang="en-US" dirty="0">
                <a:solidFill>
                  <a:prstClr val="black"/>
                </a:solidFill>
              </a:rPr>
              <a:t>Case Study Visits:</a:t>
            </a:r>
          </a:p>
          <a:p>
            <a:endParaRPr lang="en-US" dirty="0">
              <a:solidFill>
                <a:prstClr val="black"/>
              </a:solidFill>
            </a:endParaRPr>
          </a:p>
          <a:p>
            <a:pPr marL="342900" indent="-342900">
              <a:buFont typeface="Arial" panose="020B0604020202020204" pitchFamily="34" charset="0"/>
              <a:buChar char="•"/>
            </a:pPr>
            <a:r>
              <a:rPr lang="en-US" dirty="0">
                <a:solidFill>
                  <a:prstClr val="black"/>
                </a:solidFill>
              </a:rPr>
              <a:t>Tuolumne Utilities District, CA</a:t>
            </a:r>
          </a:p>
          <a:p>
            <a:pPr marL="342900" indent="-342900">
              <a:buFont typeface="Arial" panose="020B0604020202020204" pitchFamily="34" charset="0"/>
              <a:buChar char="•"/>
            </a:pPr>
            <a:r>
              <a:rPr lang="en-US" dirty="0">
                <a:solidFill>
                  <a:prstClr val="black"/>
                </a:solidFill>
              </a:rPr>
              <a:t>Spicewood Beach Water System, TX</a:t>
            </a:r>
          </a:p>
          <a:p>
            <a:pPr marL="342900" indent="-342900">
              <a:buFont typeface="Arial" panose="020B0604020202020204" pitchFamily="34" charset="0"/>
              <a:buChar char="•"/>
            </a:pPr>
            <a:r>
              <a:rPr lang="en-US" dirty="0">
                <a:solidFill>
                  <a:prstClr val="black"/>
                </a:solidFill>
              </a:rPr>
              <a:t>City of Las Vegas, NM</a:t>
            </a:r>
          </a:p>
          <a:p>
            <a:pPr marL="342900" indent="-342900">
              <a:buFont typeface="Arial" panose="020B0604020202020204" pitchFamily="34" charset="0"/>
              <a:buChar char="•"/>
            </a:pPr>
            <a:r>
              <a:rPr lang="en-US" dirty="0">
                <a:solidFill>
                  <a:prstClr val="black"/>
                </a:solidFill>
              </a:rPr>
              <a:t>City of Hogansville, GA</a:t>
            </a:r>
          </a:p>
          <a:p>
            <a:pPr marL="342900" indent="-342900">
              <a:buFont typeface="Arial" panose="020B0604020202020204" pitchFamily="34" charset="0"/>
              <a:buChar char="•"/>
            </a:pPr>
            <a:r>
              <a:rPr lang="en-US" dirty="0">
                <a:solidFill>
                  <a:prstClr val="black"/>
                </a:solidFill>
              </a:rPr>
              <a:t>Cities of Hays and Russell, KS</a:t>
            </a:r>
          </a:p>
          <a:p>
            <a:pPr marL="342900" indent="-342900">
              <a:buFont typeface="Arial" panose="020B0604020202020204" pitchFamily="34" charset="0"/>
              <a:buChar char="•"/>
            </a:pPr>
            <a:r>
              <a:rPr lang="en-US" dirty="0">
                <a:solidFill>
                  <a:prstClr val="black"/>
                </a:solidFill>
              </a:rPr>
              <a:t>City of Clinton, OK</a:t>
            </a:r>
          </a:p>
        </p:txBody>
      </p:sp>
      <p:pic>
        <p:nvPicPr>
          <p:cNvPr id="3" name="Picture 2"/>
          <p:cNvPicPr>
            <a:picLocks noChangeAspect="1"/>
          </p:cNvPicPr>
          <p:nvPr/>
        </p:nvPicPr>
        <p:blipFill>
          <a:blip r:embed="rId4"/>
          <a:stretch>
            <a:fillRect/>
          </a:stretch>
        </p:blipFill>
        <p:spPr>
          <a:xfrm>
            <a:off x="4484995" y="1511954"/>
            <a:ext cx="4066208" cy="2157109"/>
          </a:xfrm>
          <a:prstGeom prst="rect">
            <a:avLst/>
          </a:prstGeom>
          <a:ln w="19050">
            <a:solidFill>
              <a:schemeClr val="accent1"/>
            </a:solidFill>
          </a:ln>
        </p:spPr>
      </p:pic>
    </p:spTree>
    <p:extLst>
      <p:ext uri="{BB962C8B-B14F-4D97-AF65-F5344CB8AC3E}">
        <p14:creationId xmlns:p14="http://schemas.microsoft.com/office/powerpoint/2010/main" val="917534042"/>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6574" y="772357"/>
            <a:ext cx="7538435" cy="5667810"/>
          </a:xfrm>
          <a:prstGeom prst="rect">
            <a:avLst/>
          </a:prstGeom>
          <a:ln w="28575">
            <a:solidFill>
              <a:schemeClr val="tx1">
                <a:lumMod val="75000"/>
                <a:lumOff val="25000"/>
              </a:schemeClr>
            </a:solidFill>
          </a:ln>
          <a:effectLst>
            <a:outerShdw blurRad="149987" dist="250190" dir="8460000" algn="ctr">
              <a:srgbClr val="000000">
                <a:alpha val="28000"/>
              </a:srgbClr>
            </a:outerShdw>
          </a:effectLst>
        </p:spPr>
      </p:pic>
      <p:sp>
        <p:nvSpPr>
          <p:cNvPr id="5" name="Title 1"/>
          <p:cNvSpPr>
            <a:spLocks noGrp="1"/>
          </p:cNvSpPr>
          <p:nvPr>
            <p:ph type="title"/>
          </p:nvPr>
        </p:nvSpPr>
        <p:spPr>
          <a:xfrm>
            <a:off x="329184" y="249978"/>
            <a:ext cx="7266432" cy="603250"/>
          </a:xfrm>
        </p:spPr>
        <p:txBody>
          <a:bodyPr/>
          <a:lstStyle/>
          <a:p>
            <a:r>
              <a:rPr lang="en-US" sz="3200" dirty="0"/>
              <a:t>Guide Home Page</a:t>
            </a:r>
          </a:p>
        </p:txBody>
      </p:sp>
      <p:sp>
        <p:nvSpPr>
          <p:cNvPr id="6" name="Rounded Rectangle 5"/>
          <p:cNvSpPr/>
          <p:nvPr/>
        </p:nvSpPr>
        <p:spPr bwMode="auto">
          <a:xfrm>
            <a:off x="2436273" y="3773009"/>
            <a:ext cx="4279036" cy="1669003"/>
          </a:xfrm>
          <a:prstGeom prst="round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MS PGothic" pitchFamily="34" charset="-128"/>
            </a:endParaRPr>
          </a:p>
        </p:txBody>
      </p:sp>
      <p:sp>
        <p:nvSpPr>
          <p:cNvPr id="7" name="Rounded Rectangle 6"/>
          <p:cNvSpPr/>
          <p:nvPr/>
        </p:nvSpPr>
        <p:spPr bwMode="auto">
          <a:xfrm>
            <a:off x="6715310" y="3762251"/>
            <a:ext cx="1363684" cy="1679761"/>
          </a:xfrm>
          <a:prstGeom prst="roundRect">
            <a:avLst/>
          </a:prstGeom>
          <a:noFill/>
          <a:ln w="2857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MS PGothic" pitchFamily="34" charset="-128"/>
            </a:endParaRPr>
          </a:p>
        </p:txBody>
      </p:sp>
    </p:spTree>
    <p:extLst>
      <p:ext uri="{BB962C8B-B14F-4D97-AF65-F5344CB8AC3E}">
        <p14:creationId xmlns:p14="http://schemas.microsoft.com/office/powerpoint/2010/main" val="894723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092" y="1402121"/>
            <a:ext cx="6048837" cy="4529154"/>
          </a:xfrm>
          <a:prstGeom prst="rect">
            <a:avLst/>
          </a:prstGeom>
          <a:ln w="19050">
            <a:solidFill>
              <a:schemeClr val="tx1">
                <a:lumMod val="75000"/>
                <a:lumOff val="25000"/>
              </a:schemeClr>
            </a:solidFill>
          </a:ln>
          <a:effectLst>
            <a:outerShdw blurRad="149987" dist="250190" dir="8460000" algn="ctr">
              <a:srgbClr val="000000">
                <a:alpha val="28000"/>
              </a:srgbClr>
            </a:outerShdw>
          </a:effectLst>
        </p:spPr>
      </p:pic>
      <p:pic>
        <p:nvPicPr>
          <p:cNvPr id="3" name="Picture 2"/>
          <p:cNvPicPr>
            <a:picLocks noChangeAspect="1"/>
          </p:cNvPicPr>
          <p:nvPr/>
        </p:nvPicPr>
        <p:blipFill>
          <a:blip r:embed="rId4"/>
          <a:stretch>
            <a:fillRect/>
          </a:stretch>
        </p:blipFill>
        <p:spPr>
          <a:xfrm>
            <a:off x="129092" y="1398220"/>
            <a:ext cx="6035008" cy="4536956"/>
          </a:xfrm>
          <a:prstGeom prst="rect">
            <a:avLst/>
          </a:prstGeom>
        </p:spPr>
      </p:pic>
      <p:sp>
        <p:nvSpPr>
          <p:cNvPr id="5" name="Title 1"/>
          <p:cNvSpPr>
            <a:spLocks noGrp="1"/>
          </p:cNvSpPr>
          <p:nvPr>
            <p:ph type="title"/>
          </p:nvPr>
        </p:nvSpPr>
        <p:spPr>
          <a:xfrm>
            <a:off x="239933" y="249978"/>
            <a:ext cx="7266432" cy="603250"/>
          </a:xfrm>
        </p:spPr>
        <p:txBody>
          <a:bodyPr/>
          <a:lstStyle/>
          <a:p>
            <a:r>
              <a:rPr lang="en-US" sz="3200" dirty="0"/>
              <a:t>Guide Navigation</a:t>
            </a:r>
            <a:br>
              <a:rPr lang="en-US" sz="3200" dirty="0"/>
            </a:br>
            <a:r>
              <a:rPr lang="en-US" sz="2000" b="0" dirty="0"/>
              <a:t>Informational and Easy-To-Use</a:t>
            </a:r>
          </a:p>
        </p:txBody>
      </p:sp>
      <p:sp>
        <p:nvSpPr>
          <p:cNvPr id="6" name="Rounded Rectangle 5"/>
          <p:cNvSpPr/>
          <p:nvPr/>
        </p:nvSpPr>
        <p:spPr bwMode="auto">
          <a:xfrm>
            <a:off x="112608" y="2071868"/>
            <a:ext cx="958928" cy="2196877"/>
          </a:xfrm>
          <a:prstGeom prst="roundRect">
            <a:avLst/>
          </a:pr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n>
                <a:solidFill>
                  <a:srgbClr val="B7D433"/>
                </a:solidFill>
              </a:ln>
              <a:solidFill>
                <a:srgbClr val="B7D433"/>
              </a:solidFill>
              <a:ea typeface="MS PGothic" pitchFamily="34" charset="-128"/>
            </a:endParaRPr>
          </a:p>
        </p:txBody>
      </p:sp>
      <p:sp>
        <p:nvSpPr>
          <p:cNvPr id="9" name="TextBox 8"/>
          <p:cNvSpPr txBox="1"/>
          <p:nvPr/>
        </p:nvSpPr>
        <p:spPr>
          <a:xfrm>
            <a:off x="6272029" y="1662687"/>
            <a:ext cx="2871971" cy="4524315"/>
          </a:xfrm>
          <a:prstGeom prst="rect">
            <a:avLst/>
          </a:prstGeom>
          <a:noFill/>
        </p:spPr>
        <p:txBody>
          <a:bodyPr wrap="square" rtlCol="0">
            <a:spAutoFit/>
          </a:bodyPr>
          <a:lstStyle/>
          <a:p>
            <a:r>
              <a:rPr lang="en-US" dirty="0">
                <a:solidFill>
                  <a:prstClr val="black"/>
                </a:solidFill>
              </a:rPr>
              <a:t>Explore the Drought Guide more easily through:</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Simple icons for tabs, worksheets and videos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Separate boxes embedded throughout that represent certain types of info</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Sections broken up into key areas with bullets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sp>
        <p:nvSpPr>
          <p:cNvPr id="10" name="Rectangle 9"/>
          <p:cNvSpPr/>
          <p:nvPr/>
        </p:nvSpPr>
        <p:spPr>
          <a:xfrm>
            <a:off x="239932" y="6157486"/>
            <a:ext cx="4902083" cy="369332"/>
          </a:xfrm>
          <a:prstGeom prst="rect">
            <a:avLst/>
          </a:prstGeom>
          <a:ln w="28575">
            <a:solidFill>
              <a:schemeClr val="tx1"/>
            </a:solidFill>
          </a:ln>
        </p:spPr>
        <p:txBody>
          <a:bodyPr wrap="square">
            <a:spAutoFit/>
          </a:bodyPr>
          <a:lstStyle/>
          <a:p>
            <a:r>
              <a:rPr lang="en-US" dirty="0">
                <a:solidFill>
                  <a:prstClr val="black"/>
                </a:solidFill>
              </a:rPr>
              <a:t>Quick navigation between sections and pages</a:t>
            </a:r>
          </a:p>
        </p:txBody>
      </p:sp>
      <p:cxnSp>
        <p:nvCxnSpPr>
          <p:cNvPr id="11" name="Elbow Connector 10"/>
          <p:cNvCxnSpPr>
            <a:stCxn id="10" idx="3"/>
            <a:endCxn id="7" idx="2"/>
          </p:cNvCxnSpPr>
          <p:nvPr/>
        </p:nvCxnSpPr>
        <p:spPr bwMode="auto">
          <a:xfrm flipV="1">
            <a:off x="5142015" y="5931275"/>
            <a:ext cx="69007" cy="410877"/>
          </a:xfrm>
          <a:prstGeom prst="bentConnector2">
            <a:avLst/>
          </a:prstGeom>
          <a:solidFill>
            <a:schemeClr val="accent1"/>
          </a:solidFill>
          <a:ln w="28575" cap="flat" cmpd="sng" algn="ctr">
            <a:solidFill>
              <a:schemeClr val="tx1"/>
            </a:solidFill>
            <a:prstDash val="solid"/>
            <a:round/>
            <a:headEnd type="none" w="lg" len="med"/>
            <a:tailEnd type="triangle"/>
          </a:ln>
          <a:effectLst/>
        </p:spPr>
      </p:cxnSp>
      <p:cxnSp>
        <p:nvCxnSpPr>
          <p:cNvPr id="12" name="Straight Arrow Connector 11"/>
          <p:cNvCxnSpPr/>
          <p:nvPr/>
        </p:nvCxnSpPr>
        <p:spPr bwMode="auto">
          <a:xfrm flipH="1" flipV="1">
            <a:off x="592072" y="4317357"/>
            <a:ext cx="11576" cy="184012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7" name="Rounded Rectangle 6"/>
          <p:cNvSpPr/>
          <p:nvPr/>
        </p:nvSpPr>
        <p:spPr bwMode="auto">
          <a:xfrm>
            <a:off x="4320073" y="5715000"/>
            <a:ext cx="1781898" cy="216275"/>
          </a:xfrm>
          <a:prstGeom prst="roundRect">
            <a:avLst/>
          </a:prstGeom>
          <a:noFill/>
          <a:ln w="28575" cap="flat" cmpd="sng" algn="ctr">
            <a:solidFill>
              <a:schemeClr val="tx1">
                <a:lumMod val="95000"/>
                <a:lumOff val="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spTree>
    <p:extLst>
      <p:ext uri="{BB962C8B-B14F-4D97-AF65-F5344CB8AC3E}">
        <p14:creationId xmlns:p14="http://schemas.microsoft.com/office/powerpoint/2010/main" val="1635377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01725" y="2277766"/>
            <a:ext cx="3054292" cy="2294493"/>
          </a:xfrm>
          <a:prstGeom prst="rect">
            <a:avLst/>
          </a:prstGeom>
          <a:ln w="19050">
            <a:solidFill>
              <a:schemeClr val="tx1">
                <a:lumMod val="75000"/>
                <a:lumOff val="25000"/>
              </a:schemeClr>
            </a:solidFill>
          </a:ln>
          <a:effectLst>
            <a:outerShdw blurRad="149987" dist="250190" dir="8460000" algn="ctr">
              <a:srgbClr val="000000">
                <a:alpha val="28000"/>
              </a:srgbClr>
            </a:outerShdw>
          </a:effectLst>
        </p:spPr>
      </p:pic>
      <p:pic>
        <p:nvPicPr>
          <p:cNvPr id="2" name="Picture 1"/>
          <p:cNvPicPr>
            <a:picLocks noChangeAspect="1"/>
          </p:cNvPicPr>
          <p:nvPr/>
        </p:nvPicPr>
        <p:blipFill>
          <a:blip r:embed="rId4"/>
          <a:stretch>
            <a:fillRect/>
          </a:stretch>
        </p:blipFill>
        <p:spPr>
          <a:xfrm>
            <a:off x="2623781" y="2285429"/>
            <a:ext cx="3032236" cy="2272983"/>
          </a:xfrm>
          <a:prstGeom prst="rect">
            <a:avLst/>
          </a:prstGeom>
        </p:spPr>
      </p:pic>
      <p:sp>
        <p:nvSpPr>
          <p:cNvPr id="5" name="Title 1"/>
          <p:cNvSpPr>
            <a:spLocks noGrp="1"/>
          </p:cNvSpPr>
          <p:nvPr>
            <p:ph type="title"/>
          </p:nvPr>
        </p:nvSpPr>
        <p:spPr>
          <a:xfrm>
            <a:off x="239933" y="249978"/>
            <a:ext cx="7266432" cy="603250"/>
          </a:xfrm>
        </p:spPr>
        <p:txBody>
          <a:bodyPr/>
          <a:lstStyle/>
          <a:p>
            <a:r>
              <a:rPr lang="en-US" sz="3200" dirty="0"/>
              <a:t>Guide Features</a:t>
            </a:r>
            <a:br>
              <a:rPr lang="en-US" sz="3200" dirty="0"/>
            </a:br>
            <a:r>
              <a:rPr lang="en-US" sz="2000" b="0" dirty="0"/>
              <a:t>Best Practices, Worksheets, Links and More</a:t>
            </a:r>
          </a:p>
        </p:txBody>
      </p:sp>
      <p:sp>
        <p:nvSpPr>
          <p:cNvPr id="6" name="Rounded Rectangle 5"/>
          <p:cNvSpPr/>
          <p:nvPr/>
        </p:nvSpPr>
        <p:spPr bwMode="auto">
          <a:xfrm>
            <a:off x="4754877" y="2657476"/>
            <a:ext cx="773830" cy="1273193"/>
          </a:xfrm>
          <a:prstGeom prst="roundRect">
            <a:avLst>
              <a:gd name="adj" fmla="val 9897"/>
            </a:avLst>
          </a:prstGeom>
          <a:noFill/>
          <a:ln w="190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rgbClr val="B7D433"/>
                </a:solidFill>
              </a:ln>
              <a:solidFill>
                <a:srgbClr val="B7D433"/>
              </a:solidFill>
              <a:effectLst/>
              <a:latin typeface="Arial" pitchFamily="34" charset="0"/>
              <a:ea typeface="MS PGothic" pitchFamily="34" charset="-128"/>
            </a:endParaRPr>
          </a:p>
        </p:txBody>
      </p:sp>
      <p:sp>
        <p:nvSpPr>
          <p:cNvPr id="7" name="Rounded Rectangle 6"/>
          <p:cNvSpPr/>
          <p:nvPr/>
        </p:nvSpPr>
        <p:spPr bwMode="auto">
          <a:xfrm>
            <a:off x="3940085" y="3707367"/>
            <a:ext cx="803287" cy="223302"/>
          </a:xfrm>
          <a:prstGeom prst="roundRect">
            <a:avLst/>
          </a:prstGeom>
          <a:noFill/>
          <a:ln w="19050" cap="flat" cmpd="sng" algn="ctr">
            <a:solidFill>
              <a:srgbClr val="D88428"/>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MS PGothic" pitchFamily="34" charset="-128"/>
            </a:endParaRPr>
          </a:p>
        </p:txBody>
      </p:sp>
      <p:sp>
        <p:nvSpPr>
          <p:cNvPr id="15" name="Rounded Rectangle 14"/>
          <p:cNvSpPr/>
          <p:nvPr/>
        </p:nvSpPr>
        <p:spPr bwMode="auto">
          <a:xfrm>
            <a:off x="4743372" y="4004531"/>
            <a:ext cx="803287" cy="382260"/>
          </a:xfrm>
          <a:prstGeom prst="roundRect">
            <a:avLst/>
          </a:prstGeom>
          <a:noFill/>
          <a:ln w="19050" cap="flat" cmpd="sng" algn="ctr">
            <a:solidFill>
              <a:schemeClr val="tx1">
                <a:lumMod val="95000"/>
                <a:lumOff val="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MS PGothic" pitchFamily="34" charset="-128"/>
            </a:endParaRPr>
          </a:p>
        </p:txBody>
      </p:sp>
      <p:cxnSp>
        <p:nvCxnSpPr>
          <p:cNvPr id="16" name="Straight Arrow Connector 15"/>
          <p:cNvCxnSpPr>
            <a:stCxn id="15" idx="2"/>
          </p:cNvCxnSpPr>
          <p:nvPr/>
        </p:nvCxnSpPr>
        <p:spPr bwMode="auto">
          <a:xfrm flipH="1">
            <a:off x="3344404" y="4386791"/>
            <a:ext cx="1800612" cy="849966"/>
          </a:xfrm>
          <a:prstGeom prst="straightConnector1">
            <a:avLst/>
          </a:prstGeom>
          <a:solidFill>
            <a:schemeClr val="accent1"/>
          </a:solidFill>
          <a:ln w="28575" cap="flat" cmpd="sng" algn="ctr">
            <a:solidFill>
              <a:schemeClr val="tx1"/>
            </a:solidFill>
            <a:prstDash val="solid"/>
            <a:round/>
            <a:headEnd type="none" w="med" len="med"/>
            <a:tailEnd type="triangle" w="lg" len="lg"/>
          </a:ln>
          <a:effectLst/>
        </p:spPr>
      </p:cxnSp>
      <p:pic>
        <p:nvPicPr>
          <p:cNvPr id="25" name="Picture 24"/>
          <p:cNvPicPr>
            <a:picLocks noChangeAspect="1"/>
          </p:cNvPicPr>
          <p:nvPr/>
        </p:nvPicPr>
        <p:blipFill>
          <a:blip r:embed="rId5"/>
          <a:stretch>
            <a:fillRect/>
          </a:stretch>
        </p:blipFill>
        <p:spPr>
          <a:xfrm>
            <a:off x="5931335" y="1909725"/>
            <a:ext cx="3138299" cy="2354511"/>
          </a:xfrm>
          <a:prstGeom prst="rect">
            <a:avLst/>
          </a:prstGeom>
          <a:ln w="28575">
            <a:solidFill>
              <a:srgbClr val="D88428"/>
            </a:solidFill>
          </a:ln>
          <a:effectLst>
            <a:outerShdw blurRad="149987" dist="250190" dir="8460000" algn="ctr">
              <a:srgbClr val="000000">
                <a:alpha val="28000"/>
              </a:srgbClr>
            </a:outerShdw>
          </a:effectLst>
        </p:spPr>
      </p:pic>
      <p:pic>
        <p:nvPicPr>
          <p:cNvPr id="34" name="Picture 33"/>
          <p:cNvPicPr>
            <a:picLocks noChangeAspect="1"/>
          </p:cNvPicPr>
          <p:nvPr/>
        </p:nvPicPr>
        <p:blipFill>
          <a:blip r:embed="rId6"/>
          <a:stretch>
            <a:fillRect/>
          </a:stretch>
        </p:blipFill>
        <p:spPr>
          <a:xfrm>
            <a:off x="4186321" y="4923526"/>
            <a:ext cx="4827286" cy="1502331"/>
          </a:xfrm>
          <a:prstGeom prst="rect">
            <a:avLst/>
          </a:prstGeom>
          <a:ln>
            <a:noFill/>
          </a:ln>
          <a:effectLst>
            <a:outerShdw blurRad="149987" dist="250190" dir="8460000" algn="ctr">
              <a:srgbClr val="000000">
                <a:alpha val="28000"/>
              </a:srgbClr>
            </a:outerShdw>
          </a:effectLst>
        </p:spPr>
      </p:pic>
      <p:cxnSp>
        <p:nvCxnSpPr>
          <p:cNvPr id="12" name="Straight Arrow Connector 11"/>
          <p:cNvCxnSpPr/>
          <p:nvPr/>
        </p:nvCxnSpPr>
        <p:spPr bwMode="auto">
          <a:xfrm flipH="1" flipV="1">
            <a:off x="2288682" y="2946529"/>
            <a:ext cx="2454690" cy="209211"/>
          </a:xfrm>
          <a:prstGeom prst="straightConnector1">
            <a:avLst/>
          </a:prstGeom>
          <a:solidFill>
            <a:schemeClr val="accent1"/>
          </a:solidFill>
          <a:ln w="28575" cap="flat" cmpd="sng" algn="ctr">
            <a:solidFill>
              <a:srgbClr val="FF0000"/>
            </a:solidFill>
            <a:prstDash val="solid"/>
            <a:round/>
            <a:headEnd type="none" w="med" len="med"/>
            <a:tailEnd type="triangle" w="lg" len="lg"/>
          </a:ln>
          <a:effectLst/>
        </p:spPr>
      </p:cxnSp>
      <p:cxnSp>
        <p:nvCxnSpPr>
          <p:cNvPr id="18" name="Straight Arrow Connector 17"/>
          <p:cNvCxnSpPr>
            <a:stCxn id="7" idx="3"/>
          </p:cNvCxnSpPr>
          <p:nvPr/>
        </p:nvCxnSpPr>
        <p:spPr bwMode="auto">
          <a:xfrm flipV="1">
            <a:off x="4743372" y="3013686"/>
            <a:ext cx="1060653" cy="805332"/>
          </a:xfrm>
          <a:prstGeom prst="straightConnector1">
            <a:avLst/>
          </a:prstGeom>
          <a:solidFill>
            <a:schemeClr val="accent1"/>
          </a:solidFill>
          <a:ln w="28575" cap="flat" cmpd="sng" algn="ctr">
            <a:solidFill>
              <a:srgbClr val="D88428"/>
            </a:solidFill>
            <a:prstDash val="solid"/>
            <a:round/>
            <a:headEnd type="none" w="med" len="med"/>
            <a:tailEnd type="triangle" w="lg" len="lg"/>
          </a:ln>
          <a:effectLst/>
        </p:spPr>
      </p:cxnSp>
      <p:cxnSp>
        <p:nvCxnSpPr>
          <p:cNvPr id="41" name="Straight Arrow Connector 40"/>
          <p:cNvCxnSpPr/>
          <p:nvPr/>
        </p:nvCxnSpPr>
        <p:spPr bwMode="auto">
          <a:xfrm>
            <a:off x="5581139" y="4325742"/>
            <a:ext cx="386274" cy="551627"/>
          </a:xfrm>
          <a:prstGeom prst="straightConnector1">
            <a:avLst/>
          </a:prstGeom>
          <a:solidFill>
            <a:schemeClr val="accent1"/>
          </a:solidFill>
          <a:ln w="28575" cap="flat" cmpd="sng" algn="ctr">
            <a:solidFill>
              <a:srgbClr val="41A541"/>
            </a:solidFill>
            <a:prstDash val="solid"/>
            <a:round/>
            <a:headEnd type="none" w="med" len="med"/>
            <a:tailEnd type="triangle" w="lg" len="lg"/>
          </a:ln>
          <a:effectLst/>
        </p:spPr>
      </p:cxnSp>
      <p:pic>
        <p:nvPicPr>
          <p:cNvPr id="47" name="Picture 46"/>
          <p:cNvPicPr>
            <a:picLocks noChangeAspect="1"/>
          </p:cNvPicPr>
          <p:nvPr/>
        </p:nvPicPr>
        <p:blipFill>
          <a:blip r:embed="rId7"/>
          <a:stretch>
            <a:fillRect/>
          </a:stretch>
        </p:blipFill>
        <p:spPr>
          <a:xfrm>
            <a:off x="886423" y="4918580"/>
            <a:ext cx="2457981" cy="1643635"/>
          </a:xfrm>
          <a:prstGeom prst="rect">
            <a:avLst/>
          </a:prstGeom>
          <a:ln w="190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8" name="Picture 47"/>
          <p:cNvPicPr>
            <a:picLocks noChangeAspect="1"/>
          </p:cNvPicPr>
          <p:nvPr/>
        </p:nvPicPr>
        <p:blipFill>
          <a:blip r:embed="rId8"/>
          <a:stretch>
            <a:fillRect/>
          </a:stretch>
        </p:blipFill>
        <p:spPr>
          <a:xfrm>
            <a:off x="202498" y="1527947"/>
            <a:ext cx="2086184" cy="2883096"/>
          </a:xfrm>
          <a:prstGeom prst="rect">
            <a:avLst/>
          </a:prstGeom>
          <a:ln w="19050">
            <a:solidFill>
              <a:srgbClr val="FF0000"/>
            </a:solidFill>
          </a:ln>
          <a:effectLst>
            <a:outerShdw blurRad="149987" dist="250190" dir="8460000" algn="ctr">
              <a:srgbClr val="000000">
                <a:alpha val="28000"/>
              </a:srgbClr>
            </a:outerShdw>
          </a:effectLst>
        </p:spPr>
      </p:pic>
      <p:pic>
        <p:nvPicPr>
          <p:cNvPr id="50" name="Picture 49"/>
          <p:cNvPicPr>
            <a:picLocks noChangeAspect="1"/>
          </p:cNvPicPr>
          <p:nvPr/>
        </p:nvPicPr>
        <p:blipFill>
          <a:blip r:embed="rId9"/>
          <a:stretch>
            <a:fillRect/>
          </a:stretch>
        </p:blipFill>
        <p:spPr>
          <a:xfrm>
            <a:off x="5939747" y="1103996"/>
            <a:ext cx="3133235" cy="759572"/>
          </a:xfrm>
          <a:prstGeom prst="rect">
            <a:avLst/>
          </a:prstGeom>
          <a:ln w="28575">
            <a:solidFill>
              <a:srgbClr val="D88428"/>
            </a:solidFill>
          </a:ln>
        </p:spPr>
      </p:pic>
    </p:spTree>
    <p:extLst>
      <p:ext uri="{BB962C8B-B14F-4D97-AF65-F5344CB8AC3E}">
        <p14:creationId xmlns:p14="http://schemas.microsoft.com/office/powerpoint/2010/main" val="202323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329184" y="391589"/>
            <a:ext cx="8078546" cy="603250"/>
          </a:xfrm>
        </p:spPr>
        <p:txBody>
          <a:bodyPr/>
          <a:lstStyle/>
          <a:p>
            <a:r>
              <a:rPr lang="en-US" sz="3200" dirty="0"/>
              <a:t>Drought Response and Recovery Guide </a:t>
            </a:r>
            <a:r>
              <a:rPr lang="en-US" sz="2000" b="0" dirty="0"/>
              <a:t>What’s covered?</a:t>
            </a:r>
          </a:p>
        </p:txBody>
      </p:sp>
      <p:sp>
        <p:nvSpPr>
          <p:cNvPr id="2" name="TextBox 1"/>
          <p:cNvSpPr txBox="1"/>
          <p:nvPr/>
        </p:nvSpPr>
        <p:spPr>
          <a:xfrm>
            <a:off x="329184" y="1258790"/>
            <a:ext cx="6023276" cy="5293757"/>
          </a:xfrm>
          <a:prstGeom prst="rect">
            <a:avLst/>
          </a:prstGeom>
          <a:noFill/>
        </p:spPr>
        <p:txBody>
          <a:bodyPr wrap="square" rtlCol="0">
            <a:spAutoFit/>
          </a:bodyPr>
          <a:lstStyle/>
          <a:p>
            <a:r>
              <a:rPr lang="en-US" sz="1600" b="1" dirty="0"/>
              <a:t>1) Staffing, Response Plans and Funding</a:t>
            </a:r>
          </a:p>
          <a:p>
            <a:pPr marL="285750" indent="-285750">
              <a:lnSpc>
                <a:spcPct val="150000"/>
              </a:lnSpc>
              <a:buFont typeface="Arial" panose="020B0604020202020204" pitchFamily="34" charset="0"/>
              <a:buChar char="•"/>
            </a:pPr>
            <a:r>
              <a:rPr lang="en-US" sz="1600" dirty="0"/>
              <a:t>Developing your drought response team and drought plan</a:t>
            </a:r>
          </a:p>
          <a:p>
            <a:pPr marL="285750" indent="-285750">
              <a:lnSpc>
                <a:spcPct val="150000"/>
              </a:lnSpc>
              <a:buFont typeface="Arial" panose="020B0604020202020204" pitchFamily="34" charset="0"/>
              <a:buChar char="•"/>
            </a:pPr>
            <a:r>
              <a:rPr lang="en-US" sz="1600" dirty="0"/>
              <a:t>Training on and exercising drought response (tools and tips)</a:t>
            </a:r>
          </a:p>
          <a:p>
            <a:pPr marL="285750" indent="-285750">
              <a:lnSpc>
                <a:spcPct val="150000"/>
              </a:lnSpc>
              <a:buFont typeface="Arial" panose="020B0604020202020204" pitchFamily="34" charset="0"/>
              <a:buChar char="•"/>
            </a:pPr>
            <a:r>
              <a:rPr lang="en-US" sz="1600" dirty="0"/>
              <a:t>Recovering revenue, finding sources of funding</a:t>
            </a:r>
          </a:p>
          <a:p>
            <a:pPr>
              <a:lnSpc>
                <a:spcPct val="150000"/>
              </a:lnSpc>
            </a:pPr>
            <a:endParaRPr lang="en-US" sz="800" dirty="0"/>
          </a:p>
          <a:p>
            <a:r>
              <a:rPr lang="en-US" sz="1600" b="1" dirty="0"/>
              <a:t>2) Water Supply and Demand Management</a:t>
            </a:r>
          </a:p>
          <a:p>
            <a:pPr marL="285750" indent="-285750">
              <a:lnSpc>
                <a:spcPct val="150000"/>
              </a:lnSpc>
              <a:buFont typeface="Arial" panose="020B0604020202020204" pitchFamily="34" charset="0"/>
              <a:buChar char="•"/>
            </a:pPr>
            <a:r>
              <a:rPr lang="en-US" sz="1600" dirty="0"/>
              <a:t>Estimating available groundwater/surface water supplies</a:t>
            </a:r>
          </a:p>
          <a:p>
            <a:pPr marL="285750" indent="-285750">
              <a:lnSpc>
                <a:spcPct val="150000"/>
              </a:lnSpc>
              <a:buFont typeface="Arial" panose="020B0604020202020204" pitchFamily="34" charset="0"/>
              <a:buChar char="•"/>
            </a:pPr>
            <a:r>
              <a:rPr lang="en-US" sz="1600" dirty="0"/>
              <a:t>Improving system efficiency and reducing customer demand</a:t>
            </a:r>
          </a:p>
          <a:p>
            <a:pPr marL="285750" indent="-285750">
              <a:lnSpc>
                <a:spcPct val="150000"/>
              </a:lnSpc>
              <a:buFont typeface="Arial" panose="020B0604020202020204" pitchFamily="34" charset="0"/>
              <a:buChar char="•"/>
            </a:pPr>
            <a:r>
              <a:rPr lang="en-US" sz="1600" dirty="0"/>
              <a:t>Identifying options for additional water supplies</a:t>
            </a:r>
          </a:p>
          <a:p>
            <a:pPr>
              <a:lnSpc>
                <a:spcPct val="150000"/>
              </a:lnSpc>
            </a:pPr>
            <a:endParaRPr lang="en-US" sz="800" dirty="0"/>
          </a:p>
          <a:p>
            <a:pPr>
              <a:lnSpc>
                <a:spcPct val="150000"/>
              </a:lnSpc>
            </a:pPr>
            <a:r>
              <a:rPr lang="en-US" sz="1600" b="1" dirty="0"/>
              <a:t>3) Communication and Partnerships</a:t>
            </a:r>
          </a:p>
          <a:p>
            <a:pPr marL="285750" indent="-285750">
              <a:lnSpc>
                <a:spcPct val="150000"/>
              </a:lnSpc>
              <a:buFont typeface="Arial" panose="020B0604020202020204" pitchFamily="34" charset="0"/>
              <a:buChar char="•"/>
            </a:pPr>
            <a:r>
              <a:rPr lang="en-US" sz="1600" dirty="0"/>
              <a:t>Communicating drought issues/solutions to customers and decision-makers</a:t>
            </a:r>
          </a:p>
          <a:p>
            <a:pPr marL="285750" indent="-285750">
              <a:lnSpc>
                <a:spcPct val="150000"/>
              </a:lnSpc>
              <a:buFont typeface="Arial" panose="020B0604020202020204" pitchFamily="34" charset="0"/>
              <a:buChar char="•"/>
            </a:pPr>
            <a:r>
              <a:rPr lang="en-US" sz="1600" dirty="0"/>
              <a:t>Examples of unique partnerships and outreach efforts</a:t>
            </a:r>
          </a:p>
          <a:p>
            <a:pPr marL="285750" indent="-285750">
              <a:lnSpc>
                <a:spcPct val="150000"/>
              </a:lnSpc>
              <a:buFont typeface="Arial" panose="020B0604020202020204" pitchFamily="34" charset="0"/>
              <a:buChar char="•"/>
            </a:pPr>
            <a:r>
              <a:rPr lang="en-US" sz="1600" dirty="0"/>
              <a:t>List of suggested partners to consider reaching out to</a:t>
            </a:r>
          </a:p>
          <a:p>
            <a:pPr marL="285750" indent="-285750">
              <a:buFont typeface="Arial" panose="020B0604020202020204" pitchFamily="34" charset="0"/>
              <a:buChar char="•"/>
            </a:pP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82" r="15631"/>
          <a:stretch>
            <a:fillRect/>
          </a:stretch>
        </p:blipFill>
        <p:spPr bwMode="auto">
          <a:xfrm>
            <a:off x="6352460" y="1059718"/>
            <a:ext cx="2667000" cy="1685925"/>
          </a:xfrm>
          <a:prstGeom prst="rect">
            <a:avLst/>
          </a:prstGeom>
          <a:noFill/>
          <a:ln w="28575" algn="ctr">
            <a:solidFill>
              <a:srgbClr val="B7D433"/>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l="24937" t="-813" r="2594" b="9996"/>
          <a:stretch>
            <a:fillRect/>
          </a:stretch>
        </p:blipFill>
        <p:spPr bwMode="auto">
          <a:xfrm>
            <a:off x="6368335" y="2947953"/>
            <a:ext cx="2651125" cy="1682750"/>
          </a:xfrm>
          <a:prstGeom prst="rect">
            <a:avLst/>
          </a:prstGeom>
          <a:noFill/>
          <a:ln w="28575" algn="ctr">
            <a:solidFill>
              <a:srgbClr val="B7D433"/>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p:cNvPicPr>
            <a:picLocks noChangeAspect="1"/>
          </p:cNvPicPr>
          <p:nvPr/>
        </p:nvPicPr>
        <p:blipFill>
          <a:blip r:embed="rId5"/>
          <a:stretch>
            <a:fillRect/>
          </a:stretch>
        </p:blipFill>
        <p:spPr>
          <a:xfrm>
            <a:off x="6381156" y="4833013"/>
            <a:ext cx="2638303" cy="1780583"/>
          </a:xfrm>
          <a:prstGeom prst="rect">
            <a:avLst/>
          </a:prstGeom>
          <a:ln w="28575">
            <a:solidFill>
              <a:srgbClr val="B9D51F"/>
            </a:solidFill>
          </a:ln>
        </p:spPr>
      </p:pic>
    </p:spTree>
    <p:extLst>
      <p:ext uri="{BB962C8B-B14F-4D97-AF65-F5344CB8AC3E}">
        <p14:creationId xmlns:p14="http://schemas.microsoft.com/office/powerpoint/2010/main" val="617343882"/>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32029" y="937521"/>
            <a:ext cx="7465341" cy="5616967"/>
          </a:xfrm>
          <a:prstGeom prst="rect">
            <a:avLst/>
          </a:prstGeom>
          <a:ln w="12700">
            <a:solidFill>
              <a:schemeClr val="tx1">
                <a:lumMod val="65000"/>
                <a:lumOff val="35000"/>
              </a:schemeClr>
            </a:solidFill>
          </a:ln>
          <a:effectLst>
            <a:outerShdw blurRad="114300" dist="139700" dir="8100000" algn="tr" rotWithShape="0">
              <a:prstClr val="black">
                <a:alpha val="40000"/>
              </a:prstClr>
            </a:outerShdw>
          </a:effectLst>
        </p:spPr>
      </p:pic>
      <p:sp>
        <p:nvSpPr>
          <p:cNvPr id="5" name="Title 1"/>
          <p:cNvSpPr>
            <a:spLocks noGrp="1"/>
          </p:cNvSpPr>
          <p:nvPr>
            <p:ph type="title"/>
          </p:nvPr>
        </p:nvSpPr>
        <p:spPr>
          <a:xfrm>
            <a:off x="329184" y="203073"/>
            <a:ext cx="7968186" cy="603250"/>
          </a:xfrm>
        </p:spPr>
        <p:txBody>
          <a:bodyPr/>
          <a:lstStyle/>
          <a:p>
            <a:r>
              <a:rPr lang="en-US" sz="3200" dirty="0"/>
              <a:t>Drought Response and Recovery Guide</a:t>
            </a:r>
            <a:br>
              <a:rPr lang="en-US" sz="3200" dirty="0"/>
            </a:br>
            <a:r>
              <a:rPr lang="en-US" sz="2000" b="0" dirty="0"/>
              <a:t>Case Studies and Videos</a:t>
            </a:r>
          </a:p>
        </p:txBody>
      </p:sp>
      <p:sp>
        <p:nvSpPr>
          <p:cNvPr id="6" name="Rounded Rectangle 5"/>
          <p:cNvSpPr/>
          <p:nvPr/>
        </p:nvSpPr>
        <p:spPr bwMode="auto">
          <a:xfrm>
            <a:off x="2064544" y="3365940"/>
            <a:ext cx="1984942" cy="2805921"/>
          </a:xfrm>
          <a:prstGeom prst="roundRect">
            <a:avLst/>
          </a:prstGeom>
          <a:noFill/>
          <a:ln w="38100"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MS PGothic" pitchFamily="34" charset="-128"/>
            </a:endParaRPr>
          </a:p>
        </p:txBody>
      </p:sp>
      <p:sp>
        <p:nvSpPr>
          <p:cNvPr id="7" name="Rounded Rectangle 6"/>
          <p:cNvSpPr/>
          <p:nvPr/>
        </p:nvSpPr>
        <p:spPr bwMode="auto">
          <a:xfrm>
            <a:off x="4100513" y="3365940"/>
            <a:ext cx="3903455" cy="2805921"/>
          </a:xfrm>
          <a:prstGeom prst="roundRect">
            <a:avLst>
              <a:gd name="adj" fmla="val 7779"/>
            </a:avLst>
          </a:prstGeom>
          <a:noFill/>
          <a:ln w="38100"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MS PGothic" pitchFamily="34" charset="-128"/>
            </a:endParaRPr>
          </a:p>
        </p:txBody>
      </p:sp>
      <p:cxnSp>
        <p:nvCxnSpPr>
          <p:cNvPr id="8" name="Straight Arrow Connector 7"/>
          <p:cNvCxnSpPr/>
          <p:nvPr/>
        </p:nvCxnSpPr>
        <p:spPr bwMode="auto">
          <a:xfrm>
            <a:off x="947078" y="4020148"/>
            <a:ext cx="544942" cy="0"/>
          </a:xfrm>
          <a:prstGeom prst="straightConnector1">
            <a:avLst/>
          </a:prstGeom>
          <a:solidFill>
            <a:schemeClr val="accent1"/>
          </a:solidFill>
          <a:ln w="28575" cap="flat" cmpd="sng" algn="ctr">
            <a:solidFill>
              <a:srgbClr val="FFFF00"/>
            </a:solidFill>
            <a:prstDash val="sysDash"/>
            <a:round/>
            <a:headEnd type="none" w="med" len="med"/>
            <a:tailEnd type="triangle" w="lg" len="lg"/>
          </a:ln>
          <a:effectLst/>
        </p:spPr>
      </p:cxnSp>
      <p:sp>
        <p:nvSpPr>
          <p:cNvPr id="3" name="Up Arrow 2"/>
          <p:cNvSpPr/>
          <p:nvPr/>
        </p:nvSpPr>
        <p:spPr bwMode="auto">
          <a:xfrm rot="10800000">
            <a:off x="2509194" y="3566596"/>
            <a:ext cx="196770" cy="358815"/>
          </a:xfrm>
          <a:prstGeom prst="up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MS PGothic" pitchFamily="34" charset="-128"/>
            </a:endParaRPr>
          </a:p>
        </p:txBody>
      </p:sp>
    </p:spTree>
    <p:extLst>
      <p:ext uri="{BB962C8B-B14F-4D97-AF65-F5344CB8AC3E}">
        <p14:creationId xmlns:p14="http://schemas.microsoft.com/office/powerpoint/2010/main" val="1175611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2596" y="1222333"/>
            <a:ext cx="5282431" cy="3970520"/>
          </a:xfrm>
          <a:prstGeom prst="rect">
            <a:avLst/>
          </a:prstGeom>
          <a:ln w="28575">
            <a:solidFill>
              <a:schemeClr val="bg1">
                <a:lumMod val="50000"/>
              </a:schemeClr>
            </a:solidFill>
          </a:ln>
          <a:effectLst>
            <a:outerShdw blurRad="114300" dist="114300" dir="8100000" algn="tr" rotWithShape="0">
              <a:prstClr val="black">
                <a:alpha val="40000"/>
              </a:prstClr>
            </a:outerShdw>
          </a:effectLst>
        </p:spPr>
      </p:pic>
      <p:sp>
        <p:nvSpPr>
          <p:cNvPr id="5" name="Title 1"/>
          <p:cNvSpPr>
            <a:spLocks noGrp="1"/>
          </p:cNvSpPr>
          <p:nvPr>
            <p:ph type="title"/>
          </p:nvPr>
        </p:nvSpPr>
        <p:spPr>
          <a:xfrm>
            <a:off x="329184" y="266020"/>
            <a:ext cx="7266432" cy="603250"/>
          </a:xfrm>
        </p:spPr>
        <p:txBody>
          <a:bodyPr/>
          <a:lstStyle/>
          <a:p>
            <a:r>
              <a:rPr lang="en-US" sz="3200" dirty="0"/>
              <a:t>Case Studies and Videos </a:t>
            </a:r>
            <a:endParaRPr lang="en-US" sz="3200" b="0" dirty="0"/>
          </a:p>
        </p:txBody>
      </p:sp>
      <p:sp>
        <p:nvSpPr>
          <p:cNvPr id="6" name="Rounded Rectangle 5"/>
          <p:cNvSpPr/>
          <p:nvPr/>
        </p:nvSpPr>
        <p:spPr bwMode="auto">
          <a:xfrm>
            <a:off x="6450184" y="4770054"/>
            <a:ext cx="2509083" cy="1496242"/>
          </a:xfrm>
          <a:prstGeom prst="roundRect">
            <a:avLst/>
          </a:prstGeom>
          <a:noFill/>
          <a:ln w="38100"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sp>
        <p:nvSpPr>
          <p:cNvPr id="8" name="TextBox 7"/>
          <p:cNvSpPr txBox="1"/>
          <p:nvPr/>
        </p:nvSpPr>
        <p:spPr>
          <a:xfrm>
            <a:off x="5552542" y="1191353"/>
            <a:ext cx="3657599" cy="2185214"/>
          </a:xfrm>
          <a:prstGeom prst="rect">
            <a:avLst/>
          </a:prstGeom>
          <a:noFill/>
        </p:spPr>
        <p:txBody>
          <a:bodyPr wrap="square" rtlCol="0">
            <a:spAutoFit/>
          </a:bodyPr>
          <a:lstStyle/>
          <a:p>
            <a:r>
              <a:rPr lang="en-US" sz="2000" dirty="0">
                <a:solidFill>
                  <a:srgbClr val="154DA7"/>
                </a:solidFill>
              </a:rPr>
              <a:t>Two-page summary on water utility that includes:</a:t>
            </a:r>
          </a:p>
          <a:p>
            <a:pPr marL="285750" indent="-285750">
              <a:buFont typeface="Arial" panose="020B0604020202020204" pitchFamily="34" charset="0"/>
              <a:buChar char="•"/>
            </a:pPr>
            <a:r>
              <a:rPr lang="en-US" sz="2000" dirty="0">
                <a:solidFill>
                  <a:srgbClr val="154DA7"/>
                </a:solidFill>
              </a:rPr>
              <a:t>System details</a:t>
            </a:r>
          </a:p>
          <a:p>
            <a:pPr marL="285750" indent="-285750">
              <a:buFont typeface="Arial" panose="020B0604020202020204" pitchFamily="34" charset="0"/>
              <a:buChar char="•"/>
            </a:pPr>
            <a:r>
              <a:rPr lang="en-US" sz="2000" dirty="0">
                <a:solidFill>
                  <a:srgbClr val="154DA7"/>
                </a:solidFill>
              </a:rPr>
              <a:t>Drought response measures taken</a:t>
            </a:r>
            <a:endParaRPr lang="en-US" sz="2000" dirty="0">
              <a:solidFill>
                <a:prstClr val="black"/>
              </a:solidFill>
            </a:endParaRPr>
          </a:p>
          <a:p>
            <a:pPr marL="1257300" lvl="2" indent="-34290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sp>
        <p:nvSpPr>
          <p:cNvPr id="9" name="TextBox 8"/>
          <p:cNvSpPr txBox="1"/>
          <p:nvPr/>
        </p:nvSpPr>
        <p:spPr>
          <a:xfrm>
            <a:off x="6462221" y="5065967"/>
            <a:ext cx="2509083" cy="1200329"/>
          </a:xfrm>
          <a:prstGeom prst="rect">
            <a:avLst/>
          </a:prstGeom>
          <a:noFill/>
        </p:spPr>
        <p:txBody>
          <a:bodyPr wrap="square" rtlCol="0">
            <a:spAutoFit/>
          </a:bodyPr>
          <a:lstStyle/>
          <a:p>
            <a:endParaRPr lang="en-US" b="1" dirty="0">
              <a:solidFill>
                <a:prstClr val="black"/>
              </a:solidFill>
            </a:endParaRPr>
          </a:p>
          <a:p>
            <a:pPr algn="ctr"/>
            <a:r>
              <a:rPr lang="en-US" b="1" dirty="0">
                <a:solidFill>
                  <a:prstClr val="black"/>
                </a:solidFill>
              </a:rPr>
              <a:t>Links to external Case Studies Map and Videos</a:t>
            </a:r>
          </a:p>
        </p:txBody>
      </p:sp>
      <p:pic>
        <p:nvPicPr>
          <p:cNvPr id="10" name="Picture 9"/>
          <p:cNvPicPr>
            <a:picLocks noChangeAspect="1"/>
          </p:cNvPicPr>
          <p:nvPr/>
        </p:nvPicPr>
        <p:blipFill>
          <a:blip r:embed="rId4"/>
          <a:stretch>
            <a:fillRect/>
          </a:stretch>
        </p:blipFill>
        <p:spPr>
          <a:xfrm>
            <a:off x="7366000" y="4828086"/>
            <a:ext cx="701523" cy="606525"/>
          </a:xfrm>
          <a:prstGeom prst="rect">
            <a:avLst/>
          </a:prstGeom>
        </p:spPr>
      </p:pic>
      <p:sp>
        <p:nvSpPr>
          <p:cNvPr id="11" name="Rounded Rectangle 10"/>
          <p:cNvSpPr/>
          <p:nvPr/>
        </p:nvSpPr>
        <p:spPr bwMode="auto">
          <a:xfrm>
            <a:off x="3347866" y="1866660"/>
            <a:ext cx="164068" cy="138669"/>
          </a:xfrm>
          <a:prstGeom prst="roundRect">
            <a:avLst/>
          </a:prstGeom>
          <a:noFill/>
          <a:ln w="1905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prstClr val="black"/>
              </a:solidFill>
              <a:ea typeface="MS PGothic" pitchFamily="34" charset="-128"/>
            </a:endParaRPr>
          </a:p>
        </p:txBody>
      </p:sp>
      <p:pic>
        <p:nvPicPr>
          <p:cNvPr id="7" name="Picture 6"/>
          <p:cNvPicPr>
            <a:picLocks noChangeAspect="1"/>
          </p:cNvPicPr>
          <p:nvPr/>
        </p:nvPicPr>
        <p:blipFill>
          <a:blip r:embed="rId5"/>
          <a:stretch>
            <a:fillRect/>
          </a:stretch>
        </p:blipFill>
        <p:spPr>
          <a:xfrm>
            <a:off x="1709956" y="3018762"/>
            <a:ext cx="4489354" cy="3371251"/>
          </a:xfrm>
          <a:prstGeom prst="rect">
            <a:avLst/>
          </a:prstGeom>
          <a:ln w="28575">
            <a:solidFill>
              <a:schemeClr val="bg1">
                <a:lumMod val="50000"/>
              </a:schemeClr>
            </a:solidFill>
          </a:ln>
          <a:effectLst>
            <a:outerShdw blurRad="114300" dist="101600" dir="8100000" algn="tr" rotWithShape="0">
              <a:prstClr val="black">
                <a:alpha val="40000"/>
              </a:prstClr>
            </a:outerShdw>
          </a:effectLst>
        </p:spPr>
      </p:pic>
    </p:spTree>
    <p:extLst>
      <p:ext uri="{BB962C8B-B14F-4D97-AF65-F5344CB8AC3E}">
        <p14:creationId xmlns:p14="http://schemas.microsoft.com/office/powerpoint/2010/main" val="2964110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ITLE IS ARIAL BOLD 24 - 30PT&amp;quot;&quot;/&gt;&lt;property id=&quot;20307&quot; value=&quot;257&quot;/&gt;&lt;/object&gt;&lt;object type=&quot;3&quot; unique_id=&quot;10006&quot;&gt;&lt;property id=&quot;20148&quot; value=&quot;5&quot;/&gt;&lt;property id=&quot;20300&quot; value=&quot;Slide 3 - &amp;quot; SECTION TITLE &amp;quot;&quot;/&gt;&lt;property id=&quot;20307&quot; value=&quot;259&quot;/&gt;&lt;/object&gt;&lt;object type=&quot;3&quot; unique_id=&quot;10007&quot;&gt;&lt;property id=&quot;20148&quot; value=&quot;5&quot;/&gt;&lt;property id=&quot;20300&quot; value=&quot;Slide 4 - &amp;quot;Slide Title Is Arial Bold, 22 Point, Title Case&amp;quot;&quot;/&gt;&lt;property id=&quot;20307&quot; value=&quot;260&quot;/&gt;&lt;/object&gt;&lt;object type=&quot;3&quot; unique_id=&quot;10008&quot;&gt;&lt;property id=&quot;20148&quot; value=&quot;5&quot;/&gt;&lt;property id=&quot;20300&quot; value=&quot;Slide 5 - &amp;quot;We Have Pre-Formatted Your Text Slides&amp;quot;&quot;/&gt;&lt;property id=&quot;20307&quot; value=&quot;261&quot;/&gt;&lt;/object&gt;&lt;object type=&quot;3&quot; unique_id=&quot;10009&quot;&gt;&lt;property id=&quot;20148&quot; value=&quot;5&quot;/&gt;&lt;property id=&quot;20300&quot; value=&quot;Slide 6 - &amp;quot;Logo Positions&amp;quot;&quot;/&gt;&lt;property id=&quot;20307&quot; value=&quot;262&quot;/&gt;&lt;/object&gt;&lt;object type=&quot;3&quot; unique_id=&quot;10010&quot;&gt;&lt;property id=&quot;20148&quot; value=&quot;5&quot;/&gt;&lt;property id=&quot;20300&quot; value=&quot;Slide 7 - &amp;quot;Color Scheme&amp;quot;&quot;/&gt;&lt;property id=&quot;20307&quot; value=&quot;263&quot;/&gt;&lt;/object&gt;&lt;object type=&quot;3&quot; unique_id=&quot;10011&quot;&gt;&lt;property id=&quot;20148&quot; value=&quot;5&quot;/&gt;&lt;property id=&quot;20300&quot; value=&quot;Slide 8 - &amp;quot;These Are Pre formatted Text Boxes — Ready to Use&amp;quot;&quot;/&gt;&lt;property id=&quot;20307&quot; value=&quot;264&quot;/&gt;&lt;/object&gt;&lt;object type=&quot;3&quot; unique_id=&quot;10012&quot;&gt;&lt;property id=&quot;20148&quot; value=&quot;5&quot;/&gt;&lt;property id=&quot;20300&quot; value=&quot;Slide 9 - &amp;quot;Alignment Tips — PowerPoint 2007&amp;quot;&quot;/&gt;&lt;property id=&quot;20307&quot; value=&quot;265&quot;/&gt;&lt;/object&gt;&lt;object type=&quot;3&quot; unique_id=&quot;10013&quot;&gt;&lt;property id=&quot;20148&quot; value=&quot;5&quot;/&gt;&lt;property id=&quot;20300&quot; value=&quot;Slide 10 - &amp;quot;Text, Typography, and Style Guidelines&amp;quot;&quot;/&gt;&lt;property id=&quot;20307&quot; value=&quot;266&quot;/&gt;&lt;/object&gt;&lt;object type=&quot;3&quot; unique_id=&quot;10014&quot;&gt;&lt;property id=&quot;20148&quot; value=&quot;5&quot;/&gt;&lt;property id=&quot;20300&quot; value=&quot;Slide 11 - &amp;quot;Text and Style Guidelines (Cont’d)&amp;quot;&quot;/&gt;&lt;property id=&quot;20307&quot; value=&quot;267&quot;/&gt;&lt;/object&gt;&lt;object type=&quot;3&quot; unique_id=&quot;10015&quot;&gt;&lt;property id=&quot;20148&quot; value=&quot;5&quot;/&gt;&lt;property id=&quot;20300&quot; value=&quot;Slide 12 - &amp;quot;Table Chart Example&amp;quot;&quot;/&gt;&lt;property id=&quot;20307&quot; value=&quot;268&quot;/&gt;&lt;/object&gt;&lt;object type=&quot;3&quot; unique_id=&quot;10016&quot;&gt;&lt;property id=&quot;20148&quot; value=&quot;5&quot;/&gt;&lt;property id=&quot;20300&quot; value=&quot;Slide 13 - &amp;quot;Sample Bar Chart&amp;quot;&quot;/&gt;&lt;property id=&quot;20307&quot; value=&quot;269&quot;/&gt;&lt;/object&gt;&lt;object type=&quot;3&quot; unique_id=&quot;10017&quot;&gt;&lt;property id=&quot;20148&quot; value=&quot;5&quot;/&gt;&lt;property id=&quot;20300&quot; value=&quot;Slide 14 - &amp;quot;Horizontal Bar Chart — Example&amp;quot;&quot;/&gt;&lt;property id=&quot;20307&quot; value=&quot;270&quot;/&gt;&lt;/object&gt;&lt;object type=&quot;3&quot; unique_id=&quot;10018&quot;&gt;&lt;property id=&quot;20148&quot; value=&quot;5&quot;/&gt;&lt;property id=&quot;20300&quot; value=&quot;Slide 15 - &amp;quot;Sample Pie Chart&amp;quot;&quot;/&gt;&lt;property id=&quot;20307&quot; value=&quot;271&quot;/&gt;&lt;/object&gt;&lt;object type=&quot;3&quot; unique_id=&quot;10019&quot;&gt;&lt;property id=&quot;20148&quot; value=&quot;5&quot;/&gt;&lt;property id=&quot;20300&quot; value=&quot;Slide 16 - &amp;quot;A CSC Chart&amp;quot;&quot;/&gt;&lt;property id=&quot;20307&quot; value=&quot;272&quot;/&gt;&lt;/object&gt;&lt;object type=&quot;3&quot; unique_id=&quot;10020&quot;&gt;&lt;property id=&quot;20148&quot; value=&quot;5&quot;/&gt;&lt;property id=&quot;20300&quot; value=&quot;Slide 17 - &amp;quot;Basics of Charts, Diagrams and Graphics&amp;quot;&quot;/&gt;&lt;property id=&quot;20307&quot; value=&quot;273&quot;/&gt;&lt;/object&gt;&lt;object type=&quot;3&quot; unique_id=&quot;10021&quot;&gt;&lt;property id=&quot;20148&quot; value=&quot;5&quot;/&gt;&lt;property id=&quot;20300&quot; value=&quot;Slide 18 - &amp;quot;Gradients &amp;quot;&quot;/&gt;&lt;property id=&quot;20307&quot; value=&quot;274&quot;/&gt;&lt;/object&gt;&lt;object type=&quot;3&quot; unique_id=&quot;10022&quot;&gt;&lt;property id=&quot;20148&quot; value=&quot;5&quot;/&gt;&lt;property id=&quot;20300&quot; value=&quot;Slide 19 - &amp;quot;Drop Shadows&amp;quot;&quot;/&gt;&lt;property id=&quot;20307&quot; value=&quot;275&quot;/&gt;&lt;/object&gt;&lt;object type=&quot;3&quot; unique_id=&quot;10023&quot;&gt;&lt;property id=&quot;20148&quot; value=&quot;5&quot;/&gt;&lt;property id=&quot;20300&quot; value=&quot;Slide 20 - &amp;quot;Buttons and Bevels&amp;quot;&quot;/&gt;&lt;property id=&quot;20307&quot; value=&quot;276&quot;/&gt;&lt;/object&gt;&lt;object type=&quot;3&quot; unique_id=&quot;10024&quot;&gt;&lt;property id=&quot;20148&quot; value=&quot;5&quot;/&gt;&lt;property id=&quot;20300&quot; value=&quot;Slide 21 - &amp;quot;Separation of Like Objects&amp;quot;&quot;/&gt;&lt;property id=&quot;20307&quot; value=&quot;277&quot;/&gt;&lt;/object&gt;&lt;object type=&quot;3&quot; unique_id=&quot;10025&quot;&gt;&lt;property id=&quot;20148&quot; value=&quot;5&quot;/&gt;&lt;property id=&quot;20300&quot; value=&quot;Slide 22 - &amp;quot;Using a Projection Box as a Graphic&amp;quot;&quot;/&gt;&lt;property id=&quot;20307&quot; value=&quot;278&quot;/&gt;&lt;/object&gt;&lt;object type=&quot;3&quot; unique_id=&quot;10026&quot;&gt;&lt;property id=&quot;20148&quot; value=&quot;5&quot;/&gt;&lt;property id=&quot;20300&quot; value=&quot;Slide 23 - &amp;quot;Incorporating Graphics into Your Presentation&amp;quot;&quot;/&gt;&lt;property id=&quot;20307&quot; value=&quot;279&quot;/&gt;&lt;/object&gt;&lt;object type=&quot;3&quot; unique_id=&quot;10027&quot;&gt;&lt;property id=&quot;20148&quot; value=&quot;5&quot;/&gt;&lt;property id=&quot;20300&quot; value=&quot;Slide 24 - &amp;quot;Slide Title Is Arial Bold, 22 Point, Title Case&amp;quot;&quot;/&gt;&lt;property id=&quot;20307&quot; value=&quot;280&quot;/&gt;&lt;/object&gt;&lt;object type=&quot;3&quot; unique_id=&quot;10028&quot;&gt;&lt;property id=&quot;20148&quot; value=&quot;5&quot;/&gt;&lt;property id=&quot;20300&quot; value=&quot;Slide 25 - &amp;quot;Engagement Phases with Descriptions&amp;quot;&quot;/&gt;&lt;property id=&quot;20307&quot; value=&quot;281&quot;/&gt;&lt;/object&gt;&lt;object type=&quot;3&quot; unique_id=&quot;10029&quot;&gt;&lt;property id=&quot;20148&quot; value=&quot;5&quot;/&gt;&lt;property id=&quot;20300&quot; value=&quot;Slide 26 - &amp;quot;Sample Categories With Bulleted Information&amp;quot;&quot;/&gt;&lt;property id=&quot;20307&quot; value=&quot;282&quot;/&gt;&lt;/object&gt;&lt;object type=&quot;3&quot; unique_id=&quot;10030&quot;&gt;&lt;property id=&quot;20148&quot; value=&quot;5&quot;/&gt;&lt;property id=&quot;20300&quot; value=&quot;Slide 27 - &amp;quot;Sample Organization Chart&amp;quot;&quot;/&gt;&lt;property id=&quot;20307&quot; value=&quot;283&quot;/&gt;&lt;/object&gt;&lt;object type=&quot;3&quot; unique_id=&quot;10031&quot;&gt;&lt;property id=&quot;20148&quot; value=&quot;5&quot;/&gt;&lt;property id=&quot;20300&quot; value=&quot;Slide 28 - &amp;quot;THANK YOU&amp;quot;&quot;/&gt;&lt;property id=&quot;20307&quot; value=&quot;284&quot;/&gt;&lt;/object&gt;&lt;object type=&quot;3&quot; unique_id=&quot;10032&quot;&gt;&lt;property id=&quot;20148&quot; value=&quot;5&quot;/&gt;&lt;property id=&quot;20300&quot; value=&quot;Slide 29&quot;/&gt;&lt;property id=&quot;20307&quot; value=&quot;285&quot;/&gt;&lt;/object&gt;&lt;object type=&quot;3&quot; unique_id=&quot;10064&quot;&gt;&lt;property id=&quot;20148&quot; value=&quot;5&quot;/&gt;&lt;property id=&quot;20300&quot; value=&quot;Slide 2 - &amp;quot;Agenda&amp;quot;&quot;/&gt;&lt;property id=&quot;20307&quot; value=&quot;286&quot;/&gt;&lt;/object&gt;&lt;/object&gt;&lt;/object&gt;&lt;/database&gt;"/>
  <p:tag name="SECTOMILLISECCONVERTED" val="1"/>
</p:tagLst>
</file>

<file path=ppt/theme/theme1.xml><?xml version="1.0" encoding="utf-8"?>
<a:theme xmlns:a="http://schemas.openxmlformats.org/drawingml/2006/main" name="1_Blank">
  <a:themeElements>
    <a:clrScheme name="Custom 1">
      <a:dk1>
        <a:sysClr val="windowText" lastClr="000000"/>
      </a:dk1>
      <a:lt1>
        <a:sysClr val="window" lastClr="FFFFFF"/>
      </a:lt1>
      <a:dk2>
        <a:srgbClr val="1F497D"/>
      </a:dk2>
      <a:lt2>
        <a:srgbClr val="EEECE1"/>
      </a:lt2>
      <a:accent1>
        <a:srgbClr val="026CB6"/>
      </a:accent1>
      <a:accent2>
        <a:srgbClr val="4BACC6"/>
      </a:accent2>
      <a:accent3>
        <a:srgbClr val="0381D7"/>
      </a:accent3>
      <a:accent4>
        <a:srgbClr val="49A942"/>
      </a:accent4>
      <a:accent5>
        <a:srgbClr val="B9D51F"/>
      </a:accent5>
      <a:accent6>
        <a:srgbClr val="4C4C4C"/>
      </a:accent6>
      <a:hlink>
        <a:srgbClr val="B9D51F"/>
      </a:hlink>
      <a:folHlink>
        <a:srgbClr val="026CB6"/>
      </a:folHlink>
    </a:clrScheme>
    <a:fontScheme name="CSC 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pitchFamily="34" charset="-128"/>
          </a:defRPr>
        </a:defPPr>
      </a:lstStyle>
    </a:lnDef>
  </a:objectDefaults>
  <a:extraClrSchemeLst>
    <a:extraClrScheme>
      <a:clrScheme name="Blank 1">
        <a:dk1>
          <a:srgbClr val="000000"/>
        </a:dk1>
        <a:lt1>
          <a:srgbClr val="FFFFFF"/>
        </a:lt1>
        <a:dk2>
          <a:srgbClr val="CF001E"/>
        </a:dk2>
        <a:lt2>
          <a:srgbClr val="808080"/>
        </a:lt2>
        <a:accent1>
          <a:srgbClr val="2C7C58"/>
        </a:accent1>
        <a:accent2>
          <a:srgbClr val="1B51FF"/>
        </a:accent2>
        <a:accent3>
          <a:srgbClr val="FFFFFF"/>
        </a:accent3>
        <a:accent4>
          <a:srgbClr val="000000"/>
        </a:accent4>
        <a:accent5>
          <a:srgbClr val="ACBFB4"/>
        </a:accent5>
        <a:accent6>
          <a:srgbClr val="1749E7"/>
        </a:accent6>
        <a:hlink>
          <a:srgbClr val="660066"/>
        </a:hlink>
        <a:folHlink>
          <a:srgbClr val="FF86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EA2839"/>
        </a:dk2>
        <a:lt2>
          <a:srgbClr val="F2AF00"/>
        </a:lt2>
        <a:accent1>
          <a:srgbClr val="B6BF00"/>
        </a:accent1>
        <a:accent2>
          <a:srgbClr val="557630"/>
        </a:accent2>
        <a:accent3>
          <a:srgbClr val="FFFFFF"/>
        </a:accent3>
        <a:accent4>
          <a:srgbClr val="000000"/>
        </a:accent4>
        <a:accent5>
          <a:srgbClr val="D7DCAA"/>
        </a:accent5>
        <a:accent6>
          <a:srgbClr val="4C6A2A"/>
        </a:accent6>
        <a:hlink>
          <a:srgbClr val="6AADE4"/>
        </a:hlink>
        <a:folHlink>
          <a:srgbClr val="00517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EE2525"/>
        </a:dk2>
        <a:lt2>
          <a:srgbClr val="969696"/>
        </a:lt2>
        <a:accent1>
          <a:srgbClr val="6AADE4"/>
        </a:accent1>
        <a:accent2>
          <a:srgbClr val="124570"/>
        </a:accent2>
        <a:accent3>
          <a:srgbClr val="FFFFFF"/>
        </a:accent3>
        <a:accent4>
          <a:srgbClr val="000000"/>
        </a:accent4>
        <a:accent5>
          <a:srgbClr val="B9D3EF"/>
        </a:accent5>
        <a:accent6>
          <a:srgbClr val="0F3E65"/>
        </a:accent6>
        <a:hlink>
          <a:srgbClr val="B6BF00"/>
        </a:hlink>
        <a:folHlink>
          <a:srgbClr val="850057"/>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EE2525"/>
        </a:dk2>
        <a:lt2>
          <a:srgbClr val="969696"/>
        </a:lt2>
        <a:accent1>
          <a:srgbClr val="124570"/>
        </a:accent1>
        <a:accent2>
          <a:srgbClr val="6AADE4"/>
        </a:accent2>
        <a:accent3>
          <a:srgbClr val="FFFFFF"/>
        </a:accent3>
        <a:accent4>
          <a:srgbClr val="000000"/>
        </a:accent4>
        <a:accent5>
          <a:srgbClr val="AAB0BB"/>
        </a:accent5>
        <a:accent6>
          <a:srgbClr val="5F9CCF"/>
        </a:accent6>
        <a:hlink>
          <a:srgbClr val="850057"/>
        </a:hlink>
        <a:folHlink>
          <a:srgbClr val="B6BF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EE2525"/>
        </a:dk2>
        <a:lt2>
          <a:srgbClr val="969696"/>
        </a:lt2>
        <a:accent1>
          <a:srgbClr val="6AADE4"/>
        </a:accent1>
        <a:accent2>
          <a:srgbClr val="850057"/>
        </a:accent2>
        <a:accent3>
          <a:srgbClr val="FFFFFF"/>
        </a:accent3>
        <a:accent4>
          <a:srgbClr val="000000"/>
        </a:accent4>
        <a:accent5>
          <a:srgbClr val="B9D3EF"/>
        </a:accent5>
        <a:accent6>
          <a:srgbClr val="78004E"/>
        </a:accent6>
        <a:hlink>
          <a:srgbClr val="B6BF00"/>
        </a:hlink>
        <a:folHlink>
          <a:srgbClr val="12457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EE2525"/>
        </a:dk2>
        <a:lt2>
          <a:srgbClr val="747678"/>
        </a:lt2>
        <a:accent1>
          <a:srgbClr val="6AADE4"/>
        </a:accent1>
        <a:accent2>
          <a:srgbClr val="005172"/>
        </a:accent2>
        <a:accent3>
          <a:srgbClr val="FFFFFF"/>
        </a:accent3>
        <a:accent4>
          <a:srgbClr val="000000"/>
        </a:accent4>
        <a:accent5>
          <a:srgbClr val="B9D3EF"/>
        </a:accent5>
        <a:accent6>
          <a:srgbClr val="004967"/>
        </a:accent6>
        <a:hlink>
          <a:srgbClr val="B6BF00"/>
        </a:hlink>
        <a:folHlink>
          <a:srgbClr val="850057"/>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EE2525"/>
        </a:dk2>
        <a:lt2>
          <a:srgbClr val="969696"/>
        </a:lt2>
        <a:accent1>
          <a:srgbClr val="6AADE4"/>
        </a:accent1>
        <a:accent2>
          <a:srgbClr val="005172"/>
        </a:accent2>
        <a:accent3>
          <a:srgbClr val="FFFFFF"/>
        </a:accent3>
        <a:accent4>
          <a:srgbClr val="000000"/>
        </a:accent4>
        <a:accent5>
          <a:srgbClr val="B9D3EF"/>
        </a:accent5>
        <a:accent6>
          <a:srgbClr val="004967"/>
        </a:accent6>
        <a:hlink>
          <a:srgbClr val="B6BF00"/>
        </a:hlink>
        <a:folHlink>
          <a:srgbClr val="850057"/>
        </a:folHlink>
      </a:clrScheme>
      <a:clrMap bg1="lt1" tx1="dk1" bg2="lt2" tx2="dk2" accent1="accent1" accent2="accent2" accent3="accent3" accent4="accent4" accent5="accent5" accent6="accent6" hlink="hlink" folHlink="folHlink"/>
    </a:extraClrScheme>
    <a:extraClrScheme>
      <a:clrScheme name="Blank 8">
        <a:dk1>
          <a:srgbClr val="000000"/>
        </a:dk1>
        <a:lt1>
          <a:srgbClr val="FFFFFF"/>
        </a:lt1>
        <a:dk2>
          <a:srgbClr val="EE2525"/>
        </a:dk2>
        <a:lt2>
          <a:srgbClr val="777777"/>
        </a:lt2>
        <a:accent1>
          <a:srgbClr val="6AADE4"/>
        </a:accent1>
        <a:accent2>
          <a:srgbClr val="124570"/>
        </a:accent2>
        <a:accent3>
          <a:srgbClr val="FFFFFF"/>
        </a:accent3>
        <a:accent4>
          <a:srgbClr val="000000"/>
        </a:accent4>
        <a:accent5>
          <a:srgbClr val="B9D3EF"/>
        </a:accent5>
        <a:accent6>
          <a:srgbClr val="0F3E65"/>
        </a:accent6>
        <a:hlink>
          <a:srgbClr val="B6BF00"/>
        </a:hlink>
        <a:folHlink>
          <a:srgbClr val="85005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FA8ACDB-4C52-4FB0-9395-6B24CFAE2295}">
  <ds:schemaRefs>
    <ds:schemaRef ds:uri="ESRI.ArcGIS.Mapping.OfficeIntegration.PowerPointInfo"/>
  </ds:schemaRefs>
</ds:datastoreItem>
</file>

<file path=customXml/itemProps10.xml><?xml version="1.0" encoding="utf-8"?>
<ds:datastoreItem xmlns:ds="http://schemas.openxmlformats.org/officeDocument/2006/customXml" ds:itemID="{44A99843-7E44-4FDD-813B-99781BA3EA7E}">
  <ds:schemaRefs>
    <ds:schemaRef ds:uri="ESRI.ArcGIS.Mapping.OfficeIntegration.PowerPointInfo"/>
  </ds:schemaRefs>
</ds:datastoreItem>
</file>

<file path=customXml/itemProps11.xml><?xml version="1.0" encoding="utf-8"?>
<ds:datastoreItem xmlns:ds="http://schemas.openxmlformats.org/officeDocument/2006/customXml" ds:itemID="{58C32350-94B7-48DD-9FD1-4737DB05B6B1}">
  <ds:schemaRefs>
    <ds:schemaRef ds:uri="ESRI.ArcGIS.Mapping.OfficeIntegration.PowerPointInfo"/>
  </ds:schemaRefs>
</ds:datastoreItem>
</file>

<file path=customXml/itemProps12.xml><?xml version="1.0" encoding="utf-8"?>
<ds:datastoreItem xmlns:ds="http://schemas.openxmlformats.org/officeDocument/2006/customXml" ds:itemID="{BB9D6E24-94F9-4AB4-B23A-FDB1DA974842}">
  <ds:schemaRefs>
    <ds:schemaRef ds:uri="ESRI.ArcGIS.Mapping.OfficeIntegration.PowerPointInfo"/>
  </ds:schemaRefs>
</ds:datastoreItem>
</file>

<file path=customXml/itemProps13.xml><?xml version="1.0" encoding="utf-8"?>
<ds:datastoreItem xmlns:ds="http://schemas.openxmlformats.org/officeDocument/2006/customXml" ds:itemID="{3477B3D2-1AFE-47E8-A13C-9F90BABAE1F5}">
  <ds:schemaRefs>
    <ds:schemaRef ds:uri="ESRI.ArcGIS.Mapping.OfficeIntegration.PowerPointInfo"/>
  </ds:schemaRefs>
</ds:datastoreItem>
</file>

<file path=customXml/itemProps14.xml><?xml version="1.0" encoding="utf-8"?>
<ds:datastoreItem xmlns:ds="http://schemas.openxmlformats.org/officeDocument/2006/customXml" ds:itemID="{C9DA96B5-7BB6-48F3-8EA0-ED5F134669E5}">
  <ds:schemaRefs>
    <ds:schemaRef ds:uri="ESRI.ArcGIS.Mapping.OfficeIntegration.PowerPointInfo"/>
  </ds:schemaRefs>
</ds:datastoreItem>
</file>

<file path=customXml/itemProps15.xml><?xml version="1.0" encoding="utf-8"?>
<ds:datastoreItem xmlns:ds="http://schemas.openxmlformats.org/officeDocument/2006/customXml" ds:itemID="{C018C94E-DCEE-4E0D-BA82-8091416915A8}">
  <ds:schemaRefs>
    <ds:schemaRef ds:uri="ESRI.ArcGIS.Mapping.OfficeIntegration.PowerPointInfo"/>
  </ds:schemaRefs>
</ds:datastoreItem>
</file>

<file path=customXml/itemProps16.xml><?xml version="1.0" encoding="utf-8"?>
<ds:datastoreItem xmlns:ds="http://schemas.openxmlformats.org/officeDocument/2006/customXml" ds:itemID="{33A77A0E-B124-4EF3-A4CD-A71788F88D65}">
  <ds:schemaRefs>
    <ds:schemaRef ds:uri="ESRI.ArcGIS.Mapping.OfficeIntegration.PowerPointInfo"/>
  </ds:schemaRefs>
</ds:datastoreItem>
</file>

<file path=customXml/itemProps17.xml><?xml version="1.0" encoding="utf-8"?>
<ds:datastoreItem xmlns:ds="http://schemas.openxmlformats.org/officeDocument/2006/customXml" ds:itemID="{65B40C41-48C6-4CCE-91C2-742B8BEC7F1F}">
  <ds:schemaRefs>
    <ds:schemaRef ds:uri="ESRI.ArcGIS.Mapping.OfficeIntegration.PowerPointInfo"/>
  </ds:schemaRefs>
</ds:datastoreItem>
</file>

<file path=customXml/itemProps18.xml><?xml version="1.0" encoding="utf-8"?>
<ds:datastoreItem xmlns:ds="http://schemas.openxmlformats.org/officeDocument/2006/customXml" ds:itemID="{AC19E314-32C7-4657-B8F6-F3BE4D78E11D}">
  <ds:schemaRefs>
    <ds:schemaRef ds:uri="ESRI.ArcGIS.Mapping.OfficeIntegration.PowerPointInfo"/>
  </ds:schemaRefs>
</ds:datastoreItem>
</file>

<file path=customXml/itemProps19.xml><?xml version="1.0" encoding="utf-8"?>
<ds:datastoreItem xmlns:ds="http://schemas.openxmlformats.org/officeDocument/2006/customXml" ds:itemID="{089A8126-CCCD-4B6B-86AE-4EC2957364B2}">
  <ds:schemaRefs>
    <ds:schemaRef ds:uri="ESRI.ArcGIS.Mapping.OfficeIntegration.PowerPointInfo"/>
  </ds:schemaRefs>
</ds:datastoreItem>
</file>

<file path=customXml/itemProps2.xml><?xml version="1.0" encoding="utf-8"?>
<ds:datastoreItem xmlns:ds="http://schemas.openxmlformats.org/officeDocument/2006/customXml" ds:itemID="{C63CAE6A-88AE-4A2E-BCBD-4A465DA04312}">
  <ds:schemaRefs>
    <ds:schemaRef ds:uri="ESRI.ArcGIS.Mapping.OfficeIntegration.PowerPointInfo"/>
  </ds:schemaRefs>
</ds:datastoreItem>
</file>

<file path=customXml/itemProps20.xml><?xml version="1.0" encoding="utf-8"?>
<ds:datastoreItem xmlns:ds="http://schemas.openxmlformats.org/officeDocument/2006/customXml" ds:itemID="{FE2E1F33-C262-48CA-B2CF-00A844F3FAFF}">
  <ds:schemaRefs>
    <ds:schemaRef ds:uri="ESRI.ArcGIS.Mapping.OfficeIntegration.PowerPointInfo"/>
  </ds:schemaRefs>
</ds:datastoreItem>
</file>

<file path=customXml/itemProps21.xml><?xml version="1.0" encoding="utf-8"?>
<ds:datastoreItem xmlns:ds="http://schemas.openxmlformats.org/officeDocument/2006/customXml" ds:itemID="{A9241F62-5BAB-4FA0-BB14-5EF3A28AA003}">
  <ds:schemaRefs>
    <ds:schemaRef ds:uri="ESRI.ArcGIS.Mapping.OfficeIntegration.PowerPointInfo"/>
  </ds:schemaRefs>
</ds:datastoreItem>
</file>

<file path=customXml/itemProps22.xml><?xml version="1.0" encoding="utf-8"?>
<ds:datastoreItem xmlns:ds="http://schemas.openxmlformats.org/officeDocument/2006/customXml" ds:itemID="{0A02DCC6-AC0D-4E33-AD97-A077558EE0FB}">
  <ds:schemaRefs>
    <ds:schemaRef ds:uri="ESRI.ArcGIS.Mapping.OfficeIntegration.PowerPointInfo"/>
  </ds:schemaRefs>
</ds:datastoreItem>
</file>

<file path=customXml/itemProps23.xml><?xml version="1.0" encoding="utf-8"?>
<ds:datastoreItem xmlns:ds="http://schemas.openxmlformats.org/officeDocument/2006/customXml" ds:itemID="{C2C46BA8-43D1-4C94-B07E-4CBEA5E4F8F7}">
  <ds:schemaRefs>
    <ds:schemaRef ds:uri="ESRI.ArcGIS.Mapping.OfficeIntegration.PowerPointInfo"/>
  </ds:schemaRefs>
</ds:datastoreItem>
</file>

<file path=customXml/itemProps24.xml><?xml version="1.0" encoding="utf-8"?>
<ds:datastoreItem xmlns:ds="http://schemas.openxmlformats.org/officeDocument/2006/customXml" ds:itemID="{9D040768-89CB-4F00-BFBE-510646697F4C}">
  <ds:schemaRefs>
    <ds:schemaRef ds:uri="ESRI.ArcGIS.Mapping.OfficeIntegration.PowerPointInfo"/>
  </ds:schemaRefs>
</ds:datastoreItem>
</file>

<file path=customXml/itemProps25.xml><?xml version="1.0" encoding="utf-8"?>
<ds:datastoreItem xmlns:ds="http://schemas.openxmlformats.org/officeDocument/2006/customXml" ds:itemID="{55DC598A-2FDA-42C3-A8D6-C5DB77A0DA11}">
  <ds:schemaRefs>
    <ds:schemaRef ds:uri="ESRI.ArcGIS.Mapping.OfficeIntegration.PowerPointInfo"/>
  </ds:schemaRefs>
</ds:datastoreItem>
</file>

<file path=customXml/itemProps26.xml><?xml version="1.0" encoding="utf-8"?>
<ds:datastoreItem xmlns:ds="http://schemas.openxmlformats.org/officeDocument/2006/customXml" ds:itemID="{8FCBE58F-1C8E-40FA-9157-D0C6B006A0C5}">
  <ds:schemaRefs>
    <ds:schemaRef ds:uri="ESRI.ArcGIS.Mapping.OfficeIntegration.PowerPointInfo"/>
  </ds:schemaRefs>
</ds:datastoreItem>
</file>

<file path=customXml/itemProps27.xml><?xml version="1.0" encoding="utf-8"?>
<ds:datastoreItem xmlns:ds="http://schemas.openxmlformats.org/officeDocument/2006/customXml" ds:itemID="{F9E224D5-007F-4CEE-8A2B-48E720DBD266}">
  <ds:schemaRefs>
    <ds:schemaRef ds:uri="ESRI.ArcGIS.Mapping.OfficeIntegration.PowerPointInfo"/>
  </ds:schemaRefs>
</ds:datastoreItem>
</file>

<file path=customXml/itemProps28.xml><?xml version="1.0" encoding="utf-8"?>
<ds:datastoreItem xmlns:ds="http://schemas.openxmlformats.org/officeDocument/2006/customXml" ds:itemID="{4DD32BB9-A0A1-448A-A884-96FFFB8658ED}">
  <ds:schemaRefs>
    <ds:schemaRef ds:uri="ESRI.ArcGIS.Mapping.OfficeIntegration.PowerPointInfo"/>
  </ds:schemaRefs>
</ds:datastoreItem>
</file>

<file path=customXml/itemProps29.xml><?xml version="1.0" encoding="utf-8"?>
<ds:datastoreItem xmlns:ds="http://schemas.openxmlformats.org/officeDocument/2006/customXml" ds:itemID="{82558F79-3B5A-4AEF-942B-10072E129877}">
  <ds:schemaRefs>
    <ds:schemaRef ds:uri="ESRI.ArcGIS.Mapping.OfficeIntegration.PowerPointInfo"/>
  </ds:schemaRefs>
</ds:datastoreItem>
</file>

<file path=customXml/itemProps3.xml><?xml version="1.0" encoding="utf-8"?>
<ds:datastoreItem xmlns:ds="http://schemas.openxmlformats.org/officeDocument/2006/customXml" ds:itemID="{2442EE39-8862-4132-BD42-FC74E6E63D70}">
  <ds:schemaRefs>
    <ds:schemaRef ds:uri="ESRI.ArcGIS.Mapping.OfficeIntegration.PowerPointInfo"/>
  </ds:schemaRefs>
</ds:datastoreItem>
</file>

<file path=customXml/itemProps30.xml><?xml version="1.0" encoding="utf-8"?>
<ds:datastoreItem xmlns:ds="http://schemas.openxmlformats.org/officeDocument/2006/customXml" ds:itemID="{8D1E0438-0DFA-4191-B374-3D57872017D6}">
  <ds:schemaRefs>
    <ds:schemaRef ds:uri="ESRI.ArcGIS.Mapping.OfficeIntegration.PowerPointInfo"/>
  </ds:schemaRefs>
</ds:datastoreItem>
</file>

<file path=customXml/itemProps31.xml><?xml version="1.0" encoding="utf-8"?>
<ds:datastoreItem xmlns:ds="http://schemas.openxmlformats.org/officeDocument/2006/customXml" ds:itemID="{8025D8AE-0048-48C7-95B8-F2948514BC76}">
  <ds:schemaRefs>
    <ds:schemaRef ds:uri="ESRI.ArcGIS.Mapping.OfficeIntegration.PowerPointInfo"/>
  </ds:schemaRefs>
</ds:datastoreItem>
</file>

<file path=customXml/itemProps32.xml><?xml version="1.0" encoding="utf-8"?>
<ds:datastoreItem xmlns:ds="http://schemas.openxmlformats.org/officeDocument/2006/customXml" ds:itemID="{96D827DC-716B-48EE-ACCA-DCE7D278639B}">
  <ds:schemaRefs>
    <ds:schemaRef ds:uri="ESRI.ArcGIS.Mapping.OfficeIntegration.PowerPointInfo"/>
  </ds:schemaRefs>
</ds:datastoreItem>
</file>

<file path=customXml/itemProps33.xml><?xml version="1.0" encoding="utf-8"?>
<ds:datastoreItem xmlns:ds="http://schemas.openxmlformats.org/officeDocument/2006/customXml" ds:itemID="{3DB87626-44F9-4CE1-82CC-DD2790855AD7}">
  <ds:schemaRefs>
    <ds:schemaRef ds:uri="ESRI.ArcGIS.Mapping.OfficeIntegration.PowerPointInfo"/>
  </ds:schemaRefs>
</ds:datastoreItem>
</file>

<file path=customXml/itemProps34.xml><?xml version="1.0" encoding="utf-8"?>
<ds:datastoreItem xmlns:ds="http://schemas.openxmlformats.org/officeDocument/2006/customXml" ds:itemID="{38F60C91-92D2-4BCC-9065-64239B304370}">
  <ds:schemaRefs>
    <ds:schemaRef ds:uri="ESRI.ArcGIS.Mapping.OfficeIntegration.PowerPointInfo"/>
  </ds:schemaRefs>
</ds:datastoreItem>
</file>

<file path=customXml/itemProps35.xml><?xml version="1.0" encoding="utf-8"?>
<ds:datastoreItem xmlns:ds="http://schemas.openxmlformats.org/officeDocument/2006/customXml" ds:itemID="{20D74A05-B67A-4CF0-A5F7-46ED2EF2BA6F}">
  <ds:schemaRefs>
    <ds:schemaRef ds:uri="ESRI.ArcGIS.Mapping.OfficeIntegration.PowerPointInfo"/>
  </ds:schemaRefs>
</ds:datastoreItem>
</file>

<file path=customXml/itemProps36.xml><?xml version="1.0" encoding="utf-8"?>
<ds:datastoreItem xmlns:ds="http://schemas.openxmlformats.org/officeDocument/2006/customXml" ds:itemID="{B9FFA770-045D-40C4-A126-602D837E9DF0}">
  <ds:schemaRefs>
    <ds:schemaRef ds:uri="ESRI.ArcGIS.Mapping.OfficeIntegration.PowerPointInfo"/>
  </ds:schemaRefs>
</ds:datastoreItem>
</file>

<file path=customXml/itemProps37.xml><?xml version="1.0" encoding="utf-8"?>
<ds:datastoreItem xmlns:ds="http://schemas.openxmlformats.org/officeDocument/2006/customXml" ds:itemID="{5566A456-A52F-4DA6-AFF4-133CE9C13C81}">
  <ds:schemaRefs>
    <ds:schemaRef ds:uri="ESRI.ArcGIS.Mapping.OfficeIntegration.PowerPointInfo"/>
  </ds:schemaRefs>
</ds:datastoreItem>
</file>

<file path=customXml/itemProps38.xml><?xml version="1.0" encoding="utf-8"?>
<ds:datastoreItem xmlns:ds="http://schemas.openxmlformats.org/officeDocument/2006/customXml" ds:itemID="{50FDD194-D958-4D07-A423-5DE84FFAFF6F}">
  <ds:schemaRefs>
    <ds:schemaRef ds:uri="ESRI.ArcGIS.Mapping.OfficeIntegration.PowerPointInfo"/>
  </ds:schemaRefs>
</ds:datastoreItem>
</file>

<file path=customXml/itemProps39.xml><?xml version="1.0" encoding="utf-8"?>
<ds:datastoreItem xmlns:ds="http://schemas.openxmlformats.org/officeDocument/2006/customXml" ds:itemID="{A5F1B974-C875-4727-86CB-08091FC194FA}">
  <ds:schemaRefs>
    <ds:schemaRef ds:uri="ESRI.ArcGIS.Mapping.OfficeIntegration.PowerPointInfo"/>
  </ds:schemaRefs>
</ds:datastoreItem>
</file>

<file path=customXml/itemProps4.xml><?xml version="1.0" encoding="utf-8"?>
<ds:datastoreItem xmlns:ds="http://schemas.openxmlformats.org/officeDocument/2006/customXml" ds:itemID="{3B46ED66-3508-4229-AC66-4ECEB18753CF}">
  <ds:schemaRefs>
    <ds:schemaRef ds:uri="ESRI.ArcGIS.Mapping.OfficeIntegration.PowerPointInfo"/>
  </ds:schemaRefs>
</ds:datastoreItem>
</file>

<file path=customXml/itemProps40.xml><?xml version="1.0" encoding="utf-8"?>
<ds:datastoreItem xmlns:ds="http://schemas.openxmlformats.org/officeDocument/2006/customXml" ds:itemID="{27D3A301-D765-4AF4-B974-EA54605DE006}">
  <ds:schemaRefs>
    <ds:schemaRef ds:uri="ESRI.ArcGIS.Mapping.OfficeIntegration.PowerPointInfo"/>
  </ds:schemaRefs>
</ds:datastoreItem>
</file>

<file path=customXml/itemProps41.xml><?xml version="1.0" encoding="utf-8"?>
<ds:datastoreItem xmlns:ds="http://schemas.openxmlformats.org/officeDocument/2006/customXml" ds:itemID="{6DD13ABB-9ACB-4A24-86C5-AE9053A303BE}">
  <ds:schemaRefs>
    <ds:schemaRef ds:uri="ESRI.ArcGIS.Mapping.OfficeIntegration.PowerPointInfo"/>
  </ds:schemaRefs>
</ds:datastoreItem>
</file>

<file path=customXml/itemProps42.xml><?xml version="1.0" encoding="utf-8"?>
<ds:datastoreItem xmlns:ds="http://schemas.openxmlformats.org/officeDocument/2006/customXml" ds:itemID="{DA980A5E-2670-4CC6-8F8F-D451F442C63B}">
  <ds:schemaRefs>
    <ds:schemaRef ds:uri="ESRI.ArcGIS.Mapping.OfficeIntegration.PowerPointInfo"/>
  </ds:schemaRefs>
</ds:datastoreItem>
</file>

<file path=customXml/itemProps43.xml><?xml version="1.0" encoding="utf-8"?>
<ds:datastoreItem xmlns:ds="http://schemas.openxmlformats.org/officeDocument/2006/customXml" ds:itemID="{B3706365-112A-4967-A635-BD34CEE68625}">
  <ds:schemaRefs>
    <ds:schemaRef ds:uri="ESRI.ArcGIS.Mapping.OfficeIntegration.PowerPointInfo"/>
  </ds:schemaRefs>
</ds:datastoreItem>
</file>

<file path=customXml/itemProps44.xml><?xml version="1.0" encoding="utf-8"?>
<ds:datastoreItem xmlns:ds="http://schemas.openxmlformats.org/officeDocument/2006/customXml" ds:itemID="{FDE19B09-B534-4500-BD80-C6328B084F25}">
  <ds:schemaRefs>
    <ds:schemaRef ds:uri="ESRI.ArcGIS.Mapping.OfficeIntegration.PowerPointInfo"/>
  </ds:schemaRefs>
</ds:datastoreItem>
</file>

<file path=customXml/itemProps45.xml><?xml version="1.0" encoding="utf-8"?>
<ds:datastoreItem xmlns:ds="http://schemas.openxmlformats.org/officeDocument/2006/customXml" ds:itemID="{38941148-CA14-4E50-9797-8528F283AAF5}">
  <ds:schemaRefs>
    <ds:schemaRef ds:uri="ESRI.ArcGIS.Mapping.OfficeIntegration.PowerPointInfo"/>
  </ds:schemaRefs>
</ds:datastoreItem>
</file>

<file path=customXml/itemProps46.xml><?xml version="1.0" encoding="utf-8"?>
<ds:datastoreItem xmlns:ds="http://schemas.openxmlformats.org/officeDocument/2006/customXml" ds:itemID="{58B34252-EE64-4B64-863D-89CEBF18B3F6}">
  <ds:schemaRefs>
    <ds:schemaRef ds:uri="ESRI.ArcGIS.Mapping.OfficeIntegration.PowerPointInfo"/>
  </ds:schemaRefs>
</ds:datastoreItem>
</file>

<file path=customXml/itemProps47.xml><?xml version="1.0" encoding="utf-8"?>
<ds:datastoreItem xmlns:ds="http://schemas.openxmlformats.org/officeDocument/2006/customXml" ds:itemID="{9F1CB93B-9841-4318-9043-9D99F36A8B07}">
  <ds:schemaRefs>
    <ds:schemaRef ds:uri="ESRI.ArcGIS.Mapping.OfficeIntegration.PowerPointInfo"/>
  </ds:schemaRefs>
</ds:datastoreItem>
</file>

<file path=customXml/itemProps48.xml><?xml version="1.0" encoding="utf-8"?>
<ds:datastoreItem xmlns:ds="http://schemas.openxmlformats.org/officeDocument/2006/customXml" ds:itemID="{249BF5C1-78F1-49CD-B950-798C5313B2FD}">
  <ds:schemaRefs>
    <ds:schemaRef ds:uri="ESRI.ArcGIS.Mapping.OfficeIntegration.PowerPointInfo"/>
  </ds:schemaRefs>
</ds:datastoreItem>
</file>

<file path=customXml/itemProps49.xml><?xml version="1.0" encoding="utf-8"?>
<ds:datastoreItem xmlns:ds="http://schemas.openxmlformats.org/officeDocument/2006/customXml" ds:itemID="{33F3978D-7CCE-463F-A402-E3EBC9B79071}">
  <ds:schemaRefs>
    <ds:schemaRef ds:uri="ESRI.ArcGIS.Mapping.OfficeIntegration.PowerPointInfo"/>
  </ds:schemaRefs>
</ds:datastoreItem>
</file>

<file path=customXml/itemProps5.xml><?xml version="1.0" encoding="utf-8"?>
<ds:datastoreItem xmlns:ds="http://schemas.openxmlformats.org/officeDocument/2006/customXml" ds:itemID="{05C11692-5674-49FB-B0C0-DB08CBD8D468}">
  <ds:schemaRefs>
    <ds:schemaRef ds:uri="ESRI.ArcGIS.Mapping.OfficeIntegration.PowerPointInfo"/>
  </ds:schemaRefs>
</ds:datastoreItem>
</file>

<file path=customXml/itemProps50.xml><?xml version="1.0" encoding="utf-8"?>
<ds:datastoreItem xmlns:ds="http://schemas.openxmlformats.org/officeDocument/2006/customXml" ds:itemID="{84D0226B-3242-4259-BE49-7266C4020C6D}">
  <ds:schemaRefs>
    <ds:schemaRef ds:uri="ESRI.ArcGIS.Mapping.OfficeIntegration.PowerPointInfo"/>
  </ds:schemaRefs>
</ds:datastoreItem>
</file>

<file path=customXml/itemProps51.xml><?xml version="1.0" encoding="utf-8"?>
<ds:datastoreItem xmlns:ds="http://schemas.openxmlformats.org/officeDocument/2006/customXml" ds:itemID="{FF8CB345-F07D-44A3-9E69-11CC8C26FE8D}">
  <ds:schemaRefs>
    <ds:schemaRef ds:uri="ESRI.ArcGIS.Mapping.OfficeIntegration.PowerPointInfo"/>
  </ds:schemaRefs>
</ds:datastoreItem>
</file>

<file path=customXml/itemProps52.xml><?xml version="1.0" encoding="utf-8"?>
<ds:datastoreItem xmlns:ds="http://schemas.openxmlformats.org/officeDocument/2006/customXml" ds:itemID="{038396B4-E690-4695-96CE-3DAD4E1B8271}">
  <ds:schemaRefs>
    <ds:schemaRef ds:uri="ESRI.ArcGIS.Mapping.OfficeIntegration.PowerPointInfo"/>
  </ds:schemaRefs>
</ds:datastoreItem>
</file>

<file path=customXml/itemProps53.xml><?xml version="1.0" encoding="utf-8"?>
<ds:datastoreItem xmlns:ds="http://schemas.openxmlformats.org/officeDocument/2006/customXml" ds:itemID="{C64949FC-53A7-47DB-8C93-EDD6732D4B12}">
  <ds:schemaRefs>
    <ds:schemaRef ds:uri="ESRI.ArcGIS.Mapping.OfficeIntegration.PowerPointInfo"/>
  </ds:schemaRefs>
</ds:datastoreItem>
</file>

<file path=customXml/itemProps54.xml><?xml version="1.0" encoding="utf-8"?>
<ds:datastoreItem xmlns:ds="http://schemas.openxmlformats.org/officeDocument/2006/customXml" ds:itemID="{127DDBAF-3610-49C9-9E00-FEEA7927E03B}">
  <ds:schemaRefs>
    <ds:schemaRef ds:uri="ESRI.ArcGIS.Mapping.OfficeIntegration.PowerPointInfo"/>
  </ds:schemaRefs>
</ds:datastoreItem>
</file>

<file path=customXml/itemProps55.xml><?xml version="1.0" encoding="utf-8"?>
<ds:datastoreItem xmlns:ds="http://schemas.openxmlformats.org/officeDocument/2006/customXml" ds:itemID="{AAEBADA6-49AA-4398-9F69-3EE2B58035AE}">
  <ds:schemaRefs>
    <ds:schemaRef ds:uri="ESRI.ArcGIS.Mapping.OfficeIntegration.PowerPointInfo"/>
  </ds:schemaRefs>
</ds:datastoreItem>
</file>

<file path=customXml/itemProps6.xml><?xml version="1.0" encoding="utf-8"?>
<ds:datastoreItem xmlns:ds="http://schemas.openxmlformats.org/officeDocument/2006/customXml" ds:itemID="{7A8AB4CE-E68D-4B26-A199-8F248EEDD661}">
  <ds:schemaRefs>
    <ds:schemaRef ds:uri="ESRI.ArcGIS.Mapping.OfficeIntegration.PowerPointInfo"/>
  </ds:schemaRefs>
</ds:datastoreItem>
</file>

<file path=customXml/itemProps7.xml><?xml version="1.0" encoding="utf-8"?>
<ds:datastoreItem xmlns:ds="http://schemas.openxmlformats.org/officeDocument/2006/customXml" ds:itemID="{78399FBC-D82B-4616-970C-3AEF74570947}">
  <ds:schemaRefs>
    <ds:schemaRef ds:uri="ESRI.ArcGIS.Mapping.OfficeIntegration.PowerPointInfo"/>
  </ds:schemaRefs>
</ds:datastoreItem>
</file>

<file path=customXml/itemProps8.xml><?xml version="1.0" encoding="utf-8"?>
<ds:datastoreItem xmlns:ds="http://schemas.openxmlformats.org/officeDocument/2006/customXml" ds:itemID="{F2726B36-FF2E-45B2-A230-365FC900A70D}">
  <ds:schemaRefs>
    <ds:schemaRef ds:uri="ESRI.ArcGIS.Mapping.OfficeIntegration.PowerPointInfo"/>
  </ds:schemaRefs>
</ds:datastoreItem>
</file>

<file path=customXml/itemProps9.xml><?xml version="1.0" encoding="utf-8"?>
<ds:datastoreItem xmlns:ds="http://schemas.openxmlformats.org/officeDocument/2006/customXml" ds:itemID="{2B6884B2-3E43-466B-9545-F0DDFC42A64C}">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49406</TotalTime>
  <Words>3215</Words>
  <Application>Microsoft Macintosh PowerPoint</Application>
  <PresentationFormat>On-screen Show (4:3)</PresentationFormat>
  <Paragraphs>348</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Bold</vt:lpstr>
      <vt:lpstr>Calibri</vt:lpstr>
      <vt:lpstr>Courier New</vt:lpstr>
      <vt:lpstr>MS PGothic</vt:lpstr>
      <vt:lpstr>ＭＳ Ｐゴシック</vt:lpstr>
      <vt:lpstr>ヒラギノ角ゴ ProN W3</vt:lpstr>
      <vt:lpstr>1_Blank</vt:lpstr>
      <vt:lpstr>Drought Response and Recovery  A Basic Guide for Water Utilities         Dawn Ison U.S. EPA Office of Ground Water and Drinking Water  Water Security Division  CIFA SRF – October 30, 2017 – Indianapolis, IN </vt:lpstr>
      <vt:lpstr>Drought – A National Issue </vt:lpstr>
      <vt:lpstr>Drought Response and Recovery Project Approach</vt:lpstr>
      <vt:lpstr>Guide Home Page</vt:lpstr>
      <vt:lpstr>Guide Navigation Informational and Easy-To-Use</vt:lpstr>
      <vt:lpstr>Guide Features Best Practices, Worksheets, Links and More</vt:lpstr>
      <vt:lpstr>Drought Response and Recovery Guide What’s covered?</vt:lpstr>
      <vt:lpstr>Drought Response and Recovery Guide Case Studies and Videos</vt:lpstr>
      <vt:lpstr>Case Studies and Videos </vt:lpstr>
      <vt:lpstr>Case Studies Map and Videos Home Geoplatform </vt:lpstr>
      <vt:lpstr>Case Studies Map and Videos Geoplatform – Tuolumne Utilities District (TUD), CA</vt:lpstr>
      <vt:lpstr>Case Study - Tuolumne Utilities District, CA</vt:lpstr>
      <vt:lpstr>Case Study - (Corix) Spicewood Beach, TX</vt:lpstr>
      <vt:lpstr>Case Study Focus Hogansville, GA</vt:lpstr>
      <vt:lpstr>PowerPoint Presentation</vt:lpstr>
      <vt:lpstr>Drought Response Plan Template Instructions </vt:lpstr>
      <vt:lpstr>Drought Response Plan Template  Fillable Template</vt:lpstr>
      <vt:lpstr>Geoplatform Updates Case Studies</vt:lpstr>
      <vt:lpstr>PowerPoint Presentation</vt:lpstr>
      <vt:lpstr>PowerPoint Presentation</vt:lpstr>
      <vt:lpstr>Other WSD Drought Related Products</vt:lpstr>
      <vt:lpstr>Climate Resilience Evaluation &amp;  Awareness Tool (CREAT) </vt:lpstr>
      <vt:lpstr>Other WSD Drought Related Products</vt:lpstr>
      <vt:lpstr>A Few Lessons Learned Along the Way</vt:lpstr>
      <vt:lpstr>PowerPoint Presentation</vt:lpstr>
    </vt:vector>
  </TitlesOfParts>
  <Company>CSC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IS ARIAL BOLD 24 - 30PT</dc:title>
  <dc:creator>CSC</dc:creator>
  <cp:lastModifiedBy>Brian Carlstrom</cp:lastModifiedBy>
  <cp:revision>385</cp:revision>
  <cp:lastPrinted>2016-03-07T20:32:23Z</cp:lastPrinted>
  <dcterms:created xsi:type="dcterms:W3CDTF">2014-10-16T15:38:58Z</dcterms:created>
  <dcterms:modified xsi:type="dcterms:W3CDTF">2017-11-08T20:30:50Z</dcterms:modified>
</cp:coreProperties>
</file>