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58" r:id="rId4"/>
    <p:sldId id="266" r:id="rId5"/>
    <p:sldId id="259" r:id="rId6"/>
    <p:sldId id="260" r:id="rId7"/>
    <p:sldId id="261" r:id="rId8"/>
    <p:sldId id="262" r:id="rId9"/>
    <p:sldId id="263" r:id="rId10"/>
    <p:sldId id="264" r:id="rId11"/>
    <p:sldId id="268" r:id="rId12"/>
    <p:sldId id="265"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varScale="1">
        <p:scale>
          <a:sx n="107" d="100"/>
          <a:sy n="107" d="100"/>
        </p:scale>
        <p:origin x="176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DB36826-E865-4511-ABA1-28F64D7F2379}" type="datetimeFigureOut">
              <a:rPr lang="en-US" smtClean="0"/>
              <a:t>10/30/17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DA9AE9F-CB98-4A59-988D-118847D616F3}" type="slidenum">
              <a:rPr lang="en-US" smtClean="0"/>
              <a:t>‹#›</a:t>
            </a:fld>
            <a:endParaRPr lang="en-US"/>
          </a:p>
        </p:txBody>
      </p:sp>
    </p:spTree>
    <p:extLst>
      <p:ext uri="{BB962C8B-B14F-4D97-AF65-F5344CB8AC3E}">
        <p14:creationId xmlns:p14="http://schemas.microsoft.com/office/powerpoint/2010/main" val="18166199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CA71D9-0389-4DAE-A655-AAC2F8C7B109}"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6A2B6-79C7-4AEF-BB8C-60A9486FCADD}" type="slidenum">
              <a:rPr lang="en-US" smtClean="0"/>
              <a:t>‹#›</a:t>
            </a:fld>
            <a:endParaRPr lang="en-US"/>
          </a:p>
        </p:txBody>
      </p:sp>
    </p:spTree>
    <p:extLst>
      <p:ext uri="{BB962C8B-B14F-4D97-AF65-F5344CB8AC3E}">
        <p14:creationId xmlns:p14="http://schemas.microsoft.com/office/powerpoint/2010/main" val="107616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71D9-0389-4DAE-A655-AAC2F8C7B109}"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6A2B6-79C7-4AEF-BB8C-60A9486FCADD}" type="slidenum">
              <a:rPr lang="en-US" smtClean="0"/>
              <a:t>‹#›</a:t>
            </a:fld>
            <a:endParaRPr lang="en-US"/>
          </a:p>
        </p:txBody>
      </p:sp>
    </p:spTree>
    <p:extLst>
      <p:ext uri="{BB962C8B-B14F-4D97-AF65-F5344CB8AC3E}">
        <p14:creationId xmlns:p14="http://schemas.microsoft.com/office/powerpoint/2010/main" val="352593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71D9-0389-4DAE-A655-AAC2F8C7B109}"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6A2B6-79C7-4AEF-BB8C-60A9486FCADD}" type="slidenum">
              <a:rPr lang="en-US" smtClean="0"/>
              <a:t>‹#›</a:t>
            </a:fld>
            <a:endParaRPr lang="en-US"/>
          </a:p>
        </p:txBody>
      </p:sp>
    </p:spTree>
    <p:extLst>
      <p:ext uri="{BB962C8B-B14F-4D97-AF65-F5344CB8AC3E}">
        <p14:creationId xmlns:p14="http://schemas.microsoft.com/office/powerpoint/2010/main" val="126584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71D9-0389-4DAE-A655-AAC2F8C7B109}"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6A2B6-79C7-4AEF-BB8C-60A9486FCADD}" type="slidenum">
              <a:rPr lang="en-US" smtClean="0"/>
              <a:t>‹#›</a:t>
            </a:fld>
            <a:endParaRPr lang="en-US"/>
          </a:p>
        </p:txBody>
      </p:sp>
    </p:spTree>
    <p:extLst>
      <p:ext uri="{BB962C8B-B14F-4D97-AF65-F5344CB8AC3E}">
        <p14:creationId xmlns:p14="http://schemas.microsoft.com/office/powerpoint/2010/main" val="403045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A71D9-0389-4DAE-A655-AAC2F8C7B109}"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6A2B6-79C7-4AEF-BB8C-60A9486FCADD}" type="slidenum">
              <a:rPr lang="en-US" smtClean="0"/>
              <a:t>‹#›</a:t>
            </a:fld>
            <a:endParaRPr lang="en-US"/>
          </a:p>
        </p:txBody>
      </p:sp>
    </p:spTree>
    <p:extLst>
      <p:ext uri="{BB962C8B-B14F-4D97-AF65-F5344CB8AC3E}">
        <p14:creationId xmlns:p14="http://schemas.microsoft.com/office/powerpoint/2010/main" val="198746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CA71D9-0389-4DAE-A655-AAC2F8C7B109}"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6A2B6-79C7-4AEF-BB8C-60A9486FCADD}" type="slidenum">
              <a:rPr lang="en-US" smtClean="0"/>
              <a:t>‹#›</a:t>
            </a:fld>
            <a:endParaRPr lang="en-US"/>
          </a:p>
        </p:txBody>
      </p:sp>
    </p:spTree>
    <p:extLst>
      <p:ext uri="{BB962C8B-B14F-4D97-AF65-F5344CB8AC3E}">
        <p14:creationId xmlns:p14="http://schemas.microsoft.com/office/powerpoint/2010/main" val="225629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CA71D9-0389-4DAE-A655-AAC2F8C7B109}" type="datetimeFigureOut">
              <a:rPr lang="en-US" smtClean="0"/>
              <a:t>10/30/17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6A2B6-79C7-4AEF-BB8C-60A9486FCADD}" type="slidenum">
              <a:rPr lang="en-US" smtClean="0"/>
              <a:t>‹#›</a:t>
            </a:fld>
            <a:endParaRPr lang="en-US"/>
          </a:p>
        </p:txBody>
      </p:sp>
    </p:spTree>
    <p:extLst>
      <p:ext uri="{BB962C8B-B14F-4D97-AF65-F5344CB8AC3E}">
        <p14:creationId xmlns:p14="http://schemas.microsoft.com/office/powerpoint/2010/main" val="3266422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CA71D9-0389-4DAE-A655-AAC2F8C7B109}" type="datetimeFigureOut">
              <a:rPr lang="en-US" smtClean="0"/>
              <a:t>10/30/17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6A2B6-79C7-4AEF-BB8C-60A9486FCADD}" type="slidenum">
              <a:rPr lang="en-US" smtClean="0"/>
              <a:t>‹#›</a:t>
            </a:fld>
            <a:endParaRPr lang="en-US"/>
          </a:p>
        </p:txBody>
      </p:sp>
    </p:spTree>
    <p:extLst>
      <p:ext uri="{BB962C8B-B14F-4D97-AF65-F5344CB8AC3E}">
        <p14:creationId xmlns:p14="http://schemas.microsoft.com/office/powerpoint/2010/main" val="261346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71D9-0389-4DAE-A655-AAC2F8C7B109}" type="datetimeFigureOut">
              <a:rPr lang="en-US" smtClean="0"/>
              <a:t>10/30/17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16A2B6-79C7-4AEF-BB8C-60A9486FCADD}" type="slidenum">
              <a:rPr lang="en-US" smtClean="0"/>
              <a:t>‹#›</a:t>
            </a:fld>
            <a:endParaRPr lang="en-US"/>
          </a:p>
        </p:txBody>
      </p:sp>
    </p:spTree>
    <p:extLst>
      <p:ext uri="{BB962C8B-B14F-4D97-AF65-F5344CB8AC3E}">
        <p14:creationId xmlns:p14="http://schemas.microsoft.com/office/powerpoint/2010/main" val="234836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A71D9-0389-4DAE-A655-AAC2F8C7B109}"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6A2B6-79C7-4AEF-BB8C-60A9486FCADD}" type="slidenum">
              <a:rPr lang="en-US" smtClean="0"/>
              <a:t>‹#›</a:t>
            </a:fld>
            <a:endParaRPr lang="en-US"/>
          </a:p>
        </p:txBody>
      </p:sp>
    </p:spTree>
    <p:extLst>
      <p:ext uri="{BB962C8B-B14F-4D97-AF65-F5344CB8AC3E}">
        <p14:creationId xmlns:p14="http://schemas.microsoft.com/office/powerpoint/2010/main" val="146227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A71D9-0389-4DAE-A655-AAC2F8C7B109}"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6A2B6-79C7-4AEF-BB8C-60A9486FCADD}" type="slidenum">
              <a:rPr lang="en-US" smtClean="0"/>
              <a:t>‹#›</a:t>
            </a:fld>
            <a:endParaRPr lang="en-US"/>
          </a:p>
        </p:txBody>
      </p:sp>
    </p:spTree>
    <p:extLst>
      <p:ext uri="{BB962C8B-B14F-4D97-AF65-F5344CB8AC3E}">
        <p14:creationId xmlns:p14="http://schemas.microsoft.com/office/powerpoint/2010/main" val="17782512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A71D9-0389-4DAE-A655-AAC2F8C7B109}" type="datetimeFigureOut">
              <a:rPr lang="en-US" smtClean="0"/>
              <a:t>10/30/17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6A2B6-79C7-4AEF-BB8C-60A9486FCADD}" type="slidenum">
              <a:rPr lang="en-US" smtClean="0"/>
              <a:t>‹#›</a:t>
            </a:fld>
            <a:endParaRPr lang="en-US"/>
          </a:p>
        </p:txBody>
      </p:sp>
    </p:spTree>
    <p:extLst>
      <p:ext uri="{BB962C8B-B14F-4D97-AF65-F5344CB8AC3E}">
        <p14:creationId xmlns:p14="http://schemas.microsoft.com/office/powerpoint/2010/main" val="2243520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work files\Ross\logos\STATEOUTLINEheavy.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61" y="838200"/>
            <a:ext cx="8829675" cy="4455795"/>
          </a:xfrm>
          <a:prstGeom prst="rect">
            <a:avLst/>
          </a:prstGeom>
          <a:noFill/>
          <a:extLst/>
        </p:spPr>
      </p:pic>
      <p:sp>
        <p:nvSpPr>
          <p:cNvPr id="5" name="Text Box 2"/>
          <p:cNvSpPr txBox="1">
            <a:spLocks noChangeArrowheads="1"/>
          </p:cNvSpPr>
          <p:nvPr/>
        </p:nvSpPr>
        <p:spPr bwMode="auto">
          <a:xfrm>
            <a:off x="1828800" y="1524000"/>
            <a:ext cx="6141803" cy="18468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altLang="en-US" sz="4800" b="1" dirty="0">
                <a:solidFill>
                  <a:srgbClr val="17365D"/>
                </a:solidFill>
                <a:latin typeface="Calibri" pitchFamily="34" charset="0"/>
                <a:cs typeface="Arial" pitchFamily="34" charset="0"/>
              </a:rPr>
              <a:t>South Winds WSD</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4800" b="1" i="0" u="none" strike="noStrike" cap="none" normalizeH="0" baseline="0" dirty="0">
                <a:ln>
                  <a:noFill/>
                </a:ln>
                <a:solidFill>
                  <a:srgbClr val="17365D"/>
                </a:solidFill>
                <a:effectLst/>
                <a:latin typeface="Calibri" pitchFamily="34" charset="0"/>
                <a:cs typeface="Arial" pitchFamily="34" charset="0"/>
              </a:rPr>
              <a:t>Case</a:t>
            </a:r>
            <a:r>
              <a:rPr kumimoji="0" lang="en-US" altLang="en-US" sz="4800" b="1" i="0" u="none" strike="noStrike" cap="none" normalizeH="0" dirty="0">
                <a:ln>
                  <a:noFill/>
                </a:ln>
                <a:solidFill>
                  <a:srgbClr val="17365D"/>
                </a:solidFill>
                <a:effectLst/>
                <a:latin typeface="Calibri" pitchFamily="34" charset="0"/>
                <a:cs typeface="Arial" pitchFamily="34" charset="0"/>
              </a:rPr>
              <a:t> Study</a:t>
            </a:r>
            <a:endParaRPr kumimoji="0" lang="en-US" altLang="en-US" sz="4800" b="1" i="0" u="none" strike="noStrike" cap="none" normalizeH="0" baseline="0" dirty="0">
              <a:ln>
                <a:noFill/>
              </a:ln>
              <a:solidFill>
                <a:srgbClr val="17365D"/>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3600" b="1" i="0" u="none" strike="noStrike" cap="none" normalizeH="0" baseline="0" dirty="0">
                <a:ln>
                  <a:noFill/>
                </a:ln>
                <a:solidFill>
                  <a:srgbClr val="17365D"/>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029200"/>
            <a:ext cx="1977390" cy="1270635"/>
          </a:xfrm>
          <a:prstGeom prst="rect">
            <a:avLst/>
          </a:prstGeom>
          <a:noFill/>
          <a:ln>
            <a:noFill/>
          </a:ln>
          <a:effectLst/>
        </p:spPr>
      </p:pic>
      <p:sp>
        <p:nvSpPr>
          <p:cNvPr id="8" name="TextBox 7"/>
          <p:cNvSpPr txBox="1"/>
          <p:nvPr/>
        </p:nvSpPr>
        <p:spPr>
          <a:xfrm>
            <a:off x="6477000" y="5562600"/>
            <a:ext cx="1981200" cy="646331"/>
          </a:xfrm>
          <a:prstGeom prst="rect">
            <a:avLst/>
          </a:prstGeom>
          <a:noFill/>
        </p:spPr>
        <p:txBody>
          <a:bodyPr wrap="square" rtlCol="0">
            <a:spAutoFit/>
          </a:bodyPr>
          <a:lstStyle/>
          <a:p>
            <a:r>
              <a:rPr lang="en-US" dirty="0"/>
              <a:t>Anna Miller</a:t>
            </a:r>
          </a:p>
          <a:p>
            <a:r>
              <a:rPr lang="en-US" dirty="0"/>
              <a:t>October, 2017</a:t>
            </a:r>
          </a:p>
        </p:txBody>
      </p:sp>
    </p:spTree>
    <p:extLst>
      <p:ext uri="{BB962C8B-B14F-4D97-AF65-F5344CB8AC3E}">
        <p14:creationId xmlns:p14="http://schemas.microsoft.com/office/powerpoint/2010/main" val="2738619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533400"/>
            <a:ext cx="7467600" cy="688975"/>
          </a:xfrm>
        </p:spPr>
        <p:txBody>
          <a:bodyPr>
            <a:normAutofit/>
          </a:bodyPr>
          <a:lstStyle/>
          <a:p>
            <a:r>
              <a:rPr lang="en-US" sz="3200" dirty="0"/>
              <a:t>Poor water quality: discoloration and odor</a:t>
            </a:r>
          </a:p>
        </p:txBody>
      </p:sp>
      <p:sp>
        <p:nvSpPr>
          <p:cNvPr id="3" name="Subtitle 2"/>
          <p:cNvSpPr>
            <a:spLocks noGrp="1"/>
          </p:cNvSpPr>
          <p:nvPr>
            <p:ph type="subTitle" idx="1"/>
          </p:nvPr>
        </p:nvSpPr>
        <p:spPr>
          <a:xfrm>
            <a:off x="1143000" y="4953000"/>
            <a:ext cx="6858000" cy="1295400"/>
          </a:xfrm>
        </p:spPr>
        <p:txBody>
          <a:bodyPr>
            <a:normAutofit fontScale="92500" lnSpcReduction="20000"/>
          </a:bodyPr>
          <a:lstStyle/>
          <a:p>
            <a:r>
              <a:rPr lang="en-US" sz="2400" dirty="0">
                <a:solidFill>
                  <a:schemeClr val="tx1"/>
                </a:solidFill>
              </a:rPr>
              <a:t>In 2013, Don Feist of Trailer Terrace holds a month-old water filter next to a new one.  Work to fix the park’s water system is scheduled to get underway in a week.</a:t>
            </a:r>
          </a:p>
          <a:p>
            <a:r>
              <a:rPr lang="en-US" sz="2000" dirty="0">
                <a:solidFill>
                  <a:schemeClr val="tx1"/>
                </a:solidFill>
              </a:rPr>
              <a:t>-From the Great Falls Tribune</a:t>
            </a:r>
          </a:p>
          <a:p>
            <a:endParaRPr lang="en-US" sz="2400" dirty="0"/>
          </a:p>
        </p:txBody>
      </p:sp>
      <p:pic>
        <p:nvPicPr>
          <p:cNvPr id="5122" name="Picture 2" descr="C:\Users\cn0469\AppData\Local\Microsoft\Windows\Temporary Internet Files\Content.Outlook\1HPGT3XN\Tribune Article - 2-7-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00"/>
            <a:ext cx="5410200" cy="364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8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4526A-3277-4452-B2DE-7B7C90F5AB53}"/>
              </a:ext>
            </a:extLst>
          </p:cNvPr>
          <p:cNvSpPr>
            <a:spLocks noGrp="1"/>
          </p:cNvSpPr>
          <p:nvPr>
            <p:ph type="title"/>
          </p:nvPr>
        </p:nvSpPr>
        <p:spPr/>
        <p:txBody>
          <a:bodyPr>
            <a:normAutofit/>
          </a:bodyPr>
          <a:lstStyle/>
          <a:p>
            <a:r>
              <a:rPr lang="en-US" sz="3600" dirty="0"/>
              <a:t>Preliminary Budget Report – Phases 1 &amp; 2</a:t>
            </a:r>
          </a:p>
        </p:txBody>
      </p:sp>
      <p:graphicFrame>
        <p:nvGraphicFramePr>
          <p:cNvPr id="7" name="Content Placeholder 6">
            <a:extLst>
              <a:ext uri="{FF2B5EF4-FFF2-40B4-BE49-F238E27FC236}">
                <a16:creationId xmlns:a16="http://schemas.microsoft.com/office/drawing/2014/main" xmlns="" id="{33C636DA-4298-4A86-9E8C-C59B012C1BC2}"/>
              </a:ext>
            </a:extLst>
          </p:cNvPr>
          <p:cNvGraphicFramePr>
            <a:graphicFrameLocks noGrp="1"/>
          </p:cNvGraphicFramePr>
          <p:nvPr>
            <p:ph idx="1"/>
            <p:extLst>
              <p:ext uri="{D42A27DB-BD31-4B8C-83A1-F6EECF244321}">
                <p14:modId xmlns:p14="http://schemas.microsoft.com/office/powerpoint/2010/main" val="193378534"/>
              </p:ext>
            </p:extLst>
          </p:nvPr>
        </p:nvGraphicFramePr>
        <p:xfrm>
          <a:off x="685800" y="1417638"/>
          <a:ext cx="7848593" cy="4830768"/>
        </p:xfrm>
        <a:graphic>
          <a:graphicData uri="http://schemas.openxmlformats.org/drawingml/2006/table">
            <a:tbl>
              <a:tblPr/>
              <a:tblGrid>
                <a:gridCol w="1053088">
                  <a:extLst>
                    <a:ext uri="{9D8B030D-6E8A-4147-A177-3AD203B41FA5}">
                      <a16:colId xmlns:a16="http://schemas.microsoft.com/office/drawing/2014/main" xmlns="" val="643102165"/>
                    </a:ext>
                  </a:extLst>
                </a:gridCol>
                <a:gridCol w="229201">
                  <a:extLst>
                    <a:ext uri="{9D8B030D-6E8A-4147-A177-3AD203B41FA5}">
                      <a16:colId xmlns:a16="http://schemas.microsoft.com/office/drawing/2014/main" xmlns="" val="3079328421"/>
                    </a:ext>
                  </a:extLst>
                </a:gridCol>
                <a:gridCol w="229201">
                  <a:extLst>
                    <a:ext uri="{9D8B030D-6E8A-4147-A177-3AD203B41FA5}">
                      <a16:colId xmlns:a16="http://schemas.microsoft.com/office/drawing/2014/main" xmlns="" val="2918768035"/>
                    </a:ext>
                  </a:extLst>
                </a:gridCol>
                <a:gridCol w="229201">
                  <a:extLst>
                    <a:ext uri="{9D8B030D-6E8A-4147-A177-3AD203B41FA5}">
                      <a16:colId xmlns:a16="http://schemas.microsoft.com/office/drawing/2014/main" xmlns="" val="3607689994"/>
                    </a:ext>
                  </a:extLst>
                </a:gridCol>
                <a:gridCol w="229201">
                  <a:extLst>
                    <a:ext uri="{9D8B030D-6E8A-4147-A177-3AD203B41FA5}">
                      <a16:colId xmlns:a16="http://schemas.microsoft.com/office/drawing/2014/main" xmlns="" val="1031541925"/>
                    </a:ext>
                  </a:extLst>
                </a:gridCol>
                <a:gridCol w="229201">
                  <a:extLst>
                    <a:ext uri="{9D8B030D-6E8A-4147-A177-3AD203B41FA5}">
                      <a16:colId xmlns:a16="http://schemas.microsoft.com/office/drawing/2014/main" xmlns="" val="1751307884"/>
                    </a:ext>
                  </a:extLst>
                </a:gridCol>
                <a:gridCol w="229201">
                  <a:extLst>
                    <a:ext uri="{9D8B030D-6E8A-4147-A177-3AD203B41FA5}">
                      <a16:colId xmlns:a16="http://schemas.microsoft.com/office/drawing/2014/main" xmlns="" val="3224698821"/>
                    </a:ext>
                  </a:extLst>
                </a:gridCol>
                <a:gridCol w="284953">
                  <a:extLst>
                    <a:ext uri="{9D8B030D-6E8A-4147-A177-3AD203B41FA5}">
                      <a16:colId xmlns:a16="http://schemas.microsoft.com/office/drawing/2014/main" xmlns="" val="3961364498"/>
                    </a:ext>
                  </a:extLst>
                </a:gridCol>
                <a:gridCol w="229201">
                  <a:extLst>
                    <a:ext uri="{9D8B030D-6E8A-4147-A177-3AD203B41FA5}">
                      <a16:colId xmlns:a16="http://schemas.microsoft.com/office/drawing/2014/main" xmlns="" val="3717460202"/>
                    </a:ext>
                  </a:extLst>
                </a:gridCol>
                <a:gridCol w="275661">
                  <a:extLst>
                    <a:ext uri="{9D8B030D-6E8A-4147-A177-3AD203B41FA5}">
                      <a16:colId xmlns:a16="http://schemas.microsoft.com/office/drawing/2014/main" xmlns="" val="2574324693"/>
                    </a:ext>
                  </a:extLst>
                </a:gridCol>
                <a:gridCol w="281856">
                  <a:extLst>
                    <a:ext uri="{9D8B030D-6E8A-4147-A177-3AD203B41FA5}">
                      <a16:colId xmlns:a16="http://schemas.microsoft.com/office/drawing/2014/main" xmlns="" val="3524943288"/>
                    </a:ext>
                  </a:extLst>
                </a:gridCol>
                <a:gridCol w="229201">
                  <a:extLst>
                    <a:ext uri="{9D8B030D-6E8A-4147-A177-3AD203B41FA5}">
                      <a16:colId xmlns:a16="http://schemas.microsoft.com/office/drawing/2014/main" xmlns="" val="3686222532"/>
                    </a:ext>
                  </a:extLst>
                </a:gridCol>
                <a:gridCol w="275661">
                  <a:extLst>
                    <a:ext uri="{9D8B030D-6E8A-4147-A177-3AD203B41FA5}">
                      <a16:colId xmlns:a16="http://schemas.microsoft.com/office/drawing/2014/main" xmlns="" val="3871454403"/>
                    </a:ext>
                  </a:extLst>
                </a:gridCol>
                <a:gridCol w="229201">
                  <a:extLst>
                    <a:ext uri="{9D8B030D-6E8A-4147-A177-3AD203B41FA5}">
                      <a16:colId xmlns:a16="http://schemas.microsoft.com/office/drawing/2014/main" xmlns="" val="483854708"/>
                    </a:ext>
                  </a:extLst>
                </a:gridCol>
                <a:gridCol w="229201">
                  <a:extLst>
                    <a:ext uri="{9D8B030D-6E8A-4147-A177-3AD203B41FA5}">
                      <a16:colId xmlns:a16="http://schemas.microsoft.com/office/drawing/2014/main" xmlns="" val="3412827341"/>
                    </a:ext>
                  </a:extLst>
                </a:gridCol>
                <a:gridCol w="229201">
                  <a:extLst>
                    <a:ext uri="{9D8B030D-6E8A-4147-A177-3AD203B41FA5}">
                      <a16:colId xmlns:a16="http://schemas.microsoft.com/office/drawing/2014/main" xmlns="" val="2324934709"/>
                    </a:ext>
                  </a:extLst>
                </a:gridCol>
                <a:gridCol w="229201">
                  <a:extLst>
                    <a:ext uri="{9D8B030D-6E8A-4147-A177-3AD203B41FA5}">
                      <a16:colId xmlns:a16="http://schemas.microsoft.com/office/drawing/2014/main" xmlns="" val="584532353"/>
                    </a:ext>
                  </a:extLst>
                </a:gridCol>
                <a:gridCol w="229201">
                  <a:extLst>
                    <a:ext uri="{9D8B030D-6E8A-4147-A177-3AD203B41FA5}">
                      <a16:colId xmlns:a16="http://schemas.microsoft.com/office/drawing/2014/main" xmlns="" val="3601084494"/>
                    </a:ext>
                  </a:extLst>
                </a:gridCol>
                <a:gridCol w="229201">
                  <a:extLst>
                    <a:ext uri="{9D8B030D-6E8A-4147-A177-3AD203B41FA5}">
                      <a16:colId xmlns:a16="http://schemas.microsoft.com/office/drawing/2014/main" xmlns="" val="227999296"/>
                    </a:ext>
                  </a:extLst>
                </a:gridCol>
                <a:gridCol w="229201">
                  <a:extLst>
                    <a:ext uri="{9D8B030D-6E8A-4147-A177-3AD203B41FA5}">
                      <a16:colId xmlns:a16="http://schemas.microsoft.com/office/drawing/2014/main" xmlns="" val="1623261077"/>
                    </a:ext>
                  </a:extLst>
                </a:gridCol>
                <a:gridCol w="229201">
                  <a:extLst>
                    <a:ext uri="{9D8B030D-6E8A-4147-A177-3AD203B41FA5}">
                      <a16:colId xmlns:a16="http://schemas.microsoft.com/office/drawing/2014/main" xmlns="" val="1452899925"/>
                    </a:ext>
                  </a:extLst>
                </a:gridCol>
                <a:gridCol w="229201">
                  <a:extLst>
                    <a:ext uri="{9D8B030D-6E8A-4147-A177-3AD203B41FA5}">
                      <a16:colId xmlns:a16="http://schemas.microsoft.com/office/drawing/2014/main" xmlns="" val="1270783248"/>
                    </a:ext>
                  </a:extLst>
                </a:gridCol>
                <a:gridCol w="229201">
                  <a:extLst>
                    <a:ext uri="{9D8B030D-6E8A-4147-A177-3AD203B41FA5}">
                      <a16:colId xmlns:a16="http://schemas.microsoft.com/office/drawing/2014/main" xmlns="" val="3525710436"/>
                    </a:ext>
                  </a:extLst>
                </a:gridCol>
                <a:gridCol w="229201">
                  <a:extLst>
                    <a:ext uri="{9D8B030D-6E8A-4147-A177-3AD203B41FA5}">
                      <a16:colId xmlns:a16="http://schemas.microsoft.com/office/drawing/2014/main" xmlns="" val="3251321914"/>
                    </a:ext>
                  </a:extLst>
                </a:gridCol>
                <a:gridCol w="244688">
                  <a:extLst>
                    <a:ext uri="{9D8B030D-6E8A-4147-A177-3AD203B41FA5}">
                      <a16:colId xmlns:a16="http://schemas.microsoft.com/office/drawing/2014/main" xmlns="" val="2024777360"/>
                    </a:ext>
                  </a:extLst>
                </a:gridCol>
                <a:gridCol w="288051">
                  <a:extLst>
                    <a:ext uri="{9D8B030D-6E8A-4147-A177-3AD203B41FA5}">
                      <a16:colId xmlns:a16="http://schemas.microsoft.com/office/drawing/2014/main" xmlns="" val="2687918625"/>
                    </a:ext>
                  </a:extLst>
                </a:gridCol>
                <a:gridCol w="408846">
                  <a:extLst>
                    <a:ext uri="{9D8B030D-6E8A-4147-A177-3AD203B41FA5}">
                      <a16:colId xmlns:a16="http://schemas.microsoft.com/office/drawing/2014/main" xmlns="" val="1972167214"/>
                    </a:ext>
                  </a:extLst>
                </a:gridCol>
                <a:gridCol w="380970">
                  <a:extLst>
                    <a:ext uri="{9D8B030D-6E8A-4147-A177-3AD203B41FA5}">
                      <a16:colId xmlns:a16="http://schemas.microsoft.com/office/drawing/2014/main" xmlns="" val="3144614607"/>
                    </a:ext>
                  </a:extLst>
                </a:gridCol>
              </a:tblGrid>
              <a:tr h="91061">
                <a:tc gridSpan="28">
                  <a:txBody>
                    <a:bodyPr/>
                    <a:lstStyle/>
                    <a:p>
                      <a:pPr algn="ctr" fontAlgn="b"/>
                      <a:r>
                        <a:rPr lang="en-US" sz="400" b="1" i="1" u="none" strike="noStrike">
                          <a:effectLst/>
                          <a:latin typeface="Arial" panose="020B0604020202020204" pitchFamily="34" charset="0"/>
                        </a:rPr>
                        <a:t>SOUTH WIND WATER &amp; SEWER DISTRICT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55773377"/>
                  </a:ext>
                </a:extLst>
              </a:tr>
              <a:tr h="91061">
                <a:tc gridSpan="28">
                  <a:txBody>
                    <a:bodyPr/>
                    <a:lstStyle/>
                    <a:p>
                      <a:pPr algn="ctr" fontAlgn="b"/>
                      <a:r>
                        <a:rPr lang="en-US" sz="400" b="1" i="1" u="none" strike="noStrike">
                          <a:effectLst/>
                          <a:latin typeface="Arial" panose="020B0604020202020204" pitchFamily="34" charset="0"/>
                        </a:rPr>
                        <a:t>WATER AND WASTEWATER SYSTEMS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26649572"/>
                  </a:ext>
                </a:extLst>
              </a:tr>
              <a:tr h="91061">
                <a:tc gridSpan="28">
                  <a:txBody>
                    <a:bodyPr/>
                    <a:lstStyle/>
                    <a:p>
                      <a:pPr algn="ctr" fontAlgn="b"/>
                      <a:r>
                        <a:rPr lang="en-US" sz="500" b="1" i="1" u="none" strike="noStrike">
                          <a:effectLst/>
                          <a:latin typeface="Arial" panose="020B0604020202020204" pitchFamily="34" charset="0"/>
                        </a:rPr>
                        <a:t>PRELIMINARY PROJECT BUDGET - COMBINED Phases 1 &amp; 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2553119"/>
                  </a:ext>
                </a:extLst>
              </a:tr>
              <a:tr h="91061">
                <a:tc gridSpan="28">
                  <a:txBody>
                    <a:bodyPr/>
                    <a:lstStyle/>
                    <a:p>
                      <a:pPr algn="ctr" fontAlgn="b"/>
                      <a:r>
                        <a:rPr lang="en-US" sz="500" b="1" i="1" u="none" strike="noStrike">
                          <a:effectLst/>
                          <a:latin typeface="Arial" panose="020B0604020202020204" pitchFamily="34" charset="0"/>
                        </a:rPr>
                        <a:t>3.00% - 20 YEAR SRF LOAN, SRF LOAN FORGIVENESS and DNRC GRANTS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49190596"/>
                  </a:ext>
                </a:extLst>
              </a:tr>
              <a:tr h="127476">
                <a:tc gridSpan="13">
                  <a:txBody>
                    <a:bodyPr/>
                    <a:lstStyle/>
                    <a:p>
                      <a:pPr algn="l" fontAlgn="b"/>
                      <a:r>
                        <a:rPr lang="en-US" sz="400" b="1" i="0" u="none" strike="noStrike">
                          <a:effectLst/>
                          <a:latin typeface="Arial" panose="020B0604020202020204" pitchFamily="34" charset="0"/>
                        </a:rPr>
                        <a:t>Prepared by:  NCI Engineering Co.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400" b="1" i="0" u="none" strike="noStrike">
                          <a:effectLst/>
                          <a:latin typeface="Arial" panose="020B0604020202020204" pitchFamily="34" charset="0"/>
                        </a:rPr>
                        <a:t>March 17, 2017</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08958177"/>
                  </a:ext>
                </a:extLst>
              </a:tr>
              <a:tr h="63738">
                <a:tc>
                  <a:txBody>
                    <a:bodyPr/>
                    <a:lstStyle/>
                    <a:p>
                      <a:pPr algn="l" fontAlgn="b"/>
                      <a:r>
                        <a:rPr lang="en-US" sz="300" b="1" i="0" u="none" strike="noStrike">
                          <a:effectLst/>
                          <a:latin typeface="Arial" panose="020B0604020202020204" pitchFamily="34" charset="0"/>
                        </a:rPr>
                        <a:t>ADMINISTRATIVE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300" b="1" i="0" u="none" strike="noStrike">
                          <a:effectLst/>
                          <a:latin typeface="Arial" panose="020B0604020202020204" pitchFamily="34" charset="0"/>
                        </a:rPr>
                        <a:t>SOURCE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SOURCE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SOURCE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SOURCE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SOURCE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SOURCE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SOURCE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SOURCE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400" b="0" i="0" u="none" strike="noStrike">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93004269"/>
                  </a:ext>
                </a:extLst>
              </a:tr>
              <a:tr h="59130">
                <a:tc>
                  <a:txBody>
                    <a:bodyPr/>
                    <a:lstStyle/>
                    <a:p>
                      <a:pPr algn="l"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300" b="1" i="0" u="none" strike="noStrike">
                          <a:effectLst/>
                          <a:latin typeface="Arial" panose="020B0604020202020204" pitchFamily="34" charset="0"/>
                        </a:rPr>
                        <a:t>RRGL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WRDA - 1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SRF A Loan - Forgiven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SRF B loan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WRDA -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300" b="1" i="0" u="none" strike="noStrike">
                          <a:effectLst/>
                          <a:latin typeface="Arial" panose="020B0604020202020204" pitchFamily="34" charset="0"/>
                        </a:rPr>
                        <a:t>TSEP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COUNTY CDBG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WRDA - 3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300" b="1" i="0" u="none" strike="noStrike">
                          <a:effectLst/>
                          <a:latin typeface="Arial" panose="020B0604020202020204" pitchFamily="34" charset="0"/>
                        </a:rPr>
                        <a:t>Totals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49068342"/>
                  </a:ext>
                </a:extLst>
              </a:tr>
              <a:tr h="59130">
                <a:tc>
                  <a:txBody>
                    <a:bodyPr/>
                    <a:lstStyle/>
                    <a:p>
                      <a:pPr algn="ctr" fontAlgn="b"/>
                      <a:r>
                        <a:rPr lang="en-US" sz="300" b="1" i="0" u="none" strike="noStrike">
                          <a:effectLst/>
                          <a:latin typeface="Arial" panose="020B0604020202020204" pitchFamily="34" charset="0"/>
                        </a:rPr>
                        <a:t>FINANCIAL COSTS: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Water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Sewer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1" i="0" u="none" strike="noStrike">
                          <a:effectLst/>
                          <a:latin typeface="Arial" panose="020B060402020202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Water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Sewer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1" i="0" u="none" strike="noStrike">
                          <a:effectLst/>
                          <a:latin typeface="Arial" panose="020B060402020202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Water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Sewer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1" i="0" u="none" strike="noStrike">
                          <a:effectLst/>
                          <a:latin typeface="Arial" panose="020B060402020202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Water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Sewer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1" i="0" u="none" strike="noStrike">
                          <a:effectLst/>
                          <a:latin typeface="Arial" panose="020B060402020202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Water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Sewer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1" i="0" u="none" strike="noStrike">
                          <a:effectLst/>
                          <a:latin typeface="Arial" panose="020B060402020202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Water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Sewer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1" i="0" u="none" strike="noStrike">
                          <a:effectLst/>
                          <a:latin typeface="Arial" panose="020B060402020202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Water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Sewer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1" i="0" u="none" strike="noStrike">
                          <a:effectLst/>
                          <a:latin typeface="Arial" panose="020B060402020202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Water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Sewer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1" i="0" u="none" strike="noStrike">
                          <a:effectLst/>
                          <a:latin typeface="Arial" panose="020B060402020202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Water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Sewer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1" i="0" u="none" strike="noStrike">
                          <a:effectLst/>
                          <a:latin typeface="Arial" panose="020B0604020202020204" pitchFamily="34" charset="0"/>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683996"/>
                  </a:ext>
                </a:extLst>
              </a:tr>
              <a:tr h="52035">
                <a:tc>
                  <a:txBody>
                    <a:bodyPr/>
                    <a:lstStyle/>
                    <a:p>
                      <a:pPr algn="l" fontAlgn="b"/>
                      <a:r>
                        <a:rPr lang="en-US" sz="300" b="1" i="0" u="none" strike="noStrike">
                          <a:effectLst/>
                          <a:latin typeface="Arial" panose="020B0604020202020204" pitchFamily="34" charset="0"/>
                        </a:rPr>
                        <a:t>Personnel Costs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1,500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0847863"/>
                  </a:ext>
                </a:extLst>
              </a:tr>
              <a:tr h="52035">
                <a:tc>
                  <a:txBody>
                    <a:bodyPr/>
                    <a:lstStyle/>
                    <a:p>
                      <a:pPr algn="l" fontAlgn="b"/>
                      <a:r>
                        <a:rPr lang="en-US" sz="300" b="1" i="0" u="none" strike="noStrike">
                          <a:effectLst/>
                          <a:latin typeface="Arial" panose="020B0604020202020204" pitchFamily="34" charset="0"/>
                        </a:rPr>
                        <a:t>Office Costs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9830077"/>
                  </a:ext>
                </a:extLst>
              </a:tr>
              <a:tr h="52035">
                <a:tc>
                  <a:txBody>
                    <a:bodyPr/>
                    <a:lstStyle/>
                    <a:p>
                      <a:pPr algn="l" fontAlgn="b"/>
                      <a:r>
                        <a:rPr lang="en-US" sz="300" b="1" i="0" u="none" strike="noStrike">
                          <a:effectLst/>
                          <a:latin typeface="Arial" panose="020B0604020202020204" pitchFamily="34" charset="0"/>
                        </a:rPr>
                        <a:t>Grant admin /professional services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6,000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6,000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12,000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10,000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10,000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6,000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6,000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12,000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21,000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21,000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13,000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13,000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32,000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49,000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81,000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6270837"/>
                  </a:ext>
                </a:extLst>
              </a:tr>
              <a:tr h="52035">
                <a:tc>
                  <a:txBody>
                    <a:bodyPr/>
                    <a:lstStyle/>
                    <a:p>
                      <a:pPr algn="l" fontAlgn="b"/>
                      <a:r>
                        <a:rPr lang="en-US" sz="300" b="1" i="0" u="none" strike="noStrike">
                          <a:effectLst/>
                          <a:latin typeface="Arial" panose="020B0604020202020204" pitchFamily="34" charset="0"/>
                        </a:rPr>
                        <a:t>Legal Costs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1,500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1,500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3,000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8,000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7890772"/>
                  </a:ext>
                </a:extLst>
              </a:tr>
              <a:tr h="52035">
                <a:tc>
                  <a:txBody>
                    <a:bodyPr/>
                    <a:lstStyle/>
                    <a:p>
                      <a:pPr algn="l" fontAlgn="b"/>
                      <a:r>
                        <a:rPr lang="en-US" sz="300" b="1" i="0" u="none" strike="noStrike">
                          <a:effectLst/>
                          <a:latin typeface="Arial" panose="020B0604020202020204" pitchFamily="34" charset="0"/>
                        </a:rPr>
                        <a:t>Audit Fees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4040224"/>
                  </a:ext>
                </a:extLst>
              </a:tr>
              <a:tr h="52035">
                <a:tc>
                  <a:txBody>
                    <a:bodyPr/>
                    <a:lstStyle/>
                    <a:p>
                      <a:pPr algn="l" fontAlgn="b"/>
                      <a:r>
                        <a:rPr lang="en-US" sz="300" b="1" i="0" u="none" strike="noStrike">
                          <a:effectLst/>
                          <a:latin typeface="Arial" panose="020B0604020202020204" pitchFamily="34" charset="0"/>
                        </a:rPr>
                        <a:t>Travel &amp; Training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5562041"/>
                  </a:ext>
                </a:extLst>
              </a:tr>
              <a:tr h="52035">
                <a:tc>
                  <a:txBody>
                    <a:bodyPr/>
                    <a:lstStyle/>
                    <a:p>
                      <a:pPr algn="l" fontAlgn="b"/>
                      <a:r>
                        <a:rPr lang="en-US" sz="300" b="1" i="0" u="none" strike="noStrike">
                          <a:effectLst/>
                          <a:latin typeface="Arial" panose="020B0604020202020204" pitchFamily="34" charset="0"/>
                        </a:rPr>
                        <a:t>Loan Reserves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25,000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25,000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25,000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25,000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155322"/>
                  </a:ext>
                </a:extLst>
              </a:tr>
              <a:tr h="52035">
                <a:tc>
                  <a:txBody>
                    <a:bodyPr/>
                    <a:lstStyle/>
                    <a:p>
                      <a:pPr algn="l" fontAlgn="b"/>
                      <a:r>
                        <a:rPr lang="en-US" sz="300" b="1" i="0" u="none" strike="noStrike">
                          <a:effectLst/>
                          <a:latin typeface="Arial" panose="020B0604020202020204" pitchFamily="34" charset="0"/>
                        </a:rPr>
                        <a:t>Interim Interest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9393802"/>
                  </a:ext>
                </a:extLst>
              </a:tr>
              <a:tr h="52035">
                <a:tc>
                  <a:txBody>
                    <a:bodyPr/>
                    <a:lstStyle/>
                    <a:p>
                      <a:pPr algn="l" fontAlgn="b"/>
                      <a:r>
                        <a:rPr lang="en-US" sz="300" b="1" i="0" u="none" strike="noStrike">
                          <a:effectLst/>
                          <a:latin typeface="Arial" panose="020B0604020202020204" pitchFamily="34" charset="0"/>
                        </a:rPr>
                        <a:t>Bond Cost (legal)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35,000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35,000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35,000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35,000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6832680"/>
                  </a:ext>
                </a:extLst>
              </a:tr>
              <a:tr h="52035">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50964890"/>
                  </a:ext>
                </a:extLst>
              </a:tr>
              <a:tr h="59130">
                <a:tc>
                  <a:txBody>
                    <a:bodyPr/>
                    <a:lstStyle/>
                    <a:p>
                      <a:pPr algn="ctr" fontAlgn="b"/>
                      <a:r>
                        <a:rPr lang="en-US" sz="300" b="1" i="0" u="none" strike="noStrike">
                          <a:effectLst/>
                          <a:latin typeface="Arial" panose="020B0604020202020204" pitchFamily="34" charset="0"/>
                        </a:rPr>
                        <a:t>TOTAL ADMINISTRATIVE COSTS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6,000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6,000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12,000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37,000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37,000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47,000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47,000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6,000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6,000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12,000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21,000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21,000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20,000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20,000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96,000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56,000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152,000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1128577"/>
                  </a:ext>
                </a:extLst>
              </a:tr>
              <a:tr h="59130">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1104799"/>
                  </a:ext>
                </a:extLst>
              </a:tr>
              <a:tr h="63738">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2874418336"/>
                  </a:ext>
                </a:extLst>
              </a:tr>
              <a:tr h="59130">
                <a:tc>
                  <a:txBody>
                    <a:bodyPr/>
                    <a:lstStyle/>
                    <a:p>
                      <a:pPr algn="l" fontAlgn="b"/>
                      <a:r>
                        <a:rPr lang="en-US" sz="300" b="1" i="0" u="none" strike="noStrike">
                          <a:effectLst/>
                          <a:latin typeface="Arial" panose="020B0604020202020204" pitchFamily="34" charset="0"/>
                        </a:rPr>
                        <a:t>ACTIVITY COSTS:</a:t>
                      </a:r>
                      <a:endParaRPr lang="en-US" sz="400" b="0" i="0" u="none" strike="noStrike">
                        <a:effectLst/>
                        <a:latin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5475807"/>
                  </a:ext>
                </a:extLst>
              </a:tr>
              <a:tr h="59130">
                <a:tc>
                  <a:txBody>
                    <a:bodyPr/>
                    <a:lstStyle/>
                    <a:p>
                      <a:pPr algn="l" fontAlgn="b"/>
                      <a:r>
                        <a:rPr lang="en-US" sz="300" b="1" i="0" u="none" strike="noStrike">
                          <a:effectLst/>
                          <a:latin typeface="Arial" panose="020B0604020202020204" pitchFamily="34" charset="0"/>
                        </a:rPr>
                        <a:t>Preliminary Engineering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24701393"/>
                  </a:ext>
                </a:extLst>
              </a:tr>
              <a:tr h="52035">
                <a:tc>
                  <a:txBody>
                    <a:bodyPr/>
                    <a:lstStyle/>
                    <a:p>
                      <a:pPr algn="r" fontAlgn="b"/>
                      <a:r>
                        <a:rPr lang="en-US" sz="300" b="0" i="0" u="none" strike="noStrike">
                          <a:effectLst/>
                          <a:latin typeface="Arial" panose="020B0604020202020204" pitchFamily="34" charset="0"/>
                        </a:rPr>
                        <a:t>Preliminary Engineering (PER)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25,000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25,000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50,000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25,000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25,000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50,000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7114868"/>
                  </a:ext>
                </a:extLst>
              </a:tr>
              <a:tr h="52035">
                <a:tc>
                  <a:txBody>
                    <a:bodyPr/>
                    <a:lstStyle/>
                    <a:p>
                      <a:pPr algn="r" fontAlgn="b"/>
                      <a:r>
                        <a:rPr lang="en-US" sz="300" b="0" i="0" u="none" strike="noStrike">
                          <a:effectLst/>
                          <a:latin typeface="Arial" panose="020B0604020202020204" pitchFamily="34" charset="0"/>
                        </a:rPr>
                        <a:t>MDT, DPPHS, County special use permits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4,000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4,000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4,000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4,000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4698889"/>
                  </a:ext>
                </a:extLst>
              </a:tr>
              <a:tr h="61495">
                <a:tc>
                  <a:txBody>
                    <a:bodyPr/>
                    <a:lstStyle/>
                    <a:p>
                      <a:pPr algn="r" fontAlgn="b"/>
                      <a:r>
                        <a:rPr lang="en-US" sz="300" b="0" i="0" u="none" strike="noStrike">
                          <a:effectLst/>
                          <a:latin typeface="Arial" panose="020B0604020202020204" pitchFamily="34" charset="0"/>
                        </a:rPr>
                        <a:t>CDBG investigation / report on annexation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5,100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5,100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5,100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5,100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2248440"/>
                  </a:ext>
                </a:extLst>
              </a:tr>
              <a:tr h="52035">
                <a:tc>
                  <a:txBody>
                    <a:bodyPr/>
                    <a:lstStyle/>
                    <a:p>
                      <a:pPr algn="l" fontAlgn="b"/>
                      <a:r>
                        <a:rPr lang="en-US" sz="300" b="1" i="0" u="none" strike="noStrike">
                          <a:effectLst/>
                          <a:latin typeface="Arial" panose="020B0604020202020204" pitchFamily="34" charset="0"/>
                        </a:rPr>
                        <a:t>Land Acquisition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8456142"/>
                  </a:ext>
                </a:extLst>
              </a:tr>
              <a:tr h="52035">
                <a:tc>
                  <a:txBody>
                    <a:bodyPr/>
                    <a:lstStyle/>
                    <a:p>
                      <a:pPr algn="r" fontAlgn="b"/>
                      <a:r>
                        <a:rPr lang="en-US" sz="300" b="0" i="0" u="none" strike="noStrike">
                          <a:effectLst/>
                          <a:latin typeface="Arial" panose="020B0604020202020204" pitchFamily="34" charset="0"/>
                        </a:rPr>
                        <a:t>Ph 1 Well Site (Huber)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10,750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10,750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10,750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10,750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21,500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21,500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8088811"/>
                  </a:ext>
                </a:extLst>
              </a:tr>
              <a:tr h="52035">
                <a:tc>
                  <a:txBody>
                    <a:bodyPr/>
                    <a:lstStyle/>
                    <a:p>
                      <a:pPr algn="r" fontAlgn="b"/>
                      <a:r>
                        <a:rPr lang="en-US" sz="300" b="0" i="0" u="none" strike="noStrike">
                          <a:effectLst/>
                          <a:latin typeface="Arial" panose="020B0604020202020204" pitchFamily="34" charset="0"/>
                        </a:rPr>
                        <a:t>Ph 2 WWTP Site (Heppner)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9687332"/>
                  </a:ext>
                </a:extLst>
              </a:tr>
              <a:tr h="56174">
                <a:tc>
                  <a:txBody>
                    <a:bodyPr/>
                    <a:lstStyle/>
                    <a:p>
                      <a:pPr algn="r" fontAlgn="b"/>
                      <a:r>
                        <a:rPr lang="en-US" sz="300" b="0" i="0" u="none" strike="noStrike">
                          <a:effectLst/>
                          <a:latin typeface="Arial" panose="020B0604020202020204" pitchFamily="34" charset="0"/>
                        </a:rPr>
                        <a:t>Ph 1 Water System</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73,000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73,000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74,000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74,000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147,000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147,000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2307668"/>
                  </a:ext>
                </a:extLst>
              </a:tr>
              <a:tr h="56174">
                <a:tc>
                  <a:txBody>
                    <a:bodyPr/>
                    <a:lstStyle/>
                    <a:p>
                      <a:pPr algn="l" fontAlgn="b"/>
                      <a:r>
                        <a:rPr lang="en-US" sz="300" b="1" i="0" u="none" strike="noStrike">
                          <a:effectLst/>
                          <a:latin typeface="Arial" panose="020B0604020202020204" pitchFamily="34" charset="0"/>
                        </a:rPr>
                        <a:t>DNRC Capacity/Water Rights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6966698"/>
                  </a:ext>
                </a:extLst>
              </a:tr>
              <a:tr h="52035">
                <a:tc>
                  <a:txBody>
                    <a:bodyPr/>
                    <a:lstStyle/>
                    <a:p>
                      <a:pPr algn="r" fontAlgn="b"/>
                      <a:r>
                        <a:rPr lang="en-US" sz="300" b="0" i="0" u="none" strike="noStrike">
                          <a:effectLst/>
                          <a:latin typeface="Arial" panose="020B0604020202020204" pitchFamily="34" charset="0"/>
                        </a:rPr>
                        <a:t>DNRC Capacity/Water Rights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40,000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40,000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0729082"/>
                  </a:ext>
                </a:extLst>
              </a:tr>
              <a:tr h="52035">
                <a:tc>
                  <a:txBody>
                    <a:bodyPr/>
                    <a:lstStyle/>
                    <a:p>
                      <a:pPr algn="l" fontAlgn="b"/>
                      <a:r>
                        <a:rPr lang="en-US" sz="300" b="1" i="0" u="none" strike="noStrike">
                          <a:effectLst/>
                          <a:latin typeface="Arial" panose="020B0604020202020204" pitchFamily="34" charset="0"/>
                        </a:rPr>
                        <a:t>Preliminary Engineering Design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2022327"/>
                  </a:ext>
                </a:extLst>
              </a:tr>
              <a:tr h="52035">
                <a:tc>
                  <a:txBody>
                    <a:bodyPr/>
                    <a:lstStyle/>
                    <a:p>
                      <a:pPr algn="r" fontAlgn="b"/>
                      <a:r>
                        <a:rPr lang="en-US" sz="300" b="0" i="0" u="none" strike="noStrike">
                          <a:effectLst/>
                          <a:latin typeface="Arial" panose="020B0604020202020204" pitchFamily="34" charset="0"/>
                        </a:rPr>
                        <a:t>Field Investigation &amp; Geotech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5,700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6,800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12,500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5,700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6,800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12,500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7457869"/>
                  </a:ext>
                </a:extLst>
              </a:tr>
              <a:tr h="52035">
                <a:tc>
                  <a:txBody>
                    <a:bodyPr/>
                    <a:lstStyle/>
                    <a:p>
                      <a:pPr algn="r" fontAlgn="b"/>
                      <a:r>
                        <a:rPr lang="en-US" sz="300" b="0" i="0" u="none" strike="noStrike">
                          <a:effectLst/>
                          <a:latin typeface="Arial" panose="020B0604020202020204" pitchFamily="34" charset="0"/>
                        </a:rPr>
                        <a:t>Test Well (Boland)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6,500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6,500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6,500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6,500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0872408"/>
                  </a:ext>
                </a:extLst>
              </a:tr>
              <a:tr h="52035">
                <a:tc>
                  <a:txBody>
                    <a:bodyPr/>
                    <a:lstStyle/>
                    <a:p>
                      <a:pPr algn="r" fontAlgn="b"/>
                      <a:r>
                        <a:rPr lang="en-US" sz="300" b="0" i="0" u="none" strike="noStrike">
                          <a:effectLst/>
                          <a:latin typeface="Arial" panose="020B0604020202020204" pitchFamily="34" charset="0"/>
                        </a:rPr>
                        <a:t>Ph 1 Water Supply &amp; Distribution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24,000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24,000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24,000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24,000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8232896"/>
                  </a:ext>
                </a:extLst>
              </a:tr>
              <a:tr h="52035">
                <a:tc>
                  <a:txBody>
                    <a:bodyPr/>
                    <a:lstStyle/>
                    <a:p>
                      <a:pPr algn="r" fontAlgn="b"/>
                      <a:r>
                        <a:rPr lang="en-US" sz="300" b="0" i="0" u="none" strike="noStrike">
                          <a:effectLst/>
                          <a:latin typeface="Arial" panose="020B0604020202020204" pitchFamily="34" charset="0"/>
                        </a:rPr>
                        <a:t>Ph 1 Wastewater Collection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21,000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21,000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21,000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21,000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4271467"/>
                  </a:ext>
                </a:extLst>
              </a:tr>
              <a:tr h="52035">
                <a:tc>
                  <a:txBody>
                    <a:bodyPr/>
                    <a:lstStyle/>
                    <a:p>
                      <a:pPr algn="r" fontAlgn="b"/>
                      <a:r>
                        <a:rPr lang="en-US" sz="300" b="0" i="0" u="none" strike="noStrike">
                          <a:effectLst/>
                          <a:latin typeface="Arial" panose="020B0604020202020204" pitchFamily="34" charset="0"/>
                        </a:rPr>
                        <a:t>Ph 2 WWTP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45,000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45,000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3228406"/>
                  </a:ext>
                </a:extLst>
              </a:tr>
              <a:tr h="56174">
                <a:tc>
                  <a:txBody>
                    <a:bodyPr/>
                    <a:lstStyle/>
                    <a:p>
                      <a:pPr algn="r" fontAlgn="b"/>
                      <a:r>
                        <a:rPr lang="en-US" sz="300" b="0" i="0" u="none" strike="noStrike">
                          <a:effectLst/>
                          <a:latin typeface="Arial" panose="020B0604020202020204" pitchFamily="34" charset="0"/>
                        </a:rPr>
                        <a:t>Ph 1 Administrative Operations Assistance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1,800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1,800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3,600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1,800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1,800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3,600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1681589"/>
                  </a:ext>
                </a:extLst>
              </a:tr>
              <a:tr h="56174">
                <a:tc>
                  <a:txBody>
                    <a:bodyPr/>
                    <a:lstStyle/>
                    <a:p>
                      <a:pPr algn="r" fontAlgn="b"/>
                      <a:r>
                        <a:rPr lang="en-US" sz="300" b="0" i="0" u="none" strike="noStrike">
                          <a:effectLst/>
                          <a:latin typeface="Arial" panose="020B0604020202020204" pitchFamily="34" charset="0"/>
                        </a:rPr>
                        <a:t>Well Site Acquisition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8,500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8,500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8,500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8,500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3919380"/>
                  </a:ext>
                </a:extLst>
              </a:tr>
              <a:tr h="56174">
                <a:tc>
                  <a:txBody>
                    <a:bodyPr/>
                    <a:lstStyle/>
                    <a:p>
                      <a:pPr algn="r" fontAlgn="b"/>
                      <a:r>
                        <a:rPr lang="en-US" sz="300" b="0" i="0" u="none" strike="noStrike">
                          <a:effectLst/>
                          <a:latin typeface="Arial" panose="020B0604020202020204" pitchFamily="34" charset="0"/>
                        </a:rPr>
                        <a:t>Ph 2 WWTP Site Acquisition/Permitting</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1,100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1,100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1,100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1,100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4854335"/>
                  </a:ext>
                </a:extLst>
              </a:tr>
              <a:tr h="52035">
                <a:tc>
                  <a:txBody>
                    <a:bodyPr/>
                    <a:lstStyle/>
                    <a:p>
                      <a:pPr algn="l" fontAlgn="b"/>
                      <a:r>
                        <a:rPr lang="en-US" sz="300" b="1" i="0" u="none" strike="noStrike">
                          <a:effectLst/>
                          <a:latin typeface="Arial" panose="020B0604020202020204" pitchFamily="34" charset="0"/>
                        </a:rPr>
                        <a:t>Final Engineering Design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7937639"/>
                  </a:ext>
                </a:extLst>
              </a:tr>
              <a:tr h="52035">
                <a:tc>
                  <a:txBody>
                    <a:bodyPr/>
                    <a:lstStyle/>
                    <a:p>
                      <a:pPr algn="r" fontAlgn="b"/>
                      <a:r>
                        <a:rPr lang="en-US" sz="300" b="0" i="0" u="none" strike="noStrike">
                          <a:effectLst/>
                          <a:latin typeface="Arial" panose="020B0604020202020204" pitchFamily="34" charset="0"/>
                        </a:rPr>
                        <a:t>Test Well (Boland)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6,000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6,000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6,000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6,000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518380"/>
                  </a:ext>
                </a:extLst>
              </a:tr>
              <a:tr h="52035">
                <a:tc>
                  <a:txBody>
                    <a:bodyPr/>
                    <a:lstStyle/>
                    <a:p>
                      <a:pPr algn="r" fontAlgn="b"/>
                      <a:r>
                        <a:rPr lang="en-US" sz="300" b="0" i="0" u="none" strike="noStrike">
                          <a:effectLst/>
                          <a:latin typeface="Arial" panose="020B0604020202020204" pitchFamily="34" charset="0"/>
                        </a:rPr>
                        <a:t>Ph 1 Water Supply &amp; Distribution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80,000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80,000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80,000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80,000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009710"/>
                  </a:ext>
                </a:extLst>
              </a:tr>
              <a:tr h="52035">
                <a:tc>
                  <a:txBody>
                    <a:bodyPr/>
                    <a:lstStyle/>
                    <a:p>
                      <a:pPr algn="r" fontAlgn="b"/>
                      <a:r>
                        <a:rPr lang="en-US" sz="300" b="0" i="0" u="none" strike="noStrike">
                          <a:effectLst/>
                          <a:latin typeface="Arial" panose="020B0604020202020204" pitchFamily="34" charset="0"/>
                        </a:rPr>
                        <a:t>Ph 1 Wastewater Collection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50,000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50,000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50,000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50,000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6420725"/>
                  </a:ext>
                </a:extLst>
              </a:tr>
              <a:tr h="52035">
                <a:tc>
                  <a:txBody>
                    <a:bodyPr/>
                    <a:lstStyle/>
                    <a:p>
                      <a:pPr algn="r" fontAlgn="b"/>
                      <a:r>
                        <a:rPr lang="en-US" sz="300" b="0" i="0" u="none" strike="noStrike">
                          <a:effectLst/>
                          <a:latin typeface="Arial" panose="020B0604020202020204" pitchFamily="34" charset="0"/>
                        </a:rPr>
                        <a:t>Ph 2 WWTP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140,000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140,000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140,000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2535497"/>
                  </a:ext>
                </a:extLst>
              </a:tr>
              <a:tr h="52035">
                <a:tc>
                  <a:txBody>
                    <a:bodyPr/>
                    <a:lstStyle/>
                    <a:p>
                      <a:pPr algn="l" fontAlgn="b"/>
                      <a:r>
                        <a:rPr lang="en-US" sz="300" b="1" i="0" u="none" strike="noStrike">
                          <a:effectLst/>
                          <a:latin typeface="Arial" panose="020B0604020202020204" pitchFamily="34" charset="0"/>
                        </a:rPr>
                        <a:t>Eng Construction Admin/Inspection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9560957"/>
                  </a:ext>
                </a:extLst>
              </a:tr>
              <a:tr h="52035">
                <a:tc>
                  <a:txBody>
                    <a:bodyPr/>
                    <a:lstStyle/>
                    <a:p>
                      <a:pPr algn="r" fontAlgn="b"/>
                      <a:r>
                        <a:rPr lang="en-US" sz="300" b="0" i="0" u="none" strike="noStrike">
                          <a:effectLst/>
                          <a:latin typeface="Arial" panose="020B0604020202020204" pitchFamily="34" charset="0"/>
                        </a:rPr>
                        <a:t>Test Well (Boland)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9538650"/>
                  </a:ext>
                </a:extLst>
              </a:tr>
              <a:tr h="52035">
                <a:tc>
                  <a:txBody>
                    <a:bodyPr/>
                    <a:lstStyle/>
                    <a:p>
                      <a:pPr algn="r" fontAlgn="b"/>
                      <a:r>
                        <a:rPr lang="en-US" sz="300" b="0" i="0" u="none" strike="noStrike">
                          <a:effectLst/>
                          <a:latin typeface="Arial" panose="020B0604020202020204" pitchFamily="34" charset="0"/>
                        </a:rPr>
                        <a:t>Ph 1 Water Supply &amp; Distribution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60,000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60,000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60,000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60,000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1043476"/>
                  </a:ext>
                </a:extLst>
              </a:tr>
              <a:tr h="52035">
                <a:tc>
                  <a:txBody>
                    <a:bodyPr/>
                    <a:lstStyle/>
                    <a:p>
                      <a:pPr algn="r" fontAlgn="b"/>
                      <a:r>
                        <a:rPr lang="en-US" sz="300" b="0" i="0" u="none" strike="noStrike">
                          <a:effectLst/>
                          <a:latin typeface="Arial" panose="020B0604020202020204" pitchFamily="34" charset="0"/>
                        </a:rPr>
                        <a:t>Ph 1 Wastewater Collection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60,000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60,000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60,000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60,000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5344812"/>
                  </a:ext>
                </a:extLst>
              </a:tr>
              <a:tr h="52035">
                <a:tc>
                  <a:txBody>
                    <a:bodyPr/>
                    <a:lstStyle/>
                    <a:p>
                      <a:pPr algn="r" fontAlgn="b"/>
                      <a:r>
                        <a:rPr lang="en-US" sz="300" b="0" i="0" u="none" strike="noStrike">
                          <a:effectLst/>
                          <a:latin typeface="Arial" panose="020B0604020202020204" pitchFamily="34" charset="0"/>
                        </a:rPr>
                        <a:t>Ph 2 WWTP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35,000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35,000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40,000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75,000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75,000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90524516"/>
                  </a:ext>
                </a:extLst>
              </a:tr>
              <a:tr h="52035">
                <a:tc>
                  <a:txBody>
                    <a:bodyPr/>
                    <a:lstStyle/>
                    <a:p>
                      <a:pPr algn="l" fontAlgn="b"/>
                      <a:r>
                        <a:rPr lang="en-US" sz="300" b="1" i="0" u="none" strike="noStrike">
                          <a:effectLst/>
                          <a:latin typeface="Arial" panose="020B0604020202020204" pitchFamily="34" charset="0"/>
                        </a:rPr>
                        <a:t>Construction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4478319"/>
                  </a:ext>
                </a:extLst>
              </a:tr>
              <a:tr h="52035">
                <a:tc>
                  <a:txBody>
                    <a:bodyPr/>
                    <a:lstStyle/>
                    <a:p>
                      <a:pPr algn="r" fontAlgn="b"/>
                      <a:r>
                        <a:rPr lang="en-US" sz="300" b="0" i="0" u="none" strike="noStrike">
                          <a:effectLst/>
                          <a:latin typeface="Arial" panose="020B0604020202020204" pitchFamily="34" charset="0"/>
                        </a:rPr>
                        <a:t>field invest. / Test Well (Boland)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38,460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38,460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60,500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60,500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24,000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24,000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122,960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122,960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6515959"/>
                  </a:ext>
                </a:extLst>
              </a:tr>
              <a:tr h="52035">
                <a:tc>
                  <a:txBody>
                    <a:bodyPr/>
                    <a:lstStyle/>
                    <a:p>
                      <a:pPr algn="r" fontAlgn="b"/>
                      <a:r>
                        <a:rPr lang="en-US" sz="300" b="0" i="0" u="none" strike="noStrike">
                          <a:effectLst/>
                          <a:latin typeface="Arial" panose="020B0604020202020204" pitchFamily="34" charset="0"/>
                        </a:rPr>
                        <a:t>Ph 1 Schedule 2 Water Supply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275,250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275,250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185,000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185,000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460,250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460,250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229913"/>
                  </a:ext>
                </a:extLst>
              </a:tr>
              <a:tr h="52035">
                <a:tc>
                  <a:txBody>
                    <a:bodyPr/>
                    <a:lstStyle/>
                    <a:p>
                      <a:pPr algn="r" fontAlgn="b"/>
                      <a:r>
                        <a:rPr lang="en-US" sz="300" b="0" i="0" u="none" strike="noStrike">
                          <a:effectLst/>
                          <a:latin typeface="Arial" panose="020B0604020202020204" pitchFamily="34" charset="0"/>
                        </a:rPr>
                        <a:t>Ph 1 Schedule 3 Water Distribution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36,000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36,000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307,200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307,200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120,000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120,000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463,200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463,200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4962695"/>
                  </a:ext>
                </a:extLst>
              </a:tr>
              <a:tr h="52035">
                <a:tc>
                  <a:txBody>
                    <a:bodyPr/>
                    <a:lstStyle/>
                    <a:p>
                      <a:pPr algn="r" fontAlgn="b"/>
                      <a:r>
                        <a:rPr lang="en-US" sz="300" b="0" i="0" u="none" strike="noStrike">
                          <a:effectLst/>
                          <a:latin typeface="Arial" panose="020B0604020202020204" pitchFamily="34" charset="0"/>
                        </a:rPr>
                        <a:t>Ph 1 Schedule 4 Wastewater Collection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97,000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97,000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292,240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292,240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389,240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389,240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6499493"/>
                  </a:ext>
                </a:extLst>
              </a:tr>
              <a:tr h="61495">
                <a:tc>
                  <a:txBody>
                    <a:bodyPr/>
                    <a:lstStyle/>
                    <a:p>
                      <a:pPr algn="l" fontAlgn="b"/>
                      <a:r>
                        <a:rPr lang="en-US" sz="300" b="0" i="0" u="none" strike="noStrike">
                          <a:effectLst/>
                          <a:latin typeface="Arial" panose="020B0604020202020204" pitchFamily="34" charset="0"/>
                        </a:rPr>
                        <a:t>Ph 2 WWTP</a:t>
                      </a:r>
                      <a:endParaRPr lang="en-US" sz="400" b="0" i="0" u="none" strike="noStrike">
                        <a:effectLst/>
                        <a:latin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590,000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590,000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430,000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430,000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125,000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125,000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1,145,000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1,145,000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8566038"/>
                  </a:ext>
                </a:extLst>
              </a:tr>
              <a:tr h="52035">
                <a:tc>
                  <a:txBody>
                    <a:bodyPr/>
                    <a:lstStyle/>
                    <a:p>
                      <a:pPr algn="l" fontAlgn="b"/>
                      <a:r>
                        <a:rPr lang="en-US" sz="300" b="1" i="0" u="none" strike="noStrike">
                          <a:effectLst/>
                          <a:latin typeface="Arial" panose="020B0604020202020204" pitchFamily="34" charset="0"/>
                        </a:rPr>
                        <a:t>Contingency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1930155"/>
                  </a:ext>
                </a:extLst>
              </a:tr>
              <a:tr h="52035">
                <a:tc>
                  <a:txBody>
                    <a:bodyPr/>
                    <a:lstStyle/>
                    <a:p>
                      <a:pPr algn="r" fontAlgn="b"/>
                      <a:r>
                        <a:rPr lang="en-US" sz="300" b="0" i="0" u="none" strike="noStrike">
                          <a:effectLst/>
                          <a:latin typeface="Arial" panose="020B0604020202020204" pitchFamily="34" charset="0"/>
                        </a:rPr>
                        <a:t>Ph 1 Contingency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7,500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7,500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37,050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37,050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44,550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44,550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0656771"/>
                  </a:ext>
                </a:extLst>
              </a:tr>
              <a:tr h="52035">
                <a:tc>
                  <a:txBody>
                    <a:bodyPr/>
                    <a:lstStyle/>
                    <a:p>
                      <a:pPr algn="r" fontAlgn="b"/>
                      <a:r>
                        <a:rPr lang="en-US" sz="300" b="0" i="0" u="none" strike="noStrike">
                          <a:effectLst/>
                          <a:latin typeface="Arial" panose="020B0604020202020204" pitchFamily="34" charset="0"/>
                        </a:rPr>
                        <a:t>Ph 2 Contingency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38,000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38,000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19,000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19,000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57,000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57,000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7483250"/>
                  </a:ext>
                </a:extLst>
              </a:tr>
              <a:tr h="52035">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none"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9428763"/>
                  </a:ext>
                </a:extLst>
              </a:tr>
              <a:tr h="59130">
                <a:tc>
                  <a:txBody>
                    <a:bodyPr/>
                    <a:lstStyle/>
                    <a:p>
                      <a:pPr algn="ctr" fontAlgn="b"/>
                      <a:r>
                        <a:rPr lang="en-US" sz="300" b="1" i="0" u="none" strike="noStrike">
                          <a:effectLst/>
                          <a:latin typeface="Arial" panose="020B0604020202020204" pitchFamily="34" charset="0"/>
                        </a:rPr>
                        <a:t>TOTAL ACTIVITY COSTS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97,000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97,000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159,960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403,040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563,000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463,000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463,000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453,000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453,000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385,000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78,000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463,000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729,000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729,000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430,000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430,000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60,000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325,000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385,000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1,520,960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2,062,040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3,583,000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278197"/>
                  </a:ext>
                </a:extLst>
              </a:tr>
              <a:tr h="59130">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300" b="0" i="0" u="sng"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en-US" sz="300" b="0" i="0" u="none" strike="noStrike">
                          <a:effectLst/>
                          <a:latin typeface="Arial" panose="020B0604020202020204" pitchFamily="34" charset="0"/>
                        </a:rPr>
                        <a:t>94.3%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2932381"/>
                  </a:ext>
                </a:extLst>
              </a:tr>
              <a:tr h="62087">
                <a:tc>
                  <a:txBody>
                    <a:bodyPr/>
                    <a:lstStyle/>
                    <a:p>
                      <a:pPr algn="l" fontAlgn="b"/>
                      <a:r>
                        <a:rPr lang="en-US" sz="300" b="1" i="0" u="none" strike="noStrike">
                          <a:effectLst/>
                          <a:latin typeface="Arial" panose="020B0604020202020204" pitchFamily="34" charset="0"/>
                        </a:rPr>
                        <a:t>TOTAL PROJECT COSTS</a:t>
                      </a:r>
                      <a:endParaRPr lang="en-US" sz="400" b="0" i="0" u="none" strike="noStrike">
                        <a:effectLst/>
                        <a:latin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1"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1" i="0" u="none" strike="noStrike">
                          <a:effectLst/>
                          <a:latin typeface="Arial" panose="020B0604020202020204" pitchFamily="34" charset="0"/>
                        </a:rPr>
                        <a:t>100,000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1" i="0" u="none" strike="noStrike">
                          <a:effectLst/>
                          <a:latin typeface="Arial" panose="020B0604020202020204" pitchFamily="34" charset="0"/>
                        </a:rPr>
                        <a:t>100,000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1" i="0" u="none" strike="noStrike">
                          <a:effectLst/>
                          <a:latin typeface="Arial" panose="020B0604020202020204" pitchFamily="34" charset="0"/>
                        </a:rPr>
                        <a:t>165,960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1" i="0" u="none" strike="noStrike">
                          <a:effectLst/>
                          <a:latin typeface="Arial" panose="020B0604020202020204" pitchFamily="34" charset="0"/>
                        </a:rPr>
                        <a:t>409,040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1" i="0" u="none" strike="noStrike">
                          <a:effectLst/>
                          <a:latin typeface="Arial" panose="020B0604020202020204" pitchFamily="34" charset="0"/>
                        </a:rPr>
                        <a:t>575,000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1" i="0" u="none" strike="noStrike">
                          <a:effectLst/>
                          <a:latin typeface="Arial" panose="020B0604020202020204" pitchFamily="34" charset="0"/>
                        </a:rPr>
                        <a:t>500,000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1" i="0" u="none" strike="noStrike">
                          <a:effectLst/>
                          <a:latin typeface="Arial" panose="020B0604020202020204" pitchFamily="34" charset="0"/>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300" b="1" i="0" u="none" strike="noStrike">
                          <a:effectLst/>
                          <a:latin typeface="Arial" panose="020B0604020202020204" pitchFamily="34" charset="0"/>
                        </a:rPr>
                        <a:t>500,000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500,000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500,000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391,000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84,000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475,000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750,000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750,000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450,000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450,000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60,000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325,000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385,000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1,616,960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2,118,040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3,735,000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3649001817"/>
                  </a:ext>
                </a:extLst>
              </a:tr>
              <a:tr h="62087">
                <a:tc>
                  <a:txBody>
                    <a:bodyPr/>
                    <a:lstStyle/>
                    <a:p>
                      <a:pPr algn="ctr" fontAlgn="b"/>
                      <a:r>
                        <a:rPr lang="en-US" sz="300" b="1" i="0" u="none" strike="noStrike">
                          <a:effectLst/>
                          <a:latin typeface="Arial" panose="020B0604020202020204" pitchFamily="34" charset="0"/>
                        </a:rPr>
                        <a:t>% PROJECT PARTICIPATIION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300" b="1"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3995647709"/>
                  </a:ext>
                </a:extLst>
              </a:tr>
              <a:tr h="191213">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effectLst/>
                          <a:latin typeface="Arial" panose="020B0604020202020204" pitchFamily="34" charset="0"/>
                        </a:rPr>
                        <a:t>            -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400" b="0" i="0" u="none" strike="noStrike">
                          <a:effectLst/>
                          <a:latin typeface="Arial" panose="020B0604020202020204" pitchFamily="34" charset="0"/>
                        </a:rPr>
                        <a:t>Total Loan amount</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effectLst/>
                          <a:latin typeface="Arial" panose="020B0604020202020204" pitchFamily="34" charset="0"/>
                        </a:rPr>
                        <a:t>    500,000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7155282"/>
                  </a:ext>
                </a:extLst>
              </a:tr>
              <a:tr h="63738">
                <a:tc>
                  <a:txBody>
                    <a:bodyPr/>
                    <a:lstStyle/>
                    <a:p>
                      <a:pPr algn="l" fontAlgn="b"/>
                      <a:r>
                        <a:rPr lang="en-US" sz="4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0C0C0"/>
                    </a:solidFill>
                  </a:tcPr>
                </a:tc>
                <a:tc gridSpan="4">
                  <a:txBody>
                    <a:bodyPr/>
                    <a:lstStyle/>
                    <a:p>
                      <a:pPr algn="ctr" fontAlgn="b"/>
                      <a:r>
                        <a:rPr lang="en-US" sz="300" b="1"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b"/>
                      <a:r>
                        <a:rPr lang="en-US" sz="300" b="1"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0C0C0"/>
                    </a:solidFill>
                  </a:tcPr>
                </a:tc>
                <a:tc gridSpan="6">
                  <a:txBody>
                    <a:bodyPr/>
                    <a:lstStyle/>
                    <a:p>
                      <a:pPr algn="ctr" fontAlgn="ctr"/>
                      <a:r>
                        <a:rPr lang="en-US" sz="300" b="1" i="0" u="none" strike="noStrike">
                          <a:effectLst/>
                          <a:latin typeface="Arial" panose="020B060402020202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ctr"/>
                      <a:r>
                        <a:rPr lang="en-US" sz="300" b="1" i="0" u="none" strike="noStrike">
                          <a:effectLst/>
                          <a:latin typeface="Arial" panose="020B0604020202020204" pitchFamily="34" charset="0"/>
                        </a:rPr>
                        <a:t> O&amp;M and Consumption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300" b="1" i="0" u="none" strike="noStrike">
                          <a:effectLst/>
                          <a:latin typeface="Arial" panose="020B0604020202020204" pitchFamily="34" charset="0"/>
                        </a:rPr>
                        <a:t>Debt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222434702"/>
                  </a:ext>
                </a:extLst>
              </a:tr>
              <a:tr h="63738">
                <a:tc>
                  <a:txBody>
                    <a:bodyPr/>
                    <a:lstStyle/>
                    <a:p>
                      <a:pPr algn="r" fontAlgn="b"/>
                      <a:r>
                        <a:rPr lang="en-US" sz="4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gridSpan="4">
                  <a:txBody>
                    <a:bodyPr/>
                    <a:lstStyle/>
                    <a:p>
                      <a:pPr algn="ctr" fontAlgn="b"/>
                      <a:r>
                        <a:rPr lang="en-US" sz="300" b="1"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1"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gridSpan="6">
                  <a:txBody>
                    <a:bodyPr/>
                    <a:lstStyle/>
                    <a:p>
                      <a:pPr algn="ctr" fontAlgn="ctr"/>
                      <a:r>
                        <a:rPr lang="en-US" sz="300" b="1" i="0" u="none" strike="noStrike">
                          <a:effectLst/>
                          <a:latin typeface="Arial" panose="020B060402020202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ctr"/>
                      <a:r>
                        <a:rPr lang="en-US" sz="300" b="1" i="0" u="none" strike="noStrike">
                          <a:effectLst/>
                          <a:latin typeface="Arial" panose="020B0604020202020204" pitchFamily="34" charset="0"/>
                        </a:rPr>
                        <a:t>Costs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300" b="1" i="0" u="none" strike="noStrike">
                          <a:effectLst/>
                          <a:latin typeface="Arial" panose="020B0604020202020204" pitchFamily="34" charset="0"/>
                        </a:rPr>
                        <a:t>Service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87253540"/>
                  </a:ext>
                </a:extLst>
              </a:tr>
              <a:tr h="312208">
                <a:tc>
                  <a:txBody>
                    <a:bodyPr/>
                    <a:lstStyle/>
                    <a:p>
                      <a:pPr algn="l" fontAlgn="b"/>
                      <a:r>
                        <a:rPr lang="en-US" sz="4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gridSpan="5">
                  <a:txBody>
                    <a:bodyPr/>
                    <a:lstStyle/>
                    <a:p>
                      <a:pPr algn="l" fontAlgn="ctr"/>
                      <a:r>
                        <a:rPr lang="en-US" sz="300" b="0" i="0" u="none" strike="noStrike">
                          <a:effectLst/>
                          <a:latin typeface="Arial" panose="020B0604020202020204" pitchFamily="34" charset="0"/>
                        </a:rPr>
                        <a:t> </a:t>
                      </a:r>
                    </a:p>
                  </a:txBody>
                  <a:tcPr marL="0" marR="0" marT="0" marB="0" anchor="ctr">
                    <a:lnL>
                      <a:noFill/>
                    </a:lnL>
                    <a:lnR>
                      <a:noFill/>
                    </a:lnR>
                    <a:lnT>
                      <a:noFill/>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gridSpan="6">
                  <a:txBody>
                    <a:bodyPr/>
                    <a:lstStyle/>
                    <a:p>
                      <a:pPr algn="ctr" fontAlgn="ctr"/>
                      <a:r>
                        <a:rPr lang="en-US" sz="300" b="0" i="0" u="none" strike="noStrike">
                          <a:effectLst/>
                          <a:latin typeface="Arial" panose="020B0604020202020204" pitchFamily="34" charset="0"/>
                        </a:rPr>
                        <a:t>Total Annual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  40,502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Loan Amount (est. 50% Loan Forgiveness)</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$500,000.00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2328904"/>
                  </a:ext>
                </a:extLst>
              </a:tr>
              <a:tr h="63738">
                <a:tc>
                  <a:txBody>
                    <a:bodyPr/>
                    <a:lstStyle/>
                    <a:p>
                      <a:pPr algn="l" fontAlgn="b"/>
                      <a:r>
                        <a:rPr lang="en-US" sz="4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gridSpan="5">
                  <a:txBody>
                    <a:bodyPr/>
                    <a:lstStyle/>
                    <a:p>
                      <a:pPr algn="l" fontAlgn="ctr"/>
                      <a:r>
                        <a:rPr lang="en-US" sz="300" b="0" i="0" u="none" strike="noStrike">
                          <a:effectLst/>
                          <a:latin typeface="Arial" panose="020B0604020202020204" pitchFamily="34" charset="0"/>
                        </a:rPr>
                        <a:t> </a:t>
                      </a:r>
                    </a:p>
                  </a:txBody>
                  <a:tcPr marL="0" marR="0" marT="0" marB="0" anchor="ctr">
                    <a:lnL>
                      <a:noFill/>
                    </a:lnL>
                    <a:lnR>
                      <a:noFill/>
                    </a:lnR>
                    <a:lnT>
                      <a:noFill/>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gridSpan="6">
                  <a:txBody>
                    <a:bodyPr/>
                    <a:lstStyle/>
                    <a:p>
                      <a:pPr algn="ctr" fontAlgn="ctr"/>
                      <a:r>
                        <a:rPr lang="en-US" sz="300" b="0" i="0" u="none" strike="noStrike">
                          <a:effectLst/>
                          <a:latin typeface="Arial" panose="020B0604020202020204" pitchFamily="34" charset="0"/>
                        </a:rPr>
                        <a:t>Annual/EDU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       440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300" b="0" i="0" u="none" strike="noStrike">
                          <a:effectLst/>
                          <a:latin typeface="Arial" panose="020B0604020202020204" pitchFamily="34" charset="0"/>
                        </a:rPr>
                        <a:t>Loan Term</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6446361"/>
                  </a:ext>
                </a:extLst>
              </a:tr>
              <a:tr h="63738">
                <a:tc>
                  <a:txBody>
                    <a:bodyPr/>
                    <a:lstStyle/>
                    <a:p>
                      <a:pPr algn="l" fontAlgn="b"/>
                      <a:r>
                        <a:rPr lang="en-US" sz="4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gridSpan="5">
                  <a:txBody>
                    <a:bodyPr/>
                    <a:lstStyle/>
                    <a:p>
                      <a:pPr algn="l" fontAlgn="ctr"/>
                      <a:r>
                        <a:rPr lang="en-US" sz="300" b="0" i="0" u="none" strike="noStrike">
                          <a:effectLst/>
                          <a:latin typeface="Arial" panose="020B0604020202020204" pitchFamily="34" charset="0"/>
                        </a:rPr>
                        <a:t> </a:t>
                      </a:r>
                    </a:p>
                  </a:txBody>
                  <a:tcPr marL="0" marR="0" marT="0" marB="0" anchor="ctr">
                    <a:lnL>
                      <a:noFill/>
                    </a:lnL>
                    <a:lnR>
                      <a:noFill/>
                    </a:lnR>
                    <a:lnT>
                      <a:noFill/>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gridSpan="6">
                  <a:txBody>
                    <a:bodyPr/>
                    <a:lstStyle/>
                    <a:p>
                      <a:pPr algn="ctr" fontAlgn="ctr"/>
                      <a:r>
                        <a:rPr lang="en-US" sz="300" b="0" i="0" u="none" strike="noStrike">
                          <a:effectLst/>
                          <a:latin typeface="Arial" panose="020B0604020202020204" pitchFamily="34" charset="0"/>
                        </a:rPr>
                        <a:t>Monthly/EDU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         37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300" b="0" i="0" u="none" strike="noStrike">
                          <a:effectLst/>
                          <a:latin typeface="Arial" panose="020B0604020202020204" pitchFamily="34" charset="0"/>
                        </a:rPr>
                        <a:t>Interest Rate</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0.0300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7567452"/>
                  </a:ext>
                </a:extLst>
              </a:tr>
              <a:tr h="63738">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BFBFBF"/>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BFBFBF"/>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BFBFBF"/>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BFBFBF"/>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BFBFBF"/>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BFBFBF"/>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300" b="0" i="0" u="none" strike="noStrike">
                          <a:effectLst/>
                          <a:latin typeface="Arial" panose="020B0604020202020204" pitchFamily="34" charset="0"/>
                        </a:rPr>
                        <a:t>Annualization Factor</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0.06721571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5983734"/>
                  </a:ext>
                </a:extLst>
              </a:tr>
              <a:tr h="63738">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300" b="0" i="0" u="none" strike="noStrike">
                          <a:effectLst/>
                          <a:latin typeface="Arial" panose="020B0604020202020204" pitchFamily="34" charset="0"/>
                        </a:rPr>
                        <a:t>Annual Debt Service</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$33,607.85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4762019"/>
                  </a:ext>
                </a:extLst>
              </a:tr>
              <a:tr h="63738">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300" b="0" i="0" u="none" strike="noStrike">
                          <a:effectLst/>
                          <a:latin typeface="Arial" panose="020B0604020202020204" pitchFamily="34" charset="0"/>
                        </a:rPr>
                        <a:t>EDU Count</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92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4401934"/>
                  </a:ext>
                </a:extLst>
              </a:tr>
              <a:tr h="63738">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US" sz="300" b="0" i="0" u="none" strike="noStrike">
                          <a:effectLst/>
                          <a:latin typeface="Arial" panose="020B0604020202020204" pitchFamily="34" charset="0"/>
                        </a:rPr>
                        <a:t>Monthly Debt Service /EDU</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300" b="0" i="0" u="none" strike="noStrike">
                          <a:effectLst/>
                          <a:latin typeface="Arial" panose="020B0604020202020204" pitchFamily="34" charset="0"/>
                        </a:rPr>
                        <a:t>$30.44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0494127"/>
                  </a:ext>
                </a:extLst>
              </a:tr>
              <a:tr h="63738">
                <a:tc>
                  <a:txBody>
                    <a:bodyPr/>
                    <a:lstStyle/>
                    <a:p>
                      <a:pPr algn="r"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4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3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b"/>
                      <a:r>
                        <a:rPr lang="en-US" sz="300" b="0" i="0" u="none" strike="noStrike">
                          <a:effectLst/>
                          <a:latin typeface="Arial" panose="020B0604020202020204" pitchFamily="34" charset="0"/>
                        </a:rPr>
                        <a:t>Monthly Combined User Rate</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300" b="0" i="0" u="none" strike="noStrike" dirty="0">
                          <a:effectLst/>
                          <a:latin typeface="Arial" panose="020B0604020202020204" pitchFamily="34" charset="0"/>
                        </a:rPr>
                        <a:t>$30.44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9224997"/>
                  </a:ext>
                </a:extLst>
              </a:tr>
            </a:tbl>
          </a:graphicData>
        </a:graphic>
      </p:graphicFrame>
    </p:spTree>
    <p:extLst>
      <p:ext uri="{BB962C8B-B14F-4D97-AF65-F5344CB8AC3E}">
        <p14:creationId xmlns:p14="http://schemas.microsoft.com/office/powerpoint/2010/main" val="201831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5486400" cy="841375"/>
          </a:xfrm>
        </p:spPr>
        <p:txBody>
          <a:bodyPr>
            <a:normAutofit/>
          </a:bodyPr>
          <a:lstStyle/>
          <a:p>
            <a:r>
              <a:rPr lang="en-US" sz="3200" dirty="0"/>
              <a:t>Summary</a:t>
            </a:r>
          </a:p>
        </p:txBody>
      </p:sp>
      <p:sp>
        <p:nvSpPr>
          <p:cNvPr id="3" name="Subtitle 2"/>
          <p:cNvSpPr>
            <a:spLocks noGrp="1"/>
          </p:cNvSpPr>
          <p:nvPr>
            <p:ph type="subTitle" idx="1"/>
          </p:nvPr>
        </p:nvSpPr>
        <p:spPr>
          <a:xfrm>
            <a:off x="685800" y="1447800"/>
            <a:ext cx="7772400" cy="4876800"/>
          </a:xfrm>
        </p:spPr>
        <p:txBody>
          <a:bodyPr>
            <a:normAutofit fontScale="85000" lnSpcReduction="20000"/>
          </a:bodyPr>
          <a:lstStyle/>
          <a:p>
            <a:pPr marL="457200" indent="-457200" algn="l">
              <a:lnSpc>
                <a:spcPct val="120000"/>
              </a:lnSpc>
              <a:buAutoNum type="arabicParenR"/>
            </a:pPr>
            <a:r>
              <a:rPr lang="en-US" sz="2800" dirty="0">
                <a:solidFill>
                  <a:schemeClr val="tx1"/>
                </a:solidFill>
                <a:latin typeface="Arial" panose="020B0604020202020204" pitchFamily="34" charset="0"/>
                <a:cs typeface="Arial" panose="020B0604020202020204" pitchFamily="34" charset="0"/>
              </a:rPr>
              <a:t>Projects take time – IUP list in the top 10 for 10 years.</a:t>
            </a:r>
          </a:p>
          <a:p>
            <a:pPr marL="457200" indent="-457200" algn="l">
              <a:lnSpc>
                <a:spcPct val="120000"/>
              </a:lnSpc>
              <a:buAutoNum type="arabicParenR"/>
            </a:pPr>
            <a:r>
              <a:rPr lang="en-US" sz="2800" dirty="0">
                <a:solidFill>
                  <a:schemeClr val="tx1"/>
                </a:solidFill>
                <a:latin typeface="Arial" panose="020B0604020202020204" pitchFamily="34" charset="0"/>
                <a:cs typeface="Arial" panose="020B0604020202020204" pitchFamily="34" charset="0"/>
              </a:rPr>
              <a:t>Projects with less resources need your help and patience.</a:t>
            </a:r>
          </a:p>
          <a:p>
            <a:pPr marL="457200" indent="-457200" algn="l">
              <a:lnSpc>
                <a:spcPct val="120000"/>
              </a:lnSpc>
              <a:buAutoNum type="arabicParenR"/>
            </a:pPr>
            <a:r>
              <a:rPr lang="en-US" sz="2800" dirty="0">
                <a:solidFill>
                  <a:schemeClr val="tx1"/>
                </a:solidFill>
                <a:latin typeface="Arial" panose="020B0604020202020204" pitchFamily="34" charset="0"/>
                <a:cs typeface="Arial" panose="020B0604020202020204" pitchFamily="34" charset="0"/>
              </a:rPr>
              <a:t>Communicate with enforcement agency.</a:t>
            </a:r>
          </a:p>
          <a:p>
            <a:pPr marL="457200" indent="-457200" algn="l">
              <a:lnSpc>
                <a:spcPct val="120000"/>
              </a:lnSpc>
              <a:buAutoNum type="arabicParenR"/>
            </a:pPr>
            <a:r>
              <a:rPr lang="en-US" sz="2800" dirty="0">
                <a:solidFill>
                  <a:schemeClr val="tx1"/>
                </a:solidFill>
                <a:latin typeface="Arial" panose="020B0604020202020204" pitchFamily="34" charset="0"/>
                <a:cs typeface="Arial" panose="020B0604020202020204" pitchFamily="34" charset="0"/>
              </a:rPr>
              <a:t>Protect your agency’s interests – legal assistance.</a:t>
            </a:r>
          </a:p>
          <a:p>
            <a:pPr marL="457200" indent="-457200" algn="l">
              <a:lnSpc>
                <a:spcPct val="120000"/>
              </a:lnSpc>
              <a:buAutoNum type="arabicParenR"/>
            </a:pPr>
            <a:r>
              <a:rPr lang="en-US" sz="2800" dirty="0">
                <a:solidFill>
                  <a:schemeClr val="tx1"/>
                </a:solidFill>
                <a:latin typeface="Arial" panose="020B0604020202020204" pitchFamily="34" charset="0"/>
                <a:cs typeface="Arial" panose="020B0604020202020204" pitchFamily="34" charset="0"/>
              </a:rPr>
              <a:t>Team members will change – bring new team members up to speed.</a:t>
            </a:r>
          </a:p>
          <a:p>
            <a:pPr marL="457200" indent="-457200" algn="l">
              <a:lnSpc>
                <a:spcPct val="120000"/>
              </a:lnSpc>
              <a:buAutoNum type="arabicParenR"/>
            </a:pPr>
            <a:r>
              <a:rPr lang="en-US" sz="2800" dirty="0">
                <a:solidFill>
                  <a:schemeClr val="tx1"/>
                </a:solidFill>
                <a:latin typeface="Arial" panose="020B0604020202020204" pitchFamily="34" charset="0"/>
                <a:cs typeface="Arial" panose="020B0604020202020204" pitchFamily="34" charset="0"/>
              </a:rPr>
              <a:t>Educate the parties involved as you go along.</a:t>
            </a:r>
          </a:p>
          <a:p>
            <a:pPr marL="457200" indent="-457200" algn="l">
              <a:lnSpc>
                <a:spcPct val="120000"/>
              </a:lnSpc>
              <a:buAutoNum type="arabicParenR"/>
            </a:pPr>
            <a:r>
              <a:rPr lang="en-US" sz="2800" dirty="0">
                <a:solidFill>
                  <a:schemeClr val="tx1"/>
                </a:solidFill>
                <a:latin typeface="Arial" panose="020B0604020202020204" pitchFamily="34" charset="0"/>
                <a:cs typeface="Arial" panose="020B0604020202020204" pitchFamily="34" charset="0"/>
              </a:rPr>
              <a:t>Protect the asset – Keep an open line with the project.</a:t>
            </a:r>
          </a:p>
        </p:txBody>
      </p:sp>
    </p:spTree>
    <p:extLst>
      <p:ext uri="{BB962C8B-B14F-4D97-AF65-F5344CB8AC3E}">
        <p14:creationId xmlns:p14="http://schemas.microsoft.com/office/powerpoint/2010/main" val="106425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n0469\AppData\Local\Microsoft\Windows\Temporary Internet Files\Content.Outlook\F3AT3ZVQ\DeniseC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09" y="757519"/>
            <a:ext cx="7933765" cy="59503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5692" y="921124"/>
            <a:ext cx="4930587" cy="830997"/>
          </a:xfrm>
          <a:prstGeom prst="rect">
            <a:avLst/>
          </a:prstGeom>
          <a:noFill/>
        </p:spPr>
        <p:txBody>
          <a:bodyPr wrap="square" rtlCol="0">
            <a:spAutoFit/>
          </a:bodyPr>
          <a:lstStyle/>
          <a:p>
            <a:pPr algn="ctr"/>
            <a:r>
              <a:rPr lang="en-US" sz="4800" dirty="0"/>
              <a:t>Montana</a:t>
            </a:r>
          </a:p>
        </p:txBody>
      </p:sp>
      <p:cxnSp>
        <p:nvCxnSpPr>
          <p:cNvPr id="6" name="Straight Arrow Connector 5"/>
          <p:cNvCxnSpPr/>
          <p:nvPr/>
        </p:nvCxnSpPr>
        <p:spPr>
          <a:xfrm flipH="1" flipV="1">
            <a:off x="3733800" y="3276600"/>
            <a:ext cx="838200" cy="25146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52900" y="5791200"/>
            <a:ext cx="1943100" cy="461665"/>
          </a:xfrm>
          <a:prstGeom prst="rect">
            <a:avLst/>
          </a:prstGeom>
          <a:solidFill>
            <a:schemeClr val="accent1"/>
          </a:solidFill>
        </p:spPr>
        <p:txBody>
          <a:bodyPr wrap="square" rtlCol="0">
            <a:spAutoFit/>
          </a:bodyPr>
          <a:lstStyle/>
          <a:p>
            <a:r>
              <a:rPr lang="en-US" sz="2400" dirty="0"/>
              <a:t>Great Falls</a:t>
            </a:r>
          </a:p>
        </p:txBody>
      </p:sp>
    </p:spTree>
    <p:extLst>
      <p:ext uri="{BB962C8B-B14F-4D97-AF65-F5344CB8AC3E}">
        <p14:creationId xmlns:p14="http://schemas.microsoft.com/office/powerpoint/2010/main" val="43469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57201"/>
            <a:ext cx="4724400" cy="609600"/>
          </a:xfrm>
        </p:spPr>
        <p:txBody>
          <a:bodyPr>
            <a:normAutofit/>
          </a:bodyPr>
          <a:lstStyle/>
          <a:p>
            <a:r>
              <a:rPr lang="en-US" sz="3200" dirty="0"/>
              <a:t>Historical Information:</a:t>
            </a:r>
          </a:p>
        </p:txBody>
      </p:sp>
      <p:sp>
        <p:nvSpPr>
          <p:cNvPr id="3" name="Subtitle 2"/>
          <p:cNvSpPr>
            <a:spLocks noGrp="1"/>
          </p:cNvSpPr>
          <p:nvPr>
            <p:ph type="subTitle" idx="1"/>
          </p:nvPr>
        </p:nvSpPr>
        <p:spPr>
          <a:xfrm>
            <a:off x="609600" y="990600"/>
            <a:ext cx="8001000" cy="5486400"/>
          </a:xfrm>
        </p:spPr>
        <p:txBody>
          <a:bodyPr>
            <a:normAutofit fontScale="40000" lnSpcReduction="20000"/>
          </a:bodyPr>
          <a:lstStyle/>
          <a:p>
            <a:pPr algn="l">
              <a:lnSpc>
                <a:spcPct val="120000"/>
              </a:lnSpc>
            </a:pPr>
            <a:r>
              <a:rPr lang="en-US" sz="4000" dirty="0">
                <a:solidFill>
                  <a:schemeClr val="tx1"/>
                </a:solidFill>
                <a:latin typeface="Arial" panose="020B0604020202020204" pitchFamily="34" charset="0"/>
                <a:cs typeface="Arial" panose="020B0604020202020204" pitchFamily="34" charset="0"/>
              </a:rPr>
              <a:t>Trailer Terrace was constructed between 1958 and 1962 to house temporary construction employees without long range implication in mind.  Design plans for the </a:t>
            </a:r>
            <a:r>
              <a:rPr lang="en-US" sz="4000" b="1" dirty="0">
                <a:solidFill>
                  <a:schemeClr val="tx1"/>
                </a:solidFill>
                <a:latin typeface="Arial" panose="020B0604020202020204" pitchFamily="34" charset="0"/>
                <a:cs typeface="Arial" panose="020B0604020202020204" pitchFamily="34" charset="0"/>
              </a:rPr>
              <a:t>north phase</a:t>
            </a:r>
            <a:r>
              <a:rPr lang="en-US" sz="4000" dirty="0">
                <a:solidFill>
                  <a:schemeClr val="tx1"/>
                </a:solidFill>
                <a:latin typeface="Arial" panose="020B0604020202020204" pitchFamily="34" charset="0"/>
                <a:cs typeface="Arial" panose="020B0604020202020204" pitchFamily="34" charset="0"/>
              </a:rPr>
              <a:t> of the collection system indicate 8 inch concrete sewer pipe.  No plans have been found for the first or </a:t>
            </a:r>
            <a:r>
              <a:rPr lang="en-US" sz="4000" b="1" dirty="0">
                <a:solidFill>
                  <a:schemeClr val="tx1"/>
                </a:solidFill>
                <a:latin typeface="Arial" panose="020B0604020202020204" pitchFamily="34" charset="0"/>
                <a:cs typeface="Arial" panose="020B0604020202020204" pitchFamily="34" charset="0"/>
              </a:rPr>
              <a:t>south phase</a:t>
            </a:r>
            <a:r>
              <a:rPr lang="en-US" sz="4000" dirty="0">
                <a:solidFill>
                  <a:schemeClr val="tx1"/>
                </a:solidFill>
                <a:latin typeface="Arial" panose="020B0604020202020204" pitchFamily="34" charset="0"/>
                <a:cs typeface="Arial" panose="020B0604020202020204" pitchFamily="34" charset="0"/>
              </a:rPr>
              <a:t> of the collection system.  The manager indicates the south system pipe is 8 inch concrete and 4 inch PVC.  Further evaluation is required to ascertain collection system condition.  There are no manholes on the south side and no scheduled maintenance has ever been completed on this portion of the system.  Total treatment system storage operating volume is 45% of the size it should be under current design standards.  This lagoon has no formal outlet, no discharge permit, and is designed to leak.  </a:t>
            </a:r>
          </a:p>
          <a:p>
            <a:pPr algn="l">
              <a:lnSpc>
                <a:spcPct val="120000"/>
              </a:lnSpc>
            </a:pPr>
            <a:endParaRPr lang="en-US" sz="4000" dirty="0">
              <a:solidFill>
                <a:schemeClr val="tx1"/>
              </a:solidFill>
              <a:latin typeface="Arial" panose="020B0604020202020204" pitchFamily="34" charset="0"/>
              <a:cs typeface="Arial" panose="020B0604020202020204" pitchFamily="34" charset="0"/>
            </a:endParaRPr>
          </a:p>
          <a:p>
            <a:pPr algn="l">
              <a:lnSpc>
                <a:spcPct val="120000"/>
              </a:lnSpc>
            </a:pPr>
            <a:r>
              <a:rPr lang="en-US" sz="4000" dirty="0">
                <a:solidFill>
                  <a:schemeClr val="tx1"/>
                </a:solidFill>
                <a:latin typeface="Arial" panose="020B0604020202020204" pitchFamily="34" charset="0"/>
                <a:cs typeface="Arial" panose="020B0604020202020204" pitchFamily="34" charset="0"/>
              </a:rPr>
              <a:t>No “as-built” drawings exist for the water system.  The </a:t>
            </a:r>
            <a:r>
              <a:rPr lang="en-US" sz="4000" b="1" dirty="0">
                <a:solidFill>
                  <a:schemeClr val="tx1"/>
                </a:solidFill>
                <a:latin typeface="Arial" panose="020B0604020202020204" pitchFamily="34" charset="0"/>
                <a:cs typeface="Arial" panose="020B0604020202020204" pitchFamily="34" charset="0"/>
              </a:rPr>
              <a:t>water source</a:t>
            </a:r>
            <a:r>
              <a:rPr lang="en-US" sz="4000" dirty="0">
                <a:solidFill>
                  <a:schemeClr val="tx1"/>
                </a:solidFill>
                <a:latin typeface="Arial" panose="020B0604020202020204" pitchFamily="34" charset="0"/>
                <a:cs typeface="Arial" panose="020B0604020202020204" pitchFamily="34" charset="0"/>
              </a:rPr>
              <a:t> consists of two wells.  One well produces 20 </a:t>
            </a:r>
            <a:r>
              <a:rPr lang="en-US" sz="4000" dirty="0" err="1">
                <a:solidFill>
                  <a:schemeClr val="tx1"/>
                </a:solidFill>
                <a:latin typeface="Arial" panose="020B0604020202020204" pitchFamily="34" charset="0"/>
                <a:cs typeface="Arial" panose="020B0604020202020204" pitchFamily="34" charset="0"/>
              </a:rPr>
              <a:t>gpm</a:t>
            </a:r>
            <a:r>
              <a:rPr lang="en-US" sz="4000" dirty="0">
                <a:solidFill>
                  <a:schemeClr val="tx1"/>
                </a:solidFill>
                <a:latin typeface="Arial" panose="020B0604020202020204" pitchFamily="34" charset="0"/>
                <a:cs typeface="Arial" panose="020B0604020202020204" pitchFamily="34" charset="0"/>
              </a:rPr>
              <a:t> and water of poor quality.  The second well delivers 60 </a:t>
            </a:r>
            <a:r>
              <a:rPr lang="en-US" sz="4000" dirty="0" err="1">
                <a:solidFill>
                  <a:schemeClr val="tx1"/>
                </a:solidFill>
                <a:latin typeface="Arial" panose="020B0604020202020204" pitchFamily="34" charset="0"/>
                <a:cs typeface="Arial" panose="020B0604020202020204" pitchFamily="34" charset="0"/>
              </a:rPr>
              <a:t>gpm</a:t>
            </a:r>
            <a:r>
              <a:rPr lang="en-US" sz="4000" dirty="0">
                <a:solidFill>
                  <a:schemeClr val="tx1"/>
                </a:solidFill>
                <a:latin typeface="Arial" panose="020B0604020202020204" pitchFamily="34" charset="0"/>
                <a:cs typeface="Arial" panose="020B0604020202020204" pitchFamily="34" charset="0"/>
              </a:rPr>
              <a:t> and contains arsenic in violation of the federal drinking water standard.  The well water is very hard and contains very high concentrations of TDS, iron sulfates and other minerals.  Laundry washed in the well water turns orange.  Due to inadequate well production to meet peak demand, </a:t>
            </a:r>
            <a:r>
              <a:rPr lang="en-US" sz="4000" b="1" dirty="0">
                <a:solidFill>
                  <a:schemeClr val="tx1"/>
                </a:solidFill>
                <a:latin typeface="Arial" panose="020B0604020202020204" pitchFamily="34" charset="0"/>
                <a:cs typeface="Arial" panose="020B0604020202020204" pitchFamily="34" charset="0"/>
              </a:rPr>
              <a:t>water storage</a:t>
            </a:r>
            <a:r>
              <a:rPr lang="en-US" sz="4000" dirty="0">
                <a:solidFill>
                  <a:schemeClr val="tx1"/>
                </a:solidFill>
                <a:latin typeface="Arial" panose="020B0604020202020204" pitchFamily="34" charset="0"/>
                <a:cs typeface="Arial" panose="020B0604020202020204" pitchFamily="34" charset="0"/>
              </a:rPr>
              <a:t> is provided with an at-grade corroded steel tank and too low in elevation for pressurized storage and too circulate water.  The </a:t>
            </a:r>
            <a:r>
              <a:rPr lang="en-US" sz="4000" b="1" dirty="0">
                <a:solidFill>
                  <a:schemeClr val="tx1"/>
                </a:solidFill>
                <a:latin typeface="Arial" panose="020B0604020202020204" pitchFamily="34" charset="0"/>
                <a:cs typeface="Arial" panose="020B0604020202020204" pitchFamily="34" charset="0"/>
              </a:rPr>
              <a:t>water distribution</a:t>
            </a:r>
            <a:r>
              <a:rPr lang="en-US" sz="4000" dirty="0">
                <a:solidFill>
                  <a:schemeClr val="tx1"/>
                </a:solidFill>
                <a:latin typeface="Arial" panose="020B0604020202020204" pitchFamily="34" charset="0"/>
                <a:cs typeface="Arial" panose="020B0604020202020204" pitchFamily="34" charset="0"/>
              </a:rPr>
              <a:t> system consists of 2 inch pipe.  Service lines are 5/8 inch diameter polyethylene.</a:t>
            </a:r>
          </a:p>
          <a:p>
            <a:pPr algn="l"/>
            <a:endParaRPr lang="en-US" sz="4000" b="1" dirty="0">
              <a:solidFill>
                <a:schemeClr val="tx1"/>
              </a:solidFill>
              <a:latin typeface="Arial" panose="020B0604020202020204" pitchFamily="34" charset="0"/>
              <a:cs typeface="Arial" panose="020B0604020202020204" pitchFamily="34" charset="0"/>
            </a:endParaRPr>
          </a:p>
          <a:p>
            <a:pPr algn="l"/>
            <a:endParaRPr lang="en-US" dirty="0">
              <a:solidFill>
                <a:schemeClr val="tx1"/>
              </a:solidFill>
            </a:endParaRPr>
          </a:p>
        </p:txBody>
      </p:sp>
    </p:spTree>
    <p:extLst>
      <p:ext uri="{BB962C8B-B14F-4D97-AF65-F5344CB8AC3E}">
        <p14:creationId xmlns:p14="http://schemas.microsoft.com/office/powerpoint/2010/main" val="77559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457200"/>
            <a:ext cx="5562600" cy="993775"/>
          </a:xfrm>
        </p:spPr>
        <p:txBody>
          <a:bodyPr/>
          <a:lstStyle/>
          <a:p>
            <a:r>
              <a:rPr lang="en-US" dirty="0"/>
              <a:t>Problems:</a:t>
            </a:r>
          </a:p>
        </p:txBody>
      </p:sp>
      <p:sp>
        <p:nvSpPr>
          <p:cNvPr id="3" name="Subtitle 2"/>
          <p:cNvSpPr>
            <a:spLocks noGrp="1"/>
          </p:cNvSpPr>
          <p:nvPr>
            <p:ph type="subTitle" idx="1"/>
          </p:nvPr>
        </p:nvSpPr>
        <p:spPr>
          <a:xfrm>
            <a:off x="762000" y="1447800"/>
            <a:ext cx="7543800" cy="4800600"/>
          </a:xfrm>
        </p:spPr>
        <p:txBody>
          <a:bodyPr>
            <a:normAutofit fontScale="55000" lnSpcReduction="20000"/>
          </a:bodyPr>
          <a:lstStyle/>
          <a:p>
            <a:pPr marL="45720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Water and sewer system deficiencies include:</a:t>
            </a:r>
          </a:p>
          <a:p>
            <a:pPr marL="457200" lvl="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Undersized and leaking lagoon system in an urban area.</a:t>
            </a:r>
          </a:p>
          <a:p>
            <a:pPr marL="457200" lvl="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Odor problems in the neighborhood from lagoon in urban area.</a:t>
            </a:r>
          </a:p>
          <a:p>
            <a:pPr marL="457200" lvl="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Violation of Montana water quality laws dues to leaking undersized treatment system.</a:t>
            </a:r>
          </a:p>
          <a:p>
            <a:pPr marL="457200" lvl="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No access to collection system for maintenance.</a:t>
            </a:r>
          </a:p>
          <a:p>
            <a:pPr marL="457200" lvl="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Undersized and leaking collection system piping.</a:t>
            </a:r>
          </a:p>
          <a:p>
            <a:pPr marL="457200" lvl="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Probably hydrogen sulfide attack to concrete pipe.</a:t>
            </a:r>
          </a:p>
          <a:p>
            <a:pPr marL="457200" lvl="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Recent arsenic MCL violation with and Administrative Order sent to the current owner.</a:t>
            </a:r>
          </a:p>
          <a:p>
            <a:pPr marL="457200" lvl="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Poor water quality with arsenic, high sulfate and iron concentrations and high TDS plugging undersized services, causing fixture staining and creating objectionable taste and odor.</a:t>
            </a:r>
          </a:p>
          <a:p>
            <a:pPr marL="457200" lvl="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Undersized water services and water mains, resulting in substandard pressure.</a:t>
            </a:r>
          </a:p>
          <a:p>
            <a:pPr marL="457200" lvl="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Substandard water distribution pipe materials.</a:t>
            </a:r>
          </a:p>
          <a:p>
            <a:pPr marL="457200" lvl="0" indent="-457200" algn="l">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Repeated total coliform contamination and other safety issues due to water tank problems.</a:t>
            </a:r>
          </a:p>
          <a:p>
            <a:endParaRPr lang="en-US" dirty="0"/>
          </a:p>
        </p:txBody>
      </p:sp>
    </p:spTree>
    <p:extLst>
      <p:ext uri="{BB962C8B-B14F-4D97-AF65-F5344CB8AC3E}">
        <p14:creationId xmlns:p14="http://schemas.microsoft.com/office/powerpoint/2010/main" val="217148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n0469\AppData\Local\Microsoft\Windows\Temporary Internet Files\Content.Outlook\1HPGT3XN\IMG_15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346166" cy="4204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57438" y="597187"/>
            <a:ext cx="6477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Trailer Terrace Collection Tank</a:t>
            </a:r>
          </a:p>
        </p:txBody>
      </p:sp>
    </p:spTree>
    <p:extLst>
      <p:ext uri="{BB962C8B-B14F-4D97-AF65-F5344CB8AC3E}">
        <p14:creationId xmlns:p14="http://schemas.microsoft.com/office/powerpoint/2010/main" val="129269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533400"/>
            <a:ext cx="6629400" cy="917575"/>
          </a:xfrm>
        </p:spPr>
        <p:txBody>
          <a:bodyPr>
            <a:normAutofit/>
          </a:bodyPr>
          <a:lstStyle/>
          <a:p>
            <a:r>
              <a:rPr lang="en-US" sz="3200" dirty="0">
                <a:latin typeface="Arial" panose="020B0604020202020204" pitchFamily="34" charset="0"/>
                <a:cs typeface="Arial" panose="020B0604020202020204" pitchFamily="34" charset="0"/>
              </a:rPr>
              <a:t>Collection Lines</a:t>
            </a:r>
          </a:p>
        </p:txBody>
      </p:sp>
      <p:pic>
        <p:nvPicPr>
          <p:cNvPr id="2050" name="Picture 2" descr="C:\Users\cn0469\AppData\Local\Microsoft\Windows\Temporary Internet Files\Content.Outlook\1HPGT3XN\100_29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859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8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6939" y="609600"/>
            <a:ext cx="6096000" cy="609600"/>
          </a:xfrm>
        </p:spPr>
        <p:txBody>
          <a:bodyPr>
            <a:normAutofit/>
          </a:bodyPr>
          <a:lstStyle/>
          <a:p>
            <a:r>
              <a:rPr lang="en-US" sz="3200" dirty="0">
                <a:latin typeface="Arial" panose="020B0604020202020204" pitchFamily="34" charset="0"/>
                <a:cs typeface="Arial" panose="020B0604020202020204" pitchFamily="34" charset="0"/>
              </a:rPr>
              <a:t>The Lagoon</a:t>
            </a:r>
          </a:p>
        </p:txBody>
      </p:sp>
      <p:pic>
        <p:nvPicPr>
          <p:cNvPr id="3074" name="Picture 2" descr="C:\Users\cn0469\AppData\Local\Microsoft\Windows\Temporary Internet Files\Content.Outlook\1HPGT3XN\DSCN2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314450"/>
            <a:ext cx="69850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0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57200"/>
            <a:ext cx="5638800" cy="917575"/>
          </a:xfrm>
        </p:spPr>
        <p:txBody>
          <a:bodyPr>
            <a:normAutofit/>
          </a:bodyPr>
          <a:lstStyle/>
          <a:p>
            <a:r>
              <a:rPr lang="en-US" sz="3200" dirty="0"/>
              <a:t>Time Line</a:t>
            </a:r>
          </a:p>
        </p:txBody>
      </p:sp>
      <p:sp>
        <p:nvSpPr>
          <p:cNvPr id="3" name="Subtitle 2"/>
          <p:cNvSpPr>
            <a:spLocks noGrp="1"/>
          </p:cNvSpPr>
          <p:nvPr>
            <p:ph type="subTitle" idx="1"/>
          </p:nvPr>
        </p:nvSpPr>
        <p:spPr>
          <a:xfrm>
            <a:off x="685800" y="1371600"/>
            <a:ext cx="7620000" cy="4876800"/>
          </a:xfrm>
        </p:spPr>
        <p:txBody>
          <a:bodyPr>
            <a:normAutofit/>
          </a:bodyPr>
          <a:lstStyle/>
          <a:p>
            <a:pPr algn="l"/>
            <a:r>
              <a:rPr lang="en-US" sz="1800" dirty="0">
                <a:solidFill>
                  <a:schemeClr val="tx1"/>
                </a:solidFill>
                <a:latin typeface="Arial" panose="020B0604020202020204" pitchFamily="34" charset="0"/>
                <a:cs typeface="Arial" panose="020B0604020202020204" pitchFamily="34" charset="0"/>
              </a:rPr>
              <a:t>1960 – Trailer Park</a:t>
            </a:r>
          </a:p>
          <a:p>
            <a:pPr algn="l"/>
            <a:r>
              <a:rPr lang="en-US" sz="1800" dirty="0">
                <a:solidFill>
                  <a:schemeClr val="tx1"/>
                </a:solidFill>
                <a:latin typeface="Arial" panose="020B0604020202020204" pitchFamily="34" charset="0"/>
                <a:cs typeface="Arial" panose="020B0604020202020204" pitchFamily="34" charset="0"/>
              </a:rPr>
              <a:t>             Private owners</a:t>
            </a:r>
          </a:p>
          <a:p>
            <a:pPr algn="l"/>
            <a:r>
              <a:rPr lang="en-US" sz="1800" dirty="0">
                <a:solidFill>
                  <a:schemeClr val="tx1"/>
                </a:solidFill>
                <a:latin typeface="Arial" panose="020B0604020202020204" pitchFamily="34" charset="0"/>
                <a:cs typeface="Arial" panose="020B0604020202020204" pitchFamily="34" charset="0"/>
              </a:rPr>
              <a:t>2000 – Problems began</a:t>
            </a:r>
          </a:p>
          <a:p>
            <a:pPr algn="l"/>
            <a:r>
              <a:rPr lang="en-US" sz="1800" dirty="0">
                <a:solidFill>
                  <a:schemeClr val="tx1"/>
                </a:solidFill>
                <a:latin typeface="Arial" panose="020B0604020202020204" pitchFamily="34" charset="0"/>
                <a:cs typeface="Arial" panose="020B0604020202020204" pitchFamily="34" charset="0"/>
              </a:rPr>
              <a:t>2009 – Issues continue with system</a:t>
            </a:r>
          </a:p>
          <a:p>
            <a:pPr algn="l"/>
            <a:r>
              <a:rPr lang="en-US" sz="1800" dirty="0">
                <a:solidFill>
                  <a:schemeClr val="tx1"/>
                </a:solidFill>
                <a:latin typeface="Arial" panose="020B0604020202020204" pitchFamily="34" charset="0"/>
                <a:cs typeface="Arial" panose="020B0604020202020204" pitchFamily="34" charset="0"/>
              </a:rPr>
              <a:t>2011 – Co-op to buy trailer park and form a water &amp; sewer district</a:t>
            </a:r>
          </a:p>
          <a:p>
            <a:pPr algn="l"/>
            <a:r>
              <a:rPr lang="en-US" sz="1800" dirty="0">
                <a:solidFill>
                  <a:schemeClr val="tx1"/>
                </a:solidFill>
                <a:latin typeface="Arial" panose="020B0604020202020204" pitchFamily="34" charset="0"/>
                <a:cs typeface="Arial" panose="020B0604020202020204" pitchFamily="34" charset="0"/>
              </a:rPr>
              <a:t>2012 – Enforcement notice given</a:t>
            </a:r>
          </a:p>
          <a:p>
            <a:pPr algn="l"/>
            <a:r>
              <a:rPr lang="en-US" sz="1800" dirty="0">
                <a:solidFill>
                  <a:schemeClr val="tx1"/>
                </a:solidFill>
                <a:latin typeface="Arial" panose="020B0604020202020204" pitchFamily="34" charset="0"/>
                <a:cs typeface="Arial" panose="020B0604020202020204" pitchFamily="34" charset="0"/>
              </a:rPr>
              <a:t>2013 – Water rights issues.  No “As </a:t>
            </a:r>
            <a:r>
              <a:rPr lang="en-US" sz="1800" dirty="0" err="1">
                <a:solidFill>
                  <a:schemeClr val="tx1"/>
                </a:solidFill>
                <a:latin typeface="Arial" panose="020B0604020202020204" pitchFamily="34" charset="0"/>
                <a:cs typeface="Arial" panose="020B0604020202020204" pitchFamily="34" charset="0"/>
              </a:rPr>
              <a:t>Builts</a:t>
            </a:r>
            <a:r>
              <a:rPr lang="en-US" sz="1800" dirty="0">
                <a:solidFill>
                  <a:schemeClr val="tx1"/>
                </a:solidFill>
                <a:latin typeface="Arial" panose="020B0604020202020204" pitchFamily="34" charset="0"/>
                <a:cs typeface="Arial" panose="020B0604020202020204" pitchFamily="34" charset="0"/>
              </a:rPr>
              <a:t>”</a:t>
            </a:r>
          </a:p>
          <a:p>
            <a:pPr algn="l"/>
            <a:r>
              <a:rPr lang="en-US" sz="1800" dirty="0">
                <a:solidFill>
                  <a:schemeClr val="tx1"/>
                </a:solidFill>
                <a:latin typeface="Arial" panose="020B0604020202020204" pitchFamily="34" charset="0"/>
                <a:cs typeface="Arial" panose="020B0604020202020204" pitchFamily="34" charset="0"/>
              </a:rPr>
              <a:t>2014 – Alternatives to repair system.  City will not let them connect.</a:t>
            </a:r>
          </a:p>
          <a:p>
            <a:pPr algn="l"/>
            <a:r>
              <a:rPr lang="en-US" sz="1800" dirty="0">
                <a:solidFill>
                  <a:schemeClr val="tx1"/>
                </a:solidFill>
                <a:latin typeface="Arial" panose="020B0604020202020204" pitchFamily="34" charset="0"/>
                <a:cs typeface="Arial" panose="020B0604020202020204" pitchFamily="34" charset="0"/>
              </a:rPr>
              <a:t>2015 – Phase I: New well needed - storage tank, water lines</a:t>
            </a:r>
          </a:p>
          <a:p>
            <a:pPr algn="l"/>
            <a:r>
              <a:rPr lang="en-US" sz="1800" dirty="0">
                <a:solidFill>
                  <a:schemeClr val="tx1"/>
                </a:solidFill>
                <a:latin typeface="Arial" panose="020B0604020202020204" pitchFamily="34" charset="0"/>
                <a:cs typeface="Arial" panose="020B0604020202020204" pitchFamily="34" charset="0"/>
              </a:rPr>
              <a:t>             Phase II: New WWTP, lagoon work</a:t>
            </a:r>
          </a:p>
          <a:p>
            <a:pPr algn="l"/>
            <a:r>
              <a:rPr lang="en-US" sz="1800" dirty="0">
                <a:solidFill>
                  <a:schemeClr val="tx1"/>
                </a:solidFill>
                <a:latin typeface="Arial" panose="020B0604020202020204" pitchFamily="34" charset="0"/>
                <a:cs typeface="Arial" panose="020B0604020202020204" pitchFamily="34" charset="0"/>
              </a:rPr>
              <a:t>2016 – Drinking water loan</a:t>
            </a:r>
          </a:p>
          <a:p>
            <a:pPr algn="l"/>
            <a:r>
              <a:rPr lang="en-US" sz="1800" dirty="0">
                <a:solidFill>
                  <a:schemeClr val="tx1"/>
                </a:solidFill>
                <a:latin typeface="Arial" panose="020B0604020202020204" pitchFamily="34" charset="0"/>
                <a:cs typeface="Arial" panose="020B0604020202020204" pitchFamily="34" charset="0"/>
              </a:rPr>
              <a:t>2017 – Water tank and well complete</a:t>
            </a:r>
          </a:p>
          <a:p>
            <a:pPr algn="l"/>
            <a:r>
              <a:rPr lang="en-US" sz="1800" dirty="0">
                <a:solidFill>
                  <a:schemeClr val="tx1"/>
                </a:solidFill>
                <a:latin typeface="Arial" panose="020B0604020202020204" pitchFamily="34" charset="0"/>
                <a:cs typeface="Arial" panose="020B0604020202020204" pitchFamily="34" charset="0"/>
              </a:rPr>
              <a:t>2018 – Planned work on the sewer system</a:t>
            </a:r>
          </a:p>
          <a:p>
            <a:pPr algn="l"/>
            <a:r>
              <a:rPr lang="en-US" sz="1800" dirty="0">
                <a:solidFill>
                  <a:schemeClr val="tx1"/>
                </a:solidFill>
                <a:latin typeface="Arial" panose="020B0604020202020204" pitchFamily="34" charset="0"/>
                <a:cs typeface="Arial" panose="020B0604020202020204" pitchFamily="34" charset="0"/>
              </a:rPr>
              <a:t>2019 – Finish collection and distribution system</a:t>
            </a:r>
            <a:r>
              <a:rPr lang="en-US" sz="1600" dirty="0">
                <a:solidFill>
                  <a:schemeClr val="tx1"/>
                </a:solidFill>
                <a:latin typeface="Arial" panose="020B0604020202020204" pitchFamily="34" charset="0"/>
                <a:cs typeface="Arial" panose="020B0604020202020204" pitchFamily="34" charset="0"/>
              </a:rPr>
              <a:t>	</a:t>
            </a:r>
          </a:p>
          <a:p>
            <a:pPr algn="l"/>
            <a:endParaRPr lang="en-US" sz="1800" dirty="0"/>
          </a:p>
          <a:p>
            <a:endParaRPr lang="en-US" sz="1800" dirty="0"/>
          </a:p>
        </p:txBody>
      </p:sp>
    </p:spTree>
    <p:extLst>
      <p:ext uri="{BB962C8B-B14F-4D97-AF65-F5344CB8AC3E}">
        <p14:creationId xmlns:p14="http://schemas.microsoft.com/office/powerpoint/2010/main" val="79720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33400"/>
            <a:ext cx="6934200" cy="688975"/>
          </a:xfrm>
        </p:spPr>
        <p:txBody>
          <a:bodyPr>
            <a:normAutofit/>
          </a:bodyPr>
          <a:lstStyle/>
          <a:p>
            <a:r>
              <a:rPr lang="en-US" sz="3200" dirty="0"/>
              <a:t>Limited Access for Maintenance</a:t>
            </a:r>
          </a:p>
        </p:txBody>
      </p:sp>
      <p:pic>
        <p:nvPicPr>
          <p:cNvPr id="4098" name="Picture 2" descr="C:\Users\cn0469\AppData\Local\Microsoft\Windows\Temporary Internet Files\Content.Outlook\1HPGT3XN\100_28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646" y="1366787"/>
            <a:ext cx="6705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68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1659</Words>
  <Application>Microsoft Macintosh PowerPoint</Application>
  <PresentationFormat>On-screen Show (4:3)</PresentationFormat>
  <Paragraphs>1928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Arial</vt:lpstr>
      <vt:lpstr>Office Theme</vt:lpstr>
      <vt:lpstr>PowerPoint Presentation</vt:lpstr>
      <vt:lpstr>PowerPoint Presentation</vt:lpstr>
      <vt:lpstr>Historical Information:</vt:lpstr>
      <vt:lpstr>Problems:</vt:lpstr>
      <vt:lpstr>PowerPoint Presentation</vt:lpstr>
      <vt:lpstr>Collection Lines</vt:lpstr>
      <vt:lpstr>The Lagoon</vt:lpstr>
      <vt:lpstr>Time Line</vt:lpstr>
      <vt:lpstr>Limited Access for Maintenance</vt:lpstr>
      <vt:lpstr>Poor water quality: discoloration and odor</vt:lpstr>
      <vt:lpstr>Preliminary Budget Report – Phases 1 &amp; 2</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cn0469</dc:creator>
  <cp:lastModifiedBy>Brian Carlstrom</cp:lastModifiedBy>
  <cp:revision>19</cp:revision>
  <cp:lastPrinted>2017-10-27T14:40:21Z</cp:lastPrinted>
  <dcterms:created xsi:type="dcterms:W3CDTF">2017-10-10T21:21:07Z</dcterms:created>
  <dcterms:modified xsi:type="dcterms:W3CDTF">2017-10-30T12:50:42Z</dcterms:modified>
</cp:coreProperties>
</file>