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2" r:id="rId3"/>
    <p:sldId id="265" r:id="rId4"/>
    <p:sldId id="267" r:id="rId5"/>
    <p:sldId id="263" r:id="rId6"/>
    <p:sldId id="260" r:id="rId7"/>
    <p:sldId id="261" r:id="rId8"/>
    <p:sldId id="259" r:id="rId9"/>
    <p:sldId id="27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4FC"/>
    <a:srgbClr val="0BF254"/>
    <a:srgbClr val="007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77419" autoAdjust="0"/>
  </p:normalViewPr>
  <p:slideViewPr>
    <p:cSldViewPr snapToGrid="0">
      <p:cViewPr varScale="1">
        <p:scale>
          <a:sx n="95" d="100"/>
          <a:sy n="95" d="100"/>
        </p:scale>
        <p:origin x="8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66521-5D29-474A-860C-6546FCD5CCD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FF5CD4-ABA8-40EF-90AB-05EDDAE24E6C}">
      <dgm:prSet/>
      <dgm:spPr/>
      <dgm:t>
        <a:bodyPr/>
        <a:lstStyle/>
        <a:p>
          <a:r>
            <a:rPr lang="en-US" dirty="0"/>
            <a:t>Balance State and Community Needs</a:t>
          </a:r>
        </a:p>
      </dgm:t>
    </dgm:pt>
    <dgm:pt modelId="{5A8023F2-F981-4913-A633-AC26F44CF3E8}" type="parTrans" cxnId="{B9831E56-D3B0-49D2-9EA0-DD9A8C8E0229}">
      <dgm:prSet/>
      <dgm:spPr/>
      <dgm:t>
        <a:bodyPr/>
        <a:lstStyle/>
        <a:p>
          <a:endParaRPr lang="en-US"/>
        </a:p>
      </dgm:t>
    </dgm:pt>
    <dgm:pt modelId="{78358F81-BE76-4A9B-B653-5C4220A9A097}" type="sibTrans" cxnId="{B9831E56-D3B0-49D2-9EA0-DD9A8C8E0229}">
      <dgm:prSet/>
      <dgm:spPr/>
      <dgm:t>
        <a:bodyPr/>
        <a:lstStyle/>
        <a:p>
          <a:endParaRPr lang="en-US"/>
        </a:p>
      </dgm:t>
    </dgm:pt>
    <dgm:pt modelId="{F5E9E5C3-AED0-4F81-B37C-4DEAD7307D62}">
      <dgm:prSet/>
      <dgm:spPr/>
      <dgm:t>
        <a:bodyPr/>
        <a:lstStyle/>
        <a:p>
          <a:r>
            <a:rPr lang="en-US" dirty="0"/>
            <a:t>Listen to your applicants</a:t>
          </a:r>
        </a:p>
      </dgm:t>
    </dgm:pt>
    <dgm:pt modelId="{7CA95A5B-4FCD-4D4D-8C5A-C1A928D120C8}" type="parTrans" cxnId="{5961A809-72F3-44F6-BA8F-081121658872}">
      <dgm:prSet/>
      <dgm:spPr/>
      <dgm:t>
        <a:bodyPr/>
        <a:lstStyle/>
        <a:p>
          <a:endParaRPr lang="en-US"/>
        </a:p>
      </dgm:t>
    </dgm:pt>
    <dgm:pt modelId="{A0EC7724-19B2-4B29-87B4-E9C8A5725FEE}" type="sibTrans" cxnId="{5961A809-72F3-44F6-BA8F-081121658872}">
      <dgm:prSet/>
      <dgm:spPr/>
      <dgm:t>
        <a:bodyPr/>
        <a:lstStyle/>
        <a:p>
          <a:endParaRPr lang="en-US"/>
        </a:p>
      </dgm:t>
    </dgm:pt>
    <dgm:pt modelId="{56C3F379-0E32-436A-B3CD-807FCE3F0904}">
      <dgm:prSet/>
      <dgm:spPr/>
      <dgm:t>
        <a:bodyPr/>
        <a:lstStyle/>
        <a:p>
          <a:r>
            <a:rPr lang="en-US" dirty="0"/>
            <a:t>Change Takes Time</a:t>
          </a:r>
        </a:p>
      </dgm:t>
    </dgm:pt>
    <dgm:pt modelId="{B326BF69-82EB-414C-B22F-AE0CF34AAEDD}" type="parTrans" cxnId="{3EED47D8-2C0D-4772-BD3C-DD8697CBB0DB}">
      <dgm:prSet/>
      <dgm:spPr/>
      <dgm:t>
        <a:bodyPr/>
        <a:lstStyle/>
        <a:p>
          <a:endParaRPr lang="en-US"/>
        </a:p>
      </dgm:t>
    </dgm:pt>
    <dgm:pt modelId="{06EDFA71-7130-44E8-ADDD-C8B76540E8F8}" type="sibTrans" cxnId="{3EED47D8-2C0D-4772-BD3C-DD8697CBB0DB}">
      <dgm:prSet/>
      <dgm:spPr/>
      <dgm:t>
        <a:bodyPr/>
        <a:lstStyle/>
        <a:p>
          <a:endParaRPr lang="en-US"/>
        </a:p>
      </dgm:t>
    </dgm:pt>
    <dgm:pt modelId="{4B76823B-9BF3-4BAB-9218-F7E7A7D5DB02}" type="pres">
      <dgm:prSet presAssocID="{80F66521-5D29-474A-860C-6546FCD5CCD6}" presName="root" presStyleCnt="0">
        <dgm:presLayoutVars>
          <dgm:dir/>
          <dgm:resizeHandles val="exact"/>
        </dgm:presLayoutVars>
      </dgm:prSet>
      <dgm:spPr/>
    </dgm:pt>
    <dgm:pt modelId="{3D005C4F-285A-4627-8620-20573081EFBE}" type="pres">
      <dgm:prSet presAssocID="{10FF5CD4-ABA8-40EF-90AB-05EDDAE24E6C}" presName="compNode" presStyleCnt="0"/>
      <dgm:spPr/>
    </dgm:pt>
    <dgm:pt modelId="{15034062-6C8C-4C07-A8D6-87F34AE1ACE2}" type="pres">
      <dgm:prSet presAssocID="{10FF5CD4-ABA8-40EF-90AB-05EDDAE24E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7388292-3510-45FB-B7DD-6E86D76BE669}" type="pres">
      <dgm:prSet presAssocID="{10FF5CD4-ABA8-40EF-90AB-05EDDAE24E6C}" presName="spaceRect" presStyleCnt="0"/>
      <dgm:spPr/>
    </dgm:pt>
    <dgm:pt modelId="{A7725468-E9C5-4883-9C00-56050E4092FB}" type="pres">
      <dgm:prSet presAssocID="{10FF5CD4-ABA8-40EF-90AB-05EDDAE24E6C}" presName="textRect" presStyleLbl="revTx" presStyleIdx="0" presStyleCnt="3">
        <dgm:presLayoutVars>
          <dgm:chMax val="1"/>
          <dgm:chPref val="1"/>
        </dgm:presLayoutVars>
      </dgm:prSet>
      <dgm:spPr/>
    </dgm:pt>
    <dgm:pt modelId="{3B89E754-DC85-4128-9C68-982D9AD1C4FC}" type="pres">
      <dgm:prSet presAssocID="{78358F81-BE76-4A9B-B653-5C4220A9A097}" presName="sibTrans" presStyleCnt="0"/>
      <dgm:spPr/>
    </dgm:pt>
    <dgm:pt modelId="{7EBCED1B-6033-4573-8D29-DA94620A4D2C}" type="pres">
      <dgm:prSet presAssocID="{F5E9E5C3-AED0-4F81-B37C-4DEAD7307D62}" presName="compNode" presStyleCnt="0"/>
      <dgm:spPr/>
    </dgm:pt>
    <dgm:pt modelId="{73C1262E-18DF-4184-AC9E-323C680DCA94}" type="pres">
      <dgm:prSet presAssocID="{F5E9E5C3-AED0-4F81-B37C-4DEAD7307D6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B3A52419-709B-479C-9D4E-A81F4A33AC85}" type="pres">
      <dgm:prSet presAssocID="{F5E9E5C3-AED0-4F81-B37C-4DEAD7307D62}" presName="spaceRect" presStyleCnt="0"/>
      <dgm:spPr/>
    </dgm:pt>
    <dgm:pt modelId="{C1625F19-D35F-4192-84F6-CA8E01939260}" type="pres">
      <dgm:prSet presAssocID="{F5E9E5C3-AED0-4F81-B37C-4DEAD7307D62}" presName="textRect" presStyleLbl="revTx" presStyleIdx="1" presStyleCnt="3">
        <dgm:presLayoutVars>
          <dgm:chMax val="1"/>
          <dgm:chPref val="1"/>
        </dgm:presLayoutVars>
      </dgm:prSet>
      <dgm:spPr/>
    </dgm:pt>
    <dgm:pt modelId="{21622AE0-360A-4BF4-A073-092F99E5827B}" type="pres">
      <dgm:prSet presAssocID="{A0EC7724-19B2-4B29-87B4-E9C8A5725FEE}" presName="sibTrans" presStyleCnt="0"/>
      <dgm:spPr/>
    </dgm:pt>
    <dgm:pt modelId="{8E8CAB87-92DF-47C7-8854-EB9C6574DA2E}" type="pres">
      <dgm:prSet presAssocID="{56C3F379-0E32-436A-B3CD-807FCE3F0904}" presName="compNode" presStyleCnt="0"/>
      <dgm:spPr/>
    </dgm:pt>
    <dgm:pt modelId="{F194F45A-899A-447B-9EA2-B70CF07C74FF}" type="pres">
      <dgm:prSet presAssocID="{56C3F379-0E32-436A-B3CD-807FCE3F09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BB8D35A-DBF6-4935-9716-9504B52DDF20}" type="pres">
      <dgm:prSet presAssocID="{56C3F379-0E32-436A-B3CD-807FCE3F0904}" presName="spaceRect" presStyleCnt="0"/>
      <dgm:spPr/>
    </dgm:pt>
    <dgm:pt modelId="{02123740-4D66-4D8D-943B-252D16B75F63}" type="pres">
      <dgm:prSet presAssocID="{56C3F379-0E32-436A-B3CD-807FCE3F090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961A809-72F3-44F6-BA8F-081121658872}" srcId="{80F66521-5D29-474A-860C-6546FCD5CCD6}" destId="{F5E9E5C3-AED0-4F81-B37C-4DEAD7307D62}" srcOrd="1" destOrd="0" parTransId="{7CA95A5B-4FCD-4D4D-8C5A-C1A928D120C8}" sibTransId="{A0EC7724-19B2-4B29-87B4-E9C8A5725FEE}"/>
    <dgm:cxn modelId="{E40E9913-A660-44D9-B0BB-D0C74809B68C}" type="presOf" srcId="{10FF5CD4-ABA8-40EF-90AB-05EDDAE24E6C}" destId="{A7725468-E9C5-4883-9C00-56050E4092FB}" srcOrd="0" destOrd="0" presId="urn:microsoft.com/office/officeart/2018/2/layout/IconLabelList"/>
    <dgm:cxn modelId="{B9831E56-D3B0-49D2-9EA0-DD9A8C8E0229}" srcId="{80F66521-5D29-474A-860C-6546FCD5CCD6}" destId="{10FF5CD4-ABA8-40EF-90AB-05EDDAE24E6C}" srcOrd="0" destOrd="0" parTransId="{5A8023F2-F981-4913-A633-AC26F44CF3E8}" sibTransId="{78358F81-BE76-4A9B-B653-5C4220A9A097}"/>
    <dgm:cxn modelId="{092E227F-B0F3-46A6-8B41-7F413CC6C7C5}" type="presOf" srcId="{F5E9E5C3-AED0-4F81-B37C-4DEAD7307D62}" destId="{C1625F19-D35F-4192-84F6-CA8E01939260}" srcOrd="0" destOrd="0" presId="urn:microsoft.com/office/officeart/2018/2/layout/IconLabelList"/>
    <dgm:cxn modelId="{30C965C5-5A45-44D4-960F-94A657F20A01}" type="presOf" srcId="{56C3F379-0E32-436A-B3CD-807FCE3F0904}" destId="{02123740-4D66-4D8D-943B-252D16B75F63}" srcOrd="0" destOrd="0" presId="urn:microsoft.com/office/officeart/2018/2/layout/IconLabelList"/>
    <dgm:cxn modelId="{3EED47D8-2C0D-4772-BD3C-DD8697CBB0DB}" srcId="{80F66521-5D29-474A-860C-6546FCD5CCD6}" destId="{56C3F379-0E32-436A-B3CD-807FCE3F0904}" srcOrd="2" destOrd="0" parTransId="{B326BF69-82EB-414C-B22F-AE0CF34AAEDD}" sibTransId="{06EDFA71-7130-44E8-ADDD-C8B76540E8F8}"/>
    <dgm:cxn modelId="{C647C7EC-33AD-4F6B-82FA-F58F6638907D}" type="presOf" srcId="{80F66521-5D29-474A-860C-6546FCD5CCD6}" destId="{4B76823B-9BF3-4BAB-9218-F7E7A7D5DB02}" srcOrd="0" destOrd="0" presId="urn:microsoft.com/office/officeart/2018/2/layout/IconLabelList"/>
    <dgm:cxn modelId="{1253BD2F-71AF-442B-A078-5B1F1553C0A5}" type="presParOf" srcId="{4B76823B-9BF3-4BAB-9218-F7E7A7D5DB02}" destId="{3D005C4F-285A-4627-8620-20573081EFBE}" srcOrd="0" destOrd="0" presId="urn:microsoft.com/office/officeart/2018/2/layout/IconLabelList"/>
    <dgm:cxn modelId="{ABF3E5E3-199B-4D8C-BB28-296256F80AAF}" type="presParOf" srcId="{3D005C4F-285A-4627-8620-20573081EFBE}" destId="{15034062-6C8C-4C07-A8D6-87F34AE1ACE2}" srcOrd="0" destOrd="0" presId="urn:microsoft.com/office/officeart/2018/2/layout/IconLabelList"/>
    <dgm:cxn modelId="{21BCDB7B-C2B3-4892-ABC5-6FEDDCD00E96}" type="presParOf" srcId="{3D005C4F-285A-4627-8620-20573081EFBE}" destId="{87388292-3510-45FB-B7DD-6E86D76BE669}" srcOrd="1" destOrd="0" presId="urn:microsoft.com/office/officeart/2018/2/layout/IconLabelList"/>
    <dgm:cxn modelId="{BF9E2073-EA65-4458-AC69-AB99A5A1DD19}" type="presParOf" srcId="{3D005C4F-285A-4627-8620-20573081EFBE}" destId="{A7725468-E9C5-4883-9C00-56050E4092FB}" srcOrd="2" destOrd="0" presId="urn:microsoft.com/office/officeart/2018/2/layout/IconLabelList"/>
    <dgm:cxn modelId="{9A3730D0-DCD7-46B4-AD7F-AD37DEFCE673}" type="presParOf" srcId="{4B76823B-9BF3-4BAB-9218-F7E7A7D5DB02}" destId="{3B89E754-DC85-4128-9C68-982D9AD1C4FC}" srcOrd="1" destOrd="0" presId="urn:microsoft.com/office/officeart/2018/2/layout/IconLabelList"/>
    <dgm:cxn modelId="{58BA24AB-FA02-4A91-AAF5-EAD4B3A50357}" type="presParOf" srcId="{4B76823B-9BF3-4BAB-9218-F7E7A7D5DB02}" destId="{7EBCED1B-6033-4573-8D29-DA94620A4D2C}" srcOrd="2" destOrd="0" presId="urn:microsoft.com/office/officeart/2018/2/layout/IconLabelList"/>
    <dgm:cxn modelId="{7271733E-9A6D-4B05-A12D-EA3819AAFDDF}" type="presParOf" srcId="{7EBCED1B-6033-4573-8D29-DA94620A4D2C}" destId="{73C1262E-18DF-4184-AC9E-323C680DCA94}" srcOrd="0" destOrd="0" presId="urn:microsoft.com/office/officeart/2018/2/layout/IconLabelList"/>
    <dgm:cxn modelId="{ACB2DDF6-603C-4068-A08A-63907C7AE705}" type="presParOf" srcId="{7EBCED1B-6033-4573-8D29-DA94620A4D2C}" destId="{B3A52419-709B-479C-9D4E-A81F4A33AC85}" srcOrd="1" destOrd="0" presId="urn:microsoft.com/office/officeart/2018/2/layout/IconLabelList"/>
    <dgm:cxn modelId="{34FD0D49-FCF1-4B11-9370-7A33136C588B}" type="presParOf" srcId="{7EBCED1B-6033-4573-8D29-DA94620A4D2C}" destId="{C1625F19-D35F-4192-84F6-CA8E01939260}" srcOrd="2" destOrd="0" presId="urn:microsoft.com/office/officeart/2018/2/layout/IconLabelList"/>
    <dgm:cxn modelId="{98934FFC-A115-4B0C-A29E-37358B0C48D1}" type="presParOf" srcId="{4B76823B-9BF3-4BAB-9218-F7E7A7D5DB02}" destId="{21622AE0-360A-4BF4-A073-092F99E5827B}" srcOrd="3" destOrd="0" presId="urn:microsoft.com/office/officeart/2018/2/layout/IconLabelList"/>
    <dgm:cxn modelId="{F0FD630A-89B5-4B84-A0C5-FC7030F0E22B}" type="presParOf" srcId="{4B76823B-9BF3-4BAB-9218-F7E7A7D5DB02}" destId="{8E8CAB87-92DF-47C7-8854-EB9C6574DA2E}" srcOrd="4" destOrd="0" presId="urn:microsoft.com/office/officeart/2018/2/layout/IconLabelList"/>
    <dgm:cxn modelId="{9867F3DF-CFDA-4EBC-A8CC-71421B26EBE2}" type="presParOf" srcId="{8E8CAB87-92DF-47C7-8854-EB9C6574DA2E}" destId="{F194F45A-899A-447B-9EA2-B70CF07C74FF}" srcOrd="0" destOrd="0" presId="urn:microsoft.com/office/officeart/2018/2/layout/IconLabelList"/>
    <dgm:cxn modelId="{FDF50619-85C1-42BB-8D7D-168665D9084D}" type="presParOf" srcId="{8E8CAB87-92DF-47C7-8854-EB9C6574DA2E}" destId="{9BB8D35A-DBF6-4935-9716-9504B52DDF20}" srcOrd="1" destOrd="0" presId="urn:microsoft.com/office/officeart/2018/2/layout/IconLabelList"/>
    <dgm:cxn modelId="{33874275-6876-471D-864C-DD4F9BA95190}" type="presParOf" srcId="{8E8CAB87-92DF-47C7-8854-EB9C6574DA2E}" destId="{02123740-4D66-4D8D-943B-252D16B75F6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34062-6C8C-4C07-A8D6-87F34AE1ACE2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25468-E9C5-4883-9C00-56050E4092FB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Balance State and Community Needs</a:t>
          </a:r>
        </a:p>
      </dsp:txBody>
      <dsp:txXfrm>
        <a:off x="59990" y="2654049"/>
        <a:ext cx="3226223" cy="720000"/>
      </dsp:txXfrm>
    </dsp:sp>
    <dsp:sp modelId="{73C1262E-18DF-4184-AC9E-323C680DCA94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25F19-D35F-4192-84F6-CA8E01939260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Listen to your applicants</a:t>
          </a:r>
        </a:p>
      </dsp:txBody>
      <dsp:txXfrm>
        <a:off x="3850802" y="2654049"/>
        <a:ext cx="3226223" cy="720000"/>
      </dsp:txXfrm>
    </dsp:sp>
    <dsp:sp modelId="{F194F45A-899A-447B-9EA2-B70CF07C74FF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23740-4D66-4D8D-943B-252D16B75F63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Change Takes Time</a:t>
          </a:r>
        </a:p>
      </dsp:txBody>
      <dsp:txXfrm>
        <a:off x="7641615" y="2654049"/>
        <a:ext cx="322622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3C66-E92D-4742-A896-8B27DDD322F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6FCC5-2C0E-4CE6-A9AC-1BD29579E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6FCC5-2C0E-4CE6-A9AC-1BD29579E9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6FCC5-2C0E-4CE6-A9AC-1BD29579E9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5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1B885-A249-D98C-421A-F0F5AC127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80AD5-80F2-2132-8E0C-55170A2B2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A18527-9123-1AA4-6F32-A9779C923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B9F07-8057-322F-D6D8-2BF0FE740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6FCC5-2C0E-4CE6-A9AC-1BD29579E9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3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6FCC5-2C0E-4CE6-A9AC-1BD29579E9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6FCC5-2C0E-4CE6-A9AC-1BD29579E9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7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6FCC5-2C0E-4CE6-A9AC-1BD29579E9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6FCC5-2C0E-4CE6-A9AC-1BD29579E9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6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5EAC6-711E-900F-7607-8FB348E5C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A11FC8-978B-C4D5-17EE-410B3D6D6D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223B7-CDA5-C319-7AE8-64CD1FE8A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69C88-39E8-AD94-F5E1-16C0DA8E9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6FCC5-2C0E-4CE6-A9AC-1BD29579E9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8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14D2-E365-8A29-B0B4-3F0DA9349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BD67E-B276-ECFD-B44A-4D14247DE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9D37-E387-1D6C-7A99-A22CD5D4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20F2-E49A-4B67-9954-6D51D9E9027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573-D754-E293-614C-DB23F1C8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9AB63-72B1-8245-B899-A961A375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3F5D-0E32-4710-B639-7806D26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6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0E65-ADB2-231B-2B25-FA672510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CCF76-61DB-B341-6DB3-980A02079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73942-2E2A-5893-73F2-28FFA159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20F2-E49A-4B67-9954-6D51D9E9027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0FDA2-B73D-7B2D-11FF-B3BC99CE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4474E-6F54-0232-2136-157D6D13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3F5D-0E32-4710-B639-7806D26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4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192D8-1ED1-0FDF-A36A-F6AB8EFDD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5FDF4-6FDE-F752-C1DA-131E1B0B8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EF1DF-BB14-E981-13F9-92946150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20F2-E49A-4B67-9954-6D51D9E9027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2EBCA-3DFA-35AB-212F-FA17A9B8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F3C94-8C7E-63D5-3F13-9E3423F3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3F5D-0E32-4710-B639-7806D26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0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137B-9748-3679-54D9-5C124B5A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23DF8-E317-AFBF-6EA1-78CBF6C5C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CCBF1-17C8-F792-8A2F-8D3D7CC0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20F2-E49A-4B67-9954-6D51D9E9027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E7C95-1CC0-A3D6-F826-C677887B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52EA8-27AB-5068-2035-50B6EABE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3F5D-0E32-4710-B639-7806D26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6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EBD6-ED51-F83B-94CD-CF11CE44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4FBD-0132-D1C6-780F-629832EB7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AE365-B551-A030-A87E-BF9DE741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20F2-E49A-4B67-9954-6D51D9E9027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09D62-4468-44D2-C573-57D5A7C0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529AB-7182-AF72-D6A9-52A27A47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3F5D-0E32-4710-B639-7806D26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0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544BB-9F27-66BA-A941-7239410A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6BF11-471E-81E9-CF27-B72D9ABC5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AC224-2C99-5E62-A469-2B0CEB1AE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687E3-8E90-5DDB-3075-D0C69DED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20F2-E49A-4B67-9954-6D51D9E9027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69995-6DEE-597D-DA81-E0B9141D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992CA-7F4A-06BA-7104-ED7EA5A6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3F5D-0E32-4710-B639-7806D26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5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1B00-7002-344F-2D41-9EBA615E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93287-E887-E904-957A-C5EC48D3A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67D23-A11C-28C9-DD72-1AB127CAB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73FEE-AE48-4E61-0B00-074D647A9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6D030-ABC0-9A21-9B0F-F7672290C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D7071-2927-8CA6-2ACB-997E7704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20F2-E49A-4B67-9954-6D51D9E9027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19E85-22BC-A28B-DBEE-BC332C4D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5C1AE-84B3-5203-2F41-B52B0601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3F5D-0E32-4710-B639-7806D26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3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5046-0E91-7F9D-207A-D1077F87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9054A-BC5C-CA19-EAE5-5990A140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20F2-E49A-4B67-9954-6D51D9E9027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63BF9-23FE-4451-2AA9-AB631BC1A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516A0-204A-51D6-5EED-4F74F70A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3F5D-0E32-4710-B639-7806D26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3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3EFAE-ACC6-89DA-C156-37AD71EB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20F2-E49A-4B67-9954-6D51D9E9027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348DB-D688-50CB-0B22-CE31CB48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3C7C7-1D12-7587-5A8F-5EB7FF77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3F5D-0E32-4710-B639-7806D26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0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E665-CE1B-3DF8-36DD-7348D27D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1DB3D-804C-4534-D40C-C1832E4CF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C135E-FF79-9FE3-D792-EFEC2997D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E69AA-B9DA-D7F8-16DA-9F836FED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20F2-E49A-4B67-9954-6D51D9E9027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BE81E-AF01-A553-C3F3-64B8B426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7FBC2-F554-3E86-4A8E-F5E53752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3F5D-0E32-4710-B639-7806D26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38AE-C093-4D42-97E7-E4BEA7FB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CC98-F0A2-91DF-0DE7-1922537C4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A8B40-E667-8267-97BB-95E4FD8E5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2E5AF-D5FC-9727-78FE-240DC075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20F2-E49A-4B67-9954-6D51D9E9027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1ADDF-1637-E36F-BC0B-F94B8601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EB7A7-2A84-3060-ED62-EF5F42BB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3F5D-0E32-4710-B639-7806D26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3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BF981-594A-4D9F-83A2-042B3C98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7AA72-75F9-F060-7DC3-0BFC8C2C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7B9C5-040B-2749-C8D2-899BB77D0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C020F2-E49A-4B67-9954-6D51D9E9027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1C21-1C9F-7227-26D2-0D6AEDEA6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B8CF9-B226-CCDF-42E9-F581E3115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673F5D-0E32-4710-B639-7806D26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0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vin.cole-chaney@twdb.texas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B1771-2D31-C880-5FCF-CC3F17422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2031FC-F925-7569-82F2-47C376D7D089}"/>
              </a:ext>
            </a:extLst>
          </p:cNvPr>
          <p:cNvSpPr/>
          <p:nvPr/>
        </p:nvSpPr>
        <p:spPr>
          <a:xfrm>
            <a:off x="0" y="0"/>
            <a:ext cx="12192000" cy="61436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AB8C-C5C8-47BC-AC55-171FD46EB68C}"/>
              </a:ext>
            </a:extLst>
          </p:cNvPr>
          <p:cNvSpPr txBox="1">
            <a:spLocks/>
          </p:cNvSpPr>
          <p:nvPr/>
        </p:nvSpPr>
        <p:spPr>
          <a:xfrm>
            <a:off x="9622356" y="6453667"/>
            <a:ext cx="2482971" cy="227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007DB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C318A-713C-E34F-BE3B-BC9114480D0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DA3004EE-4860-17DD-1C5B-7F8B57AD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4"/>
            <a:ext cx="12192000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A logo with text overlay&#10;&#10;Description automatically generated">
            <a:extLst>
              <a:ext uri="{FF2B5EF4-FFF2-40B4-BE49-F238E27FC236}">
                <a16:creationId xmlns:a16="http://schemas.microsoft.com/office/drawing/2014/main" id="{4DC3EE41-17CD-690A-B1C6-88F94B717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24600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exas State Capitol with a dome and a flag&#10;&#10;Description automatically generated">
            <a:extLst>
              <a:ext uri="{FF2B5EF4-FFF2-40B4-BE49-F238E27FC236}">
                <a16:creationId xmlns:a16="http://schemas.microsoft.com/office/drawing/2014/main" id="{56A0563D-76E4-29D3-372D-A148D1F3387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1" b="42143"/>
          <a:stretch/>
        </p:blipFill>
        <p:spPr>
          <a:xfrm>
            <a:off x="20" y="1"/>
            <a:ext cx="12191980" cy="61436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959AEF7-F8B1-F729-C989-7AECDCCFC474}"/>
              </a:ext>
            </a:extLst>
          </p:cNvPr>
          <p:cNvSpPr txBox="1">
            <a:spLocks/>
          </p:cNvSpPr>
          <p:nvPr/>
        </p:nvSpPr>
        <p:spPr>
          <a:xfrm>
            <a:off x="1524000" y="1122362"/>
            <a:ext cx="9144000" cy="3192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Texas Equivalency Project Selection</a:t>
            </a:r>
          </a:p>
        </p:txBody>
      </p:sp>
    </p:spTree>
    <p:extLst>
      <p:ext uri="{BB962C8B-B14F-4D97-AF65-F5344CB8AC3E}">
        <p14:creationId xmlns:p14="http://schemas.microsoft.com/office/powerpoint/2010/main" val="274801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C1A84-DC6F-06D8-9EB5-0B54B7B99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806"/>
            <a:ext cx="10515600" cy="27971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Marvin Cole-Chaney</a:t>
            </a:r>
            <a:br>
              <a:rPr lang="en-US" sz="3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3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Director, Program Administration &amp; Reporting</a:t>
            </a:r>
            <a:br>
              <a:rPr lang="en-US" sz="3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3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Texas Water Development Board</a:t>
            </a:r>
            <a:br>
              <a:rPr lang="en-US" sz="3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36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marvin.cole-chaney@twdb.texas.gov</a:t>
            </a:r>
            <a:br>
              <a:rPr lang="en-US" sz="3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3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512.463.8750</a:t>
            </a:r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5D4A0369-B178-84B6-13D8-6B686B8A2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" y="452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E38AB658-308B-971B-1120-54D345302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" y="482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93AD9BA5-DE1E-B77A-F471-E92F6D725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" y="513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8067E00C-1098-1369-30D6-5E0865C52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" y="5435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27CCE24D-2054-ABA9-6986-1ADDE7891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" y="574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7433FB5-5130-DD89-6A6D-EFB188E03276}"/>
              </a:ext>
            </a:extLst>
          </p:cNvPr>
          <p:cNvSpPr txBox="1">
            <a:spLocks/>
          </p:cNvSpPr>
          <p:nvPr/>
        </p:nvSpPr>
        <p:spPr>
          <a:xfrm>
            <a:off x="9622356" y="6453667"/>
            <a:ext cx="2482971" cy="227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007DB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C318A-713C-E34F-BE3B-BC9114480D0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9E59049-4EEB-238F-8C88-C289E3FC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4"/>
            <a:ext cx="12192000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A logo with text overlay&#10;&#10;Description automatically generated">
            <a:extLst>
              <a:ext uri="{FF2B5EF4-FFF2-40B4-BE49-F238E27FC236}">
                <a16:creationId xmlns:a16="http://schemas.microsoft.com/office/drawing/2014/main" id="{DBC7199E-7685-C27C-0C40-14C5BE4C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24600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logo of a camera&#10;&#10;Description automatically generated">
            <a:extLst>
              <a:ext uri="{FF2B5EF4-FFF2-40B4-BE49-F238E27FC236}">
                <a16:creationId xmlns:a16="http://schemas.microsoft.com/office/drawing/2014/main" id="{9DB8FF43-CF32-815D-B722-0CD7683887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948"/>
          <a:stretch/>
        </p:blipFill>
        <p:spPr>
          <a:xfrm>
            <a:off x="3855720" y="4647554"/>
            <a:ext cx="4572000" cy="751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02195-C822-8A48-115A-B4AC5E6369AE}"/>
              </a:ext>
            </a:extLst>
          </p:cNvPr>
          <p:cNvSpPr txBox="1"/>
          <p:nvPr/>
        </p:nvSpPr>
        <p:spPr>
          <a:xfrm>
            <a:off x="3855720" y="4115945"/>
            <a:ext cx="448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latin typeface="Arial" panose="020B0604020202020204" pitchFamily="34" charset="0"/>
              </a:rPr>
              <a:t>Stay connected:</a:t>
            </a:r>
          </a:p>
        </p:txBody>
      </p:sp>
    </p:spTree>
    <p:extLst>
      <p:ext uri="{BB962C8B-B14F-4D97-AF65-F5344CB8AC3E}">
        <p14:creationId xmlns:p14="http://schemas.microsoft.com/office/powerpoint/2010/main" val="305065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rocess&#10;&#10;Description automatically generated">
            <a:extLst>
              <a:ext uri="{FF2B5EF4-FFF2-40B4-BE49-F238E27FC236}">
                <a16:creationId xmlns:a16="http://schemas.microsoft.com/office/drawing/2014/main" id="{4889310F-0CC2-DBDC-BD20-F72343D2E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41" y="841000"/>
            <a:ext cx="7319115" cy="548933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2882CDD-2214-A1A6-42BA-FC85853D23FA}"/>
              </a:ext>
            </a:extLst>
          </p:cNvPr>
          <p:cNvSpPr txBox="1">
            <a:spLocks/>
          </p:cNvSpPr>
          <p:nvPr/>
        </p:nvSpPr>
        <p:spPr>
          <a:xfrm>
            <a:off x="9622356" y="6453667"/>
            <a:ext cx="2482971" cy="227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007DB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C318A-713C-E34F-BE3B-BC9114480D0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6C06111-13B1-2D96-CA85-68F7493D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4"/>
            <a:ext cx="12192000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 logo with text overlay&#10;&#10;Description automatically generated">
            <a:extLst>
              <a:ext uri="{FF2B5EF4-FFF2-40B4-BE49-F238E27FC236}">
                <a16:creationId xmlns:a16="http://schemas.microsoft.com/office/drawing/2014/main" id="{D0452ED9-3E9A-D7D9-E33D-1491E92B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24600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AC71B45-F244-7466-3419-7409F8D0120D}"/>
              </a:ext>
            </a:extLst>
          </p:cNvPr>
          <p:cNvSpPr txBox="1">
            <a:spLocks/>
          </p:cNvSpPr>
          <p:nvPr/>
        </p:nvSpPr>
        <p:spPr>
          <a:xfrm>
            <a:off x="208231" y="201373"/>
            <a:ext cx="11769504" cy="90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7DB8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D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How &amp; When TX picks EQ Projects</a:t>
            </a:r>
          </a:p>
        </p:txBody>
      </p:sp>
    </p:spTree>
    <p:extLst>
      <p:ext uri="{BB962C8B-B14F-4D97-AF65-F5344CB8AC3E}">
        <p14:creationId xmlns:p14="http://schemas.microsoft.com/office/powerpoint/2010/main" val="404536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process&#10;&#10;Description automatically generated">
            <a:extLst>
              <a:ext uri="{FF2B5EF4-FFF2-40B4-BE49-F238E27FC236}">
                <a16:creationId xmlns:a16="http://schemas.microsoft.com/office/drawing/2014/main" id="{1AE5E067-86FA-2770-9E07-08D62FB44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41" y="841000"/>
            <a:ext cx="7319115" cy="5489337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54302E5B-B6B8-491F-B926-13FAB8F9795A}"/>
              </a:ext>
            </a:extLst>
          </p:cNvPr>
          <p:cNvSpPr/>
          <p:nvPr/>
        </p:nvSpPr>
        <p:spPr>
          <a:xfrm>
            <a:off x="938212" y="1512215"/>
            <a:ext cx="1906467" cy="1331595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 Assignment of EQ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1C22A0F-F74B-BE82-B428-0F7DE7AA5EFC}"/>
              </a:ext>
            </a:extLst>
          </p:cNvPr>
          <p:cNvSpPr/>
          <p:nvPr/>
        </p:nvSpPr>
        <p:spPr>
          <a:xfrm flipH="1">
            <a:off x="6809873" y="2111606"/>
            <a:ext cx="1902460" cy="1331595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Second Assignment of EQ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86EB4BD9-B77F-AC21-37D4-2FEF6BEF620D}"/>
              </a:ext>
            </a:extLst>
          </p:cNvPr>
          <p:cNvSpPr/>
          <p:nvPr/>
        </p:nvSpPr>
        <p:spPr>
          <a:xfrm flipH="1">
            <a:off x="8897585" y="4812029"/>
            <a:ext cx="1902460" cy="1331595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Assignment of EQ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58CE2B-B46A-3259-A28E-64E5FE0126AA}"/>
              </a:ext>
            </a:extLst>
          </p:cNvPr>
          <p:cNvSpPr txBox="1">
            <a:spLocks/>
          </p:cNvSpPr>
          <p:nvPr/>
        </p:nvSpPr>
        <p:spPr>
          <a:xfrm>
            <a:off x="9622356" y="6453667"/>
            <a:ext cx="2482971" cy="227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007DB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C318A-713C-E34F-BE3B-BC9114480D0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E5DA0BA-B242-68E0-D9FB-CE95FBA9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4"/>
            <a:ext cx="12192000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A logo with text overlay&#10;&#10;Description automatically generated">
            <a:extLst>
              <a:ext uri="{FF2B5EF4-FFF2-40B4-BE49-F238E27FC236}">
                <a16:creationId xmlns:a16="http://schemas.microsoft.com/office/drawing/2014/main" id="{C2189A35-F164-A511-49B1-D53AEC74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24600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9A1FA6F-7BFF-9A0D-2CCA-82660B2CD664}"/>
              </a:ext>
            </a:extLst>
          </p:cNvPr>
          <p:cNvSpPr txBox="1">
            <a:spLocks/>
          </p:cNvSpPr>
          <p:nvPr/>
        </p:nvSpPr>
        <p:spPr>
          <a:xfrm>
            <a:off x="208231" y="201373"/>
            <a:ext cx="11769504" cy="90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7DB8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D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How &amp; When TX picks EQ Projects</a:t>
            </a:r>
          </a:p>
        </p:txBody>
      </p:sp>
    </p:spTree>
    <p:extLst>
      <p:ext uri="{BB962C8B-B14F-4D97-AF65-F5344CB8AC3E}">
        <p14:creationId xmlns:p14="http://schemas.microsoft.com/office/powerpoint/2010/main" val="15616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D1060-3FEF-9635-3529-227D3E3D9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safety vests and helmets&#10;&#10;Description automatically generated">
            <a:extLst>
              <a:ext uri="{FF2B5EF4-FFF2-40B4-BE49-F238E27FC236}">
                <a16:creationId xmlns:a16="http://schemas.microsoft.com/office/drawing/2014/main" id="{49B49262-E852-E7A5-B118-47A27A36A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2" b="10417"/>
          <a:stretch/>
        </p:blipFill>
        <p:spPr>
          <a:xfrm>
            <a:off x="0" y="1111200"/>
            <a:ext cx="7498999" cy="503242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A8EF8A-FCAC-456E-7856-6D2FDC7670D4}"/>
              </a:ext>
            </a:extLst>
          </p:cNvPr>
          <p:cNvSpPr txBox="1">
            <a:spLocks/>
          </p:cNvSpPr>
          <p:nvPr/>
        </p:nvSpPr>
        <p:spPr>
          <a:xfrm>
            <a:off x="9622356" y="6453667"/>
            <a:ext cx="2482971" cy="227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007DB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C318A-713C-E34F-BE3B-BC9114480D0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2" descr="A logo with text overlay&#10;&#10;Description automatically generated">
            <a:extLst>
              <a:ext uri="{FF2B5EF4-FFF2-40B4-BE49-F238E27FC236}">
                <a16:creationId xmlns:a16="http://schemas.microsoft.com/office/drawing/2014/main" id="{1759F607-5095-890F-3309-9E72BDF1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24600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920ED7F-026A-749E-002C-A70EB9B1D66D}"/>
              </a:ext>
            </a:extLst>
          </p:cNvPr>
          <p:cNvSpPr txBox="1">
            <a:spLocks/>
          </p:cNvSpPr>
          <p:nvPr/>
        </p:nvSpPr>
        <p:spPr>
          <a:xfrm>
            <a:off x="208231" y="201373"/>
            <a:ext cx="11769504" cy="90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7DB8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D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How &amp; When TX picks EQ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760EA-08C5-74F2-1164-F4E28352F3F1}"/>
              </a:ext>
            </a:extLst>
          </p:cNvPr>
          <p:cNvSpPr txBox="1"/>
          <p:nvPr/>
        </p:nvSpPr>
        <p:spPr>
          <a:xfrm>
            <a:off x="7646796" y="1659285"/>
            <a:ext cx="4458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Equivalency project selections have been in place for over a decade</a:t>
            </a:r>
          </a:p>
          <a:p>
            <a:endParaRPr lang="en-US" sz="3200" dirty="0"/>
          </a:p>
          <a:p>
            <a:r>
              <a:rPr lang="en-US" sz="3200" dirty="0"/>
              <a:t>Texas traditionally awards Pre-Design Funding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9EB7A3A-3C62-AC31-4270-0DC7AA0F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4"/>
            <a:ext cx="12192000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62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C770C2D6-AF2D-C4B1-9735-C8CB7C197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4444" r="2141"/>
          <a:stretch/>
        </p:blipFill>
        <p:spPr>
          <a:xfrm>
            <a:off x="176463" y="1967040"/>
            <a:ext cx="11928864" cy="443981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6DC088-DE2F-F452-5721-795732D86602}"/>
              </a:ext>
            </a:extLst>
          </p:cNvPr>
          <p:cNvSpPr txBox="1">
            <a:spLocks/>
          </p:cNvSpPr>
          <p:nvPr/>
        </p:nvSpPr>
        <p:spPr>
          <a:xfrm>
            <a:off x="9622356" y="6453667"/>
            <a:ext cx="2482971" cy="227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007DB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C318A-713C-E34F-BE3B-BC9114480D0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E4396DD-818B-3519-2AF7-A4EAC4B8A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4"/>
            <a:ext cx="12192000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A logo with text overlay&#10;&#10;Description automatically generated">
            <a:extLst>
              <a:ext uri="{FF2B5EF4-FFF2-40B4-BE49-F238E27FC236}">
                <a16:creationId xmlns:a16="http://schemas.microsoft.com/office/drawing/2014/main" id="{E3F58DEF-5715-4B1E-291F-DBDE7D29B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24600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B9775ED-277E-26E6-DA70-5EF19C833BDA}"/>
              </a:ext>
            </a:extLst>
          </p:cNvPr>
          <p:cNvSpPr txBox="1">
            <a:spLocks/>
          </p:cNvSpPr>
          <p:nvPr/>
        </p:nvSpPr>
        <p:spPr>
          <a:xfrm>
            <a:off x="621133" y="988020"/>
            <a:ext cx="11039523" cy="9790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21242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For SFY 2025:</a:t>
            </a:r>
          </a:p>
          <a:p>
            <a:r>
              <a:rPr lang="en-US" sz="2800" dirty="0"/>
              <a:t>DWSRF is 10x Oversubscribed		CWSRF is 9x Oversubscribed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30EE3-9BA7-6499-05FF-29973A34788A}"/>
              </a:ext>
            </a:extLst>
          </p:cNvPr>
          <p:cNvSpPr txBox="1">
            <a:spLocks/>
          </p:cNvSpPr>
          <p:nvPr/>
        </p:nvSpPr>
        <p:spPr>
          <a:xfrm>
            <a:off x="208231" y="201373"/>
            <a:ext cx="11769504" cy="90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7DB8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D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Oversubscribed SRF Programs</a:t>
            </a:r>
          </a:p>
        </p:txBody>
      </p:sp>
    </p:spTree>
    <p:extLst>
      <p:ext uri="{BB962C8B-B14F-4D97-AF65-F5344CB8AC3E}">
        <p14:creationId xmlns:p14="http://schemas.microsoft.com/office/powerpoint/2010/main" val="249913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s Square street with tall buildings&#10;&#10;Description automatically generated">
            <a:extLst>
              <a:ext uri="{FF2B5EF4-FFF2-40B4-BE49-F238E27FC236}">
                <a16:creationId xmlns:a16="http://schemas.microsoft.com/office/drawing/2014/main" id="{34D64187-A3E0-8423-963F-423A58983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0296" r="30046"/>
          <a:stretch/>
        </p:blipFill>
        <p:spPr>
          <a:xfrm>
            <a:off x="6441391" y="0"/>
            <a:ext cx="5750610" cy="6143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F0E751-5E22-98EE-AF78-207B99E038B4}"/>
              </a:ext>
            </a:extLst>
          </p:cNvPr>
          <p:cNvSpPr txBox="1"/>
          <p:nvPr/>
        </p:nvSpPr>
        <p:spPr>
          <a:xfrm>
            <a:off x="970912" y="2886486"/>
            <a:ext cx="449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Interest Rate Reductions from Market Rates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424E52-0AF8-43A9-F09E-A16EAC09B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63138"/>
              </p:ext>
            </p:extLst>
          </p:nvPr>
        </p:nvGraphicFramePr>
        <p:xfrm>
          <a:off x="436101" y="3255818"/>
          <a:ext cx="55691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04688475"/>
                    </a:ext>
                  </a:extLst>
                </a:gridCol>
                <a:gridCol w="1457775">
                  <a:extLst>
                    <a:ext uri="{9D8B030D-6E8A-4147-A177-3AD203B41FA5}">
                      <a16:colId xmlns:a16="http://schemas.microsoft.com/office/drawing/2014/main" val="251129229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96954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Funding Option</a:t>
                      </a:r>
                    </a:p>
                  </a:txBody>
                  <a:tcPr>
                    <a:solidFill>
                      <a:srgbClr val="007D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CWSRF</a:t>
                      </a:r>
                    </a:p>
                  </a:txBody>
                  <a:tcPr>
                    <a:solidFill>
                      <a:srgbClr val="007D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DWSRF</a:t>
                      </a:r>
                    </a:p>
                  </a:txBody>
                  <a:tcPr>
                    <a:solidFill>
                      <a:srgbClr val="007D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9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Equivalency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470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Non-Equivalency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34962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215755-4EDD-B599-0AF1-564E07A3ECCE}"/>
              </a:ext>
            </a:extLst>
          </p:cNvPr>
          <p:cNvSpPr txBox="1">
            <a:spLocks/>
          </p:cNvSpPr>
          <p:nvPr/>
        </p:nvSpPr>
        <p:spPr>
          <a:xfrm>
            <a:off x="9622356" y="6453667"/>
            <a:ext cx="2482971" cy="227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007DB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C318A-713C-E34F-BE3B-BC9114480D0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8C01682-AD14-D31D-224C-B656CD96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4"/>
            <a:ext cx="12192000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A logo with text overlay&#10;&#10;Description automatically generated">
            <a:extLst>
              <a:ext uri="{FF2B5EF4-FFF2-40B4-BE49-F238E27FC236}">
                <a16:creationId xmlns:a16="http://schemas.microsoft.com/office/drawing/2014/main" id="{0C8776D1-3F3B-89AD-15A6-5633A936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24600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9AD84A-E525-7D6C-FD46-24B603D84789}"/>
              </a:ext>
            </a:extLst>
          </p:cNvPr>
          <p:cNvSpPr txBox="1">
            <a:spLocks/>
          </p:cNvSpPr>
          <p:nvPr/>
        </p:nvSpPr>
        <p:spPr>
          <a:xfrm>
            <a:off x="208231" y="201373"/>
            <a:ext cx="6048190" cy="90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7DB8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D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Interest Rate Subsidies</a:t>
            </a:r>
          </a:p>
        </p:txBody>
      </p:sp>
    </p:spTree>
    <p:extLst>
      <p:ext uri="{BB962C8B-B14F-4D97-AF65-F5344CB8AC3E}">
        <p14:creationId xmlns:p14="http://schemas.microsoft.com/office/powerpoint/2010/main" val="229962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694966-CAEB-4EE7-8B25-EC6ECD8DB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231766"/>
              </p:ext>
            </p:extLst>
          </p:nvPr>
        </p:nvGraphicFramePr>
        <p:xfrm>
          <a:off x="208231" y="4771514"/>
          <a:ext cx="5756769" cy="142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432">
                  <a:extLst>
                    <a:ext uri="{9D8B030D-6E8A-4147-A177-3AD203B41FA5}">
                      <a16:colId xmlns:a16="http://schemas.microsoft.com/office/drawing/2014/main" val="3308355415"/>
                    </a:ext>
                  </a:extLst>
                </a:gridCol>
                <a:gridCol w="3513221">
                  <a:extLst>
                    <a:ext uri="{9D8B030D-6E8A-4147-A177-3AD203B41FA5}">
                      <a16:colId xmlns:a16="http://schemas.microsoft.com/office/drawing/2014/main" val="2425175887"/>
                    </a:ext>
                  </a:extLst>
                </a:gridCol>
                <a:gridCol w="1056116">
                  <a:extLst>
                    <a:ext uri="{9D8B030D-6E8A-4147-A177-3AD203B41FA5}">
                      <a16:colId xmlns:a16="http://schemas.microsoft.com/office/drawing/2014/main" val="3182132141"/>
                    </a:ext>
                  </a:extLst>
                </a:gridCol>
              </a:tblGrid>
              <a:tr h="586141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 Funding Commitments</a:t>
                      </a:r>
                    </a:p>
                    <a:p>
                      <a:pPr algn="ctr"/>
                      <a:r>
                        <a:rPr lang="en-US" dirty="0"/>
                        <a:t>2023 IUP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973749"/>
                  </a:ext>
                </a:extLst>
              </a:tr>
              <a:tr h="392984">
                <a:tc>
                  <a:txBody>
                    <a:bodyPr/>
                    <a:lstStyle/>
                    <a:p>
                      <a:r>
                        <a:rPr lang="en-US" dirty="0"/>
                        <a:t>CWSRF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$72,053,583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744893"/>
                  </a:ext>
                </a:extLst>
              </a:tr>
              <a:tr h="392984">
                <a:tc>
                  <a:txBody>
                    <a:bodyPr/>
                    <a:lstStyle/>
                    <a:p>
                      <a:r>
                        <a:rPr lang="en-US" dirty="0"/>
                        <a:t>DWSRF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$165,951,752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64367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E97672-2092-B9BC-26E3-EE1DF5D99E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33" t="24652" r="26999" b="6815"/>
          <a:stretch/>
        </p:blipFill>
        <p:spPr>
          <a:xfrm>
            <a:off x="6112164" y="1171297"/>
            <a:ext cx="5980408" cy="488766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633F5A-3D75-339E-DF5A-12C8DAE63F54}"/>
              </a:ext>
            </a:extLst>
          </p:cNvPr>
          <p:cNvSpPr txBox="1">
            <a:spLocks/>
          </p:cNvSpPr>
          <p:nvPr/>
        </p:nvSpPr>
        <p:spPr>
          <a:xfrm>
            <a:off x="9622356" y="6453667"/>
            <a:ext cx="2482971" cy="227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007DB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C318A-713C-E34F-BE3B-BC9114480D0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65E7FB3-4B1D-DFB4-BDB9-45F2B7C5C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4"/>
            <a:ext cx="12192000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A logo with text overlay&#10;&#10;Description automatically generated">
            <a:extLst>
              <a:ext uri="{FF2B5EF4-FFF2-40B4-BE49-F238E27FC236}">
                <a16:creationId xmlns:a16="http://schemas.microsoft.com/office/drawing/2014/main" id="{21B77883-4F83-D043-4709-9F287800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24600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2404BED-51DA-5F0F-29A0-52E120BFF727}"/>
              </a:ext>
            </a:extLst>
          </p:cNvPr>
          <p:cNvSpPr txBox="1">
            <a:spLocks/>
          </p:cNvSpPr>
          <p:nvPr/>
        </p:nvSpPr>
        <p:spPr>
          <a:xfrm>
            <a:off x="208231" y="201373"/>
            <a:ext cx="11769504" cy="90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7DB8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D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Applying Equivalency Requirements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E3BDB2-596C-F7FB-2081-1FBDDDE8732C}"/>
              </a:ext>
            </a:extLst>
          </p:cNvPr>
          <p:cNvSpPr txBox="1">
            <a:spLocks/>
          </p:cNvSpPr>
          <p:nvPr/>
        </p:nvSpPr>
        <p:spPr>
          <a:xfrm>
            <a:off x="208231" y="1171297"/>
            <a:ext cx="5887769" cy="3600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All EQ projects must meet federal requirements, e.g.:</a:t>
            </a:r>
          </a:p>
          <a:p>
            <a:pPr marL="548640"/>
            <a:r>
              <a:rPr lang="en-US" sz="2600" dirty="0"/>
              <a:t>Disadvantaged Business Enterprises</a:t>
            </a:r>
          </a:p>
          <a:p>
            <a:pPr marL="548640"/>
            <a:r>
              <a:rPr lang="en-US" sz="2600" dirty="0"/>
              <a:t>Build America Buy America</a:t>
            </a:r>
          </a:p>
          <a:p>
            <a:pPr marL="548640"/>
            <a:r>
              <a:rPr lang="en-US" sz="2600" dirty="0"/>
              <a:t>Signage</a:t>
            </a:r>
          </a:p>
          <a:p>
            <a:pPr marL="0" indent="0">
              <a:buNone/>
            </a:pPr>
            <a:r>
              <a:rPr lang="en-US" sz="2600" dirty="0"/>
              <a:t>Staff assistance throughout project life-cycle to ensure compliance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C652E82-E2D1-BB46-4DC8-9A32B9B6D5A5}"/>
              </a:ext>
            </a:extLst>
          </p:cNvPr>
          <p:cNvSpPr/>
          <p:nvPr/>
        </p:nvSpPr>
        <p:spPr>
          <a:xfrm>
            <a:off x="5273782" y="5481548"/>
            <a:ext cx="264811" cy="264811"/>
          </a:xfrm>
          <a:prstGeom prst="flowChartConnector">
            <a:avLst/>
          </a:prstGeom>
          <a:solidFill>
            <a:srgbClr val="0BF2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299B929-A8DE-BFE4-91B6-402A13B19593}"/>
              </a:ext>
            </a:extLst>
          </p:cNvPr>
          <p:cNvSpPr/>
          <p:nvPr/>
        </p:nvSpPr>
        <p:spPr>
          <a:xfrm>
            <a:off x="5273782" y="5846439"/>
            <a:ext cx="264811" cy="264811"/>
          </a:xfrm>
          <a:prstGeom prst="flowChartConnector">
            <a:avLst/>
          </a:prstGeom>
          <a:solidFill>
            <a:srgbClr val="2A34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6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DB4F8F-63C3-4F49-9E5E-09C7548C88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0" t="13914" r="2675" b="12227"/>
          <a:stretch/>
        </p:blipFill>
        <p:spPr>
          <a:xfrm>
            <a:off x="1309418" y="1144912"/>
            <a:ext cx="9567130" cy="414790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9FFD112-E98B-370F-0D82-B9CB47090C53}"/>
              </a:ext>
            </a:extLst>
          </p:cNvPr>
          <p:cNvSpPr txBox="1">
            <a:spLocks/>
          </p:cNvSpPr>
          <p:nvPr/>
        </p:nvSpPr>
        <p:spPr>
          <a:xfrm>
            <a:off x="9622356" y="6453667"/>
            <a:ext cx="2482971" cy="227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007DB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C318A-713C-E34F-BE3B-BC9114480D0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B7CC79E8-6127-1CCB-AB6C-14FDD5CA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4"/>
            <a:ext cx="12192000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 logo with text overlay&#10;&#10;Description automatically generated">
            <a:extLst>
              <a:ext uri="{FF2B5EF4-FFF2-40B4-BE49-F238E27FC236}">
                <a16:creationId xmlns:a16="http://schemas.microsoft.com/office/drawing/2014/main" id="{C4712645-D50F-B3F1-3566-CC2A9AEC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24600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8611046-48F4-E54A-8E08-7060C2E16207}"/>
              </a:ext>
            </a:extLst>
          </p:cNvPr>
          <p:cNvSpPr txBox="1">
            <a:spLocks/>
          </p:cNvSpPr>
          <p:nvPr/>
        </p:nvSpPr>
        <p:spPr>
          <a:xfrm>
            <a:off x="208231" y="201373"/>
            <a:ext cx="11769504" cy="90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7DB8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D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Meeting the Reporting Requirements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E8B68E-3315-18C3-4B13-B8DD9B0075BF}"/>
              </a:ext>
            </a:extLst>
          </p:cNvPr>
          <p:cNvSpPr txBox="1">
            <a:spLocks/>
          </p:cNvSpPr>
          <p:nvPr/>
        </p:nvSpPr>
        <p:spPr>
          <a:xfrm>
            <a:off x="208231" y="5233796"/>
            <a:ext cx="11769504" cy="9098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 closing, report to FSRS for FFATA</a:t>
            </a:r>
          </a:p>
          <a:p>
            <a:r>
              <a:rPr lang="en-US" sz="2400" dirty="0"/>
              <a:t>Tracking of FSRS reported projects is used for the SEFA and Single Audit requirements</a:t>
            </a:r>
          </a:p>
        </p:txBody>
      </p:sp>
    </p:spTree>
    <p:extLst>
      <p:ext uri="{BB962C8B-B14F-4D97-AF65-F5344CB8AC3E}">
        <p14:creationId xmlns:p14="http://schemas.microsoft.com/office/powerpoint/2010/main" val="69974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00AC4-C670-6A48-BB6F-5B7EDE74E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FC5A60-DD3D-B57F-98F0-3E881DAC92BF}"/>
              </a:ext>
            </a:extLst>
          </p:cNvPr>
          <p:cNvSpPr txBox="1">
            <a:spLocks/>
          </p:cNvSpPr>
          <p:nvPr/>
        </p:nvSpPr>
        <p:spPr>
          <a:xfrm>
            <a:off x="9622356" y="6453667"/>
            <a:ext cx="2482971" cy="227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007DB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C318A-713C-E34F-BE3B-BC9114480D0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7728F37-1FB8-4772-C5FB-0E6F35791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4"/>
            <a:ext cx="12192000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 logo with text overlay&#10;&#10;Description automatically generated">
            <a:extLst>
              <a:ext uri="{FF2B5EF4-FFF2-40B4-BE49-F238E27FC236}">
                <a16:creationId xmlns:a16="http://schemas.microsoft.com/office/drawing/2014/main" id="{8A06AF72-66BD-D088-8BF1-10CA3590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24600"/>
            <a:ext cx="127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E312EC-09EB-00AE-4986-00B829300B85}"/>
              </a:ext>
            </a:extLst>
          </p:cNvPr>
          <p:cNvSpPr txBox="1">
            <a:spLocks/>
          </p:cNvSpPr>
          <p:nvPr/>
        </p:nvSpPr>
        <p:spPr>
          <a:xfrm>
            <a:off x="208231" y="201373"/>
            <a:ext cx="11769504" cy="90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7DB8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D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Evaluate Your Strategies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54D00BE9-FCC7-2196-40CE-597D4F006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872015"/>
              </p:ext>
            </p:extLst>
          </p:nvPr>
        </p:nvGraphicFramePr>
        <p:xfrm>
          <a:off x="629068" y="1207510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5556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230</Words>
  <Application>Microsoft Office PowerPoint</Application>
  <PresentationFormat>Widescreen</PresentationFormat>
  <Paragraphs>70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Marvin Cole-Chaney</dc:creator>
  <cp:lastModifiedBy>Marvin Cole-Chaney</cp:lastModifiedBy>
  <cp:revision>13</cp:revision>
  <dcterms:created xsi:type="dcterms:W3CDTF">2024-10-15T14:51:09Z</dcterms:created>
  <dcterms:modified xsi:type="dcterms:W3CDTF">2024-11-05T22:39:51Z</dcterms:modified>
</cp:coreProperties>
</file>