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68" r:id="rId5"/>
    <p:sldId id="269" r:id="rId6"/>
    <p:sldId id="259" r:id="rId7"/>
    <p:sldId id="260" r:id="rId8"/>
    <p:sldId id="261" r:id="rId9"/>
    <p:sldId id="262" r:id="rId10"/>
    <p:sldId id="263" r:id="rId11"/>
    <p:sldId id="264" r:id="rId12"/>
    <p:sldId id="271" r:id="rId13"/>
    <p:sldId id="265" r:id="rId14"/>
    <p:sldId id="272" r:id="rId15"/>
    <p:sldId id="267" r:id="rId16"/>
    <p:sldId id="266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9" autoAdjust="0"/>
    <p:restoredTop sz="94681" autoAdjust="0"/>
  </p:normalViewPr>
  <p:slideViewPr>
    <p:cSldViewPr>
      <p:cViewPr>
        <p:scale>
          <a:sx n="118" d="100"/>
          <a:sy n="118" d="100"/>
        </p:scale>
        <p:origin x="1480" y="-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FABDC2D-5407-457D-B274-DB9C1DEF3BB1}" type="datetimeFigureOut">
              <a:rPr lang="en-US" smtClean="0"/>
              <a:t>10/28/17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54F186A-989C-4E8A-824E-54C0E5E11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06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329E2C8-B01F-4B13-AD5E-9C908017E96C}" type="datetimeFigureOut">
              <a:rPr lang="en-US" smtClean="0"/>
              <a:t>10/28/17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F9FB341-8567-4CA0-9211-FDD3BA145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405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FB341-8567-4CA0-9211-FDD3BA14523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91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85609-C16D-4652-A9C2-5B2B4EE163F5}" type="datetime1">
              <a:rPr lang="en-US" smtClean="0"/>
              <a:t>10/28/17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4F008-2915-4812-929C-1183D1ABF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4547-09B2-471B-8C39-59D51914CED7}" type="datetime1">
              <a:rPr lang="en-US" smtClean="0"/>
              <a:t>10/28/17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4F008-2915-4812-929C-1183D1ABF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668E-CA7D-41AD-98B3-DC7934D988A0}" type="datetime1">
              <a:rPr lang="en-US" smtClean="0"/>
              <a:t>10/28/17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4F008-2915-4812-929C-1183D1ABF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CF39-B468-4B4B-B2A7-EAF233CF4EAD}" type="datetime1">
              <a:rPr lang="en-US" smtClean="0"/>
              <a:t>10/28/17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4F008-2915-4812-929C-1183D1ABF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DD97-E765-4E7D-95D4-8C2D13834382}" type="datetime1">
              <a:rPr lang="en-US" smtClean="0"/>
              <a:t>10/28/17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4F008-2915-4812-929C-1183D1ABF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6F54-3705-4F6E-8309-E028CB2710C1}" type="datetime1">
              <a:rPr lang="en-US" smtClean="0"/>
              <a:t>10/28/17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4F008-2915-4812-929C-1183D1ABF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75DE-589E-45A9-BB27-878C4383C157}" type="datetime1">
              <a:rPr lang="en-US" smtClean="0"/>
              <a:t>10/28/17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4F008-2915-4812-929C-1183D1ABF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BB9A-7CFF-43E0-8034-2FB380F038DD}" type="datetime1">
              <a:rPr lang="en-US" smtClean="0"/>
              <a:t>10/28/17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4F008-2915-4812-929C-1183D1ABF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B73B2-F019-4CFF-9467-DB501B64EAA1}" type="datetime1">
              <a:rPr lang="en-US" smtClean="0"/>
              <a:t>10/28/17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4F008-2915-4812-929C-1183D1ABF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B7AB2-8579-4ED8-8868-819F8A592B21}" type="datetime1">
              <a:rPr lang="en-US" smtClean="0"/>
              <a:t>10/28/17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4F008-2915-4812-929C-1183D1ABFC2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2BC3E-E921-4BC7-A00B-11253D290FF7}" type="datetime1">
              <a:rPr lang="en-US" smtClean="0"/>
              <a:t>10/28/17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64F008-2915-4812-929C-1183D1ABFC2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964F008-2915-4812-929C-1183D1ABFC2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C0AA523-8DBC-4913-84C9-3FA773DE3471}" type="datetime1">
              <a:rPr lang="en-US" smtClean="0"/>
              <a:t>10/28/17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en-US" sz="6700" dirty="0" smtClean="0">
                <a:solidFill>
                  <a:schemeClr val="bg2">
                    <a:lumMod val="50000"/>
                  </a:schemeClr>
                </a:solidFill>
                <a:ea typeface="+mn-ea"/>
                <a:cs typeface="+mn-cs"/>
              </a:rPr>
              <a:t>NEW ISSUE PRICE RULES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ea typeface="+mn-ea"/>
                <a:cs typeface="+mn-cs"/>
              </a:rPr>
              <a:t/>
            </a:r>
            <a:br>
              <a:rPr lang="en-US" dirty="0">
                <a:solidFill>
                  <a:schemeClr val="bg2">
                    <a:lumMod val="50000"/>
                  </a:schemeClr>
                </a:solidFill>
                <a:ea typeface="+mn-ea"/>
                <a:cs typeface="+mn-cs"/>
              </a:rPr>
            </a:b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8986" y="4038600"/>
            <a:ext cx="6461760" cy="1600200"/>
          </a:xfrm>
        </p:spPr>
        <p:txBody>
          <a:bodyPr>
            <a:normAutofit fontScale="40000" lnSpcReduction="20000"/>
          </a:bodyPr>
          <a:lstStyle/>
          <a:p>
            <a:r>
              <a:rPr lang="en-US" sz="6200" dirty="0" smtClean="0">
                <a:solidFill>
                  <a:schemeClr val="tx1"/>
                </a:solidFill>
                <a:cs typeface="Arial" panose="020B0604020202020204" pitchFamily="34" charset="0"/>
              </a:rPr>
              <a:t>Lisa Hagan</a:t>
            </a:r>
          </a:p>
          <a:p>
            <a:r>
              <a:rPr lang="en-US" sz="6200" dirty="0" smtClean="0">
                <a:solidFill>
                  <a:schemeClr val="tx1"/>
                </a:solidFill>
                <a:cs typeface="Arial" panose="020B0604020202020204" pitchFamily="34" charset="0"/>
              </a:rPr>
              <a:t>Partner</a:t>
            </a:r>
          </a:p>
          <a:p>
            <a:r>
              <a:rPr lang="en-US" sz="6200" dirty="0" smtClean="0">
                <a:solidFill>
                  <a:schemeClr val="tx1"/>
                </a:solidFill>
                <a:cs typeface="Arial" panose="020B0604020202020204" pitchFamily="34" charset="0"/>
              </a:rPr>
              <a:t>Hawkins Delafield &amp; Wood LLP</a:t>
            </a:r>
          </a:p>
          <a:p>
            <a:r>
              <a:rPr lang="en-US" sz="6200" dirty="0" smtClean="0">
                <a:solidFill>
                  <a:schemeClr val="tx1"/>
                </a:solidFill>
                <a:cs typeface="Arial" panose="020B0604020202020204" pitchFamily="34" charset="0"/>
              </a:rPr>
              <a:t>Ann Arbor, MI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3070" y="5529836"/>
            <a:ext cx="2089493" cy="631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057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Hold-the-Price Rule Continued...</a:t>
            </a:r>
            <a:endParaRPr lang="en-US" sz="3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8650" indent="-514350" algn="just">
              <a:buFont typeface="+mj-lt"/>
              <a:buAutoNum type="arabicPeriod" startAt="3"/>
            </a:pPr>
            <a:r>
              <a:rPr lang="en-US" sz="2600" dirty="0" smtClean="0"/>
              <a:t>Each UW agrees in writing not to offer or sell bonds at a price higher than the initial offering price from sale date to earlier of (i) 5 business days after, or (ii) date on which 10% of bonds sold at price no higher than initial offering price; and</a:t>
            </a:r>
          </a:p>
          <a:p>
            <a:pPr marL="628650" indent="-514350" algn="just">
              <a:buFont typeface="+mj-lt"/>
              <a:buAutoNum type="arabicPeriod" startAt="3"/>
            </a:pPr>
            <a:r>
              <a:rPr lang="en-US" sz="2600" dirty="0" smtClean="0"/>
              <a:t>UWs hold the price during period described in paragraph (3) above.</a:t>
            </a:r>
          </a:p>
          <a:p>
            <a:pPr marL="628650" indent="-514350" algn="just">
              <a:buFont typeface="+mj-lt"/>
              <a:buAutoNum type="arabicPeriod" startAt="3"/>
            </a:pP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4F008-2915-4812-929C-1183D1ABFC22}" type="slidenum">
              <a:rPr lang="en-US" smtClean="0"/>
              <a:t>10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562600"/>
            <a:ext cx="2090737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3344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Competitive Sale Rule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Issue price is the reasonably expected initial offering price as of sale date, if Issuer obtains certification from winning bidder</a:t>
            </a:r>
          </a:p>
          <a:p>
            <a:r>
              <a:rPr lang="en-US" sz="3200" dirty="0" smtClean="0"/>
              <a:t>“Competitive Sale”:  issuer must receive bids from at least three UWs and sale awarded to bidder who offers the highest price or lowest interest cost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4F008-2915-4812-929C-1183D1ABFC22}" type="slidenum">
              <a:rPr lang="en-US" smtClean="0"/>
              <a:t>11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562600"/>
            <a:ext cx="2090737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7251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Competitive Sale Failure - Options</a:t>
            </a:r>
            <a:endParaRPr lang="en-US" sz="4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SIFMA Recommendations:</a:t>
            </a:r>
          </a:p>
          <a:p>
            <a:r>
              <a:rPr lang="en-US" sz="3200" dirty="0" smtClean="0"/>
              <a:t>Follow the price</a:t>
            </a:r>
          </a:p>
          <a:p>
            <a:r>
              <a:rPr lang="en-US" sz="3200" dirty="0" smtClean="0"/>
              <a:t>Hold the price</a:t>
            </a:r>
          </a:p>
          <a:p>
            <a:r>
              <a:rPr lang="en-US" sz="3200" dirty="0" smtClean="0"/>
              <a:t>Winning bidder’s option to cancel bid</a:t>
            </a:r>
          </a:p>
          <a:p>
            <a:r>
              <a:rPr lang="en-US" sz="3200" dirty="0" smtClean="0"/>
              <a:t>Cancel the sale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4F008-2915-4812-929C-1183D1ABFC22}" type="slidenum">
              <a:rPr lang="en-US" smtClean="0"/>
              <a:t>12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562600"/>
            <a:ext cx="2090737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2294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620000" cy="14478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chemeClr val="bg2">
                    <a:lumMod val="50000"/>
                  </a:schemeClr>
                </a:solidFill>
              </a:rPr>
              <a:t>Private Placements</a:t>
            </a:r>
            <a:endParaRPr lang="en-US" sz="4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7620000" cy="4267200"/>
          </a:xfrm>
        </p:spPr>
        <p:txBody>
          <a:bodyPr/>
          <a:lstStyle/>
          <a:p>
            <a:r>
              <a:rPr lang="en-US" sz="3200" dirty="0" smtClean="0"/>
              <a:t>Issue price is the price paid by the purchaser who is not an underwriter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4F008-2915-4812-929C-1183D1ABFC22}" type="slidenum">
              <a:rPr lang="en-US" smtClean="0"/>
              <a:t>13</a:t>
            </a:fld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562600"/>
            <a:ext cx="2090737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27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620000" cy="144780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bg2">
                    <a:lumMod val="50000"/>
                  </a:schemeClr>
                </a:solidFill>
              </a:rPr>
              <a:t>CONCLUSION</a:t>
            </a:r>
            <a:endParaRPr lang="en-US" sz="4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7620000" cy="4267200"/>
          </a:xfrm>
        </p:spPr>
        <p:txBody>
          <a:bodyPr/>
          <a:lstStyle/>
          <a:p>
            <a:r>
              <a:rPr lang="en-US" sz="3000" dirty="0" smtClean="0"/>
              <a:t>Notice of Sale, Bond Purchase Agreement, Issue Price Certificate to be revised</a:t>
            </a:r>
          </a:p>
          <a:p>
            <a:r>
              <a:rPr lang="en-US" sz="3000" dirty="0" smtClean="0"/>
              <a:t>Consult with Municipal Advisor and Tax Counsel regarding what method is best for the issuer</a:t>
            </a:r>
          </a:p>
          <a:p>
            <a:pPr lvl="1"/>
            <a:r>
              <a:rPr lang="en-US" sz="2200" dirty="0" smtClean="0"/>
              <a:t>Is the transaction issue price sensitive</a:t>
            </a:r>
          </a:p>
          <a:p>
            <a:pPr lvl="1"/>
            <a:r>
              <a:rPr lang="en-US" sz="2200" dirty="0" smtClean="0"/>
              <a:t>In a competitive sale, how would issuer’s selection impact potential bids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4F008-2915-4812-929C-1183D1ABFC22}" type="slidenum">
              <a:rPr lang="en-US" smtClean="0"/>
              <a:t>14</a:t>
            </a:fld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562600"/>
            <a:ext cx="2090737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165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5105400"/>
          </a:xfrm>
        </p:spPr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sz="48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QUESTIONS?</a:t>
            </a:r>
            <a:endParaRPr lang="en-US" sz="48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4F008-2915-4812-929C-1183D1ABFC22}" type="slidenum">
              <a:rPr lang="en-US" smtClean="0"/>
              <a:t>15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562600"/>
            <a:ext cx="2090737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96838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Thank you!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67000" y="1566571"/>
            <a:ext cx="3657600" cy="4590288"/>
          </a:xfrm>
        </p:spPr>
        <p:txBody>
          <a:bodyPr>
            <a:normAutofit/>
          </a:bodyPr>
          <a:lstStyle/>
          <a:p>
            <a:pPr marL="114300" indent="0" algn="ctr">
              <a:spcBef>
                <a:spcPts val="0"/>
              </a:spcBef>
              <a:buNone/>
            </a:pPr>
            <a:r>
              <a:rPr lang="en-US" sz="2400" dirty="0" smtClean="0"/>
              <a:t>Lisa Hagan</a:t>
            </a:r>
          </a:p>
          <a:p>
            <a:pPr marL="114300" indent="0" algn="ctr">
              <a:spcBef>
                <a:spcPts val="0"/>
              </a:spcBef>
              <a:buNone/>
            </a:pPr>
            <a:r>
              <a:rPr lang="en-US" sz="2400" dirty="0" smtClean="0"/>
              <a:t>2723 South State Street, Suite 150</a:t>
            </a:r>
          </a:p>
          <a:p>
            <a:pPr marL="114300" indent="0" algn="ctr">
              <a:spcBef>
                <a:spcPts val="0"/>
              </a:spcBef>
              <a:buNone/>
            </a:pPr>
            <a:r>
              <a:rPr lang="en-US" sz="2400" dirty="0" smtClean="0"/>
              <a:t>Ann Arbor, MI</a:t>
            </a:r>
          </a:p>
          <a:p>
            <a:pPr marL="114300" indent="0" algn="ctr">
              <a:spcBef>
                <a:spcPts val="0"/>
              </a:spcBef>
              <a:buNone/>
            </a:pPr>
            <a:r>
              <a:rPr lang="en-US" sz="2400" dirty="0" smtClean="0"/>
              <a:t>48104</a:t>
            </a:r>
          </a:p>
          <a:p>
            <a:pPr marL="114300" indent="0" algn="ctr">
              <a:spcBef>
                <a:spcPts val="0"/>
              </a:spcBef>
              <a:buNone/>
            </a:pPr>
            <a:r>
              <a:rPr lang="en-US" sz="2400" dirty="0" smtClean="0"/>
              <a:t>(734) 794-4835</a:t>
            </a:r>
          </a:p>
          <a:p>
            <a:pPr marL="114300" indent="0" algn="ctr">
              <a:spcBef>
                <a:spcPts val="0"/>
              </a:spcBef>
              <a:buNone/>
            </a:pPr>
            <a:r>
              <a:rPr lang="en-US" sz="2400" dirty="0" smtClean="0"/>
              <a:t>lhagan@hawkins.com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4F008-2915-4812-929C-1183D1ABFC22}" type="slidenum">
              <a:rPr lang="en-US" smtClean="0"/>
              <a:t>16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562600"/>
            <a:ext cx="2090737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7038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620000" cy="1752600"/>
          </a:xfrm>
        </p:spPr>
        <p:txBody>
          <a:bodyPr/>
          <a:lstStyle/>
          <a:p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TAX EXEMPTION OF </a:t>
            </a:r>
            <a:b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MUNICIPAL BONDS</a:t>
            </a:r>
            <a:endParaRPr lang="en-US" sz="4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7620000" cy="4114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Section 103(a) of the Internal Revenue Code of 1986, as amended:  basis for tax exemption of municipal bonds</a:t>
            </a:r>
          </a:p>
          <a:p>
            <a:endParaRPr lang="en-US" sz="32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4237" y="5538336"/>
            <a:ext cx="2090737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4F008-2915-4812-929C-1183D1ABFC2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76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706562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NO ARBITRAGE BONDS</a:t>
            </a:r>
            <a:endParaRPr lang="en-US" sz="4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482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b="1" i="1" dirty="0" smtClean="0"/>
              <a:t>General Rule: </a:t>
            </a:r>
          </a:p>
          <a:p>
            <a:pPr marL="114300" indent="0">
              <a:buNone/>
            </a:pPr>
            <a:endParaRPr lang="en-US" sz="3000" dirty="0" smtClean="0"/>
          </a:p>
          <a:p>
            <a:pPr marL="114300" indent="0">
              <a:buNone/>
            </a:pPr>
            <a:r>
              <a:rPr lang="en-US" sz="3000" dirty="0" smtClean="0"/>
              <a:t>Issuer cannot invest gross proceeds of bond issue at a yield materially higher than the </a:t>
            </a:r>
            <a:r>
              <a:rPr lang="en-US" sz="3000" u="sng" dirty="0" smtClean="0"/>
              <a:t>bond yield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562600"/>
            <a:ext cx="2090737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4F008-2915-4812-929C-1183D1ABFC2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19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lvl="0" indent="0">
              <a:buClr>
                <a:srgbClr val="629DD1"/>
              </a:buClr>
              <a:buNone/>
            </a:pPr>
            <a:r>
              <a:rPr lang="en-US" sz="3000" b="1" i="1" dirty="0">
                <a:solidFill>
                  <a:prstClr val="black"/>
                </a:solidFill>
              </a:rPr>
              <a:t>“Bond Yield</a:t>
            </a:r>
            <a:r>
              <a:rPr lang="en-US" sz="3000" b="1" i="1" dirty="0" smtClean="0">
                <a:solidFill>
                  <a:prstClr val="black"/>
                </a:solidFill>
              </a:rPr>
              <a:t>”</a:t>
            </a:r>
            <a:r>
              <a:rPr lang="en-US" sz="3000" dirty="0" smtClean="0">
                <a:solidFill>
                  <a:prstClr val="black"/>
                </a:solidFill>
              </a:rPr>
              <a:t>:</a:t>
            </a:r>
            <a:r>
              <a:rPr lang="en-US" sz="3000" b="1" i="1" dirty="0" smtClean="0">
                <a:solidFill>
                  <a:prstClr val="black"/>
                </a:solidFill>
              </a:rPr>
              <a:t> </a:t>
            </a:r>
          </a:p>
          <a:p>
            <a:pPr marL="114300" lvl="0" indent="0">
              <a:buClr>
                <a:srgbClr val="629DD1"/>
              </a:buClr>
              <a:buNone/>
            </a:pPr>
            <a:endParaRPr lang="en-US" sz="3000" dirty="0">
              <a:solidFill>
                <a:prstClr val="black"/>
              </a:solidFill>
            </a:endParaRPr>
          </a:p>
          <a:p>
            <a:pPr marL="114300" lvl="0" indent="0">
              <a:buClr>
                <a:srgbClr val="629DD1"/>
              </a:buClr>
              <a:buNone/>
            </a:pPr>
            <a:r>
              <a:rPr lang="en-US" sz="3000" dirty="0" smtClean="0">
                <a:solidFill>
                  <a:prstClr val="black"/>
                </a:solidFill>
              </a:rPr>
              <a:t>The discount </a:t>
            </a:r>
            <a:r>
              <a:rPr lang="en-US" sz="3000" dirty="0">
                <a:solidFill>
                  <a:prstClr val="black"/>
                </a:solidFill>
              </a:rPr>
              <a:t>rate that, when used to compute present value of all P&amp;I and fees for qualified guarantees, produces an amount equal to </a:t>
            </a:r>
            <a:r>
              <a:rPr lang="en-US" sz="3000" b="1" u="sng" dirty="0">
                <a:solidFill>
                  <a:prstClr val="black"/>
                </a:solidFill>
              </a:rPr>
              <a:t>issue price</a:t>
            </a:r>
            <a:r>
              <a:rPr lang="en-US" sz="3000" b="1" dirty="0">
                <a:solidFill>
                  <a:prstClr val="black"/>
                </a:solidFill>
              </a:rPr>
              <a:t> </a:t>
            </a:r>
            <a:r>
              <a:rPr lang="en-US" sz="3000" dirty="0">
                <a:solidFill>
                  <a:prstClr val="black"/>
                </a:solidFill>
              </a:rPr>
              <a:t>of bonds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4F008-2915-4812-929C-1183D1ABFC22}" type="slidenum">
              <a:rPr lang="en-US" smtClean="0"/>
              <a:t>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562600"/>
            <a:ext cx="2090737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1689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				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4F008-2915-4812-929C-1183D1ABFC22}" type="slidenum">
              <a:rPr lang="en-US" smtClean="0"/>
              <a:t>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562600"/>
            <a:ext cx="2090737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685800" y="2819400"/>
            <a:ext cx="1524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Issue Price</a:t>
            </a:r>
            <a:endParaRPr lang="en-US" sz="2400" dirty="0"/>
          </a:p>
        </p:txBody>
      </p:sp>
      <p:sp>
        <p:nvSpPr>
          <p:cNvPr id="7" name="Right Arrow 6"/>
          <p:cNvSpPr/>
          <p:nvPr/>
        </p:nvSpPr>
        <p:spPr>
          <a:xfrm>
            <a:off x="2362200" y="3253740"/>
            <a:ext cx="7620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5100006" y="3294330"/>
            <a:ext cx="7620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39158" y="2844749"/>
            <a:ext cx="1524000" cy="9905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Arbitrage Yield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3288738" y="2819400"/>
            <a:ext cx="1524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Bond Yield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43834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706562"/>
          </a:xfrm>
        </p:spPr>
        <p:txBody>
          <a:bodyPr>
            <a:noAutofit/>
          </a:bodyPr>
          <a:lstStyle/>
          <a:p>
            <a:r>
              <a:rPr lang="en-US" sz="5000" dirty="0" smtClean="0">
                <a:solidFill>
                  <a:schemeClr val="bg2">
                    <a:lumMod val="50000"/>
                  </a:schemeClr>
                </a:solidFill>
              </a:rPr>
              <a:t>OLD ISSUE PRICE RULES</a:t>
            </a:r>
            <a:endParaRPr lang="en-US" sz="5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620000" cy="44196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1993 Treasury Regulations</a:t>
            </a:r>
          </a:p>
          <a:p>
            <a:r>
              <a:rPr lang="en-US" sz="3000" b="1" u="sng" dirty="0" smtClean="0"/>
              <a:t>Issue Price</a:t>
            </a:r>
            <a:r>
              <a:rPr lang="en-US" sz="3000" dirty="0" smtClean="0"/>
              <a:t>:  first price at which a substantial amount (i.e., 10%) of a maturity* of bonds is sold to the public</a:t>
            </a:r>
            <a:endParaRPr lang="en-US" sz="3000" b="1" u="sng" dirty="0" smtClean="0"/>
          </a:p>
          <a:p>
            <a:r>
              <a:rPr lang="en-US" sz="3000" dirty="0" smtClean="0"/>
              <a:t>Issue price determined based on “reasonable expectations” as of the sale date</a:t>
            </a:r>
          </a:p>
          <a:p>
            <a:r>
              <a:rPr lang="en-US" sz="3000" dirty="0" smtClean="0"/>
              <a:t>Issue price cannot exceed fair market value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4F008-2915-4812-929C-1183D1ABFC22}" type="slidenum">
              <a:rPr lang="en-US" smtClean="0"/>
              <a:t>6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562600"/>
            <a:ext cx="2090737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3027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NEW ISSUE PRICE RULES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5105400"/>
          </a:xfrm>
        </p:spPr>
        <p:txBody>
          <a:bodyPr>
            <a:normAutofit/>
          </a:bodyPr>
          <a:lstStyle/>
          <a:p>
            <a:pPr indent="-342900" algn="just"/>
            <a:r>
              <a:rPr lang="en-US" sz="3000" dirty="0" smtClean="0"/>
              <a:t>Impacts bonds sold on or after June 7, 2017</a:t>
            </a:r>
          </a:p>
          <a:p>
            <a:pPr indent="-342900" algn="just"/>
            <a:r>
              <a:rPr lang="en-US" sz="3000" dirty="0" smtClean="0"/>
              <a:t>Provides these methods for determining issue price:</a:t>
            </a:r>
          </a:p>
          <a:p>
            <a:pPr marL="754380" lvl="1" indent="-457200" algn="just">
              <a:buFont typeface="+mj-lt"/>
              <a:buAutoNum type="alphaLcPeriod"/>
            </a:pPr>
            <a:r>
              <a:rPr lang="en-US" sz="3000" dirty="0" smtClean="0"/>
              <a:t>Follow-the-Price Rule</a:t>
            </a:r>
          </a:p>
          <a:p>
            <a:pPr marL="754380" lvl="1" indent="-457200" algn="just">
              <a:buFont typeface="+mj-lt"/>
              <a:buAutoNum type="alphaLcPeriod"/>
            </a:pPr>
            <a:r>
              <a:rPr lang="en-US" sz="3000" dirty="0" smtClean="0"/>
              <a:t>Hold-the-Price </a:t>
            </a:r>
            <a:r>
              <a:rPr lang="en-US" sz="3000" dirty="0"/>
              <a:t>R</a:t>
            </a:r>
            <a:r>
              <a:rPr lang="en-US" sz="3000" dirty="0" smtClean="0"/>
              <a:t>ule</a:t>
            </a:r>
          </a:p>
          <a:p>
            <a:pPr marL="754380" lvl="1" indent="-457200" algn="just">
              <a:buFont typeface="+mj-lt"/>
              <a:buAutoNum type="alphaLcPeriod"/>
            </a:pPr>
            <a:r>
              <a:rPr lang="en-US" sz="3000" dirty="0" smtClean="0"/>
              <a:t>Competitive Sale Rule</a:t>
            </a:r>
          </a:p>
          <a:p>
            <a:pPr marL="754380" lvl="1" indent="-457200" algn="just">
              <a:buFont typeface="+mj-lt"/>
              <a:buAutoNum type="alphaLcPeriod"/>
            </a:pPr>
            <a:r>
              <a:rPr lang="en-US" sz="3000" dirty="0" smtClean="0"/>
              <a:t>Private Placements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4F008-2915-4812-929C-1183D1ABFC22}" type="slidenum">
              <a:rPr lang="en-US" smtClean="0"/>
              <a:t>7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562600"/>
            <a:ext cx="2090737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565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Follow-the-Price Rule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/>
            <a:r>
              <a:rPr lang="en-US" sz="3200" dirty="0" smtClean="0"/>
              <a:t>Similar to 1993 Regulations: issue price based on first price at which at least 10% of a maturity* are sold, </a:t>
            </a:r>
            <a:r>
              <a:rPr lang="en-US" sz="3200" u="sng" dirty="0" smtClean="0"/>
              <a:t>except</a:t>
            </a:r>
            <a:r>
              <a:rPr lang="en-US" sz="3200" dirty="0" smtClean="0"/>
              <a:t> does not permit the use of reasonably expected sales prices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4F008-2915-4812-929C-1183D1ABFC22}" type="slidenum">
              <a:rPr lang="en-US" smtClean="0"/>
              <a:t>8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562600"/>
            <a:ext cx="2090737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045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3255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Hold-the-Price Rule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Allows issuer to treat as the issue price the initial offering price as of the sale date, even if less than 10% of a bond maturity sold, if:</a:t>
            </a:r>
          </a:p>
          <a:p>
            <a:pPr marL="628650" indent="-514350">
              <a:buFont typeface="+mj-lt"/>
              <a:buAutoNum type="arabicPeriod"/>
            </a:pPr>
            <a:r>
              <a:rPr lang="en-US" sz="2800" dirty="0" smtClean="0"/>
              <a:t>UWs offered bonds to public at a specified initial offering price on or before sale date;</a:t>
            </a:r>
          </a:p>
          <a:p>
            <a:pPr marL="628650" indent="-514350">
              <a:buFont typeface="+mj-lt"/>
              <a:buAutoNum type="arabicPeriod"/>
            </a:pPr>
            <a:r>
              <a:rPr lang="en-US" sz="2800" dirty="0" smtClean="0"/>
              <a:t>Lead UW provides certification of initial offering price to issuer, plus supporting documentation;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4F008-2915-4812-929C-1183D1ABFC22}" type="slidenum">
              <a:rPr lang="en-US" smtClean="0"/>
              <a:t>9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562600"/>
            <a:ext cx="2090737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218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830</TotalTime>
  <Words>542</Words>
  <Application>Microsoft Macintosh PowerPoint</Application>
  <PresentationFormat>On-screen Show (4:3)</PresentationFormat>
  <Paragraphs>87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Cambria</vt:lpstr>
      <vt:lpstr>Adjacency</vt:lpstr>
      <vt:lpstr>NEW ISSUE PRICE RULES </vt:lpstr>
      <vt:lpstr>TAX EXEMPTION OF  MUNICIPAL BONDS</vt:lpstr>
      <vt:lpstr>NO ARBITRAGE BONDS</vt:lpstr>
      <vt:lpstr>PowerPoint Presentation</vt:lpstr>
      <vt:lpstr>PowerPoint Presentation</vt:lpstr>
      <vt:lpstr>OLD ISSUE PRICE RULES</vt:lpstr>
      <vt:lpstr>NEW ISSUE PRICE RULES</vt:lpstr>
      <vt:lpstr>Follow-the-Price Rule</vt:lpstr>
      <vt:lpstr>Hold-the-Price Rule</vt:lpstr>
      <vt:lpstr>Hold-the-Price Rule Continued...</vt:lpstr>
      <vt:lpstr>Competitive Sale Rule</vt:lpstr>
      <vt:lpstr>Competitive Sale Failure - Options</vt:lpstr>
      <vt:lpstr>Private Placements</vt:lpstr>
      <vt:lpstr>CONCLUSION</vt:lpstr>
      <vt:lpstr>PowerPoint Presentation</vt:lpstr>
      <vt:lpstr>Thank you!</vt:lpstr>
    </vt:vector>
  </TitlesOfParts>
  <Company>Hawkins, Delafield and Wood LLP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HOT TOPICS IN  MUNICIPAL SECURITIES LAW </dc:title>
  <dc:creator>Hawkins Delafield &amp; Wood LLP</dc:creator>
  <cp:lastModifiedBy>Brian Carlstrom</cp:lastModifiedBy>
  <cp:revision>36</cp:revision>
  <cp:lastPrinted>2017-08-18T00:35:42Z</cp:lastPrinted>
  <dcterms:created xsi:type="dcterms:W3CDTF">2017-08-07T19:09:27Z</dcterms:created>
  <dcterms:modified xsi:type="dcterms:W3CDTF">2017-10-28T14:56:13Z</dcterms:modified>
</cp:coreProperties>
</file>