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59" r:id="rId6"/>
    <p:sldId id="332" r:id="rId7"/>
    <p:sldId id="264" r:id="rId8"/>
    <p:sldId id="265" r:id="rId9"/>
    <p:sldId id="329" r:id="rId10"/>
    <p:sldId id="331" r:id="rId11"/>
    <p:sldId id="350" r:id="rId12"/>
    <p:sldId id="330" r:id="rId13"/>
    <p:sldId id="335" r:id="rId14"/>
    <p:sldId id="336" r:id="rId15"/>
    <p:sldId id="309" r:id="rId16"/>
    <p:sldId id="311" r:id="rId17"/>
    <p:sldId id="352" r:id="rId18"/>
    <p:sldId id="333" r:id="rId19"/>
    <p:sldId id="334" r:id="rId20"/>
    <p:sldId id="312" r:id="rId21"/>
    <p:sldId id="313" r:id="rId22"/>
    <p:sldId id="338" r:id="rId23"/>
    <p:sldId id="339" r:id="rId24"/>
    <p:sldId id="340" r:id="rId25"/>
    <p:sldId id="342" r:id="rId26"/>
    <p:sldId id="351" r:id="rId27"/>
    <p:sldId id="349" r:id="rId28"/>
    <p:sldId id="344" r:id="rId29"/>
    <p:sldId id="345" r:id="rId30"/>
    <p:sldId id="346" r:id="rId31"/>
    <p:sldId id="337" r:id="rId32"/>
    <p:sldId id="32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6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0590" autoAdjust="0"/>
  </p:normalViewPr>
  <p:slideViewPr>
    <p:cSldViewPr snapToGrid="0">
      <p:cViewPr varScale="1">
        <p:scale>
          <a:sx n="65" d="100"/>
          <a:sy n="65" d="100"/>
        </p:scale>
        <p:origin x="1560" y="78"/>
      </p:cViewPr>
      <p:guideLst>
        <p:guide orient="horz" pos="2160"/>
        <p:guide pos="161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rcadiso365-my.sharepoint.com/personal/john_mastracchio_arcadis-us_com/Documents/Travel%2012-26-16/NACWA%20Presentation/Green%20Municipal%20Bonds%20in%20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Global Green Bond Market</a:t>
            </a:r>
          </a:p>
        </c:rich>
      </c:tx>
      <c:layout>
        <c:manualLayout>
          <c:xMode val="edge"/>
          <c:yMode val="edge"/>
          <c:x val="0.19022032379690956"/>
          <c:y val="2.2784209527424533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043874299381319E-2"/>
          <c:y val="0.17171296296296296"/>
          <c:w val="0.88140057571438912"/>
          <c:h val="0.61498432487605714"/>
        </c:manualLayout>
      </c:layout>
      <c:barChart>
        <c:barDir val="col"/>
        <c:grouping val="stacked"/>
        <c:varyColors val="0"/>
        <c:ser>
          <c:idx val="0"/>
          <c:order val="0"/>
          <c:tx>
            <c:v>Global Issuances</c:v>
          </c:tx>
          <c:spPr>
            <a:solidFill>
              <a:schemeClr val="tx1"/>
            </a:solidFill>
            <a:ln>
              <a:noFill/>
            </a:ln>
            <a:effectLst/>
          </c:spPr>
          <c:invertIfNegative val="0"/>
          <c:cat>
            <c:numRef>
              <c:f>Total!$B$5:$B$8</c:f>
              <c:numCache>
                <c:formatCode>General</c:formatCode>
                <c:ptCount val="4"/>
                <c:pt idx="0">
                  <c:v>2013</c:v>
                </c:pt>
                <c:pt idx="1">
                  <c:v>2014</c:v>
                </c:pt>
                <c:pt idx="2">
                  <c:v>2015</c:v>
                </c:pt>
                <c:pt idx="3">
                  <c:v>2016</c:v>
                </c:pt>
              </c:numCache>
            </c:numRef>
          </c:cat>
          <c:val>
            <c:numRef>
              <c:f>Total!$C$5:$C$8</c:f>
              <c:numCache>
                <c:formatCode>General</c:formatCode>
                <c:ptCount val="4"/>
                <c:pt idx="0">
                  <c:v>11</c:v>
                </c:pt>
                <c:pt idx="1">
                  <c:v>31</c:v>
                </c:pt>
                <c:pt idx="2">
                  <c:v>37</c:v>
                </c:pt>
                <c:pt idx="3">
                  <c:v>74</c:v>
                </c:pt>
              </c:numCache>
            </c:numRef>
          </c:val>
          <c:extLst>
            <c:ext xmlns:c16="http://schemas.microsoft.com/office/drawing/2014/chart" uri="{C3380CC4-5D6E-409C-BE32-E72D297353CC}">
              <c16:uniqueId val="{00000000-16E4-430E-8EFB-18297F81B21C}"/>
            </c:ext>
          </c:extLst>
        </c:ser>
        <c:ser>
          <c:idx val="1"/>
          <c:order val="1"/>
          <c:tx>
            <c:v>U.S. Municipal Issuance</c:v>
          </c:tx>
          <c:spPr>
            <a:solidFill>
              <a:srgbClr val="B3B3B3"/>
            </a:solidFill>
            <a:ln>
              <a:noFill/>
            </a:ln>
            <a:effectLst/>
          </c:spPr>
          <c:invertIfNegative val="0"/>
          <c:cat>
            <c:numRef>
              <c:f>Total!$B$5:$B$8</c:f>
              <c:numCache>
                <c:formatCode>General</c:formatCode>
                <c:ptCount val="4"/>
                <c:pt idx="0">
                  <c:v>2013</c:v>
                </c:pt>
                <c:pt idx="1">
                  <c:v>2014</c:v>
                </c:pt>
                <c:pt idx="2">
                  <c:v>2015</c:v>
                </c:pt>
                <c:pt idx="3">
                  <c:v>2016</c:v>
                </c:pt>
              </c:numCache>
            </c:numRef>
          </c:cat>
          <c:val>
            <c:numRef>
              <c:f>Total!$D$5:$D$8</c:f>
              <c:numCache>
                <c:formatCode>General</c:formatCode>
                <c:ptCount val="4"/>
                <c:pt idx="0">
                  <c:v>0</c:v>
                </c:pt>
                <c:pt idx="1">
                  <c:v>2</c:v>
                </c:pt>
                <c:pt idx="2">
                  <c:v>5</c:v>
                </c:pt>
                <c:pt idx="3">
                  <c:v>8.1999999999999993</c:v>
                </c:pt>
              </c:numCache>
            </c:numRef>
          </c:val>
          <c:extLst>
            <c:ext xmlns:c16="http://schemas.microsoft.com/office/drawing/2014/chart" uri="{C3380CC4-5D6E-409C-BE32-E72D297353CC}">
              <c16:uniqueId val="{00000001-16E4-430E-8EFB-18297F81B21C}"/>
            </c:ext>
          </c:extLst>
        </c:ser>
        <c:dLbls>
          <c:showLegendKey val="0"/>
          <c:showVal val="0"/>
          <c:showCatName val="0"/>
          <c:showSerName val="0"/>
          <c:showPercent val="0"/>
          <c:showBubbleSize val="0"/>
        </c:dLbls>
        <c:gapWidth val="150"/>
        <c:overlap val="100"/>
        <c:axId val="492894928"/>
        <c:axId val="492890008"/>
      </c:barChart>
      <c:catAx>
        <c:axId val="49289492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a:t>
                </a:r>
                <a:r>
                  <a:rPr lang="en-US" sz="1800" dirty="0" err="1"/>
                  <a:t>Bn</a:t>
                </a:r>
                <a:endParaRPr lang="en-US" sz="1800" dirty="0"/>
              </a:p>
            </c:rich>
          </c:tx>
          <c:layout>
            <c:manualLayout>
              <c:xMode val="edge"/>
              <c:yMode val="edge"/>
              <c:x val="2.2088741206981866E-4"/>
              <c:y val="4.549274055798065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2890008"/>
        <c:crosses val="autoZero"/>
        <c:auto val="1"/>
        <c:lblAlgn val="ctr"/>
        <c:lblOffset val="100"/>
        <c:noMultiLvlLbl val="0"/>
      </c:catAx>
      <c:valAx>
        <c:axId val="492890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2894928"/>
        <c:crosses val="autoZero"/>
        <c:crossBetween val="between"/>
        <c:majorUnit val="20"/>
      </c:valAx>
      <c:spPr>
        <a:noFill/>
        <a:ln>
          <a:noFill/>
        </a:ln>
        <a:effectLst/>
      </c:spPr>
    </c:plotArea>
    <c:legend>
      <c:legendPos val="b"/>
      <c:layout>
        <c:manualLayout>
          <c:xMode val="edge"/>
          <c:yMode val="edge"/>
          <c:x val="2.1547095616761366E-2"/>
          <c:y val="0.91891948018949288"/>
          <c:w val="0.92147988474676557"/>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U.S. Municipal</a:t>
            </a:r>
            <a:r>
              <a:rPr lang="en-US" sz="2000" baseline="0" dirty="0"/>
              <a:t> Green Bond Market (2016)</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5546349108044"/>
          <c:y val="0.15727288208012968"/>
          <c:w val="0.79962387816047031"/>
          <c:h val="0.62267259903722716"/>
        </c:manualLayout>
      </c:layout>
      <c:barChart>
        <c:barDir val="col"/>
        <c:grouping val="clustered"/>
        <c:varyColors val="0"/>
        <c:ser>
          <c:idx val="0"/>
          <c:order val="0"/>
          <c:spPr>
            <a:solidFill>
              <a:srgbClr val="B3B3B3"/>
            </a:solidFill>
            <a:ln>
              <a:noFill/>
            </a:ln>
            <a:effectLst/>
          </c:spPr>
          <c:invertIfNegative val="0"/>
          <c:dPt>
            <c:idx val="1"/>
            <c:invertIfNegative val="0"/>
            <c:bubble3D val="0"/>
            <c:spPr>
              <a:solidFill>
                <a:srgbClr val="E4610F"/>
              </a:solidFill>
              <a:ln>
                <a:noFill/>
              </a:ln>
              <a:effectLst/>
            </c:spPr>
            <c:extLst>
              <c:ext xmlns:c16="http://schemas.microsoft.com/office/drawing/2014/chart" uri="{C3380CC4-5D6E-409C-BE32-E72D297353CC}">
                <c16:uniqueId val="{00000001-0554-4B30-82E0-57DBB3659B5C}"/>
              </c:ext>
            </c:extLst>
          </c:dPt>
          <c:dPt>
            <c:idx val="2"/>
            <c:invertIfNegative val="0"/>
            <c:bubble3D val="0"/>
            <c:spPr>
              <a:solidFill>
                <a:srgbClr val="E4610F"/>
              </a:solidFill>
              <a:ln>
                <a:noFill/>
              </a:ln>
              <a:effectLst/>
            </c:spPr>
            <c:extLst>
              <c:ext xmlns:c16="http://schemas.microsoft.com/office/drawing/2014/chart" uri="{C3380CC4-5D6E-409C-BE32-E72D297353CC}">
                <c16:uniqueId val="{00000003-0554-4B30-82E0-57DBB3659B5C}"/>
              </c:ext>
            </c:extLst>
          </c:dPt>
          <c:dPt>
            <c:idx val="6"/>
            <c:invertIfNegative val="0"/>
            <c:bubble3D val="0"/>
            <c:spPr>
              <a:solidFill>
                <a:srgbClr val="E4610F"/>
              </a:solidFill>
              <a:ln>
                <a:noFill/>
              </a:ln>
              <a:effectLst/>
            </c:spPr>
            <c:extLst>
              <c:ext xmlns:c16="http://schemas.microsoft.com/office/drawing/2014/chart" uri="{C3380CC4-5D6E-409C-BE32-E72D297353CC}">
                <c16:uniqueId val="{00000005-0554-4B30-82E0-57DBB3659B5C}"/>
              </c:ext>
            </c:extLst>
          </c:dPt>
          <c:cat>
            <c:strRef>
              <c:f>'Municipal '!$D$57:$D$67</c:f>
              <c:strCache>
                <c:ptCount val="11"/>
                <c:pt idx="0">
                  <c:v>Transportation</c:v>
                </c:pt>
                <c:pt idx="1">
                  <c:v>Wastewater</c:v>
                </c:pt>
                <c:pt idx="2">
                  <c:v>SRF</c:v>
                </c:pt>
                <c:pt idx="3">
                  <c:v>Housing</c:v>
                </c:pt>
                <c:pt idx="4">
                  <c:v>Education</c:v>
                </c:pt>
                <c:pt idx="5">
                  <c:v>Other</c:v>
                </c:pt>
                <c:pt idx="6">
                  <c:v>Water</c:v>
                </c:pt>
                <c:pt idx="7">
                  <c:v>Power</c:v>
                </c:pt>
                <c:pt idx="8">
                  <c:v>Solid Waste</c:v>
                </c:pt>
                <c:pt idx="9">
                  <c:v>Port</c:v>
                </c:pt>
                <c:pt idx="10">
                  <c:v>Lighting</c:v>
                </c:pt>
              </c:strCache>
            </c:strRef>
          </c:cat>
          <c:val>
            <c:numRef>
              <c:f>'[Green Municipal Bonds in 2016.xlsx]Sheet1'!$E$57:$E$67</c:f>
              <c:numCache>
                <c:formatCode>_(* #,##0_);_(* \(#,##0\);_(* "-"_);_(@_)</c:formatCode>
                <c:ptCount val="11"/>
                <c:pt idx="0">
                  <c:v>2083860000</c:v>
                </c:pt>
                <c:pt idx="1">
                  <c:v>2057985000</c:v>
                </c:pt>
                <c:pt idx="2">
                  <c:v>1331570000</c:v>
                </c:pt>
                <c:pt idx="3">
                  <c:v>707370000</c:v>
                </c:pt>
                <c:pt idx="4">
                  <c:v>618180000</c:v>
                </c:pt>
                <c:pt idx="5">
                  <c:v>481700000</c:v>
                </c:pt>
                <c:pt idx="6">
                  <c:v>386405000</c:v>
                </c:pt>
                <c:pt idx="7">
                  <c:v>289580000</c:v>
                </c:pt>
                <c:pt idx="8">
                  <c:v>174215000</c:v>
                </c:pt>
                <c:pt idx="9">
                  <c:v>35205000</c:v>
                </c:pt>
                <c:pt idx="10">
                  <c:v>16220000</c:v>
                </c:pt>
              </c:numCache>
            </c:numRef>
          </c:val>
          <c:extLst>
            <c:ext xmlns:c16="http://schemas.microsoft.com/office/drawing/2014/chart" uri="{C3380CC4-5D6E-409C-BE32-E72D297353CC}">
              <c16:uniqueId val="{00000006-0554-4B30-82E0-57DBB3659B5C}"/>
            </c:ext>
          </c:extLst>
        </c:ser>
        <c:dLbls>
          <c:showLegendKey val="0"/>
          <c:showVal val="0"/>
          <c:showCatName val="0"/>
          <c:showSerName val="0"/>
          <c:showPercent val="0"/>
          <c:showBubbleSize val="0"/>
        </c:dLbls>
        <c:gapWidth val="150"/>
        <c:overlap val="-27"/>
        <c:axId val="452048512"/>
        <c:axId val="452046872"/>
      </c:barChart>
      <c:lineChart>
        <c:grouping val="standard"/>
        <c:varyColors val="0"/>
        <c:ser>
          <c:idx val="1"/>
          <c:order val="1"/>
          <c:spPr>
            <a:ln w="28575" cap="rnd">
              <a:noFill/>
              <a:round/>
            </a:ln>
            <a:effectLst/>
          </c:spPr>
          <c:marker>
            <c:symbol val="none"/>
          </c:marker>
          <c:cat>
            <c:strRef>
              <c:f>'[Green Municipal Bonds in 2016.xlsx]Sheet1'!$D$57:$D$67</c:f>
              <c:strCache>
                <c:ptCount val="11"/>
                <c:pt idx="0">
                  <c:v>Transportation</c:v>
                </c:pt>
                <c:pt idx="1">
                  <c:v>Wastewater</c:v>
                </c:pt>
                <c:pt idx="2">
                  <c:v>SRF</c:v>
                </c:pt>
                <c:pt idx="3">
                  <c:v>Housing</c:v>
                </c:pt>
                <c:pt idx="4">
                  <c:v>Education</c:v>
                </c:pt>
                <c:pt idx="5">
                  <c:v>Other</c:v>
                </c:pt>
                <c:pt idx="6">
                  <c:v>Water</c:v>
                </c:pt>
                <c:pt idx="7">
                  <c:v>Power</c:v>
                </c:pt>
                <c:pt idx="8">
                  <c:v>Solid Waste</c:v>
                </c:pt>
                <c:pt idx="9">
                  <c:v>Port</c:v>
                </c:pt>
                <c:pt idx="10">
                  <c:v>Lighting</c:v>
                </c:pt>
              </c:strCache>
              <c:extLst xmlns:c15="http://schemas.microsoft.com/office/drawing/2012/chart"/>
            </c:strRef>
          </c:cat>
          <c:val>
            <c:numRef>
              <c:f>'[Green Municipal Bonds in 2016.xlsx]Sheet1'!$F$57:$F$67</c:f>
              <c:numCache>
                <c:formatCode>0%</c:formatCode>
                <c:ptCount val="11"/>
                <c:pt idx="0">
                  <c:v>0.25467931349292189</c:v>
                </c:pt>
                <c:pt idx="1">
                  <c:v>0.25151699585323911</c:v>
                </c:pt>
                <c:pt idx="2">
                  <c:v>0.1627380598829912</c:v>
                </c:pt>
                <c:pt idx="3">
                  <c:v>8.6451347972266931E-2</c:v>
                </c:pt>
                <c:pt idx="4">
                  <c:v>7.5550976560351688E-2</c:v>
                </c:pt>
                <c:pt idx="5">
                  <c:v>5.8871049547253883E-2</c:v>
                </c:pt>
                <c:pt idx="6">
                  <c:v>4.7224554495135226E-2</c:v>
                </c:pt>
                <c:pt idx="7">
                  <c:v>3.5391070226061409E-2</c:v>
                </c:pt>
                <c:pt idx="8">
                  <c:v>2.1291716622119237E-2</c:v>
                </c:pt>
                <c:pt idx="9">
                  <c:v>4.3025852175857856E-3</c:v>
                </c:pt>
                <c:pt idx="10">
                  <c:v>1.9823301300736103E-3</c:v>
                </c:pt>
              </c:numCache>
            </c:numRef>
          </c:val>
          <c:smooth val="0"/>
          <c:extLst>
            <c:ext xmlns:c16="http://schemas.microsoft.com/office/drawing/2014/chart" uri="{C3380CC4-5D6E-409C-BE32-E72D297353CC}">
              <c16:uniqueId val="{00000007-0554-4B30-82E0-57DBB3659B5C}"/>
            </c:ext>
          </c:extLst>
        </c:ser>
        <c:dLbls>
          <c:showLegendKey val="0"/>
          <c:showVal val="0"/>
          <c:showCatName val="0"/>
          <c:showSerName val="0"/>
          <c:showPercent val="0"/>
          <c:showBubbleSize val="0"/>
        </c:dLbls>
        <c:marker val="1"/>
        <c:smooth val="0"/>
        <c:axId val="407568264"/>
        <c:axId val="407566952"/>
      </c:lineChart>
      <c:catAx>
        <c:axId val="45204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2046872"/>
        <c:crosses val="autoZero"/>
        <c:auto val="1"/>
        <c:lblAlgn val="ctr"/>
        <c:lblOffset val="100"/>
        <c:noMultiLvlLbl val="0"/>
      </c:catAx>
      <c:valAx>
        <c:axId val="4520468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2048512"/>
        <c:crosses val="autoZero"/>
        <c:crossBetween val="between"/>
        <c:dispUnits>
          <c:builtInUnit val="billions"/>
        </c:dispUnits>
      </c:valAx>
      <c:valAx>
        <c:axId val="40756695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7568264"/>
        <c:crosses val="max"/>
        <c:crossBetween val="between"/>
      </c:valAx>
      <c:catAx>
        <c:axId val="407568264"/>
        <c:scaling>
          <c:orientation val="minMax"/>
        </c:scaling>
        <c:delete val="1"/>
        <c:axPos val="b"/>
        <c:numFmt formatCode="General" sourceLinked="1"/>
        <c:majorTickMark val="none"/>
        <c:minorTickMark val="none"/>
        <c:tickLblPos val="nextTo"/>
        <c:crossAx val="4075669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567270-22E8-450A-AEF8-FFB5788FA4AA}" type="datetimeFigureOut">
              <a:rPr lang="en-US" smtClean="0"/>
              <a:t>4/19/2017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1ACB1B-2043-44A0-BB10-A226BADE2B42}" type="slidenum">
              <a:rPr lang="en-US" smtClean="0"/>
              <a:t>‹#›</a:t>
            </a:fld>
            <a:endParaRPr lang="en-US"/>
          </a:p>
        </p:txBody>
      </p:sp>
    </p:spTree>
    <p:extLst>
      <p:ext uri="{BB962C8B-B14F-4D97-AF65-F5344CB8AC3E}">
        <p14:creationId xmlns:p14="http://schemas.microsoft.com/office/powerpoint/2010/main" val="3200597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2C5F96-8A6B-4A6F-9DF8-7320456B6DFF}" type="datetimeFigureOut">
              <a:rPr lang="en-US" smtClean="0"/>
              <a:t>4/19/2017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CB0417-4332-4F95-AAC1-5EAA241E18F4}" type="slidenum">
              <a:rPr lang="en-US" smtClean="0"/>
              <a:t>‹#›</a:t>
            </a:fld>
            <a:endParaRPr lang="en-US"/>
          </a:p>
        </p:txBody>
      </p:sp>
    </p:spTree>
    <p:extLst>
      <p:ext uri="{BB962C8B-B14F-4D97-AF65-F5344CB8AC3E}">
        <p14:creationId xmlns:p14="http://schemas.microsoft.com/office/powerpoint/2010/main" val="123824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overning.com/topics/transportation-infrastructure/gov-tapping-private-sector-build-green-infrastructur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a:t>
            </a:r>
            <a:r>
              <a:rPr lang="en-US" baseline="0"/>
              <a:t> financing is good in the US. </a:t>
            </a:r>
            <a:endParaRPr lang="en-US"/>
          </a:p>
          <a:p>
            <a:endParaRPr lang="en-US"/>
          </a:p>
          <a:p>
            <a:r>
              <a:rPr lang="en-US"/>
              <a:t>US municipal Bond market Very diverse, broad</a:t>
            </a:r>
            <a:r>
              <a:rPr lang="en-US" baseline="0"/>
              <a:t> access to low cost tax exempt loan options</a:t>
            </a:r>
          </a:p>
          <a:p>
            <a:endParaRPr lang="en-US" baseline="0"/>
          </a:p>
          <a:p>
            <a:r>
              <a:rPr lang="en-US" baseline="0"/>
              <a:t>Robust State revolving loan fund program in every state that offers options to most utilities. </a:t>
            </a:r>
          </a:p>
          <a:p>
            <a:r>
              <a:rPr lang="en-US" baseline="0"/>
              <a:t> </a:t>
            </a:r>
          </a:p>
          <a:p>
            <a:endParaRPr lang="en-US" baseline="0"/>
          </a:p>
          <a:p>
            <a:r>
              <a:rPr lang="en-US" b="1" baseline="0"/>
              <a:t>Not a lack of capital sources, but a lack of sufficient revenue to support the financing.</a:t>
            </a:r>
          </a:p>
          <a:p>
            <a:endParaRPr lang="en-US" baseline="0"/>
          </a:p>
          <a:p>
            <a:r>
              <a:rPr lang="en-US" baseline="0"/>
              <a:t>Comes down to ability and willingness to raise rates as customers are ultimately paying regardless of whatever financing approach is taken.</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Why look at alternative methods?</a:t>
            </a:r>
            <a:r>
              <a:rPr lang="en-US" baseline="0"/>
              <a:t> When you cant achieve the benefits you are looking for under a traditional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There are some sweet spots where alternative financing can play a role.</a:t>
            </a:r>
            <a:endParaRPr lang="en-US"/>
          </a:p>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11</a:t>
            </a:fld>
            <a:endParaRPr lang="en-US"/>
          </a:p>
        </p:txBody>
      </p:sp>
    </p:spTree>
    <p:extLst>
      <p:ext uri="{BB962C8B-B14F-4D97-AF65-F5344CB8AC3E}">
        <p14:creationId xmlns:p14="http://schemas.microsoft.com/office/powerpoint/2010/main" val="239943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22</a:t>
            </a:fld>
            <a:endParaRPr lang="en-US"/>
          </a:p>
        </p:txBody>
      </p:sp>
    </p:spTree>
    <p:extLst>
      <p:ext uri="{BB962C8B-B14F-4D97-AF65-F5344CB8AC3E}">
        <p14:creationId xmlns:p14="http://schemas.microsoft.com/office/powerpoint/2010/main" val="265208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construct  green infrastructure to manage stormwater from 20 impervious acres (in this case, porous pavement and bio-retention will be built). DC Water will also undertake an evaluation program that includes:  a) pre-construction monitoring of stormwater runoff in the locations where the green infrastructure will be built; b) modeling to identify a range of expected performance outcomes; and c) post-construction monitoring using the same methodology which was used pre-construction.</a:t>
            </a:r>
          </a:p>
          <a:p>
            <a:endParaRPr lang="en-US" dirty="0">
              <a:effectLst/>
            </a:endParaRPr>
          </a:p>
          <a:p>
            <a:r>
              <a:rPr lang="en-US" dirty="0">
                <a:effectLst/>
              </a:rPr>
              <a:t>After the green infrastructure is built, in the year 2021 (the term of this particular contract is 4.5 years) it’s time for DC Water to repay its investors—the precise amount they must pay </a:t>
            </a:r>
            <a:r>
              <a:rPr lang="en-US" i="1" dirty="0">
                <a:effectLst/>
              </a:rPr>
              <a:t>will depend on how well the installed green infrastructure assets perform</a:t>
            </a:r>
            <a:r>
              <a:rPr lang="en-US" dirty="0">
                <a:effectLst/>
              </a:rPr>
              <a:t> against the range of outcomes modeled before construction. If, for example, the assets fall short of the target performance range, DC Water will repay its investors $21.7 million at the mandatory tender date. If, on the other hand, the project performs better than projected, DC Water will pay investors back their principal $25 million, the remaining accrued interest at the 3.43% interest rate agreed to by the parties </a:t>
            </a:r>
            <a:r>
              <a:rPr lang="en-US" i="1" dirty="0">
                <a:effectLst/>
              </a:rPr>
              <a:t>plus</a:t>
            </a:r>
            <a:r>
              <a:rPr lang="en-US" dirty="0">
                <a:effectLst/>
              </a:rPr>
              <a:t> an additional $3.3 million. If the project performs in the middle range of the modeled outcomes, DC Water simply pays the investors back the same amount they were provided upfront ($25 million) plus any remaining interest.</a:t>
            </a:r>
          </a:p>
          <a:p>
            <a:endParaRPr lang="en-US" dirty="0">
              <a:effectLst/>
            </a:endParaRPr>
          </a:p>
          <a:p>
            <a:r>
              <a:rPr lang="en-US" dirty="0"/>
              <a:t>Let’s consider the conventional municipal financing alternatives to the EIB. If DC Water had chosen to use a more traditional route to fund its green infrastructure through directly using bond proceeds, city general funds, or ratepayer funds, they would most likely have had to pay for the entirety of the project regardless of project performance, because that is how most municipal procurement tends to work. The EIB is helpful and different because it ties a project’s spending to its success. In principle, a city could write a similar performance-based contract for any private-public-partnership, but the terms of those contracts can be complicated and the negotiations between the private entity and the municipality can be lengthy. Some places, such as </a:t>
            </a:r>
            <a:r>
              <a:rPr lang="en-US" dirty="0">
                <a:hlinkClick r:id="rId3"/>
              </a:rPr>
              <a:t>Prince George’s County</a:t>
            </a:r>
            <a:r>
              <a:rPr lang="en-US" dirty="0"/>
              <a:t>, have managed to strike P3 deals that do pay on a performance basis. However, for the vast majority of municipal stormwater procurements, cities usually pay up front and, in doing so, assume all project risks.</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8DF254-2EC7-45F9-BD30-BE0E7C158C9E}" type="slidenum">
              <a:rPr lang="en-US" smtClean="0"/>
              <a:t>26</a:t>
            </a:fld>
            <a:endParaRPr lang="en-US" dirty="0"/>
          </a:p>
        </p:txBody>
      </p:sp>
    </p:spTree>
    <p:extLst>
      <p:ext uri="{BB962C8B-B14F-4D97-AF65-F5344CB8AC3E}">
        <p14:creationId xmlns:p14="http://schemas.microsoft.com/office/powerpoint/2010/main" val="297980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12</a:t>
            </a:fld>
            <a:endParaRPr lang="en-US"/>
          </a:p>
        </p:txBody>
      </p:sp>
    </p:spTree>
    <p:extLst>
      <p:ext uri="{BB962C8B-B14F-4D97-AF65-F5344CB8AC3E}">
        <p14:creationId xmlns:p14="http://schemas.microsoft.com/office/powerpoint/2010/main" val="163914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13</a:t>
            </a:fld>
            <a:endParaRPr lang="en-US"/>
          </a:p>
        </p:txBody>
      </p:sp>
    </p:spTree>
    <p:extLst>
      <p:ext uri="{BB962C8B-B14F-4D97-AF65-F5344CB8AC3E}">
        <p14:creationId xmlns:p14="http://schemas.microsoft.com/office/powerpoint/2010/main" val="322937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to capital: Small</a:t>
            </a:r>
            <a:r>
              <a:rPr lang="en-US" baseline="0" dirty="0"/>
              <a:t> portion of utilities have capital access problems due to poor financial condition, high interest rates with traditional financing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Lower borrowing costs – WIFIA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lower life cycle costs and risk transfer – private financing with a p3s…..san Antonio, Carlsbad, </a:t>
            </a:r>
            <a:r>
              <a:rPr lang="en-US" baseline="0" dirty="0" err="1"/>
              <a:t>bayonne</a:t>
            </a:r>
            <a:endParaRPr lang="en-US" dirty="0"/>
          </a:p>
          <a:p>
            <a:endParaRPr lang="en-US" dirty="0"/>
          </a:p>
          <a:p>
            <a:r>
              <a:rPr lang="en-US" dirty="0"/>
              <a:t>Increased investor demand – green</a:t>
            </a:r>
            <a:r>
              <a:rPr lang="en-US" baseline="0" dirty="0"/>
              <a:t>, social, sustainability (social and </a:t>
            </a:r>
            <a:r>
              <a:rPr lang="en-US" baseline="0" dirty="0" err="1"/>
              <a:t>env</a:t>
            </a:r>
            <a:r>
              <a:rPr lang="en-US" baseline="0" dirty="0"/>
              <a:t> investors) micro/mini (small local investors)</a:t>
            </a:r>
          </a:p>
          <a:p>
            <a:endParaRPr lang="en-US" baseline="0" dirty="0"/>
          </a:p>
          <a:p>
            <a:r>
              <a:rPr lang="en-US" baseline="0" dirty="0"/>
              <a:t>Brand image – </a:t>
            </a:r>
            <a:r>
              <a:rPr lang="en-US" baseline="0" dirty="0" err="1"/>
              <a:t>env</a:t>
            </a:r>
            <a:r>
              <a:rPr lang="en-US" baseline="0" dirty="0"/>
              <a:t> green benefits </a:t>
            </a:r>
          </a:p>
          <a:p>
            <a:endParaRPr lang="en-US" baseline="0" dirty="0"/>
          </a:p>
          <a:p>
            <a:r>
              <a:rPr lang="en-US" baseline="0" dirty="0"/>
              <a:t>Certainty – locking in annual reinvestment or rate increases to support a certain a project</a:t>
            </a:r>
          </a:p>
          <a:p>
            <a:endParaRPr lang="en-US" baseline="0" dirty="0"/>
          </a:p>
          <a:p>
            <a:r>
              <a:rPr lang="en-US" baseline="0" dirty="0"/>
              <a:t>Value capture – tax increment financing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14</a:t>
            </a:fld>
            <a:endParaRPr lang="en-US"/>
          </a:p>
        </p:txBody>
      </p:sp>
    </p:spTree>
    <p:extLst>
      <p:ext uri="{BB962C8B-B14F-4D97-AF65-F5344CB8AC3E}">
        <p14:creationId xmlns:p14="http://schemas.microsoft.com/office/powerpoint/2010/main" val="13947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 – table highlights advantages, limitations</a:t>
            </a:r>
          </a:p>
        </p:txBody>
      </p:sp>
      <p:sp>
        <p:nvSpPr>
          <p:cNvPr id="4" name="Slide Number Placeholder 3"/>
          <p:cNvSpPr>
            <a:spLocks noGrp="1"/>
          </p:cNvSpPr>
          <p:nvPr>
            <p:ph type="sldNum" sz="quarter" idx="10"/>
          </p:nvPr>
        </p:nvSpPr>
        <p:spPr/>
        <p:txBody>
          <a:bodyPr/>
          <a:lstStyle/>
          <a:p>
            <a:fld id="{3CCB0417-4332-4F95-AAC1-5EAA241E18F4}" type="slidenum">
              <a:rPr lang="en-US" smtClean="0"/>
              <a:t>15</a:t>
            </a:fld>
            <a:endParaRPr lang="en-US"/>
          </a:p>
        </p:txBody>
      </p:sp>
    </p:spTree>
    <p:extLst>
      <p:ext uri="{BB962C8B-B14F-4D97-AF65-F5344CB8AC3E}">
        <p14:creationId xmlns:p14="http://schemas.microsoft.com/office/powerpoint/2010/main" val="415442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research approach …Talked</a:t>
            </a:r>
            <a:r>
              <a:rPr lang="en-US" baseline="0" dirty="0"/>
              <a:t> to various capital providers about investing in water sector infrastructure </a:t>
            </a:r>
          </a:p>
          <a:p>
            <a:endParaRPr lang="en-US" baseline="0" dirty="0"/>
          </a:p>
          <a:p>
            <a:r>
              <a:rPr lang="en-US" dirty="0"/>
              <a:t>Private</a:t>
            </a:r>
            <a:r>
              <a:rPr lang="en-US" baseline="0" dirty="0"/>
              <a:t> investors –interested in p3s, very interested in large scale water projects around $100M or more but there are not enough p3 projects to satisfy demand.</a:t>
            </a:r>
          </a:p>
          <a:p>
            <a:endParaRPr lang="en-US" baseline="0" dirty="0"/>
          </a:p>
          <a:p>
            <a:r>
              <a:rPr lang="en-US" baseline="0" dirty="0"/>
              <a:t>Investment advisors – demand in socially responsible projects that benefit the environment (demand is retail and institutional and philanthropic (foundations)) .</a:t>
            </a:r>
          </a:p>
          <a:p>
            <a:endParaRPr lang="en-US" baseline="0" dirty="0"/>
          </a:p>
          <a:p>
            <a:r>
              <a:rPr lang="en-US" baseline="0" dirty="0"/>
              <a:t>Local lending institutions that want to invest locally to be a part of the solutions</a:t>
            </a:r>
          </a:p>
          <a:p>
            <a:endParaRPr lang="en-US" baseline="0" dirty="0"/>
          </a:p>
          <a:p>
            <a:r>
              <a:rPr lang="en-US" baseline="0" dirty="0"/>
              <a:t>Government - WIFIA</a:t>
            </a:r>
          </a:p>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16</a:t>
            </a:fld>
            <a:endParaRPr lang="en-US"/>
          </a:p>
        </p:txBody>
      </p:sp>
    </p:spTree>
    <p:extLst>
      <p:ext uri="{BB962C8B-B14F-4D97-AF65-F5344CB8AC3E}">
        <p14:creationId xmlns:p14="http://schemas.microsoft.com/office/powerpoint/2010/main" val="382906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No lack of financing innovation. Research</a:t>
            </a:r>
            <a:r>
              <a:rPr lang="en-US" baseline="0" dirty="0"/>
              <a:t> showed that there are p</a:t>
            </a:r>
            <a:r>
              <a:rPr lang="en-US" dirty="0"/>
              <a:t>lenty of innovative ways</a:t>
            </a:r>
            <a:r>
              <a:rPr lang="en-US" baseline="0" dirty="0"/>
              <a:t> to finance projects that can achieve various benefits and they do have a role to play to address the infrastructure gap. Challenge still remains of raising rates to generate revenues to support the projects. To address affordability issues.</a:t>
            </a:r>
            <a:endParaRPr lang="en-US" dirty="0"/>
          </a:p>
          <a:p>
            <a:endParaRPr lang="en-US" dirty="0"/>
          </a:p>
          <a:p>
            <a:r>
              <a:rPr lang="en-US" dirty="0"/>
              <a:t>2) Use new approaches when they p</a:t>
            </a:r>
            <a:r>
              <a:rPr lang="en-US" baseline="0" dirty="0"/>
              <a:t>rovide tangible benefits over traditional approaches. No one size fits all. Decision support tool provides some insight into this issue.</a:t>
            </a:r>
            <a:endParaRPr lang="en-US" dirty="0"/>
          </a:p>
          <a:p>
            <a:endParaRPr lang="en-US" dirty="0"/>
          </a:p>
          <a:p>
            <a:r>
              <a:rPr lang="en-US" dirty="0"/>
              <a:t>3) </a:t>
            </a:r>
          </a:p>
          <a:p>
            <a:pPr marL="171450" indent="-171450">
              <a:buFont typeface="Arial" panose="020B0604020202020204" pitchFamily="34" charset="0"/>
              <a:buChar char="•"/>
            </a:pPr>
            <a:r>
              <a:rPr lang="en-US" dirty="0"/>
              <a:t>Many</a:t>
            </a:r>
            <a:r>
              <a:rPr lang="en-US" baseline="0" dirty="0"/>
              <a:t> alternatives are new. More best practices and standards and demonstrated successes are needed. </a:t>
            </a:r>
          </a:p>
          <a:p>
            <a:pPr marL="171450" indent="-171450">
              <a:buFont typeface="Arial" panose="020B0604020202020204" pitchFamily="34" charset="0"/>
              <a:buChar char="•"/>
            </a:pPr>
            <a:r>
              <a:rPr lang="en-US" baseline="0" dirty="0"/>
              <a:t>Transaction cost of scale . High upfront costs can limit applicability. </a:t>
            </a:r>
          </a:p>
          <a:p>
            <a:pPr marL="171450" indent="-171450">
              <a:buFont typeface="Arial" panose="020B0604020202020204" pitchFamily="34" charset="0"/>
              <a:buChar char="•"/>
            </a:pPr>
            <a:r>
              <a:rPr lang="en-US" baseline="0" dirty="0"/>
              <a:t>Transparency – many new concepts that require additional disclosures.  (off balance sheet)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4) Multiple financing and funding sources (traditional and new). Coordinating and planning collaboratively across government departments or agencies to stack benefits and funding into an integrated approach could allow different options to be more realistic. (Philanthropic groups driving this option)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endParaRPr lang="en-US" dirty="0"/>
          </a:p>
          <a:p>
            <a:r>
              <a:rPr lang="en-US" dirty="0"/>
              <a:t>Integrated</a:t>
            </a:r>
            <a:r>
              <a:rPr lang="en-US" baseline="0" dirty="0"/>
              <a:t> approach - </a:t>
            </a:r>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17</a:t>
            </a:fld>
            <a:endParaRPr lang="en-US"/>
          </a:p>
        </p:txBody>
      </p:sp>
    </p:spTree>
    <p:extLst>
      <p:ext uri="{BB962C8B-B14F-4D97-AF65-F5344CB8AC3E}">
        <p14:creationId xmlns:p14="http://schemas.microsoft.com/office/powerpoint/2010/main" val="1223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DF254-2EC7-45F9-BD30-BE0E7C158C9E}" type="slidenum">
              <a:rPr lang="en-US" smtClean="0"/>
              <a:t>19</a:t>
            </a:fld>
            <a:endParaRPr lang="en-US"/>
          </a:p>
        </p:txBody>
      </p:sp>
    </p:spTree>
    <p:extLst>
      <p:ext uri="{BB962C8B-B14F-4D97-AF65-F5344CB8AC3E}">
        <p14:creationId xmlns:p14="http://schemas.microsoft.com/office/powerpoint/2010/main" val="14593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B0417-4332-4F95-AAC1-5EAA241E18F4}" type="slidenum">
              <a:rPr lang="en-US" smtClean="0"/>
              <a:t>21</a:t>
            </a:fld>
            <a:endParaRPr lang="en-US"/>
          </a:p>
        </p:txBody>
      </p:sp>
    </p:spTree>
    <p:extLst>
      <p:ext uri="{BB962C8B-B14F-4D97-AF65-F5344CB8AC3E}">
        <p14:creationId xmlns:p14="http://schemas.microsoft.com/office/powerpoint/2010/main" val="3983355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3"/>
          </a:xfrm>
          <a:prstGeom prst="rect">
            <a:avLst/>
          </a:prstGeom>
        </p:spPr>
      </p:pic>
      <p:sp>
        <p:nvSpPr>
          <p:cNvPr id="3" name="Footer Placeholder 4"/>
          <p:cNvSpPr txBox="1">
            <a:spLocks/>
          </p:cNvSpPr>
          <p:nvPr userDrawn="1"/>
        </p:nvSpPr>
        <p:spPr>
          <a:xfrm>
            <a:off x="1402037" y="6734889"/>
            <a:ext cx="7716857" cy="123111"/>
          </a:xfrm>
          <a:prstGeom prst="rect">
            <a:avLst/>
          </a:prstGeom>
        </p:spPr>
        <p:txBody>
          <a:bodyPr wrap="none" lIns="0" tIns="0" rIns="0" bIns="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 2017 Water Research Foundation. ALL RIGHTS RESERVED. No part of this presentation may be copied, reproduced, or otherwise utilized without permission.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titleSlide2.png"/>
          <p:cNvPicPr>
            <a:picLocks noChangeAspect="1"/>
          </p:cNvPicPr>
          <p:nvPr userDrawn="1"/>
        </p:nvPicPr>
        <p:blipFill>
          <a:blip r:embed="rId2" cstate="print"/>
          <a:stretch>
            <a:fillRect/>
          </a:stretch>
        </p:blipFill>
        <p:spPr>
          <a:xfrm>
            <a:off x="377" y="9144"/>
            <a:ext cx="9143245" cy="6857434"/>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3"/>
          <p:cNvSpPr txBox="1">
            <a:spLocks/>
          </p:cNvSpPr>
          <p:nvPr userDrawn="1"/>
        </p:nvSpPr>
        <p:spPr bwMode="auto">
          <a:xfrm>
            <a:off x="6402865" y="6702552"/>
            <a:ext cx="2741135" cy="123111"/>
          </a:xfrm>
          <a:prstGeom prst="rect">
            <a:avLst/>
          </a:prstGeom>
          <a:noFill/>
          <a:ln>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 2017 Water Research Foundation.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ptBars.png"/>
          <p:cNvPicPr>
            <a:picLocks noChangeAspect="1"/>
          </p:cNvPicPr>
          <p:nvPr/>
        </p:nvPicPr>
        <p:blipFill>
          <a:blip r:embed="rId8" cstate="print"/>
          <a:stretch>
            <a:fillRect/>
          </a:stretch>
        </p:blipFill>
        <p:spPr>
          <a:xfrm>
            <a:off x="377" y="0"/>
            <a:ext cx="9143245" cy="341348"/>
          </a:xfrm>
          <a:prstGeom prst="rect">
            <a:avLst/>
          </a:prstGeom>
        </p:spPr>
      </p:pic>
      <p:pic>
        <p:nvPicPr>
          <p:cNvPr id="8" name="Picture 7" descr="pptBars.png"/>
          <p:cNvPicPr>
            <a:picLocks noChangeAspect="1"/>
          </p:cNvPicPr>
          <p:nvPr/>
        </p:nvPicPr>
        <p:blipFill>
          <a:blip r:embed="rId8" cstate="print"/>
          <a:stretch>
            <a:fillRect/>
          </a:stretch>
        </p:blipFill>
        <p:spPr>
          <a:xfrm>
            <a:off x="377" y="6516652"/>
            <a:ext cx="9143245" cy="341348"/>
          </a:xfrm>
          <a:prstGeom prst="rect">
            <a:avLst/>
          </a:prstGeom>
        </p:spPr>
      </p:pic>
      <p:sp>
        <p:nvSpPr>
          <p:cNvPr id="2" name="Title Placeholder 1"/>
          <p:cNvSpPr>
            <a:spLocks noGrp="1"/>
          </p:cNvSpPr>
          <p:nvPr>
            <p:ph type="title"/>
          </p:nvPr>
        </p:nvSpPr>
        <p:spPr>
          <a:xfrm>
            <a:off x="457200" y="47307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txBox="1">
            <a:spLocks/>
          </p:cNvSpPr>
          <p:nvPr/>
        </p:nvSpPr>
        <p:spPr bwMode="auto">
          <a:xfrm>
            <a:off x="6402865" y="6702552"/>
            <a:ext cx="2741135" cy="123111"/>
          </a:xfrm>
          <a:prstGeom prst="rect">
            <a:avLst/>
          </a:prstGeom>
          <a:noFill/>
          <a:ln>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 2017 Water Research Foundation.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55" r:id="rId6"/>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Trebuchet MS"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Trebuchet MS"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Trebuchet MS"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Trebuchet MS"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waterrf.org/" TargetMode="External"/><Relationship Id="rId2" Type="http://schemas.openxmlformats.org/officeDocument/2006/relationships/hyperlink" Target="mailto:jcuppett@waterr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aterrf.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66" y="2430428"/>
            <a:ext cx="8893834" cy="4031873"/>
          </a:xfrm>
          <a:prstGeom prst="rect">
            <a:avLst/>
          </a:prstGeom>
          <a:noFill/>
        </p:spPr>
        <p:txBody>
          <a:bodyPr wrap="square" rtlCol="0">
            <a:spAutoFit/>
          </a:bodyPr>
          <a:lstStyle/>
          <a:p>
            <a:pPr algn="ctr"/>
            <a:r>
              <a:rPr lang="en-US" sz="3200" dirty="0">
                <a:solidFill>
                  <a:schemeClr val="bg1"/>
                </a:solidFill>
              </a:rPr>
              <a:t>WRF #4617 </a:t>
            </a:r>
            <a:r>
              <a:rPr lang="en-US" sz="3200" i="1" dirty="0">
                <a:solidFill>
                  <a:schemeClr val="bg1"/>
                </a:solidFill>
              </a:rPr>
              <a:t>“New and Emerging Capital Providers for Infrastructure Funding”</a:t>
            </a:r>
          </a:p>
          <a:p>
            <a:pPr lvl="0" algn="ctr"/>
            <a:endParaRPr lang="en-US" sz="3200" dirty="0">
              <a:solidFill>
                <a:schemeClr val="bg1"/>
              </a:solidFill>
            </a:endParaRPr>
          </a:p>
          <a:p>
            <a:pPr lvl="0" algn="ctr"/>
            <a:r>
              <a:rPr lang="en-US" sz="3200" dirty="0">
                <a:solidFill>
                  <a:schemeClr val="bg1"/>
                </a:solidFill>
              </a:rPr>
              <a:t>Jonathan Cuppett</a:t>
            </a:r>
          </a:p>
          <a:p>
            <a:pPr lvl="0" algn="ctr"/>
            <a:r>
              <a:rPr lang="en-US" sz="3200" dirty="0">
                <a:solidFill>
                  <a:schemeClr val="bg1"/>
                </a:solidFill>
              </a:rPr>
              <a:t>Water Research Foundation</a:t>
            </a:r>
          </a:p>
          <a:p>
            <a:pPr lvl="0" algn="ctr"/>
            <a:r>
              <a:rPr lang="en-US" sz="3200" dirty="0">
                <a:solidFill>
                  <a:schemeClr val="bg1"/>
                </a:solidFill>
              </a:rPr>
              <a:t>&amp;</a:t>
            </a:r>
          </a:p>
          <a:p>
            <a:pPr lvl="0" algn="ctr"/>
            <a:r>
              <a:rPr lang="en-US" sz="3200" dirty="0">
                <a:solidFill>
                  <a:schemeClr val="bg1"/>
                </a:solidFill>
              </a:rPr>
              <a:t>John Mastracchio</a:t>
            </a:r>
          </a:p>
          <a:p>
            <a:pPr lvl="0" algn="ctr"/>
            <a:r>
              <a:rPr lang="en-US" sz="3200" dirty="0">
                <a:solidFill>
                  <a:schemeClr val="bg1"/>
                </a:solidFill>
              </a:rPr>
              <a:t>Arcadis</a:t>
            </a:r>
          </a:p>
        </p:txBody>
      </p:sp>
    </p:spTree>
    <p:extLst>
      <p:ext uri="{BB962C8B-B14F-4D97-AF65-F5344CB8AC3E}">
        <p14:creationId xmlns:p14="http://schemas.microsoft.com/office/powerpoint/2010/main" val="298975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7" y="248371"/>
            <a:ext cx="8444974" cy="1085674"/>
          </a:xfrm>
        </p:spPr>
        <p:txBody>
          <a:bodyPr>
            <a:normAutofit/>
          </a:bodyPr>
          <a:lstStyle/>
          <a:p>
            <a:r>
              <a:rPr lang="en-US" dirty="0"/>
              <a:t>Project Overview</a:t>
            </a:r>
          </a:p>
        </p:txBody>
      </p:sp>
      <p:graphicFrame>
        <p:nvGraphicFramePr>
          <p:cNvPr id="5" name="Table 4"/>
          <p:cNvGraphicFramePr>
            <a:graphicFrameLocks noGrp="1"/>
          </p:cNvGraphicFramePr>
          <p:nvPr>
            <p:extLst>
              <p:ext uri="{D42A27DB-BD31-4B8C-83A1-F6EECF244321}">
                <p14:modId xmlns:p14="http://schemas.microsoft.com/office/powerpoint/2010/main" val="1879550067"/>
              </p:ext>
            </p:extLst>
          </p:nvPr>
        </p:nvGraphicFramePr>
        <p:xfrm>
          <a:off x="291547" y="1334045"/>
          <a:ext cx="8550375" cy="3439312"/>
        </p:xfrm>
        <a:graphic>
          <a:graphicData uri="http://schemas.openxmlformats.org/drawingml/2006/table">
            <a:tbl>
              <a:tblPr firstRow="1" bandRow="1">
                <a:tableStyleId>{BC89EF96-8CEA-46FF-86C4-4CE0E7609802}</a:tableStyleId>
              </a:tblPr>
              <a:tblGrid>
                <a:gridCol w="1289235">
                  <a:extLst>
                    <a:ext uri="{9D8B030D-6E8A-4147-A177-3AD203B41FA5}">
                      <a16:colId xmlns:a16="http://schemas.microsoft.com/office/drawing/2014/main" val="20000"/>
                    </a:ext>
                  </a:extLst>
                </a:gridCol>
                <a:gridCol w="7261140">
                  <a:extLst>
                    <a:ext uri="{9D8B030D-6E8A-4147-A177-3AD203B41FA5}">
                      <a16:colId xmlns:a16="http://schemas.microsoft.com/office/drawing/2014/main" val="20001"/>
                    </a:ext>
                  </a:extLst>
                </a:gridCol>
              </a:tblGrid>
              <a:tr h="848268">
                <a:tc>
                  <a:txBody>
                    <a:bodyPr/>
                    <a:lstStyle/>
                    <a:p>
                      <a:r>
                        <a:rPr lang="en-US" sz="1800" b="1" dirty="0">
                          <a:solidFill>
                            <a:schemeClr val="bg1"/>
                          </a:solidFill>
                          <a:latin typeface="Arial" panose="020B0604020202020204" pitchFamily="34" charset="0"/>
                          <a:cs typeface="Arial" panose="020B0604020202020204" pitchFamily="34" charset="0"/>
                        </a:rPr>
                        <a:t>Purpose: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r>
                        <a:rPr lang="en-US" sz="1800" b="0" dirty="0">
                          <a:solidFill>
                            <a:schemeClr val="bg1"/>
                          </a:solidFill>
                          <a:latin typeface="Arial" panose="020B0604020202020204" pitchFamily="34" charset="0"/>
                          <a:cs typeface="Arial" panose="020B0604020202020204" pitchFamily="34" charset="0"/>
                        </a:rPr>
                        <a:t>Provide water industry</a:t>
                      </a:r>
                      <a:r>
                        <a:rPr lang="en-US" sz="1800" b="0" baseline="0" dirty="0">
                          <a:solidFill>
                            <a:schemeClr val="bg1"/>
                          </a:solidFill>
                          <a:latin typeface="Arial" panose="020B0604020202020204" pitchFamily="34" charset="0"/>
                          <a:cs typeface="Arial" panose="020B0604020202020204" pitchFamily="34" charset="0"/>
                        </a:rPr>
                        <a:t> with a resource that documents the body of knowledge of new and emerging financing alternatives.  </a:t>
                      </a:r>
                      <a:endParaRPr lang="en-US" sz="1800" b="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660817">
                <a:tc>
                  <a:txBody>
                    <a:bodyPr/>
                    <a:lstStyle/>
                    <a:p>
                      <a:r>
                        <a:rPr lang="en-US" sz="1800" b="1" dirty="0">
                          <a:solidFill>
                            <a:schemeClr val="tx1"/>
                          </a:solidFill>
                          <a:latin typeface="Arial" panose="020B0604020202020204" pitchFamily="34" charset="0"/>
                          <a:cs typeface="Arial" panose="020B0604020202020204" pitchFamily="34" charset="0"/>
                        </a:rPr>
                        <a:t>Approach: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285750" indent="-285750">
                        <a:lnSpc>
                          <a:spcPts val="2000"/>
                        </a:lnSpc>
                        <a:buFontTx/>
                        <a:buChar char="-"/>
                      </a:pPr>
                      <a:r>
                        <a:rPr lang="en-US" sz="1800" b="0" dirty="0">
                          <a:solidFill>
                            <a:schemeClr val="tx1"/>
                          </a:solidFill>
                          <a:latin typeface="Arial" panose="020B0604020202020204" pitchFamily="34" charset="0"/>
                          <a:cs typeface="Arial" panose="020B0604020202020204" pitchFamily="34" charset="0"/>
                        </a:rPr>
                        <a:t>Literature review</a:t>
                      </a:r>
                    </a:p>
                    <a:p>
                      <a:pPr marL="285750" indent="-285750">
                        <a:lnSpc>
                          <a:spcPts val="2000"/>
                        </a:lnSpc>
                        <a:buFontTx/>
                        <a:buChar char="-"/>
                      </a:pPr>
                      <a:r>
                        <a:rPr lang="en-US" sz="1800" b="0" dirty="0">
                          <a:solidFill>
                            <a:schemeClr val="tx1"/>
                          </a:solidFill>
                          <a:latin typeface="Arial" panose="020B0604020202020204" pitchFamily="34" charset="0"/>
                          <a:cs typeface="Arial" panose="020B0604020202020204" pitchFamily="34" charset="0"/>
                        </a:rPr>
                        <a:t>Interviews with</a:t>
                      </a:r>
                      <a:r>
                        <a:rPr lang="en-US" sz="1800" b="0" baseline="0" dirty="0">
                          <a:solidFill>
                            <a:schemeClr val="tx1"/>
                          </a:solidFill>
                          <a:latin typeface="Arial" panose="020B0604020202020204" pitchFamily="34" charset="0"/>
                          <a:cs typeface="Arial" panose="020B0604020202020204" pitchFamily="34" charset="0"/>
                        </a:rPr>
                        <a:t> issuers and investors</a:t>
                      </a:r>
                    </a:p>
                    <a:p>
                      <a:pPr marL="285750" indent="-285750">
                        <a:lnSpc>
                          <a:spcPts val="2000"/>
                        </a:lnSpc>
                        <a:buFontTx/>
                        <a:buChar char="-"/>
                      </a:pPr>
                      <a:r>
                        <a:rPr lang="en-US" sz="1800" b="0" baseline="0" dirty="0">
                          <a:solidFill>
                            <a:schemeClr val="tx1"/>
                          </a:solidFill>
                          <a:latin typeface="Arial" panose="020B0604020202020204" pitchFamily="34" charset="0"/>
                          <a:cs typeface="Arial" panose="020B0604020202020204" pitchFamily="34" charset="0"/>
                        </a:rPr>
                        <a:t>Case study successes and lessons learned</a:t>
                      </a:r>
                    </a:p>
                    <a:p>
                      <a:pPr marL="285750" indent="-285750">
                        <a:lnSpc>
                          <a:spcPts val="2000"/>
                        </a:lnSpc>
                        <a:buFontTx/>
                        <a:buChar char="-"/>
                      </a:pPr>
                      <a:r>
                        <a:rPr lang="en-US" sz="1800" b="0" baseline="0" dirty="0">
                          <a:solidFill>
                            <a:schemeClr val="tx1"/>
                          </a:solidFill>
                          <a:latin typeface="Arial" panose="020B0604020202020204" pitchFamily="34" charset="0"/>
                          <a:cs typeface="Arial" panose="020B0604020202020204" pitchFamily="34" charset="0"/>
                        </a:rPr>
                        <a:t>Workshops with municipal finance professionals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930227">
                <a:tc>
                  <a:txBody>
                    <a:bodyPr/>
                    <a:lstStyle/>
                    <a:p>
                      <a:r>
                        <a:rPr lang="en-US" sz="1800" b="1" dirty="0">
                          <a:solidFill>
                            <a:schemeClr val="bg1"/>
                          </a:solidFill>
                          <a:latin typeface="Arial" panose="020B0604020202020204" pitchFamily="34" charset="0"/>
                          <a:cs typeface="Arial" panose="020B0604020202020204" pitchFamily="34" charset="0"/>
                        </a:rPr>
                        <a:t>Team:</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nSpc>
                          <a:spcPts val="2000"/>
                        </a:lnSpc>
                      </a:pPr>
                      <a:r>
                        <a:rPr lang="en-US" sz="1800" b="0" dirty="0">
                          <a:solidFill>
                            <a:schemeClr val="bg1"/>
                          </a:solidFill>
                          <a:latin typeface="Arial" panose="020B0604020202020204" pitchFamily="34" charset="0"/>
                          <a:cs typeface="Arial" panose="020B0604020202020204" pitchFamily="34" charset="0"/>
                        </a:rPr>
                        <a:t>Arcadis;</a:t>
                      </a:r>
                      <a:r>
                        <a:rPr lang="en-US" sz="1800" b="0" baseline="0" dirty="0">
                          <a:solidFill>
                            <a:schemeClr val="bg1"/>
                          </a:solidFill>
                          <a:latin typeface="Arial" panose="020B0604020202020204" pitchFamily="34" charset="0"/>
                          <a:cs typeface="Arial" panose="020B0604020202020204" pitchFamily="34" charset="0"/>
                        </a:rPr>
                        <a:t> Hawkins Delafield &amp; Wood; Public Resources Advisory Group, Ceres, Standard &amp; Poor’s Rating Service, various utilities</a:t>
                      </a:r>
                      <a:endParaRPr lang="en-US" sz="1800" b="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389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09238"/>
            <a:ext cx="8229600" cy="1143000"/>
          </a:xfrm>
        </p:spPr>
        <p:txBody>
          <a:bodyPr>
            <a:noAutofit/>
          </a:bodyPr>
          <a:lstStyle/>
          <a:p>
            <a:r>
              <a:rPr lang="en-US" dirty="0">
                <a:solidFill>
                  <a:srgbClr val="1D62A0"/>
                </a:solidFill>
              </a:rPr>
              <a:t>Traditional Financing</a:t>
            </a:r>
          </a:p>
        </p:txBody>
      </p:sp>
      <p:sp>
        <p:nvSpPr>
          <p:cNvPr id="13" name="Rectangle 12"/>
          <p:cNvSpPr/>
          <p:nvPr/>
        </p:nvSpPr>
        <p:spPr>
          <a:xfrm>
            <a:off x="1524000" y="2041016"/>
            <a:ext cx="6362700" cy="5713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34483" rIns="134483" bIns="134483" numCol="1" spcCol="1270" anchor="ctr" anchorCtr="0">
            <a:noAutofit/>
          </a:bodyPr>
          <a:lstStyle/>
          <a:p>
            <a:pPr marL="0" lvl="0" indent="0" algn="l" defTabSz="1200150" rtl="0" eaLnBrk="1" latinLnBrk="0" hangingPunct="1">
              <a:lnSpc>
                <a:spcPct val="90000"/>
              </a:lnSpc>
              <a:spcBef>
                <a:spcPct val="0"/>
              </a:spcBef>
              <a:spcAft>
                <a:spcPct val="35000"/>
              </a:spcAft>
              <a:buClrTx/>
              <a:buSzPts val="3200"/>
              <a:buFont typeface="Arial" panose="020B0604020202020204" pitchFamily="34" charset="0"/>
              <a:buNone/>
            </a:pPr>
            <a:r>
              <a:rPr lang="en-US" sz="2200" kern="1200" dirty="0">
                <a:latin typeface="Arial" panose="020B0604020202020204" pitchFamily="34" charset="0"/>
                <a:cs typeface="Arial" panose="020B0604020202020204" pitchFamily="34" charset="0"/>
              </a:rPr>
              <a:t>Revenue Bonds, GO Bonds, SRF Loans </a:t>
            </a:r>
          </a:p>
        </p:txBody>
      </p:sp>
      <p:sp>
        <p:nvSpPr>
          <p:cNvPr id="14" name="Rectangle 13"/>
          <p:cNvSpPr/>
          <p:nvPr/>
        </p:nvSpPr>
        <p:spPr>
          <a:xfrm>
            <a:off x="1524000" y="2786107"/>
            <a:ext cx="6362700" cy="5713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34483" rIns="134483" bIns="134483" numCol="1" spcCol="1270" anchor="ctr" anchorCtr="0">
            <a:noAutofit/>
          </a:bodyPr>
          <a:lstStyle/>
          <a:p>
            <a:pPr marL="0" lvl="0" indent="0" algn="l" defTabSz="1200150" rtl="0" eaLnBrk="1" latinLnBrk="0" hangingPunct="1">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Reliable, low cost financing sources</a:t>
            </a:r>
          </a:p>
        </p:txBody>
      </p:sp>
      <p:sp>
        <p:nvSpPr>
          <p:cNvPr id="15" name="Rectangle 14"/>
          <p:cNvSpPr/>
          <p:nvPr/>
        </p:nvSpPr>
        <p:spPr>
          <a:xfrm>
            <a:off x="1524000" y="3507496"/>
            <a:ext cx="6362700" cy="5713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34483" rIns="134483" bIns="134483" numCol="1" spcCol="1270" anchor="ctr" anchorCtr="0">
            <a:noAutofit/>
          </a:bodyPr>
          <a:lstStyle/>
          <a:p>
            <a:pPr marL="0" lvl="0" indent="0" algn="l" defTabSz="1200150" rtl="0" eaLnBrk="1" latinLnBrk="0" hangingPunct="1">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Most water utilities can access</a:t>
            </a:r>
          </a:p>
        </p:txBody>
      </p:sp>
      <p:sp>
        <p:nvSpPr>
          <p:cNvPr id="16" name="Rectangle 15"/>
          <p:cNvSpPr/>
          <p:nvPr/>
        </p:nvSpPr>
        <p:spPr>
          <a:xfrm>
            <a:off x="1524000" y="4243420"/>
            <a:ext cx="6362700" cy="5713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34483" rIns="134483" bIns="134483" numCol="1" spcCol="1270" anchor="ctr" anchorCtr="0">
            <a:noAutofit/>
          </a:bodyPr>
          <a:lstStyle/>
          <a:p>
            <a:pPr marL="0" lvl="0" indent="0" algn="l" defTabSz="1200150" rtl="0" eaLnBrk="1" latinLnBrk="0" hangingPunct="1">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Relatively low issuance cost</a:t>
            </a:r>
          </a:p>
        </p:txBody>
      </p:sp>
      <p:sp>
        <p:nvSpPr>
          <p:cNvPr id="17" name="Rectangle 16"/>
          <p:cNvSpPr/>
          <p:nvPr/>
        </p:nvSpPr>
        <p:spPr>
          <a:xfrm>
            <a:off x="1524000" y="4969946"/>
            <a:ext cx="6362700" cy="5713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134483" rIns="134483" bIns="134483" numCol="1" spcCol="1270" anchor="ctr" anchorCtr="0">
            <a:noAutofit/>
          </a:bodyPr>
          <a:lstStyle/>
          <a:p>
            <a:pPr marL="0" lvl="0" indent="0" algn="l" defTabSz="1200150" rtl="0" eaLnBrk="1" latinLnBrk="0" hangingPunct="1">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Sufficient demand and capacity in the market</a:t>
            </a:r>
          </a:p>
        </p:txBody>
      </p:sp>
      <p:grpSp>
        <p:nvGrpSpPr>
          <p:cNvPr id="28" name="Group 27"/>
          <p:cNvGrpSpPr/>
          <p:nvPr/>
        </p:nvGrpSpPr>
        <p:grpSpPr>
          <a:xfrm>
            <a:off x="1029783" y="3440010"/>
            <a:ext cx="691260" cy="691260"/>
            <a:chOff x="1029783" y="3507819"/>
            <a:chExt cx="691260" cy="691260"/>
          </a:xfrm>
        </p:grpSpPr>
        <p:sp>
          <p:nvSpPr>
            <p:cNvPr id="24" name="Oval 23"/>
            <p:cNvSpPr/>
            <p:nvPr/>
          </p:nvSpPr>
          <p:spPr>
            <a:xfrm>
              <a:off x="1029783" y="3507819"/>
              <a:ext cx="691260" cy="6912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20"/>
            <p:cNvSpPr>
              <a:spLocks noChangeArrowheads="1"/>
            </p:cNvSpPr>
            <p:nvPr/>
          </p:nvSpPr>
          <p:spPr bwMode="auto">
            <a:xfrm>
              <a:off x="1222435" y="3607917"/>
              <a:ext cx="301565" cy="512660"/>
            </a:xfrm>
            <a:custGeom>
              <a:avLst/>
              <a:gdLst>
                <a:gd name="T0" fmla="*/ 67314 w 283"/>
                <a:gd name="T1" fmla="*/ 4057 h 479"/>
                <a:gd name="T2" fmla="*/ 67314 w 283"/>
                <a:gd name="T3" fmla="*/ 4057 h 479"/>
                <a:gd name="T4" fmla="*/ 59237 w 283"/>
                <a:gd name="T5" fmla="*/ 4057 h 479"/>
                <a:gd name="T6" fmla="*/ 0 w 283"/>
                <a:gd name="T7" fmla="*/ 155502 h 479"/>
                <a:gd name="T8" fmla="*/ 63276 w 283"/>
                <a:gd name="T9" fmla="*/ 215449 h 479"/>
                <a:gd name="T10" fmla="*/ 126551 w 283"/>
                <a:gd name="T11" fmla="*/ 155502 h 479"/>
                <a:gd name="T12" fmla="*/ 67314 w 283"/>
                <a:gd name="T13" fmla="*/ 4057 h 479"/>
                <a:gd name="T14" fmla="*/ 55198 w 283"/>
                <a:gd name="T15" fmla="*/ 91949 h 479"/>
                <a:gd name="T16" fmla="*/ 55198 w 283"/>
                <a:gd name="T17" fmla="*/ 91949 h 479"/>
                <a:gd name="T18" fmla="*/ 55198 w 283"/>
                <a:gd name="T19" fmla="*/ 99611 h 479"/>
                <a:gd name="T20" fmla="*/ 43530 w 283"/>
                <a:gd name="T21" fmla="*/ 151446 h 479"/>
                <a:gd name="T22" fmla="*/ 31413 w 283"/>
                <a:gd name="T23" fmla="*/ 167672 h 479"/>
                <a:gd name="T24" fmla="*/ 19746 w 283"/>
                <a:gd name="T25" fmla="*/ 155502 h 479"/>
                <a:gd name="T26" fmla="*/ 39491 w 283"/>
                <a:gd name="T27" fmla="*/ 99611 h 479"/>
                <a:gd name="T28" fmla="*/ 51159 w 283"/>
                <a:gd name="T29" fmla="*/ 87442 h 479"/>
                <a:gd name="T30" fmla="*/ 55198 w 283"/>
                <a:gd name="T31" fmla="*/ 87442 h 479"/>
                <a:gd name="T32" fmla="*/ 55198 w 283"/>
                <a:gd name="T33" fmla="*/ 91949 h 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7" name="Group 26"/>
          <p:cNvGrpSpPr/>
          <p:nvPr/>
        </p:nvGrpSpPr>
        <p:grpSpPr>
          <a:xfrm>
            <a:off x="1029783" y="4156457"/>
            <a:ext cx="691260" cy="691260"/>
            <a:chOff x="1029783" y="4224266"/>
            <a:chExt cx="691260" cy="691260"/>
          </a:xfrm>
        </p:grpSpPr>
        <p:sp>
          <p:nvSpPr>
            <p:cNvPr id="25" name="Oval 24"/>
            <p:cNvSpPr/>
            <p:nvPr/>
          </p:nvSpPr>
          <p:spPr>
            <a:xfrm>
              <a:off x="1029783" y="4224266"/>
              <a:ext cx="691260" cy="6912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2"/>
            <p:cNvSpPr>
              <a:spLocks noChangeArrowheads="1"/>
            </p:cNvSpPr>
            <p:nvPr/>
          </p:nvSpPr>
          <p:spPr bwMode="auto">
            <a:xfrm flipV="1">
              <a:off x="1105939" y="4436844"/>
              <a:ext cx="534556" cy="266104"/>
            </a:xfrm>
            <a:custGeom>
              <a:avLst/>
              <a:gdLst>
                <a:gd name="T0" fmla="*/ 208635 w 609"/>
                <a:gd name="T1" fmla="*/ 61053 h 305"/>
                <a:gd name="T2" fmla="*/ 208635 w 609"/>
                <a:gd name="T3" fmla="*/ 61053 h 305"/>
                <a:gd name="T4" fmla="*/ 198563 w 609"/>
                <a:gd name="T5" fmla="*/ 50638 h 305"/>
                <a:gd name="T6" fmla="*/ 198563 w 609"/>
                <a:gd name="T7" fmla="*/ 35555 h 305"/>
                <a:gd name="T8" fmla="*/ 147484 w 609"/>
                <a:gd name="T9" fmla="*/ 86193 h 305"/>
                <a:gd name="T10" fmla="*/ 147484 w 609"/>
                <a:gd name="T11" fmla="*/ 86193 h 305"/>
                <a:gd name="T12" fmla="*/ 127339 w 609"/>
                <a:gd name="T13" fmla="*/ 104150 h 305"/>
                <a:gd name="T14" fmla="*/ 127339 w 609"/>
                <a:gd name="T15" fmla="*/ 104150 h 305"/>
                <a:gd name="T16" fmla="*/ 119785 w 609"/>
                <a:gd name="T17" fmla="*/ 109178 h 305"/>
                <a:gd name="T18" fmla="*/ 111872 w 609"/>
                <a:gd name="T19" fmla="*/ 104150 h 305"/>
                <a:gd name="T20" fmla="*/ 111872 w 609"/>
                <a:gd name="T21" fmla="*/ 104150 h 305"/>
                <a:gd name="T22" fmla="*/ 66188 w 609"/>
                <a:gd name="T23" fmla="*/ 58539 h 305"/>
                <a:gd name="T24" fmla="*/ 17986 w 609"/>
                <a:gd name="T25" fmla="*/ 104150 h 305"/>
                <a:gd name="T26" fmla="*/ 17986 w 609"/>
                <a:gd name="T27" fmla="*/ 104150 h 305"/>
                <a:gd name="T28" fmla="*/ 10432 w 609"/>
                <a:gd name="T29" fmla="*/ 109178 h 305"/>
                <a:gd name="T30" fmla="*/ 0 w 609"/>
                <a:gd name="T31" fmla="*/ 99122 h 305"/>
                <a:gd name="T32" fmla="*/ 5396 w 609"/>
                <a:gd name="T33" fmla="*/ 91221 h 305"/>
                <a:gd name="T34" fmla="*/ 5396 w 609"/>
                <a:gd name="T35" fmla="*/ 91221 h 305"/>
                <a:gd name="T36" fmla="*/ 58634 w 609"/>
                <a:gd name="T37" fmla="*/ 38069 h 305"/>
                <a:gd name="T38" fmla="*/ 58634 w 609"/>
                <a:gd name="T39" fmla="*/ 38069 h 305"/>
                <a:gd name="T40" fmla="*/ 66188 w 609"/>
                <a:gd name="T41" fmla="*/ 33041 h 305"/>
                <a:gd name="T42" fmla="*/ 71224 w 609"/>
                <a:gd name="T43" fmla="*/ 38069 h 305"/>
                <a:gd name="T44" fmla="*/ 71224 w 609"/>
                <a:gd name="T45" fmla="*/ 38069 h 305"/>
                <a:gd name="T46" fmla="*/ 119785 w 609"/>
                <a:gd name="T47" fmla="*/ 83679 h 305"/>
                <a:gd name="T48" fmla="*/ 132375 w 609"/>
                <a:gd name="T49" fmla="*/ 71109 h 305"/>
                <a:gd name="T50" fmla="*/ 132375 w 609"/>
                <a:gd name="T51" fmla="*/ 71109 h 305"/>
                <a:gd name="T52" fmla="*/ 134893 w 609"/>
                <a:gd name="T53" fmla="*/ 68595 h 305"/>
                <a:gd name="T54" fmla="*/ 139929 w 609"/>
                <a:gd name="T55" fmla="*/ 63567 h 305"/>
                <a:gd name="T56" fmla="*/ 139929 w 609"/>
                <a:gd name="T57" fmla="*/ 63567 h 305"/>
                <a:gd name="T58" fmla="*/ 183095 w 609"/>
                <a:gd name="T59" fmla="*/ 20471 h 305"/>
                <a:gd name="T60" fmla="*/ 167987 w 609"/>
                <a:gd name="T61" fmla="*/ 20471 h 305"/>
                <a:gd name="T62" fmla="*/ 157915 w 609"/>
                <a:gd name="T63" fmla="*/ 10056 h 305"/>
                <a:gd name="T64" fmla="*/ 167987 w 609"/>
                <a:gd name="T65" fmla="*/ 0 h 305"/>
                <a:gd name="T66" fmla="*/ 208635 w 609"/>
                <a:gd name="T67" fmla="*/ 0 h 305"/>
                <a:gd name="T68" fmla="*/ 218707 w 609"/>
                <a:gd name="T69" fmla="*/ 10056 h 305"/>
                <a:gd name="T70" fmla="*/ 218707 w 609"/>
                <a:gd name="T71" fmla="*/ 50638 h 305"/>
                <a:gd name="T72" fmla="*/ 208635 w 609"/>
                <a:gd name="T73" fmla="*/ 61053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cubicBezTo>
                    <a:pt x="354" y="290"/>
                    <a:pt x="354" y="290"/>
                    <a:pt x="354" y="290"/>
                  </a:cubicBezTo>
                  <a:cubicBezTo>
                    <a:pt x="347" y="297"/>
                    <a:pt x="340" y="304"/>
                    <a:pt x="333" y="304"/>
                  </a:cubicBezTo>
                  <a:cubicBezTo>
                    <a:pt x="326" y="304"/>
                    <a:pt x="318" y="297"/>
                    <a:pt x="311" y="290"/>
                  </a:cubicBezTo>
                  <a:cubicBezTo>
                    <a:pt x="184" y="163"/>
                    <a:pt x="184" y="163"/>
                    <a:pt x="184" y="163"/>
                  </a:cubicBezTo>
                  <a:cubicBezTo>
                    <a:pt x="50" y="290"/>
                    <a:pt x="50" y="290"/>
                    <a:pt x="50" y="290"/>
                  </a:cubicBezTo>
                  <a:cubicBezTo>
                    <a:pt x="43" y="297"/>
                    <a:pt x="36" y="304"/>
                    <a:pt x="29" y="304"/>
                  </a:cubicBezTo>
                  <a:cubicBezTo>
                    <a:pt x="15" y="304"/>
                    <a:pt x="0" y="290"/>
                    <a:pt x="0" y="276"/>
                  </a:cubicBezTo>
                  <a:cubicBezTo>
                    <a:pt x="0" y="269"/>
                    <a:pt x="8" y="261"/>
                    <a:pt x="15" y="254"/>
                  </a:cubicBezTo>
                  <a:cubicBezTo>
                    <a:pt x="163" y="106"/>
                    <a:pt x="163" y="106"/>
                    <a:pt x="163" y="106"/>
                  </a:cubicBezTo>
                  <a:cubicBezTo>
                    <a:pt x="170" y="99"/>
                    <a:pt x="177" y="92"/>
                    <a:pt x="184" y="92"/>
                  </a:cubicBezTo>
                  <a:cubicBezTo>
                    <a:pt x="191" y="92"/>
                    <a:pt x="198" y="99"/>
                    <a:pt x="198" y="106"/>
                  </a:cubicBezTo>
                  <a:cubicBezTo>
                    <a:pt x="333" y="233"/>
                    <a:pt x="333" y="233"/>
                    <a:pt x="333" y="233"/>
                  </a:cubicBezTo>
                  <a:cubicBezTo>
                    <a:pt x="368" y="198"/>
                    <a:pt x="368" y="198"/>
                    <a:pt x="368" y="198"/>
                  </a:cubicBezTo>
                  <a:cubicBezTo>
                    <a:pt x="375" y="191"/>
                    <a:pt x="375" y="191"/>
                    <a:pt x="375" y="191"/>
                  </a:cubicBezTo>
                  <a:cubicBezTo>
                    <a:pt x="389" y="177"/>
                    <a:pt x="389" y="177"/>
                    <a:pt x="389" y="177"/>
                  </a:cubicBez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29" name="Group 28"/>
          <p:cNvGrpSpPr/>
          <p:nvPr/>
        </p:nvGrpSpPr>
        <p:grpSpPr>
          <a:xfrm>
            <a:off x="1029783" y="2717937"/>
            <a:ext cx="691260" cy="691260"/>
            <a:chOff x="1029783" y="2785746"/>
            <a:chExt cx="691260" cy="691260"/>
          </a:xfrm>
        </p:grpSpPr>
        <p:sp>
          <p:nvSpPr>
            <p:cNvPr id="22" name="Oval 21"/>
            <p:cNvSpPr/>
            <p:nvPr/>
          </p:nvSpPr>
          <p:spPr>
            <a:xfrm>
              <a:off x="1029783" y="2785746"/>
              <a:ext cx="691260" cy="6912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143" y="2940877"/>
              <a:ext cx="444540" cy="380999"/>
            </a:xfrm>
            <a:prstGeom prst="rect">
              <a:avLst/>
            </a:prstGeom>
          </p:spPr>
        </p:pic>
      </p:grpSp>
      <p:grpSp>
        <p:nvGrpSpPr>
          <p:cNvPr id="31" name="Group 30"/>
          <p:cNvGrpSpPr/>
          <p:nvPr/>
        </p:nvGrpSpPr>
        <p:grpSpPr>
          <a:xfrm>
            <a:off x="1029783" y="1964816"/>
            <a:ext cx="691260" cy="691260"/>
            <a:chOff x="1029783" y="2032625"/>
            <a:chExt cx="691260" cy="691260"/>
          </a:xfrm>
        </p:grpSpPr>
        <p:sp>
          <p:nvSpPr>
            <p:cNvPr id="21" name="Oval 20"/>
            <p:cNvSpPr/>
            <p:nvPr/>
          </p:nvSpPr>
          <p:spPr>
            <a:xfrm>
              <a:off x="1029783" y="2032625"/>
              <a:ext cx="691260" cy="6912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585" y="2148540"/>
              <a:ext cx="441263" cy="441263"/>
            </a:xfrm>
            <a:prstGeom prst="rect">
              <a:avLst/>
            </a:prstGeom>
          </p:spPr>
        </p:pic>
      </p:grpSp>
      <p:grpSp>
        <p:nvGrpSpPr>
          <p:cNvPr id="35" name="Group 34"/>
          <p:cNvGrpSpPr/>
          <p:nvPr/>
        </p:nvGrpSpPr>
        <p:grpSpPr>
          <a:xfrm>
            <a:off x="1029783" y="4892868"/>
            <a:ext cx="691260" cy="691260"/>
            <a:chOff x="1029783" y="4892868"/>
            <a:chExt cx="691260" cy="691260"/>
          </a:xfrm>
        </p:grpSpPr>
        <p:sp>
          <p:nvSpPr>
            <p:cNvPr id="26" name="Oval 25"/>
            <p:cNvSpPr/>
            <p:nvPr/>
          </p:nvSpPr>
          <p:spPr>
            <a:xfrm>
              <a:off x="1029783" y="4892868"/>
              <a:ext cx="691260" cy="69126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688" y="4985368"/>
              <a:ext cx="458216" cy="458216"/>
            </a:xfrm>
            <a:prstGeom prst="rect">
              <a:avLst/>
            </a:prstGeom>
          </p:spPr>
        </p:pic>
      </p:grpSp>
    </p:spTree>
    <p:extLst>
      <p:ext uri="{BB962C8B-B14F-4D97-AF65-F5344CB8AC3E}">
        <p14:creationId xmlns:p14="http://schemas.microsoft.com/office/powerpoint/2010/main" val="26248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45" y="473075"/>
            <a:ext cx="8938355" cy="693573"/>
          </a:xfrm>
        </p:spPr>
        <p:txBody>
          <a:bodyPr>
            <a:noAutofit/>
          </a:bodyPr>
          <a:lstStyle/>
          <a:p>
            <a:r>
              <a:rPr lang="en-US" sz="3600" dirty="0">
                <a:solidFill>
                  <a:srgbClr val="1D62A0"/>
                </a:solidFill>
              </a:rPr>
              <a:t>Financing Alternatives</a:t>
            </a:r>
          </a:p>
        </p:txBody>
      </p:sp>
      <p:sp>
        <p:nvSpPr>
          <p:cNvPr id="7" name="Rounded Rectangle 6"/>
          <p:cNvSpPr/>
          <p:nvPr/>
        </p:nvSpPr>
        <p:spPr>
          <a:xfrm>
            <a:off x="205645" y="1524000"/>
            <a:ext cx="2743200"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Partnerships</a:t>
            </a:r>
          </a:p>
        </p:txBody>
      </p:sp>
      <p:sp>
        <p:nvSpPr>
          <p:cNvPr id="8" name="Rounded Rectangle 7"/>
          <p:cNvSpPr/>
          <p:nvPr/>
        </p:nvSpPr>
        <p:spPr>
          <a:xfrm>
            <a:off x="1675084" y="2254496"/>
            <a:ext cx="1120040" cy="63456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en-US" sz="1400" dirty="0">
                <a:solidFill>
                  <a:schemeClr val="tx1"/>
                </a:solidFill>
                <a:latin typeface="Arial Narrow" panose="020B0606020202030204" pitchFamily="34" charset="0"/>
              </a:rPr>
              <a:t>Public-Public</a:t>
            </a:r>
          </a:p>
        </p:txBody>
      </p:sp>
      <p:sp>
        <p:nvSpPr>
          <p:cNvPr id="9" name="Rounded Rectangle 8"/>
          <p:cNvSpPr/>
          <p:nvPr/>
        </p:nvSpPr>
        <p:spPr>
          <a:xfrm>
            <a:off x="425349" y="2254496"/>
            <a:ext cx="1176257" cy="63456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en-US" sz="1400" dirty="0">
                <a:solidFill>
                  <a:schemeClr val="tx1"/>
                </a:solidFill>
                <a:latin typeface="Arial Narrow" panose="020B0606020202030204" pitchFamily="34" charset="0"/>
              </a:rPr>
              <a:t>Public-Private</a:t>
            </a:r>
          </a:p>
        </p:txBody>
      </p:sp>
      <p:sp>
        <p:nvSpPr>
          <p:cNvPr id="11" name="Rounded Rectangle 10"/>
          <p:cNvSpPr/>
          <p:nvPr/>
        </p:nvSpPr>
        <p:spPr>
          <a:xfrm>
            <a:off x="205645" y="3110312"/>
            <a:ext cx="2589479"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Direct Lending &amp; Asset-Backed Options</a:t>
            </a:r>
          </a:p>
        </p:txBody>
      </p:sp>
      <p:sp>
        <p:nvSpPr>
          <p:cNvPr id="12" name="Rounded Rectangle 11"/>
          <p:cNvSpPr/>
          <p:nvPr/>
        </p:nvSpPr>
        <p:spPr>
          <a:xfrm>
            <a:off x="1675084" y="3858638"/>
            <a:ext cx="1120040" cy="63456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Securitization</a:t>
            </a:r>
          </a:p>
        </p:txBody>
      </p:sp>
      <p:sp>
        <p:nvSpPr>
          <p:cNvPr id="13" name="Rounded Rectangle 12"/>
          <p:cNvSpPr/>
          <p:nvPr/>
        </p:nvSpPr>
        <p:spPr>
          <a:xfrm>
            <a:off x="425349" y="3858638"/>
            <a:ext cx="1176257" cy="63456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Private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Placements</a:t>
            </a:r>
          </a:p>
        </p:txBody>
      </p:sp>
      <p:sp>
        <p:nvSpPr>
          <p:cNvPr id="15" name="Rounded Rectangle 14"/>
          <p:cNvSpPr/>
          <p:nvPr/>
        </p:nvSpPr>
        <p:spPr>
          <a:xfrm>
            <a:off x="205645" y="4686309"/>
            <a:ext cx="2743200"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Socially Responsible Investors</a:t>
            </a:r>
          </a:p>
        </p:txBody>
      </p:sp>
      <p:sp>
        <p:nvSpPr>
          <p:cNvPr id="16" name="Rounded Rectangle 15"/>
          <p:cNvSpPr/>
          <p:nvPr/>
        </p:nvSpPr>
        <p:spPr>
          <a:xfrm>
            <a:off x="1675084" y="5475505"/>
            <a:ext cx="1120040" cy="63456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Social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Impact</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Bonds</a:t>
            </a:r>
          </a:p>
        </p:txBody>
      </p:sp>
      <p:sp>
        <p:nvSpPr>
          <p:cNvPr id="17" name="Rounded Rectangle 16"/>
          <p:cNvSpPr/>
          <p:nvPr/>
        </p:nvSpPr>
        <p:spPr>
          <a:xfrm>
            <a:off x="428657" y="5475505"/>
            <a:ext cx="1169640" cy="634569"/>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Green</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Bonds</a:t>
            </a:r>
          </a:p>
        </p:txBody>
      </p:sp>
      <p:sp>
        <p:nvSpPr>
          <p:cNvPr id="19" name="Rounded Rectangle 18"/>
          <p:cNvSpPr/>
          <p:nvPr/>
        </p:nvSpPr>
        <p:spPr>
          <a:xfrm>
            <a:off x="6183359" y="1524000"/>
            <a:ext cx="2743200"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Crowdfunding</a:t>
            </a:r>
          </a:p>
        </p:txBody>
      </p:sp>
      <p:sp>
        <p:nvSpPr>
          <p:cNvPr id="20" name="Rounded Rectangle 19"/>
          <p:cNvSpPr/>
          <p:nvPr/>
        </p:nvSpPr>
        <p:spPr>
          <a:xfrm>
            <a:off x="6994939" y="2258129"/>
            <a:ext cx="1120040" cy="630936"/>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Mini/Micro</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Bonds</a:t>
            </a:r>
          </a:p>
        </p:txBody>
      </p:sp>
      <p:sp>
        <p:nvSpPr>
          <p:cNvPr id="22" name="Rounded Rectangle 21"/>
          <p:cNvSpPr/>
          <p:nvPr/>
        </p:nvSpPr>
        <p:spPr>
          <a:xfrm>
            <a:off x="3231190" y="1524000"/>
            <a:ext cx="2743200"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Government Sponsored</a:t>
            </a:r>
          </a:p>
        </p:txBody>
      </p:sp>
      <p:grpSp>
        <p:nvGrpSpPr>
          <p:cNvPr id="3" name="Group 2"/>
          <p:cNvGrpSpPr/>
          <p:nvPr/>
        </p:nvGrpSpPr>
        <p:grpSpPr>
          <a:xfrm>
            <a:off x="3617598" y="2254496"/>
            <a:ext cx="2021814" cy="651180"/>
            <a:chOff x="3581493" y="2157712"/>
            <a:chExt cx="1832902" cy="651180"/>
          </a:xfrm>
        </p:grpSpPr>
        <p:sp>
          <p:nvSpPr>
            <p:cNvPr id="24" name="Rounded Rectangle 23"/>
            <p:cNvSpPr/>
            <p:nvPr/>
          </p:nvSpPr>
          <p:spPr>
            <a:xfrm>
              <a:off x="3581493" y="2157712"/>
              <a:ext cx="772049" cy="651180"/>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WIFIA</a:t>
              </a:r>
            </a:p>
          </p:txBody>
        </p:sp>
        <p:sp>
          <p:nvSpPr>
            <p:cNvPr id="25" name="Rounded Rectangle 24"/>
            <p:cNvSpPr/>
            <p:nvPr/>
          </p:nvSpPr>
          <p:spPr>
            <a:xfrm>
              <a:off x="4474633" y="2157712"/>
              <a:ext cx="939762" cy="651180"/>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SRF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Loan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Guarantees</a:t>
              </a:r>
            </a:p>
          </p:txBody>
        </p:sp>
      </p:grpSp>
      <p:sp>
        <p:nvSpPr>
          <p:cNvPr id="27" name="Rounded Rectangle 26"/>
          <p:cNvSpPr/>
          <p:nvPr/>
        </p:nvSpPr>
        <p:spPr>
          <a:xfrm>
            <a:off x="6175967" y="3106290"/>
            <a:ext cx="2743200" cy="694944"/>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Other Alternatives</a:t>
            </a:r>
          </a:p>
        </p:txBody>
      </p:sp>
      <p:sp>
        <p:nvSpPr>
          <p:cNvPr id="28" name="Rounded Rectangle 27"/>
          <p:cNvSpPr/>
          <p:nvPr/>
        </p:nvSpPr>
        <p:spPr>
          <a:xfrm>
            <a:off x="7608225" y="3862271"/>
            <a:ext cx="1120040" cy="630936"/>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Catastrophe/</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Resilience</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Bonds</a:t>
            </a:r>
          </a:p>
        </p:txBody>
      </p:sp>
      <p:sp>
        <p:nvSpPr>
          <p:cNvPr id="29" name="Rounded Rectangle 28"/>
          <p:cNvSpPr/>
          <p:nvPr/>
        </p:nvSpPr>
        <p:spPr>
          <a:xfrm>
            <a:off x="6400800" y="3862271"/>
            <a:ext cx="1120040" cy="630936"/>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Long-</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Duration</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Bonds</a:t>
            </a:r>
          </a:p>
        </p:txBody>
      </p:sp>
      <p:sp>
        <p:nvSpPr>
          <p:cNvPr id="31" name="Rounded Rectangle 30"/>
          <p:cNvSpPr/>
          <p:nvPr/>
        </p:nvSpPr>
        <p:spPr>
          <a:xfrm>
            <a:off x="6190752" y="4686309"/>
            <a:ext cx="2743200"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Self-Financing</a:t>
            </a:r>
          </a:p>
        </p:txBody>
      </p:sp>
      <p:sp>
        <p:nvSpPr>
          <p:cNvPr id="32" name="Rounded Rectangle 31"/>
          <p:cNvSpPr/>
          <p:nvPr/>
        </p:nvSpPr>
        <p:spPr>
          <a:xfrm>
            <a:off x="7608225" y="5475505"/>
            <a:ext cx="1120040" cy="630936"/>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Efficiency</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Savings</a:t>
            </a:r>
          </a:p>
        </p:txBody>
      </p:sp>
      <p:sp>
        <p:nvSpPr>
          <p:cNvPr id="33" name="Rounded Rectangle 32"/>
          <p:cNvSpPr/>
          <p:nvPr/>
        </p:nvSpPr>
        <p:spPr>
          <a:xfrm>
            <a:off x="6408090" y="5475505"/>
            <a:ext cx="1120040" cy="630936"/>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lang="en-US" sz="1400" dirty="0">
                <a:solidFill>
                  <a:schemeClr val="tx1"/>
                </a:solidFill>
                <a:latin typeface="Arial Narrow" panose="020B0606020202030204" pitchFamily="34" charset="0"/>
              </a:rPr>
              <a:t>Tax </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Increment</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Financing</a:t>
            </a:r>
          </a:p>
        </p:txBody>
      </p:sp>
      <p:sp>
        <p:nvSpPr>
          <p:cNvPr id="34" name="Rounded Rectangle 33"/>
          <p:cNvSpPr/>
          <p:nvPr/>
        </p:nvSpPr>
        <p:spPr>
          <a:xfrm>
            <a:off x="3231190" y="3110312"/>
            <a:ext cx="2743200" cy="690922"/>
          </a:xfrm>
          <a:prstGeom prst="roundRect">
            <a:avLst/>
          </a:prstGeom>
          <a:solidFill>
            <a:srgbClr val="1D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Integrated Financing</a:t>
            </a:r>
          </a:p>
        </p:txBody>
      </p:sp>
    </p:spTree>
    <p:extLst>
      <p:ext uri="{BB962C8B-B14F-4D97-AF65-F5344CB8AC3E}">
        <p14:creationId xmlns:p14="http://schemas.microsoft.com/office/powerpoint/2010/main" val="346182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consider alternative financing?</a:t>
            </a:r>
          </a:p>
        </p:txBody>
      </p:sp>
      <p:sp>
        <p:nvSpPr>
          <p:cNvPr id="3" name="Oval 2"/>
          <p:cNvSpPr/>
          <p:nvPr/>
        </p:nvSpPr>
        <p:spPr>
          <a:xfrm>
            <a:off x="1728607" y="1944010"/>
            <a:ext cx="2152090" cy="2057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4664991" y="1811970"/>
            <a:ext cx="2152090" cy="2057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78436" y="4368761"/>
            <a:ext cx="2152090" cy="2057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28136" y="2772901"/>
            <a:ext cx="2152090" cy="2057741"/>
          </a:xfrm>
          <a:prstGeom prst="ellipse">
            <a:avLst/>
          </a:prstGeom>
          <a:solidFill>
            <a:srgbClr val="FF00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25168" y="3339891"/>
            <a:ext cx="2102195" cy="1015663"/>
          </a:xfrm>
          <a:prstGeom prst="rect">
            <a:avLst/>
          </a:prstGeom>
          <a:noFill/>
        </p:spPr>
        <p:txBody>
          <a:bodyPr wrap="square" rtlCol="0">
            <a:spAutoFit/>
          </a:bodyPr>
          <a:lstStyle/>
          <a:p>
            <a:r>
              <a:rPr lang="en-US" sz="3000" dirty="0"/>
              <a:t>Sweet                   Spots</a:t>
            </a:r>
          </a:p>
        </p:txBody>
      </p:sp>
      <p:sp>
        <p:nvSpPr>
          <p:cNvPr id="8" name="TextBox 7"/>
          <p:cNvSpPr txBox="1"/>
          <p:nvPr/>
        </p:nvSpPr>
        <p:spPr>
          <a:xfrm>
            <a:off x="2330321" y="2621926"/>
            <a:ext cx="1394847" cy="553998"/>
          </a:xfrm>
          <a:prstGeom prst="rect">
            <a:avLst/>
          </a:prstGeom>
          <a:noFill/>
        </p:spPr>
        <p:txBody>
          <a:bodyPr wrap="square" rtlCol="0">
            <a:spAutoFit/>
          </a:bodyPr>
          <a:lstStyle/>
          <a:p>
            <a:r>
              <a:rPr lang="en-US" sz="3000" dirty="0"/>
              <a:t>Risk</a:t>
            </a:r>
          </a:p>
        </p:txBody>
      </p:sp>
      <p:sp>
        <p:nvSpPr>
          <p:cNvPr id="9" name="TextBox 8"/>
          <p:cNvSpPr txBox="1"/>
          <p:nvPr/>
        </p:nvSpPr>
        <p:spPr>
          <a:xfrm>
            <a:off x="5277855" y="2504970"/>
            <a:ext cx="1394847" cy="553998"/>
          </a:xfrm>
          <a:prstGeom prst="rect">
            <a:avLst/>
          </a:prstGeom>
          <a:noFill/>
        </p:spPr>
        <p:txBody>
          <a:bodyPr wrap="square" rtlCol="0">
            <a:spAutoFit/>
          </a:bodyPr>
          <a:lstStyle/>
          <a:p>
            <a:r>
              <a:rPr lang="en-US" sz="3000" dirty="0"/>
              <a:t>Cost</a:t>
            </a:r>
          </a:p>
        </p:txBody>
      </p:sp>
      <p:sp>
        <p:nvSpPr>
          <p:cNvPr id="10" name="TextBox 9"/>
          <p:cNvSpPr txBox="1"/>
          <p:nvPr/>
        </p:nvSpPr>
        <p:spPr>
          <a:xfrm>
            <a:off x="3813810" y="5120632"/>
            <a:ext cx="1394847" cy="553998"/>
          </a:xfrm>
          <a:prstGeom prst="rect">
            <a:avLst/>
          </a:prstGeom>
          <a:noFill/>
        </p:spPr>
        <p:txBody>
          <a:bodyPr wrap="square" rtlCol="0">
            <a:spAutoFit/>
          </a:bodyPr>
          <a:lstStyle/>
          <a:p>
            <a:r>
              <a:rPr lang="en-US" sz="3000" dirty="0"/>
              <a:t>Brand</a:t>
            </a:r>
          </a:p>
        </p:txBody>
      </p:sp>
      <p:sp>
        <p:nvSpPr>
          <p:cNvPr id="11" name="TextBox 10"/>
          <p:cNvSpPr txBox="1"/>
          <p:nvPr/>
        </p:nvSpPr>
        <p:spPr>
          <a:xfrm>
            <a:off x="457200" y="4476699"/>
            <a:ext cx="2301498" cy="707886"/>
          </a:xfrm>
          <a:prstGeom prst="rect">
            <a:avLst/>
          </a:prstGeom>
          <a:noFill/>
        </p:spPr>
        <p:txBody>
          <a:bodyPr wrap="square" rtlCol="0">
            <a:spAutoFit/>
          </a:bodyPr>
          <a:lstStyle/>
          <a:p>
            <a:r>
              <a:rPr lang="en-US" sz="4000" dirty="0">
                <a:solidFill>
                  <a:srgbClr val="FF0000"/>
                </a:solidFill>
              </a:rPr>
              <a:t>BENEFITS</a:t>
            </a:r>
          </a:p>
        </p:txBody>
      </p:sp>
    </p:spTree>
    <p:extLst>
      <p:ext uri="{BB962C8B-B14F-4D97-AF65-F5344CB8AC3E}">
        <p14:creationId xmlns:p14="http://schemas.microsoft.com/office/powerpoint/2010/main" val="52592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31" y="839272"/>
            <a:ext cx="8064000" cy="472500"/>
          </a:xfrm>
        </p:spPr>
        <p:txBody>
          <a:bodyPr>
            <a:normAutofit fontScale="90000"/>
          </a:bodyPr>
          <a:lstStyle/>
          <a:p>
            <a:r>
              <a:rPr lang="en-US" dirty="0">
                <a:latin typeface="Arial" panose="020B0604020202020204" pitchFamily="34" charset="0"/>
                <a:cs typeface="Arial" panose="020B0604020202020204" pitchFamily="34" charset="0"/>
              </a:rPr>
              <a:t>Potential Benefits of Alternative Financing</a:t>
            </a:r>
          </a:p>
        </p:txBody>
      </p:sp>
      <p:grpSp>
        <p:nvGrpSpPr>
          <p:cNvPr id="38" name="Group 37"/>
          <p:cNvGrpSpPr/>
          <p:nvPr/>
        </p:nvGrpSpPr>
        <p:grpSpPr>
          <a:xfrm>
            <a:off x="2386658" y="1790514"/>
            <a:ext cx="4086574" cy="4018256"/>
            <a:chOff x="3780971" y="1638000"/>
            <a:chExt cx="4181825" cy="4148467"/>
          </a:xfrm>
        </p:grpSpPr>
        <p:sp>
          <p:nvSpPr>
            <p:cNvPr id="5" name="Freeform 8"/>
            <p:cNvSpPr>
              <a:spLocks/>
            </p:cNvSpPr>
            <p:nvPr/>
          </p:nvSpPr>
          <p:spPr bwMode="auto">
            <a:xfrm>
              <a:off x="6620593" y="2245564"/>
              <a:ext cx="1342203" cy="1465803"/>
            </a:xfrm>
            <a:custGeom>
              <a:avLst/>
              <a:gdLst>
                <a:gd name="T0" fmla="*/ 6422 w 6422"/>
                <a:gd name="T1" fmla="*/ 7024 h 7024"/>
                <a:gd name="T2" fmla="*/ 3512 w 6422"/>
                <a:gd name="T3" fmla="*/ 0 h 7024"/>
                <a:gd name="T4" fmla="*/ 0 w 6422"/>
                <a:gd name="T5" fmla="*/ 3512 h 7024"/>
                <a:gd name="T6" fmla="*/ 1455 w 6422"/>
                <a:gd name="T7" fmla="*/ 7024 h 7024"/>
                <a:gd name="T8" fmla="*/ 6422 w 6422"/>
                <a:gd name="T9" fmla="*/ 7024 h 7024"/>
              </a:gdLst>
              <a:ahLst/>
              <a:cxnLst>
                <a:cxn ang="0">
                  <a:pos x="T0" y="T1"/>
                </a:cxn>
                <a:cxn ang="0">
                  <a:pos x="T2" y="T3"/>
                </a:cxn>
                <a:cxn ang="0">
                  <a:pos x="T4" y="T5"/>
                </a:cxn>
                <a:cxn ang="0">
                  <a:pos x="T6" y="T7"/>
                </a:cxn>
                <a:cxn ang="0">
                  <a:pos x="T8" y="T9"/>
                </a:cxn>
              </a:cxnLst>
              <a:rect l="0" t="0" r="r" b="b"/>
              <a:pathLst>
                <a:path w="6422" h="7024">
                  <a:moveTo>
                    <a:pt x="6422" y="7024"/>
                  </a:moveTo>
                  <a:cubicBezTo>
                    <a:pt x="6422" y="4390"/>
                    <a:pt x="5375" y="1863"/>
                    <a:pt x="3512" y="0"/>
                  </a:cubicBezTo>
                  <a:lnTo>
                    <a:pt x="0" y="3512"/>
                  </a:lnTo>
                  <a:cubicBezTo>
                    <a:pt x="932" y="4444"/>
                    <a:pt x="1455" y="5707"/>
                    <a:pt x="1455" y="7024"/>
                  </a:cubicBezTo>
                  <a:lnTo>
                    <a:pt x="6422" y="7024"/>
                  </a:lnTo>
                  <a:close/>
                </a:path>
              </a:pathLst>
            </a:custGeom>
            <a:solidFill>
              <a:srgbClr val="C4C2C4"/>
            </a:solidFill>
            <a:ln w="28575">
              <a:solidFill>
                <a:schemeClr val="bg1"/>
              </a:solidFill>
              <a:prstDash val="solid"/>
              <a:round/>
              <a:headEnd/>
              <a:tailEnd/>
            </a:ln>
          </p:spPr>
          <p:txBody>
            <a:bodyPr vert="horz" wrap="square" lIns="161615" tIns="461758" rIns="58643" bIns="29321" numCol="1" anchor="t" anchorCtr="0" compatLnSpc="1">
              <a:prstTxWarp prst="textNoShape">
                <a:avLst/>
              </a:prstTxWarp>
            </a:bodyPr>
            <a:lstStyle/>
            <a:p>
              <a:pPr algn="ctr"/>
              <a:r>
                <a:rPr lang="en-US" sz="1500" dirty="0"/>
                <a:t>Lower Borrowing Costs</a:t>
              </a:r>
            </a:p>
          </p:txBody>
        </p:sp>
        <p:sp>
          <p:nvSpPr>
            <p:cNvPr id="6" name="Freeform 18"/>
            <p:cNvSpPr>
              <a:spLocks/>
            </p:cNvSpPr>
            <p:nvPr/>
          </p:nvSpPr>
          <p:spPr bwMode="auto">
            <a:xfrm>
              <a:off x="3780971" y="2312884"/>
              <a:ext cx="1340461" cy="1465803"/>
            </a:xfrm>
            <a:custGeom>
              <a:avLst/>
              <a:gdLst>
                <a:gd name="T0" fmla="*/ 5819 w 12843"/>
                <a:gd name="T1" fmla="*/ 0 h 14048"/>
                <a:gd name="T2" fmla="*/ 0 w 12843"/>
                <a:gd name="T3" fmla="*/ 14048 h 14048"/>
                <a:gd name="T4" fmla="*/ 9933 w 12843"/>
                <a:gd name="T5" fmla="*/ 14048 h 14048"/>
                <a:gd name="T6" fmla="*/ 12843 w 12843"/>
                <a:gd name="T7" fmla="*/ 7024 h 14048"/>
                <a:gd name="T8" fmla="*/ 5819 w 12843"/>
                <a:gd name="T9" fmla="*/ 0 h 14048"/>
              </a:gdLst>
              <a:ahLst/>
              <a:cxnLst>
                <a:cxn ang="0">
                  <a:pos x="T0" y="T1"/>
                </a:cxn>
                <a:cxn ang="0">
                  <a:pos x="T2" y="T3"/>
                </a:cxn>
                <a:cxn ang="0">
                  <a:pos x="T4" y="T5"/>
                </a:cxn>
                <a:cxn ang="0">
                  <a:pos x="T6" y="T7"/>
                </a:cxn>
                <a:cxn ang="0">
                  <a:pos x="T8" y="T9"/>
                </a:cxn>
              </a:cxnLst>
              <a:rect l="0" t="0" r="r" b="b"/>
              <a:pathLst>
                <a:path w="12843" h="14048">
                  <a:moveTo>
                    <a:pt x="5819" y="0"/>
                  </a:moveTo>
                  <a:cubicBezTo>
                    <a:pt x="2093" y="3726"/>
                    <a:pt x="0" y="8779"/>
                    <a:pt x="0" y="14048"/>
                  </a:cubicBezTo>
                  <a:lnTo>
                    <a:pt x="9933" y="14048"/>
                  </a:lnTo>
                  <a:cubicBezTo>
                    <a:pt x="9933" y="11413"/>
                    <a:pt x="10980" y="8887"/>
                    <a:pt x="12843" y="7024"/>
                  </a:cubicBezTo>
                  <a:lnTo>
                    <a:pt x="5819" y="0"/>
                  </a:lnTo>
                  <a:close/>
                </a:path>
              </a:pathLst>
            </a:custGeom>
            <a:solidFill>
              <a:schemeClr val="accent4"/>
            </a:solidFill>
            <a:ln w="28575">
              <a:solidFill>
                <a:schemeClr val="bg1"/>
              </a:solidFill>
              <a:prstDash val="solid"/>
              <a:round/>
              <a:headEnd/>
              <a:tailEnd/>
            </a:ln>
          </p:spPr>
          <p:txBody>
            <a:bodyPr vert="horz" wrap="square" lIns="46176" tIns="554109" rIns="58643" bIns="29321" numCol="1" anchor="t" anchorCtr="0" compatLnSpc="1">
              <a:prstTxWarp prst="textNoShape">
                <a:avLst/>
              </a:prstTxWarp>
            </a:bodyPr>
            <a:lstStyle/>
            <a:p>
              <a:pPr algn="ctr"/>
              <a:r>
                <a:rPr lang="en-US" sz="1500" dirty="0">
                  <a:solidFill>
                    <a:schemeClr val="bg1"/>
                  </a:solidFill>
                </a:rPr>
                <a:t>Certainty </a:t>
              </a:r>
            </a:p>
          </p:txBody>
        </p:sp>
        <p:sp>
          <p:nvSpPr>
            <p:cNvPr id="7" name="Freeform 10"/>
            <p:cNvSpPr>
              <a:spLocks/>
            </p:cNvSpPr>
            <p:nvPr/>
          </p:nvSpPr>
          <p:spPr bwMode="auto">
            <a:xfrm>
              <a:off x="6620593" y="3711363"/>
              <a:ext cx="1342203" cy="1467545"/>
            </a:xfrm>
            <a:custGeom>
              <a:avLst/>
              <a:gdLst>
                <a:gd name="T0" fmla="*/ 3512 w 6422"/>
                <a:gd name="T1" fmla="*/ 7024 h 7024"/>
                <a:gd name="T2" fmla="*/ 6422 w 6422"/>
                <a:gd name="T3" fmla="*/ 0 h 7024"/>
                <a:gd name="T4" fmla="*/ 1455 w 6422"/>
                <a:gd name="T5" fmla="*/ 0 h 7024"/>
                <a:gd name="T6" fmla="*/ 0 w 6422"/>
                <a:gd name="T7" fmla="*/ 3512 h 7024"/>
                <a:gd name="T8" fmla="*/ 3512 w 6422"/>
                <a:gd name="T9" fmla="*/ 7024 h 7024"/>
              </a:gdLst>
              <a:ahLst/>
              <a:cxnLst>
                <a:cxn ang="0">
                  <a:pos x="T0" y="T1"/>
                </a:cxn>
                <a:cxn ang="0">
                  <a:pos x="T2" y="T3"/>
                </a:cxn>
                <a:cxn ang="0">
                  <a:pos x="T4" y="T5"/>
                </a:cxn>
                <a:cxn ang="0">
                  <a:pos x="T6" y="T7"/>
                </a:cxn>
                <a:cxn ang="0">
                  <a:pos x="T8" y="T9"/>
                </a:cxn>
              </a:cxnLst>
              <a:rect l="0" t="0" r="r" b="b"/>
              <a:pathLst>
                <a:path w="6422" h="7024">
                  <a:moveTo>
                    <a:pt x="3512" y="7024"/>
                  </a:moveTo>
                  <a:cubicBezTo>
                    <a:pt x="5375" y="5161"/>
                    <a:pt x="6422" y="2635"/>
                    <a:pt x="6422" y="0"/>
                  </a:cubicBezTo>
                  <a:lnTo>
                    <a:pt x="1455" y="0"/>
                  </a:lnTo>
                  <a:cubicBezTo>
                    <a:pt x="1455" y="1317"/>
                    <a:pt x="932" y="2581"/>
                    <a:pt x="0" y="3512"/>
                  </a:cubicBezTo>
                  <a:lnTo>
                    <a:pt x="3512" y="7024"/>
                  </a:lnTo>
                  <a:close/>
                </a:path>
              </a:pathLst>
            </a:custGeom>
            <a:solidFill>
              <a:srgbClr val="EBEAEB"/>
            </a:solidFill>
            <a:ln w="28575">
              <a:solidFill>
                <a:schemeClr val="bg1"/>
              </a:solidFill>
              <a:prstDash val="solid"/>
              <a:round/>
              <a:headEnd/>
              <a:tailEnd/>
            </a:ln>
          </p:spPr>
          <p:txBody>
            <a:bodyPr vert="horz" wrap="square" lIns="58643" tIns="277055" rIns="58643" bIns="29321" numCol="1" anchor="t" anchorCtr="0" compatLnSpc="1">
              <a:prstTxWarp prst="textNoShape">
                <a:avLst/>
              </a:prstTxWarp>
            </a:bodyPr>
            <a:lstStyle/>
            <a:p>
              <a:pPr algn="ctr"/>
              <a:r>
                <a:rPr lang="en-US" sz="1500" dirty="0"/>
                <a:t>Lower </a:t>
              </a:r>
              <a:br>
                <a:rPr lang="en-US" sz="1500" dirty="0"/>
              </a:br>
              <a:r>
                <a:rPr lang="en-US" sz="1500" dirty="0"/>
                <a:t>Life-Cycle </a:t>
              </a:r>
              <a:br>
                <a:rPr lang="en-US" sz="1500" dirty="0"/>
              </a:br>
              <a:r>
                <a:rPr lang="en-US" sz="1500" dirty="0"/>
                <a:t>Costs</a:t>
              </a:r>
            </a:p>
          </p:txBody>
        </p:sp>
        <p:sp>
          <p:nvSpPr>
            <p:cNvPr id="8" name="Freeform 16"/>
            <p:cNvSpPr>
              <a:spLocks/>
            </p:cNvSpPr>
            <p:nvPr/>
          </p:nvSpPr>
          <p:spPr bwMode="auto">
            <a:xfrm>
              <a:off x="3812587" y="3711363"/>
              <a:ext cx="1340461" cy="1467545"/>
            </a:xfrm>
            <a:custGeom>
              <a:avLst/>
              <a:gdLst>
                <a:gd name="T0" fmla="*/ 0 w 6422"/>
                <a:gd name="T1" fmla="*/ 0 h 7024"/>
                <a:gd name="T2" fmla="*/ 2910 w 6422"/>
                <a:gd name="T3" fmla="*/ 7024 h 7024"/>
                <a:gd name="T4" fmla="*/ 6422 w 6422"/>
                <a:gd name="T5" fmla="*/ 3512 h 7024"/>
                <a:gd name="T6" fmla="*/ 4967 w 6422"/>
                <a:gd name="T7" fmla="*/ 0 h 7024"/>
                <a:gd name="T8" fmla="*/ 0 w 6422"/>
                <a:gd name="T9" fmla="*/ 0 h 7024"/>
              </a:gdLst>
              <a:ahLst/>
              <a:cxnLst>
                <a:cxn ang="0">
                  <a:pos x="T0" y="T1"/>
                </a:cxn>
                <a:cxn ang="0">
                  <a:pos x="T2" y="T3"/>
                </a:cxn>
                <a:cxn ang="0">
                  <a:pos x="T4" y="T5"/>
                </a:cxn>
                <a:cxn ang="0">
                  <a:pos x="T6" y="T7"/>
                </a:cxn>
                <a:cxn ang="0">
                  <a:pos x="T8" y="T9"/>
                </a:cxn>
              </a:cxnLst>
              <a:rect l="0" t="0" r="r" b="b"/>
              <a:pathLst>
                <a:path w="6422" h="7024">
                  <a:moveTo>
                    <a:pt x="0" y="0"/>
                  </a:moveTo>
                  <a:cubicBezTo>
                    <a:pt x="0" y="2635"/>
                    <a:pt x="1047" y="5161"/>
                    <a:pt x="2910" y="7024"/>
                  </a:cubicBezTo>
                  <a:lnTo>
                    <a:pt x="6422" y="3512"/>
                  </a:lnTo>
                  <a:cubicBezTo>
                    <a:pt x="5490" y="2581"/>
                    <a:pt x="4967" y="1317"/>
                    <a:pt x="4967" y="0"/>
                  </a:cubicBezTo>
                  <a:lnTo>
                    <a:pt x="0" y="0"/>
                  </a:lnTo>
                  <a:close/>
                </a:path>
              </a:pathLst>
            </a:custGeom>
            <a:solidFill>
              <a:srgbClr val="EEF1C6"/>
            </a:solidFill>
            <a:ln w="28575">
              <a:solidFill>
                <a:schemeClr val="bg1"/>
              </a:solidFill>
              <a:prstDash val="solid"/>
              <a:round/>
              <a:headEnd/>
              <a:tailEnd/>
            </a:ln>
          </p:spPr>
          <p:txBody>
            <a:bodyPr vert="horz" wrap="square" lIns="58643" tIns="277055" rIns="58643" bIns="29321" numCol="1" anchor="t" anchorCtr="0" compatLnSpc="1">
              <a:prstTxWarp prst="textNoShape">
                <a:avLst/>
              </a:prstTxWarp>
            </a:bodyPr>
            <a:lstStyle/>
            <a:p>
              <a:pPr algn="ctr"/>
              <a:r>
                <a:rPr lang="en-US" sz="1500" dirty="0"/>
                <a:t>Positive Publicity / Image</a:t>
              </a:r>
            </a:p>
          </p:txBody>
        </p:sp>
        <p:sp>
          <p:nvSpPr>
            <p:cNvPr id="9" name="Freeform 12"/>
            <p:cNvSpPr>
              <a:spLocks/>
            </p:cNvSpPr>
            <p:nvPr/>
          </p:nvSpPr>
          <p:spPr bwMode="auto">
            <a:xfrm>
              <a:off x="5887693" y="4446006"/>
              <a:ext cx="1465804" cy="1340461"/>
            </a:xfrm>
            <a:custGeom>
              <a:avLst/>
              <a:gdLst>
                <a:gd name="T0" fmla="*/ 0 w 7024"/>
                <a:gd name="T1" fmla="*/ 6421 h 6421"/>
                <a:gd name="T2" fmla="*/ 7024 w 7024"/>
                <a:gd name="T3" fmla="*/ 3512 h 6421"/>
                <a:gd name="T4" fmla="*/ 3512 w 7024"/>
                <a:gd name="T5" fmla="*/ 0 h 6421"/>
                <a:gd name="T6" fmla="*/ 0 w 7024"/>
                <a:gd name="T7" fmla="*/ 1455 h 6421"/>
                <a:gd name="T8" fmla="*/ 0 w 7024"/>
                <a:gd name="T9" fmla="*/ 6421 h 6421"/>
              </a:gdLst>
              <a:ahLst/>
              <a:cxnLst>
                <a:cxn ang="0">
                  <a:pos x="T0" y="T1"/>
                </a:cxn>
                <a:cxn ang="0">
                  <a:pos x="T2" y="T3"/>
                </a:cxn>
                <a:cxn ang="0">
                  <a:pos x="T4" y="T5"/>
                </a:cxn>
                <a:cxn ang="0">
                  <a:pos x="T6" y="T7"/>
                </a:cxn>
                <a:cxn ang="0">
                  <a:pos x="T8" y="T9"/>
                </a:cxn>
              </a:cxnLst>
              <a:rect l="0" t="0" r="r" b="b"/>
              <a:pathLst>
                <a:path w="7024" h="6421">
                  <a:moveTo>
                    <a:pt x="0" y="6421"/>
                  </a:moveTo>
                  <a:cubicBezTo>
                    <a:pt x="2635" y="6421"/>
                    <a:pt x="5162" y="5375"/>
                    <a:pt x="7024" y="3512"/>
                  </a:cubicBezTo>
                  <a:lnTo>
                    <a:pt x="3512" y="0"/>
                  </a:lnTo>
                  <a:cubicBezTo>
                    <a:pt x="2581" y="932"/>
                    <a:pt x="1318" y="1455"/>
                    <a:pt x="0" y="1455"/>
                  </a:cubicBezTo>
                  <a:lnTo>
                    <a:pt x="0" y="6421"/>
                  </a:lnTo>
                  <a:close/>
                </a:path>
              </a:pathLst>
            </a:custGeom>
            <a:solidFill>
              <a:schemeClr val="accent5"/>
            </a:solidFill>
            <a:ln w="28575">
              <a:solidFill>
                <a:schemeClr val="bg1"/>
              </a:solidFill>
              <a:prstDash val="solid"/>
              <a:round/>
              <a:headEnd/>
              <a:tailEnd/>
            </a:ln>
          </p:spPr>
          <p:txBody>
            <a:bodyPr vert="horz" wrap="square" lIns="184703" tIns="29321" rIns="58643" bIns="29321" numCol="1" anchor="ctr" anchorCtr="0" compatLnSpc="1">
              <a:prstTxWarp prst="textNoShape">
                <a:avLst/>
              </a:prstTxWarp>
            </a:bodyPr>
            <a:lstStyle/>
            <a:p>
              <a:r>
                <a:rPr lang="en-US" sz="1500" dirty="0"/>
                <a:t>Risk </a:t>
              </a:r>
              <a:br>
                <a:rPr lang="en-US" sz="1500" dirty="0"/>
              </a:br>
              <a:r>
                <a:rPr lang="en-US" sz="1500" dirty="0"/>
                <a:t>Transfer</a:t>
              </a:r>
            </a:p>
          </p:txBody>
        </p:sp>
        <p:sp>
          <p:nvSpPr>
            <p:cNvPr id="10" name="Freeform 14"/>
            <p:cNvSpPr>
              <a:spLocks/>
            </p:cNvSpPr>
            <p:nvPr/>
          </p:nvSpPr>
          <p:spPr bwMode="auto">
            <a:xfrm>
              <a:off x="4420147" y="4446006"/>
              <a:ext cx="1467545" cy="1340461"/>
            </a:xfrm>
            <a:custGeom>
              <a:avLst/>
              <a:gdLst>
                <a:gd name="T0" fmla="*/ 0 w 7023"/>
                <a:gd name="T1" fmla="*/ 3512 h 6421"/>
                <a:gd name="T2" fmla="*/ 7023 w 7023"/>
                <a:gd name="T3" fmla="*/ 6421 h 6421"/>
                <a:gd name="T4" fmla="*/ 7023 w 7023"/>
                <a:gd name="T5" fmla="*/ 1455 h 6421"/>
                <a:gd name="T6" fmla="*/ 3512 w 7023"/>
                <a:gd name="T7" fmla="*/ 0 h 6421"/>
                <a:gd name="T8" fmla="*/ 0 w 7023"/>
                <a:gd name="T9" fmla="*/ 3512 h 6421"/>
              </a:gdLst>
              <a:ahLst/>
              <a:cxnLst>
                <a:cxn ang="0">
                  <a:pos x="T0" y="T1"/>
                </a:cxn>
                <a:cxn ang="0">
                  <a:pos x="T2" y="T3"/>
                </a:cxn>
                <a:cxn ang="0">
                  <a:pos x="T4" y="T5"/>
                </a:cxn>
                <a:cxn ang="0">
                  <a:pos x="T6" y="T7"/>
                </a:cxn>
                <a:cxn ang="0">
                  <a:pos x="T8" y="T9"/>
                </a:cxn>
              </a:cxnLst>
              <a:rect l="0" t="0" r="r" b="b"/>
              <a:pathLst>
                <a:path w="7023" h="6421">
                  <a:moveTo>
                    <a:pt x="0" y="3512"/>
                  </a:moveTo>
                  <a:cubicBezTo>
                    <a:pt x="1862" y="5375"/>
                    <a:pt x="4389" y="6421"/>
                    <a:pt x="7023" y="6421"/>
                  </a:cubicBezTo>
                  <a:lnTo>
                    <a:pt x="7023" y="1455"/>
                  </a:lnTo>
                  <a:cubicBezTo>
                    <a:pt x="5706" y="1455"/>
                    <a:pt x="4443" y="932"/>
                    <a:pt x="3512" y="0"/>
                  </a:cubicBezTo>
                  <a:lnTo>
                    <a:pt x="0" y="3512"/>
                  </a:lnTo>
                  <a:close/>
                </a:path>
              </a:pathLst>
            </a:custGeom>
            <a:solidFill>
              <a:srgbClr val="DDE383"/>
            </a:solidFill>
            <a:ln w="28575">
              <a:solidFill>
                <a:schemeClr val="bg1"/>
              </a:solidFill>
              <a:prstDash val="solid"/>
              <a:round/>
              <a:headEnd/>
              <a:tailEnd/>
            </a:ln>
          </p:spPr>
          <p:txBody>
            <a:bodyPr vert="horz" wrap="square" lIns="253967" tIns="29321" rIns="58643" bIns="29321" numCol="1" anchor="ctr" anchorCtr="0" compatLnSpc="1">
              <a:prstTxWarp prst="textNoShape">
                <a:avLst/>
              </a:prstTxWarp>
            </a:bodyPr>
            <a:lstStyle/>
            <a:p>
              <a:pPr algn="ctr"/>
              <a:r>
                <a:rPr lang="en-US" sz="1500" dirty="0"/>
                <a:t>Increased Investor Demand</a:t>
              </a:r>
            </a:p>
          </p:txBody>
        </p:sp>
        <p:sp>
          <p:nvSpPr>
            <p:cNvPr id="11" name="Freeform 6"/>
            <p:cNvSpPr>
              <a:spLocks/>
            </p:cNvSpPr>
            <p:nvPr/>
          </p:nvSpPr>
          <p:spPr bwMode="auto">
            <a:xfrm>
              <a:off x="5887693" y="1638000"/>
              <a:ext cx="1465804" cy="1340461"/>
            </a:xfrm>
            <a:custGeom>
              <a:avLst/>
              <a:gdLst>
                <a:gd name="T0" fmla="*/ 7024 w 7024"/>
                <a:gd name="T1" fmla="*/ 2909 h 6421"/>
                <a:gd name="T2" fmla="*/ 0 w 7024"/>
                <a:gd name="T3" fmla="*/ 0 h 6421"/>
                <a:gd name="T4" fmla="*/ 0 w 7024"/>
                <a:gd name="T5" fmla="*/ 4966 h 6421"/>
                <a:gd name="T6" fmla="*/ 3512 w 7024"/>
                <a:gd name="T7" fmla="*/ 6421 h 6421"/>
                <a:gd name="T8" fmla="*/ 7024 w 7024"/>
                <a:gd name="T9" fmla="*/ 2909 h 6421"/>
              </a:gdLst>
              <a:ahLst/>
              <a:cxnLst>
                <a:cxn ang="0">
                  <a:pos x="T0" y="T1"/>
                </a:cxn>
                <a:cxn ang="0">
                  <a:pos x="T2" y="T3"/>
                </a:cxn>
                <a:cxn ang="0">
                  <a:pos x="T4" y="T5"/>
                </a:cxn>
                <a:cxn ang="0">
                  <a:pos x="T6" y="T7"/>
                </a:cxn>
                <a:cxn ang="0">
                  <a:pos x="T8" y="T9"/>
                </a:cxn>
              </a:cxnLst>
              <a:rect l="0" t="0" r="r" b="b"/>
              <a:pathLst>
                <a:path w="7024" h="6421">
                  <a:moveTo>
                    <a:pt x="7024" y="2909"/>
                  </a:moveTo>
                  <a:cubicBezTo>
                    <a:pt x="5162" y="1046"/>
                    <a:pt x="2635" y="0"/>
                    <a:pt x="0" y="0"/>
                  </a:cubicBezTo>
                  <a:lnTo>
                    <a:pt x="0" y="4966"/>
                  </a:lnTo>
                  <a:cubicBezTo>
                    <a:pt x="1318" y="4966"/>
                    <a:pt x="2581" y="5490"/>
                    <a:pt x="3512" y="6421"/>
                  </a:cubicBezTo>
                  <a:lnTo>
                    <a:pt x="7024" y="2909"/>
                  </a:lnTo>
                  <a:close/>
                </a:path>
              </a:pathLst>
            </a:custGeom>
            <a:solidFill>
              <a:srgbClr val="918F92"/>
            </a:solidFill>
            <a:ln w="28575">
              <a:solidFill>
                <a:schemeClr val="bg1"/>
              </a:solidFill>
              <a:prstDash val="solid"/>
              <a:round/>
              <a:headEnd/>
              <a:tailEnd/>
            </a:ln>
          </p:spPr>
          <p:txBody>
            <a:bodyPr vert="horz" wrap="square" lIns="253967" tIns="29321" rIns="58643" bIns="29321" numCol="1" anchor="ctr" anchorCtr="0" compatLnSpc="1">
              <a:prstTxWarp prst="textNoShape">
                <a:avLst/>
              </a:prstTxWarp>
            </a:bodyPr>
            <a:lstStyle/>
            <a:p>
              <a:r>
                <a:rPr lang="en-US" sz="1500" dirty="0">
                  <a:solidFill>
                    <a:schemeClr val="bg1"/>
                  </a:solidFill>
                </a:rPr>
                <a:t>Access to Capital</a:t>
              </a:r>
            </a:p>
          </p:txBody>
        </p:sp>
        <p:sp>
          <p:nvSpPr>
            <p:cNvPr id="12" name="Freeform 20"/>
            <p:cNvSpPr>
              <a:spLocks/>
            </p:cNvSpPr>
            <p:nvPr/>
          </p:nvSpPr>
          <p:spPr bwMode="auto">
            <a:xfrm>
              <a:off x="4420146" y="1638000"/>
              <a:ext cx="1467545" cy="1340461"/>
            </a:xfrm>
            <a:custGeom>
              <a:avLst/>
              <a:gdLst>
                <a:gd name="T0" fmla="*/ 14047 w 14047"/>
                <a:gd name="T1" fmla="*/ 0 h 12843"/>
                <a:gd name="T2" fmla="*/ 0 w 14047"/>
                <a:gd name="T3" fmla="*/ 5819 h 12843"/>
                <a:gd name="T4" fmla="*/ 7024 w 14047"/>
                <a:gd name="T5" fmla="*/ 12843 h 12843"/>
                <a:gd name="T6" fmla="*/ 14047 w 14047"/>
                <a:gd name="T7" fmla="*/ 9933 h 12843"/>
                <a:gd name="T8" fmla="*/ 14047 w 14047"/>
                <a:gd name="T9" fmla="*/ 0 h 12843"/>
              </a:gdLst>
              <a:ahLst/>
              <a:cxnLst>
                <a:cxn ang="0">
                  <a:pos x="T0" y="T1"/>
                </a:cxn>
                <a:cxn ang="0">
                  <a:pos x="T2" y="T3"/>
                </a:cxn>
                <a:cxn ang="0">
                  <a:pos x="T4" y="T5"/>
                </a:cxn>
                <a:cxn ang="0">
                  <a:pos x="T6" y="T7"/>
                </a:cxn>
                <a:cxn ang="0">
                  <a:pos x="T8" y="T9"/>
                </a:cxn>
              </a:cxnLst>
              <a:rect l="0" t="0" r="r" b="b"/>
              <a:pathLst>
                <a:path w="14047" h="12843">
                  <a:moveTo>
                    <a:pt x="14047" y="0"/>
                  </a:moveTo>
                  <a:cubicBezTo>
                    <a:pt x="8778" y="0"/>
                    <a:pt x="3725" y="2093"/>
                    <a:pt x="0" y="5819"/>
                  </a:cubicBezTo>
                  <a:lnTo>
                    <a:pt x="7024" y="12843"/>
                  </a:lnTo>
                  <a:cubicBezTo>
                    <a:pt x="8886" y="10980"/>
                    <a:pt x="11413" y="9933"/>
                    <a:pt x="14047" y="9933"/>
                  </a:cubicBezTo>
                  <a:lnTo>
                    <a:pt x="14047" y="0"/>
                  </a:lnTo>
                  <a:close/>
                </a:path>
              </a:pathLst>
            </a:custGeom>
            <a:solidFill>
              <a:srgbClr val="8BCCF1"/>
            </a:solidFill>
            <a:ln w="28575">
              <a:solidFill>
                <a:schemeClr val="bg1"/>
              </a:solidFill>
              <a:prstDash val="solid"/>
              <a:round/>
              <a:headEnd/>
              <a:tailEnd/>
            </a:ln>
          </p:spPr>
          <p:txBody>
            <a:bodyPr vert="horz" wrap="square" lIns="253967" tIns="29321" rIns="58643" bIns="29321" numCol="1" anchor="ctr" anchorCtr="0" compatLnSpc="1">
              <a:prstTxWarp prst="textNoShape">
                <a:avLst/>
              </a:prstTxWarp>
            </a:bodyPr>
            <a:lstStyle/>
            <a:p>
              <a:pPr algn="ctr"/>
              <a:r>
                <a:rPr lang="en-US" sz="1500" dirty="0"/>
                <a:t>Value Capture</a:t>
              </a:r>
            </a:p>
          </p:txBody>
        </p:sp>
        <p:sp>
          <p:nvSpPr>
            <p:cNvPr id="13" name="Oval 12"/>
            <p:cNvSpPr/>
            <p:nvPr/>
          </p:nvSpPr>
          <p:spPr bwMode="auto">
            <a:xfrm>
              <a:off x="4914887" y="2747706"/>
              <a:ext cx="1945603" cy="1945603"/>
            </a:xfrm>
            <a:prstGeom prst="ellips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58643" tIns="29321" rIns="58643" bIns="29321" numCol="1" rtlCol="0" anchor="ctr" anchorCtr="0" compatLnSpc="1">
              <a:prstTxWarp prst="textNoShape">
                <a:avLst/>
              </a:prstTxWarp>
            </a:bodyPr>
            <a:lstStyle/>
            <a:p>
              <a:pPr algn="ctr"/>
              <a:r>
                <a:rPr lang="en-US" sz="2400" b="1" dirty="0">
                  <a:ea typeface="MS PGothic" pitchFamily="34" charset="-128"/>
                  <a:cs typeface="Arial" pitchFamily="34" charset="0"/>
                </a:rPr>
                <a:t>Benefits </a:t>
              </a:r>
            </a:p>
          </p:txBody>
        </p:sp>
        <p:grpSp>
          <p:nvGrpSpPr>
            <p:cNvPr id="14" name="Group 13"/>
            <p:cNvGrpSpPr/>
            <p:nvPr/>
          </p:nvGrpSpPr>
          <p:grpSpPr>
            <a:xfrm>
              <a:off x="5348289" y="2642985"/>
              <a:ext cx="335867" cy="355653"/>
              <a:chOff x="4080117" y="2457912"/>
              <a:chExt cx="306279" cy="324322"/>
            </a:xfrm>
            <a:solidFill>
              <a:schemeClr val="bg1"/>
            </a:solidFill>
          </p:grpSpPr>
          <p:sp>
            <p:nvSpPr>
              <p:cNvPr id="15" name="Diamond 14"/>
              <p:cNvSpPr/>
              <p:nvPr/>
            </p:nvSpPr>
            <p:spPr bwMode="auto">
              <a:xfrm rot="3971638">
                <a:off x="4057414" y="2480615"/>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16" name="Diamond 32"/>
              <p:cNvSpPr/>
              <p:nvPr/>
            </p:nvSpPr>
            <p:spPr bwMode="auto">
              <a:xfrm rot="3971638">
                <a:off x="4152571" y="2542641"/>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17" name="Group 16"/>
            <p:cNvGrpSpPr/>
            <p:nvPr/>
          </p:nvGrpSpPr>
          <p:grpSpPr>
            <a:xfrm>
              <a:off x="6046785" y="2627316"/>
              <a:ext cx="338528" cy="355653"/>
              <a:chOff x="4717080" y="2443623"/>
              <a:chExt cx="308706" cy="324322"/>
            </a:xfrm>
            <a:solidFill>
              <a:schemeClr val="bg1"/>
            </a:solidFill>
          </p:grpSpPr>
          <p:sp>
            <p:nvSpPr>
              <p:cNvPr id="18" name="Diamond 17"/>
              <p:cNvSpPr/>
              <p:nvPr/>
            </p:nvSpPr>
            <p:spPr bwMode="auto">
              <a:xfrm rot="17546082" flipH="1">
                <a:off x="4724167" y="2466326"/>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19" name="Diamond 32"/>
              <p:cNvSpPr/>
              <p:nvPr/>
            </p:nvSpPr>
            <p:spPr bwMode="auto">
              <a:xfrm rot="17628362" flipH="1">
                <a:off x="4762171" y="2529941"/>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20" name="Group 19"/>
            <p:cNvGrpSpPr/>
            <p:nvPr/>
          </p:nvGrpSpPr>
          <p:grpSpPr>
            <a:xfrm>
              <a:off x="5343068" y="4455222"/>
              <a:ext cx="341089" cy="355653"/>
              <a:chOff x="4075353" y="4110501"/>
              <a:chExt cx="311042" cy="324322"/>
            </a:xfrm>
            <a:solidFill>
              <a:schemeClr val="bg1"/>
            </a:solidFill>
          </p:grpSpPr>
          <p:sp>
            <p:nvSpPr>
              <p:cNvPr id="21" name="Diamond 20"/>
              <p:cNvSpPr/>
              <p:nvPr/>
            </p:nvSpPr>
            <p:spPr bwMode="auto">
              <a:xfrm rot="17628362" flipV="1">
                <a:off x="4052650" y="4133204"/>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22" name="Diamond 32"/>
              <p:cNvSpPr/>
              <p:nvPr/>
            </p:nvSpPr>
            <p:spPr bwMode="auto">
              <a:xfrm rot="17628362" flipV="1">
                <a:off x="4152570" y="4069023"/>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23" name="Group 22"/>
            <p:cNvGrpSpPr/>
            <p:nvPr/>
          </p:nvGrpSpPr>
          <p:grpSpPr>
            <a:xfrm>
              <a:off x="6062453" y="4460444"/>
              <a:ext cx="338528" cy="355653"/>
              <a:chOff x="4731368" y="4115264"/>
              <a:chExt cx="308706" cy="324322"/>
            </a:xfrm>
            <a:solidFill>
              <a:schemeClr val="bg1"/>
            </a:solidFill>
          </p:grpSpPr>
          <p:sp>
            <p:nvSpPr>
              <p:cNvPr id="24" name="Diamond 23"/>
              <p:cNvSpPr/>
              <p:nvPr/>
            </p:nvSpPr>
            <p:spPr bwMode="auto">
              <a:xfrm rot="4053918" flipH="1" flipV="1">
                <a:off x="4738455" y="4137967"/>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25" name="Diamond 32"/>
              <p:cNvSpPr/>
              <p:nvPr/>
            </p:nvSpPr>
            <p:spPr bwMode="auto">
              <a:xfrm rot="3971638" flipH="1" flipV="1">
                <a:off x="4776459" y="4070612"/>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26" name="Group 25"/>
            <p:cNvGrpSpPr/>
            <p:nvPr/>
          </p:nvGrpSpPr>
          <p:grpSpPr>
            <a:xfrm>
              <a:off x="4822027" y="3971039"/>
              <a:ext cx="355653" cy="334461"/>
              <a:chOff x="3600213" y="3668973"/>
              <a:chExt cx="324322" cy="304997"/>
            </a:xfrm>
            <a:solidFill>
              <a:schemeClr val="bg1"/>
            </a:solidFill>
          </p:grpSpPr>
          <p:sp>
            <p:nvSpPr>
              <p:cNvPr id="27" name="Diamond 26"/>
              <p:cNvSpPr/>
              <p:nvPr/>
            </p:nvSpPr>
            <p:spPr bwMode="auto">
              <a:xfrm rot="20036126" flipH="1">
                <a:off x="3600213" y="3695054"/>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28" name="Diamond 32"/>
              <p:cNvSpPr/>
              <p:nvPr/>
            </p:nvSpPr>
            <p:spPr bwMode="auto">
              <a:xfrm rot="20000067" flipV="1">
                <a:off x="3723943" y="3668973"/>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29" name="Group 28"/>
            <p:cNvGrpSpPr/>
            <p:nvPr/>
          </p:nvGrpSpPr>
          <p:grpSpPr>
            <a:xfrm>
              <a:off x="6623814" y="3897918"/>
              <a:ext cx="355653" cy="344908"/>
              <a:chOff x="5243274" y="3602297"/>
              <a:chExt cx="324322" cy="314524"/>
            </a:xfrm>
            <a:solidFill>
              <a:schemeClr val="bg1"/>
            </a:solidFill>
          </p:grpSpPr>
          <p:sp>
            <p:nvSpPr>
              <p:cNvPr id="30" name="Diamond 29"/>
              <p:cNvSpPr/>
              <p:nvPr/>
            </p:nvSpPr>
            <p:spPr bwMode="auto">
              <a:xfrm rot="1816617">
                <a:off x="5243274" y="3637905"/>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31" name="Diamond 32"/>
              <p:cNvSpPr/>
              <p:nvPr/>
            </p:nvSpPr>
            <p:spPr bwMode="auto">
              <a:xfrm rot="1599933" flipH="1" flipV="1">
                <a:off x="5252705" y="3602297"/>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32" name="Group 31"/>
            <p:cNvGrpSpPr/>
            <p:nvPr/>
          </p:nvGrpSpPr>
          <p:grpSpPr>
            <a:xfrm>
              <a:off x="4780246" y="3195359"/>
              <a:ext cx="355653" cy="339930"/>
              <a:chOff x="3562112" y="2961630"/>
              <a:chExt cx="324322" cy="309984"/>
            </a:xfrm>
            <a:solidFill>
              <a:schemeClr val="bg1"/>
            </a:solidFill>
          </p:grpSpPr>
          <p:sp>
            <p:nvSpPr>
              <p:cNvPr id="33" name="Diamond 32"/>
              <p:cNvSpPr/>
              <p:nvPr/>
            </p:nvSpPr>
            <p:spPr bwMode="auto">
              <a:xfrm rot="1305547" flipH="1" flipV="1">
                <a:off x="3562112" y="2961630"/>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34" name="Diamond 32"/>
              <p:cNvSpPr/>
              <p:nvPr/>
            </p:nvSpPr>
            <p:spPr bwMode="auto">
              <a:xfrm rot="1347794">
                <a:off x="3695367" y="2992698"/>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nvGrpSpPr>
            <p:cNvPr id="35" name="Group 34"/>
            <p:cNvGrpSpPr/>
            <p:nvPr/>
          </p:nvGrpSpPr>
          <p:grpSpPr>
            <a:xfrm>
              <a:off x="6644699" y="3200585"/>
              <a:ext cx="355653" cy="339926"/>
              <a:chOff x="5262324" y="2966394"/>
              <a:chExt cx="324322" cy="309981"/>
            </a:xfrm>
            <a:solidFill>
              <a:schemeClr val="bg1"/>
            </a:solidFill>
          </p:grpSpPr>
          <p:sp>
            <p:nvSpPr>
              <p:cNvPr id="36" name="Diamond 35"/>
              <p:cNvSpPr/>
              <p:nvPr/>
            </p:nvSpPr>
            <p:spPr bwMode="auto">
              <a:xfrm rot="20129787" flipV="1">
                <a:off x="5262324" y="2966394"/>
                <a:ext cx="324322" cy="278916"/>
              </a:xfrm>
              <a:prstGeom prst="diamond">
                <a:avLst/>
              </a:pr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sp>
            <p:nvSpPr>
              <p:cNvPr id="37" name="Diamond 32"/>
              <p:cNvSpPr/>
              <p:nvPr/>
            </p:nvSpPr>
            <p:spPr bwMode="auto">
              <a:xfrm rot="20000067" flipH="1">
                <a:off x="5266991" y="2997459"/>
                <a:ext cx="188734" cy="278916"/>
              </a:xfrm>
              <a:custGeom>
                <a:avLst/>
                <a:gdLst>
                  <a:gd name="connsiteX0" fmla="*/ 0 w 324322"/>
                  <a:gd name="connsiteY0" fmla="*/ 139458 h 278916"/>
                  <a:gd name="connsiteX1" fmla="*/ 162161 w 324322"/>
                  <a:gd name="connsiteY1" fmla="*/ 0 h 278916"/>
                  <a:gd name="connsiteX2" fmla="*/ 324322 w 324322"/>
                  <a:gd name="connsiteY2" fmla="*/ 139458 h 278916"/>
                  <a:gd name="connsiteX3" fmla="*/ 162161 w 324322"/>
                  <a:gd name="connsiteY3" fmla="*/ 278916 h 278916"/>
                  <a:gd name="connsiteX4" fmla="*/ 0 w 324322"/>
                  <a:gd name="connsiteY4" fmla="*/ 139458 h 278916"/>
                  <a:gd name="connsiteX0" fmla="*/ 0 w 162161"/>
                  <a:gd name="connsiteY0" fmla="*/ 278916 h 278916"/>
                  <a:gd name="connsiteX1" fmla="*/ 0 w 162161"/>
                  <a:gd name="connsiteY1" fmla="*/ 0 h 278916"/>
                  <a:gd name="connsiteX2" fmla="*/ 162161 w 162161"/>
                  <a:gd name="connsiteY2" fmla="*/ 139458 h 278916"/>
                  <a:gd name="connsiteX3" fmla="*/ 0 w 162161"/>
                  <a:gd name="connsiteY3" fmla="*/ 278916 h 278916"/>
                  <a:gd name="connsiteX0" fmla="*/ 14695 w 176856"/>
                  <a:gd name="connsiteY0" fmla="*/ 278916 h 278916"/>
                  <a:gd name="connsiteX1" fmla="*/ 14695 w 176856"/>
                  <a:gd name="connsiteY1" fmla="*/ 0 h 278916"/>
                  <a:gd name="connsiteX2" fmla="*/ 176856 w 176856"/>
                  <a:gd name="connsiteY2" fmla="*/ 139458 h 278916"/>
                  <a:gd name="connsiteX3" fmla="*/ 14695 w 176856"/>
                  <a:gd name="connsiteY3" fmla="*/ 278916 h 278916"/>
                  <a:gd name="connsiteX0" fmla="*/ 23215 w 185376"/>
                  <a:gd name="connsiteY0" fmla="*/ 278916 h 278916"/>
                  <a:gd name="connsiteX1" fmla="*/ 23215 w 185376"/>
                  <a:gd name="connsiteY1" fmla="*/ 0 h 278916"/>
                  <a:gd name="connsiteX2" fmla="*/ 185376 w 185376"/>
                  <a:gd name="connsiteY2" fmla="*/ 139458 h 278916"/>
                  <a:gd name="connsiteX3" fmla="*/ 23215 w 185376"/>
                  <a:gd name="connsiteY3" fmla="*/ 278916 h 278916"/>
                  <a:gd name="connsiteX0" fmla="*/ 26573 w 188734"/>
                  <a:gd name="connsiteY0" fmla="*/ 278916 h 278916"/>
                  <a:gd name="connsiteX1" fmla="*/ 26573 w 188734"/>
                  <a:gd name="connsiteY1" fmla="*/ 0 h 278916"/>
                  <a:gd name="connsiteX2" fmla="*/ 188734 w 188734"/>
                  <a:gd name="connsiteY2" fmla="*/ 139458 h 278916"/>
                  <a:gd name="connsiteX3" fmla="*/ 26573 w 188734"/>
                  <a:gd name="connsiteY3" fmla="*/ 278916 h 278916"/>
                </a:gdLst>
                <a:ahLst/>
                <a:cxnLst>
                  <a:cxn ang="0">
                    <a:pos x="connsiteX0" y="connsiteY0"/>
                  </a:cxn>
                  <a:cxn ang="0">
                    <a:pos x="connsiteX1" y="connsiteY1"/>
                  </a:cxn>
                  <a:cxn ang="0">
                    <a:pos x="connsiteX2" y="connsiteY2"/>
                  </a:cxn>
                  <a:cxn ang="0">
                    <a:pos x="connsiteX3" y="connsiteY3"/>
                  </a:cxn>
                </a:cxnLst>
                <a:rect l="l" t="t" r="r" b="b"/>
                <a:pathLst>
                  <a:path w="188734" h="278916">
                    <a:moveTo>
                      <a:pt x="26573" y="278916"/>
                    </a:moveTo>
                    <a:cubicBezTo>
                      <a:pt x="-2197" y="186265"/>
                      <a:pt x="-14950" y="116296"/>
                      <a:pt x="26573" y="0"/>
                    </a:cubicBezTo>
                    <a:lnTo>
                      <a:pt x="188734" y="139458"/>
                    </a:lnTo>
                    <a:lnTo>
                      <a:pt x="26573" y="278916"/>
                    </a:lnTo>
                    <a:close/>
                  </a:path>
                </a:pathLst>
              </a:custGeom>
              <a:grpFill/>
              <a:ln w="9525" cap="flat" cmpd="sng" algn="ctr">
                <a:solidFill>
                  <a:schemeClr val="bg1"/>
                </a:solidFill>
                <a:prstDash val="solid"/>
                <a:round/>
                <a:headEnd type="none" w="med" len="med"/>
                <a:tailEnd type="none" w="med" len="med"/>
              </a:ln>
              <a:effectLst/>
            </p:spPr>
            <p:txBody>
              <a:bodyPr vert="horz" wrap="square" lIns="58643" tIns="29321" rIns="58643" bIns="29321" numCol="1" rtlCol="0" anchor="t" anchorCtr="0" compatLnSpc="1">
                <a:prstTxWarp prst="textNoShape">
                  <a:avLst/>
                </a:prstTxWarp>
              </a:bodyPr>
              <a:lstStyle/>
              <a:p>
                <a:endParaRPr lang="en-US" sz="1200" dirty="0">
                  <a:ea typeface="MS PGothic" pitchFamily="34" charset="-128"/>
                  <a:cs typeface="Arial" pitchFamily="34" charset="0"/>
                </a:endParaRPr>
              </a:p>
            </p:txBody>
          </p:sp>
        </p:grpSp>
      </p:grpSp>
    </p:spTree>
    <p:extLst>
      <p:ext uri="{BB962C8B-B14F-4D97-AF65-F5344CB8AC3E}">
        <p14:creationId xmlns:p14="http://schemas.microsoft.com/office/powerpoint/2010/main" val="67758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15963"/>
            <a:ext cx="8551863" cy="473075"/>
          </a:xfrm>
        </p:spPr>
        <p:txBody>
          <a:bodyPr>
            <a:normAutofit fontScale="90000"/>
          </a:bodyPr>
          <a:lstStyle/>
          <a:p>
            <a:r>
              <a:rPr lang="en-US" dirty="0"/>
              <a:t>New &amp; Emerging Financing Alternatives - Benefits</a:t>
            </a:r>
          </a:p>
        </p:txBody>
      </p:sp>
      <p:graphicFrame>
        <p:nvGraphicFramePr>
          <p:cNvPr id="5" name="Table 4"/>
          <p:cNvGraphicFramePr>
            <a:graphicFrameLocks noGrp="1"/>
          </p:cNvGraphicFramePr>
          <p:nvPr>
            <p:extLst>
              <p:ext uri="{D42A27DB-BD31-4B8C-83A1-F6EECF244321}">
                <p14:modId xmlns:p14="http://schemas.microsoft.com/office/powerpoint/2010/main" val="2149501835"/>
              </p:ext>
            </p:extLst>
          </p:nvPr>
        </p:nvGraphicFramePr>
        <p:xfrm>
          <a:off x="2" y="1789494"/>
          <a:ext cx="9136299" cy="4112000"/>
        </p:xfrm>
        <a:graphic>
          <a:graphicData uri="http://schemas.openxmlformats.org/drawingml/2006/table">
            <a:tbl>
              <a:tblPr>
                <a:tableStyleId>{5C22544A-7EE6-4342-B048-85BDC9FD1C3A}</a:tableStyleId>
              </a:tblPr>
              <a:tblGrid>
                <a:gridCol w="2585747">
                  <a:extLst>
                    <a:ext uri="{9D8B030D-6E8A-4147-A177-3AD203B41FA5}">
                      <a16:colId xmlns:a16="http://schemas.microsoft.com/office/drawing/2014/main" val="3919634630"/>
                    </a:ext>
                  </a:extLst>
                </a:gridCol>
                <a:gridCol w="818819">
                  <a:extLst>
                    <a:ext uri="{9D8B030D-6E8A-4147-A177-3AD203B41FA5}">
                      <a16:colId xmlns:a16="http://schemas.microsoft.com/office/drawing/2014/main" val="770965085"/>
                    </a:ext>
                  </a:extLst>
                </a:gridCol>
                <a:gridCol w="818819">
                  <a:extLst>
                    <a:ext uri="{9D8B030D-6E8A-4147-A177-3AD203B41FA5}">
                      <a16:colId xmlns:a16="http://schemas.microsoft.com/office/drawing/2014/main" val="2685331209"/>
                    </a:ext>
                  </a:extLst>
                </a:gridCol>
                <a:gridCol w="818819">
                  <a:extLst>
                    <a:ext uri="{9D8B030D-6E8A-4147-A177-3AD203B41FA5}">
                      <a16:colId xmlns:a16="http://schemas.microsoft.com/office/drawing/2014/main" val="1004363271"/>
                    </a:ext>
                  </a:extLst>
                </a:gridCol>
                <a:gridCol w="818819">
                  <a:extLst>
                    <a:ext uri="{9D8B030D-6E8A-4147-A177-3AD203B41FA5}">
                      <a16:colId xmlns:a16="http://schemas.microsoft.com/office/drawing/2014/main" val="1348616792"/>
                    </a:ext>
                  </a:extLst>
                </a:gridCol>
                <a:gridCol w="818819">
                  <a:extLst>
                    <a:ext uri="{9D8B030D-6E8A-4147-A177-3AD203B41FA5}">
                      <a16:colId xmlns:a16="http://schemas.microsoft.com/office/drawing/2014/main" val="147839272"/>
                    </a:ext>
                  </a:extLst>
                </a:gridCol>
                <a:gridCol w="818819">
                  <a:extLst>
                    <a:ext uri="{9D8B030D-6E8A-4147-A177-3AD203B41FA5}">
                      <a16:colId xmlns:a16="http://schemas.microsoft.com/office/drawing/2014/main" val="677178303"/>
                    </a:ext>
                  </a:extLst>
                </a:gridCol>
                <a:gridCol w="818819">
                  <a:extLst>
                    <a:ext uri="{9D8B030D-6E8A-4147-A177-3AD203B41FA5}">
                      <a16:colId xmlns:a16="http://schemas.microsoft.com/office/drawing/2014/main" val="3260444594"/>
                    </a:ext>
                  </a:extLst>
                </a:gridCol>
                <a:gridCol w="818819">
                  <a:extLst>
                    <a:ext uri="{9D8B030D-6E8A-4147-A177-3AD203B41FA5}">
                      <a16:colId xmlns:a16="http://schemas.microsoft.com/office/drawing/2014/main" val="4232167951"/>
                    </a:ext>
                  </a:extLst>
                </a:gridCol>
              </a:tblGrid>
              <a:tr h="620282">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Financing Alternative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u="none" strike="noStrike" dirty="0">
                          <a:solidFill>
                            <a:schemeClr val="bg1"/>
                          </a:solidFill>
                          <a:effectLst/>
                          <a:latin typeface="Arial" panose="020B0604020202020204" pitchFamily="34" charset="0"/>
                          <a:cs typeface="Arial" panose="020B0604020202020204" pitchFamily="34" charset="0"/>
                        </a:rPr>
                        <a:t>Access to Capital</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918F92"/>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Lower Borrowing Cost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C4C2C4"/>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Lower Life-Cycle Costs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EBEAEB"/>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Risk Transfer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C3D200"/>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Increased Investor Demand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DDE383"/>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Positive Publicity / Brand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EEF1C6"/>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Certainty / Capacity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lnB w="12700" cap="flat" cmpd="sng" algn="ctr">
                      <a:solidFill>
                        <a:schemeClr val="tx1"/>
                      </a:solidFill>
                      <a:prstDash val="solid"/>
                      <a:round/>
                      <a:headEnd type="none" w="med" len="med"/>
                      <a:tailEnd type="none" w="med" len="med"/>
                    </a:lnB>
                    <a:solidFill>
                      <a:srgbClr val="00A9E4"/>
                    </a:solidFill>
                  </a:tcPr>
                </a:tc>
                <a:tc>
                  <a:txBody>
                    <a:bodyPr/>
                    <a:lstStyle/>
                    <a:p>
                      <a:pPr marL="0" algn="ctr" defTabSz="914400" rtl="0" eaLnBrk="1" fontAlgn="b" latinLnBrk="0" hangingPunct="1"/>
                      <a:r>
                        <a:rPr lang="en-US" sz="1400" u="none" strike="noStrike" kern="1200" dirty="0">
                          <a:solidFill>
                            <a:schemeClr val="dk1"/>
                          </a:solidFill>
                          <a:effectLst/>
                          <a:latin typeface="Arial" panose="020B0604020202020204" pitchFamily="34" charset="0"/>
                          <a:ea typeface="+mn-ea"/>
                          <a:cs typeface="Arial" panose="020B0604020202020204" pitchFamily="34" charset="0"/>
                        </a:rPr>
                        <a:t>Value Capture</a:t>
                      </a:r>
                    </a:p>
                  </a:txBody>
                  <a:tcPr marL="3062" marR="3062" marT="3062" marB="0" anchor="b">
                    <a:lnB w="12700" cap="flat" cmpd="sng" algn="ctr">
                      <a:solidFill>
                        <a:schemeClr val="tx1"/>
                      </a:solidFill>
                      <a:prstDash val="solid"/>
                      <a:round/>
                      <a:headEnd type="none" w="med" len="med"/>
                      <a:tailEnd type="none" w="med" len="med"/>
                    </a:lnB>
                    <a:solidFill>
                      <a:srgbClr val="8BCCF1"/>
                    </a:solidFill>
                  </a:tcPr>
                </a:tc>
                <a:extLst>
                  <a:ext uri="{0D108BD9-81ED-4DB2-BD59-A6C34878D82A}">
                    <a16:rowId xmlns:a16="http://schemas.microsoft.com/office/drawing/2014/main" val="3350231990"/>
                  </a:ext>
                </a:extLst>
              </a:tr>
              <a:tr h="48782">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18F92"/>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4C2C4"/>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BEAEB"/>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3D200"/>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DE383"/>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EF1C6"/>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A9E4"/>
                    </a:solidFill>
                  </a:tcPr>
                </a:tc>
                <a:tc>
                  <a:txBody>
                    <a:bodyPr/>
                    <a:lstStyle/>
                    <a:p>
                      <a:pPr marL="0" algn="l"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BCCF1"/>
                    </a:solidFill>
                  </a:tcPr>
                </a:tc>
                <a:extLst>
                  <a:ext uri="{0D108BD9-81ED-4DB2-BD59-A6C34878D82A}">
                    <a16:rowId xmlns:a16="http://schemas.microsoft.com/office/drawing/2014/main" val="3789522724"/>
                  </a:ext>
                </a:extLst>
              </a:tr>
              <a:tr h="185942">
                <a:tc>
                  <a:txBody>
                    <a:bodyPr/>
                    <a:lstStyle/>
                    <a:p>
                      <a:pPr marL="0" algn="l" defTabSz="914400" rtl="0" eaLnBrk="1" fontAlgn="b" latinLnBrk="0" hangingPunct="1"/>
                      <a:r>
                        <a:rPr lang="en-US" sz="120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 Direct Lending / Asset Backed</a:t>
                      </a:r>
                    </a:p>
                  </a:txBody>
                  <a:tcPr marL="3062" marR="3062" marT="3062" marB="0" anchor="b">
                    <a:lnT w="12700" cap="flat" cmpd="sng" algn="ctr">
                      <a:noFill/>
                      <a:prstDash val="solid"/>
                      <a:round/>
                      <a:headEnd type="none" w="med" len="med"/>
                      <a:tailEnd type="none" w="med" len="med"/>
                    </a:lnT>
                    <a:solidFill>
                      <a:schemeClr val="bg1">
                        <a:lumMod val="95000"/>
                      </a:schemeClr>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918F92"/>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C4C2C4"/>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EBEAEB"/>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C3D200"/>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DDE383"/>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EEF1C6"/>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00A9E4"/>
                    </a:solidFill>
                  </a:tcPr>
                </a:tc>
                <a:tc>
                  <a:txBody>
                    <a:bodyPr/>
                    <a:lstStyle/>
                    <a:p>
                      <a:pPr marL="0" algn="l"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lnT w="12700" cap="flat" cmpd="sng" algn="ctr">
                      <a:noFill/>
                      <a:prstDash val="solid"/>
                      <a:round/>
                      <a:headEnd type="none" w="med" len="med"/>
                      <a:tailEnd type="none" w="med" len="med"/>
                    </a:lnT>
                    <a:solidFill>
                      <a:srgbClr val="8BCCF1"/>
                    </a:solidFill>
                  </a:tcPr>
                </a:tc>
                <a:extLst>
                  <a:ext uri="{0D108BD9-81ED-4DB2-BD59-A6C34878D82A}">
                    <a16:rowId xmlns:a16="http://schemas.microsoft.com/office/drawing/2014/main" val="1524548735"/>
                  </a:ext>
                </a:extLst>
              </a:tr>
              <a:tr h="185942">
                <a:tc>
                  <a:txBody>
                    <a:bodyPr/>
                    <a:lstStyle/>
                    <a:p>
                      <a:pPr marL="228600" lvl="0" indent="0" algn="l" fontAlgn="b"/>
                      <a:r>
                        <a:rPr lang="en-US" sz="1200" u="none" strike="noStrike" dirty="0">
                          <a:effectLst/>
                          <a:latin typeface="Arial" panose="020B0604020202020204" pitchFamily="34" charset="0"/>
                          <a:cs typeface="Arial" panose="020B0604020202020204" pitchFamily="34" charset="0"/>
                        </a:rPr>
                        <a:t>Private Placements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r>
                        <a:rPr lang="en-US" sz="1200" u="none" strike="noStrike" dirty="0">
                          <a:solidFill>
                            <a:schemeClr val="bg1"/>
                          </a:solidFill>
                          <a:effectLst/>
                          <a:latin typeface="Arial" panose="020B0604020202020204" pitchFamily="34" charset="0"/>
                          <a:cs typeface="Arial" panose="020B0604020202020204" pitchFamily="34" charset="0"/>
                        </a:rPr>
                        <a:t>x</a:t>
                      </a:r>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188675451"/>
                  </a:ext>
                </a:extLst>
              </a:tr>
              <a:tr h="185942">
                <a:tc>
                  <a:txBody>
                    <a:bodyPr/>
                    <a:lstStyle/>
                    <a:p>
                      <a:pPr marL="228600" lvl="0" indent="0" algn="l" fontAlgn="b"/>
                      <a:r>
                        <a:rPr lang="en-US" sz="1200" u="none" strike="noStrike" dirty="0">
                          <a:effectLst/>
                          <a:latin typeface="Arial" panose="020B0604020202020204" pitchFamily="34" charset="0"/>
                          <a:cs typeface="Arial" panose="020B0604020202020204" pitchFamily="34" charset="0"/>
                        </a:rPr>
                        <a:t>Securitization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r>
                        <a:rPr lang="en-US" sz="1200" u="none" strike="noStrike" dirty="0">
                          <a:solidFill>
                            <a:schemeClr val="bg1"/>
                          </a:solidFill>
                          <a:effectLst/>
                          <a:latin typeface="Arial" panose="020B0604020202020204" pitchFamily="34" charset="0"/>
                          <a:cs typeface="Arial" panose="020B0604020202020204" pitchFamily="34" charset="0"/>
                        </a:rPr>
                        <a:t>x</a:t>
                      </a:r>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x</a:t>
                      </a: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2820328757"/>
                  </a:ext>
                </a:extLst>
              </a:tr>
              <a:tr h="185942">
                <a:tc>
                  <a:txBody>
                    <a:bodyPr/>
                    <a:lstStyle/>
                    <a:p>
                      <a:pPr algn="l" fontAlgn="b"/>
                      <a:r>
                        <a:rPr lang="en-US" sz="1200" u="none" strike="noStrike" dirty="0">
                          <a:solidFill>
                            <a:schemeClr val="bg1">
                              <a:lumMod val="50000"/>
                            </a:schemeClr>
                          </a:solidFill>
                          <a:effectLst/>
                          <a:latin typeface="Arial" panose="020B0604020202020204" pitchFamily="34" charset="0"/>
                          <a:cs typeface="Arial" panose="020B0604020202020204" pitchFamily="34" charset="0"/>
                        </a:rPr>
                        <a:t> Government Sponsored Programs</a:t>
                      </a:r>
                      <a:endParaRPr lang="en-US" sz="12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306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3575942790"/>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WIFIA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r>
                        <a:rPr lang="en-US" sz="1200" u="none" strike="noStrike">
                          <a:solidFill>
                            <a:schemeClr val="bg1"/>
                          </a:solidFill>
                          <a:effectLst/>
                          <a:latin typeface="Arial" panose="020B0604020202020204" pitchFamily="34" charset="0"/>
                          <a:cs typeface="Arial" panose="020B0604020202020204" pitchFamily="34" charset="0"/>
                        </a:rPr>
                        <a:t>x</a:t>
                      </a:r>
                      <a:endParaRPr lang="en-US" sz="1200" b="0" i="0" u="none" strike="noStrike">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x</a:t>
                      </a: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3175472537"/>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SRF Loan Guarantees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r>
                        <a:rPr lang="en-US" sz="12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3062" marR="3062" marT="3062" marB="0" anchor="b">
                    <a:solidFill>
                      <a:srgbClr val="8BCCF1"/>
                    </a:solidFill>
                  </a:tcPr>
                </a:tc>
                <a:extLst>
                  <a:ext uri="{0D108BD9-81ED-4DB2-BD59-A6C34878D82A}">
                    <a16:rowId xmlns:a16="http://schemas.microsoft.com/office/drawing/2014/main" val="2159627079"/>
                  </a:ext>
                </a:extLst>
              </a:tr>
              <a:tr h="185942">
                <a:tc>
                  <a:txBody>
                    <a:bodyPr/>
                    <a:lstStyle/>
                    <a:p>
                      <a:pPr algn="l" fontAlgn="b"/>
                      <a:r>
                        <a:rPr lang="en-US" sz="1200" u="none" strike="noStrike" dirty="0">
                          <a:effectLst/>
                          <a:latin typeface="Arial" panose="020B0604020202020204" pitchFamily="34" charset="0"/>
                          <a:cs typeface="Arial" panose="020B0604020202020204" pitchFamily="34" charset="0"/>
                        </a:rPr>
                        <a:t> </a:t>
                      </a:r>
                      <a:r>
                        <a:rPr lang="en-US" sz="1200" u="none" strike="noStrike" dirty="0">
                          <a:solidFill>
                            <a:schemeClr val="bg1">
                              <a:lumMod val="50000"/>
                            </a:schemeClr>
                          </a:solidFill>
                          <a:effectLst/>
                          <a:latin typeface="Arial" panose="020B0604020202020204" pitchFamily="34" charset="0"/>
                          <a:cs typeface="Arial" panose="020B0604020202020204" pitchFamily="34" charset="0"/>
                        </a:rPr>
                        <a:t>Partnerships</a:t>
                      </a:r>
                      <a:endParaRPr lang="en-US" sz="12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306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2884605856"/>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Public-Public</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r>
                        <a:rPr lang="en-US" sz="1200" u="none" strike="noStrike">
                          <a:effectLst/>
                          <a:latin typeface="Arial" panose="020B0604020202020204" pitchFamily="34" charset="0"/>
                          <a:cs typeface="Arial" panose="020B0604020202020204" pitchFamily="34" charset="0"/>
                        </a:rPr>
                        <a:t>x</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1434374209"/>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Public-Private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r>
                        <a:rPr lang="en-US" sz="1200" u="none" strike="noStrike" kern="1200" dirty="0">
                          <a:solidFill>
                            <a:schemeClr val="dk1"/>
                          </a:solidFill>
                          <a:effectLst/>
                          <a:latin typeface="Arial" panose="020B0604020202020204" pitchFamily="34" charset="0"/>
                          <a:ea typeface="+mn-ea"/>
                          <a:cs typeface="Arial" panose="020B0604020202020204" pitchFamily="34" charset="0"/>
                        </a:rPr>
                        <a:t>x</a:t>
                      </a:r>
                    </a:p>
                  </a:txBody>
                  <a:tcPr marL="3062" marR="3062" marT="3062" marB="0" anchor="b">
                    <a:solidFill>
                      <a:srgbClr val="8BCCF1"/>
                    </a:solidFill>
                  </a:tcPr>
                </a:tc>
                <a:extLst>
                  <a:ext uri="{0D108BD9-81ED-4DB2-BD59-A6C34878D82A}">
                    <a16:rowId xmlns:a16="http://schemas.microsoft.com/office/drawing/2014/main" val="1744658266"/>
                  </a:ext>
                </a:extLst>
              </a:tr>
              <a:tr h="185942">
                <a:tc>
                  <a:txBody>
                    <a:bodyPr/>
                    <a:lstStyle/>
                    <a:p>
                      <a:pPr algn="l" fontAlgn="b"/>
                      <a:r>
                        <a:rPr lang="en-US" sz="1200" u="none" strike="noStrike" dirty="0">
                          <a:solidFill>
                            <a:schemeClr val="bg1">
                              <a:lumMod val="50000"/>
                            </a:schemeClr>
                          </a:solidFill>
                          <a:effectLst/>
                          <a:latin typeface="Arial" panose="020B0604020202020204" pitchFamily="34" charset="0"/>
                          <a:cs typeface="Arial" panose="020B0604020202020204" pitchFamily="34" charset="0"/>
                        </a:rPr>
                        <a:t> Socially Responsible Investing</a:t>
                      </a:r>
                      <a:endParaRPr lang="en-US" sz="12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306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3572454701"/>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Green Bonds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x</a:t>
                      </a: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4180296279"/>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Impact Bonds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3161855470"/>
                  </a:ext>
                </a:extLst>
              </a:tr>
              <a:tr h="185942">
                <a:tc>
                  <a:txBody>
                    <a:bodyPr/>
                    <a:lstStyle/>
                    <a:p>
                      <a:pPr algn="l" fontAlgn="b"/>
                      <a:r>
                        <a:rPr lang="en-US" sz="1200" u="none" strike="noStrike" dirty="0">
                          <a:solidFill>
                            <a:schemeClr val="bg1">
                              <a:lumMod val="50000"/>
                            </a:schemeClr>
                          </a:solidFill>
                          <a:effectLst/>
                          <a:latin typeface="Arial" panose="020B0604020202020204" pitchFamily="34" charset="0"/>
                          <a:cs typeface="Arial" panose="020B0604020202020204" pitchFamily="34" charset="0"/>
                        </a:rPr>
                        <a:t> Locally Focused Financing</a:t>
                      </a:r>
                      <a:endParaRPr lang="en-US" sz="12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306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3369446925"/>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Mini Bonds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4120225673"/>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Crowdfunding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x</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3037220329"/>
                  </a:ext>
                </a:extLst>
              </a:tr>
              <a:tr h="185942">
                <a:tc>
                  <a:txBody>
                    <a:bodyPr/>
                    <a:lstStyle/>
                    <a:p>
                      <a:pPr algn="l" fontAlgn="b"/>
                      <a:r>
                        <a:rPr lang="en-US" sz="1200" u="none" strike="noStrike" dirty="0">
                          <a:solidFill>
                            <a:schemeClr val="bg1">
                              <a:lumMod val="50000"/>
                            </a:schemeClr>
                          </a:solidFill>
                          <a:effectLst/>
                          <a:latin typeface="Arial" panose="020B0604020202020204" pitchFamily="34" charset="0"/>
                          <a:cs typeface="Arial" panose="020B0604020202020204" pitchFamily="34" charset="0"/>
                        </a:rPr>
                        <a:t> Self Financing</a:t>
                      </a:r>
                      <a:endParaRPr lang="en-US" sz="12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3062" marR="3062" marT="3062" marB="0" anchor="b">
                    <a:solidFill>
                      <a:schemeClr val="bg1">
                        <a:lumMod val="95000"/>
                      </a:schemeClr>
                    </a:solidFill>
                  </a:tcPr>
                </a:tc>
                <a:tc>
                  <a:txBody>
                    <a:bodyPr/>
                    <a:lstStyle/>
                    <a:p>
                      <a:pPr algn="ctr"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43762936"/>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TIFs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r>
                        <a:rPr lang="en-US" sz="1200" u="none" strike="noStrike" dirty="0">
                          <a:solidFill>
                            <a:schemeClr val="bg1"/>
                          </a:solidFill>
                          <a:effectLst/>
                          <a:latin typeface="Arial" panose="020B0604020202020204" pitchFamily="34" charset="0"/>
                          <a:cs typeface="Arial" panose="020B0604020202020204" pitchFamily="34" charset="0"/>
                        </a:rPr>
                        <a:t>x</a:t>
                      </a:r>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r>
                        <a:rPr lang="en-US" sz="1200" u="none" strike="noStrike" kern="1200" dirty="0">
                          <a:solidFill>
                            <a:schemeClr val="dk1"/>
                          </a:solidFill>
                          <a:effectLst/>
                          <a:latin typeface="Arial" panose="020B0604020202020204" pitchFamily="34" charset="0"/>
                          <a:ea typeface="+mn-ea"/>
                          <a:cs typeface="Arial" panose="020B0604020202020204" pitchFamily="34" charset="0"/>
                        </a:rPr>
                        <a:t>x</a:t>
                      </a:r>
                    </a:p>
                  </a:txBody>
                  <a:tcPr marL="3062" marR="3062" marT="3062" marB="0" anchor="b">
                    <a:solidFill>
                      <a:srgbClr val="8BCCF1"/>
                    </a:solidFill>
                  </a:tcPr>
                </a:tc>
                <a:extLst>
                  <a:ext uri="{0D108BD9-81ED-4DB2-BD59-A6C34878D82A}">
                    <a16:rowId xmlns:a16="http://schemas.microsoft.com/office/drawing/2014/main" val="2843039315"/>
                  </a:ext>
                </a:extLst>
              </a:tr>
              <a:tr h="185942">
                <a:tc>
                  <a:txBody>
                    <a:bodyPr/>
                    <a:lstStyle/>
                    <a:p>
                      <a:pPr marL="228600" indent="0" algn="l" fontAlgn="b"/>
                      <a:r>
                        <a:rPr lang="en-US" sz="1200" u="none" strike="noStrike" dirty="0">
                          <a:effectLst/>
                          <a:latin typeface="Arial" panose="020B0604020202020204" pitchFamily="34" charset="0"/>
                          <a:cs typeface="Arial" panose="020B0604020202020204" pitchFamily="34" charset="0"/>
                        </a:rPr>
                        <a:t>Efficiency Savings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r>
                        <a:rPr lang="en-US" sz="1200" u="none" strike="noStrike" dirty="0">
                          <a:solidFill>
                            <a:schemeClr val="bg1"/>
                          </a:solidFill>
                          <a:effectLst/>
                          <a:latin typeface="Arial" panose="020B0604020202020204" pitchFamily="34" charset="0"/>
                          <a:cs typeface="Arial" panose="020B0604020202020204" pitchFamily="34" charset="0"/>
                        </a:rPr>
                        <a:t>x</a:t>
                      </a:r>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234159750"/>
                  </a:ext>
                </a:extLst>
              </a:tr>
              <a:tr h="73120">
                <a:tc>
                  <a:txBody>
                    <a:bodyPr/>
                    <a:lstStyle/>
                    <a:p>
                      <a:pPr marL="228600" indent="0" algn="l"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64302" marR="3062" marT="3062" marB="0" anchor="b">
                    <a:solidFill>
                      <a:schemeClr val="bg1">
                        <a:lumMod val="95000"/>
                      </a:schemeClr>
                    </a:solidFill>
                  </a:tcPr>
                </a:tc>
                <a:tc>
                  <a:txBody>
                    <a:bodyPr/>
                    <a:lstStyle/>
                    <a:p>
                      <a:pPr algn="ctr" fontAlgn="b"/>
                      <a:endParaRPr lang="en-US" sz="300" b="0" i="0" u="none" strike="noStrike" dirty="0">
                        <a:solidFill>
                          <a:schemeClr val="bg1"/>
                        </a:solidFill>
                        <a:effectLst/>
                        <a:latin typeface="Arial" panose="020B0604020202020204" pitchFamily="34" charset="0"/>
                        <a:cs typeface="Arial" panose="020B0604020202020204" pitchFamily="34" charset="0"/>
                      </a:endParaRPr>
                    </a:p>
                  </a:txBody>
                  <a:tcPr marL="3062" marR="3062" marT="3062" marB="0" anchor="b">
                    <a:solidFill>
                      <a:srgbClr val="918F92"/>
                    </a:solidFill>
                  </a:tcPr>
                </a:tc>
                <a:tc>
                  <a:txBody>
                    <a:bodyPr/>
                    <a:lstStyle/>
                    <a:p>
                      <a:pPr algn="ctr"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4C2C4"/>
                    </a:solidFill>
                  </a:tcPr>
                </a:tc>
                <a:tc>
                  <a:txBody>
                    <a:bodyPr/>
                    <a:lstStyle/>
                    <a:p>
                      <a:pPr algn="ctr"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BEAEB"/>
                    </a:solidFill>
                  </a:tcPr>
                </a:tc>
                <a:tc>
                  <a:txBody>
                    <a:bodyPr/>
                    <a:lstStyle/>
                    <a:p>
                      <a:pPr algn="ctr"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C3D200"/>
                    </a:solidFill>
                  </a:tcPr>
                </a:tc>
                <a:tc>
                  <a:txBody>
                    <a:bodyPr/>
                    <a:lstStyle/>
                    <a:p>
                      <a:pPr algn="ctr"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DDE383"/>
                    </a:solidFill>
                  </a:tcPr>
                </a:tc>
                <a:tc>
                  <a:txBody>
                    <a:bodyPr/>
                    <a:lstStyle/>
                    <a:p>
                      <a:pPr algn="ctr"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EEF1C6"/>
                    </a:solidFill>
                  </a:tcPr>
                </a:tc>
                <a:tc>
                  <a:txBody>
                    <a:bodyPr/>
                    <a:lstStyle/>
                    <a:p>
                      <a:pPr algn="ctr" fontAlgn="b"/>
                      <a:endParaRPr lang="en-US" sz="300" b="0" i="0" u="none" strike="noStrike" dirty="0">
                        <a:solidFill>
                          <a:srgbClr val="000000"/>
                        </a:solidFill>
                        <a:effectLst/>
                        <a:latin typeface="Arial" panose="020B0604020202020204" pitchFamily="34" charset="0"/>
                        <a:cs typeface="Arial" panose="020B0604020202020204" pitchFamily="34" charset="0"/>
                      </a:endParaRPr>
                    </a:p>
                  </a:txBody>
                  <a:tcPr marL="3062" marR="3062" marT="3062" marB="0" anchor="b">
                    <a:solidFill>
                      <a:srgbClr val="00A9E4"/>
                    </a:solidFill>
                  </a:tcPr>
                </a:tc>
                <a:tc>
                  <a:txBody>
                    <a:bodyPr/>
                    <a:lstStyle/>
                    <a:p>
                      <a:pPr marL="0" algn="ctr" defTabSz="914400" rtl="0" eaLnBrk="1" fontAlgn="b" latinLnBrk="0" hangingPunct="1"/>
                      <a:endParaRPr lang="en-US" sz="3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3062" marR="3062" marT="3062" marB="0" anchor="b">
                    <a:solidFill>
                      <a:srgbClr val="8BCCF1"/>
                    </a:solidFill>
                  </a:tcPr>
                </a:tc>
                <a:extLst>
                  <a:ext uri="{0D108BD9-81ED-4DB2-BD59-A6C34878D82A}">
                    <a16:rowId xmlns:a16="http://schemas.microsoft.com/office/drawing/2014/main" val="2121706290"/>
                  </a:ext>
                </a:extLst>
              </a:tr>
            </a:tbl>
          </a:graphicData>
        </a:graphic>
      </p:graphicFrame>
      <p:grpSp>
        <p:nvGrpSpPr>
          <p:cNvPr id="6" name="Group 5"/>
          <p:cNvGrpSpPr>
            <a:grpSpLocks noChangeAspect="1"/>
          </p:cNvGrpSpPr>
          <p:nvPr/>
        </p:nvGrpSpPr>
        <p:grpSpPr>
          <a:xfrm>
            <a:off x="2921875" y="2643820"/>
            <a:ext cx="205740" cy="205740"/>
            <a:chOff x="4309893" y="3219428"/>
            <a:chExt cx="708750" cy="708750"/>
          </a:xfrm>
        </p:grpSpPr>
        <p:sp>
          <p:nvSpPr>
            <p:cNvPr id="7" name="Oval 6"/>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54" name="Group 53"/>
          <p:cNvGrpSpPr>
            <a:grpSpLocks noChangeAspect="1"/>
          </p:cNvGrpSpPr>
          <p:nvPr/>
        </p:nvGrpSpPr>
        <p:grpSpPr>
          <a:xfrm>
            <a:off x="3716906" y="2816176"/>
            <a:ext cx="205740" cy="205740"/>
            <a:chOff x="4309893" y="3219428"/>
            <a:chExt cx="708750" cy="708750"/>
          </a:xfrm>
        </p:grpSpPr>
        <p:sp>
          <p:nvSpPr>
            <p:cNvPr id="55" name="Oval 54"/>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6"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57" name="Group 56"/>
          <p:cNvGrpSpPr>
            <a:grpSpLocks noChangeAspect="1"/>
          </p:cNvGrpSpPr>
          <p:nvPr/>
        </p:nvGrpSpPr>
        <p:grpSpPr>
          <a:xfrm>
            <a:off x="3722850" y="3223050"/>
            <a:ext cx="205740" cy="205740"/>
            <a:chOff x="4309893" y="3219428"/>
            <a:chExt cx="708750" cy="708750"/>
          </a:xfrm>
        </p:grpSpPr>
        <p:sp>
          <p:nvSpPr>
            <p:cNvPr id="58" name="Oval 57"/>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9"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60" name="Group 59"/>
          <p:cNvGrpSpPr>
            <a:grpSpLocks noChangeAspect="1"/>
          </p:cNvGrpSpPr>
          <p:nvPr/>
        </p:nvGrpSpPr>
        <p:grpSpPr>
          <a:xfrm>
            <a:off x="3716906" y="4354897"/>
            <a:ext cx="205740" cy="205740"/>
            <a:chOff x="4309893" y="3219428"/>
            <a:chExt cx="708750" cy="708750"/>
          </a:xfrm>
        </p:grpSpPr>
        <p:sp>
          <p:nvSpPr>
            <p:cNvPr id="61" name="Oval 60"/>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2"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66" name="Group 65"/>
          <p:cNvGrpSpPr>
            <a:grpSpLocks noChangeAspect="1"/>
          </p:cNvGrpSpPr>
          <p:nvPr/>
        </p:nvGrpSpPr>
        <p:grpSpPr>
          <a:xfrm>
            <a:off x="4537343" y="3955152"/>
            <a:ext cx="205740" cy="205740"/>
            <a:chOff x="4309893" y="3219428"/>
            <a:chExt cx="708750" cy="708750"/>
          </a:xfrm>
        </p:grpSpPr>
        <p:sp>
          <p:nvSpPr>
            <p:cNvPr id="67" name="Oval 66"/>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8"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69" name="Group 68"/>
          <p:cNvGrpSpPr>
            <a:grpSpLocks noChangeAspect="1"/>
          </p:cNvGrpSpPr>
          <p:nvPr/>
        </p:nvGrpSpPr>
        <p:grpSpPr>
          <a:xfrm>
            <a:off x="5317799" y="3714631"/>
            <a:ext cx="205740" cy="205740"/>
            <a:chOff x="4309893" y="3219428"/>
            <a:chExt cx="708750" cy="708750"/>
          </a:xfrm>
        </p:grpSpPr>
        <p:sp>
          <p:nvSpPr>
            <p:cNvPr id="70" name="Oval 69"/>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1"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72" name="Group 71"/>
          <p:cNvGrpSpPr>
            <a:grpSpLocks noChangeAspect="1"/>
          </p:cNvGrpSpPr>
          <p:nvPr/>
        </p:nvGrpSpPr>
        <p:grpSpPr>
          <a:xfrm>
            <a:off x="5324212" y="3940192"/>
            <a:ext cx="205740" cy="205740"/>
            <a:chOff x="4309893" y="3219428"/>
            <a:chExt cx="708750" cy="708750"/>
          </a:xfrm>
        </p:grpSpPr>
        <p:sp>
          <p:nvSpPr>
            <p:cNvPr id="73" name="Oval 72"/>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4"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75" name="Group 74"/>
          <p:cNvGrpSpPr>
            <a:grpSpLocks noChangeAspect="1"/>
          </p:cNvGrpSpPr>
          <p:nvPr/>
        </p:nvGrpSpPr>
        <p:grpSpPr>
          <a:xfrm>
            <a:off x="5317799" y="4483344"/>
            <a:ext cx="205740" cy="205740"/>
            <a:chOff x="4309893" y="3219428"/>
            <a:chExt cx="708750" cy="708750"/>
          </a:xfrm>
        </p:grpSpPr>
        <p:sp>
          <p:nvSpPr>
            <p:cNvPr id="76" name="Oval 75"/>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7"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78" name="Group 77"/>
          <p:cNvGrpSpPr>
            <a:grpSpLocks noChangeAspect="1"/>
          </p:cNvGrpSpPr>
          <p:nvPr/>
        </p:nvGrpSpPr>
        <p:grpSpPr>
          <a:xfrm>
            <a:off x="6153411" y="4877823"/>
            <a:ext cx="205740" cy="205740"/>
            <a:chOff x="4309893" y="3219428"/>
            <a:chExt cx="708750" cy="708750"/>
          </a:xfrm>
        </p:grpSpPr>
        <p:sp>
          <p:nvSpPr>
            <p:cNvPr id="79" name="Oval 78"/>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0"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81" name="Group 80"/>
          <p:cNvGrpSpPr>
            <a:grpSpLocks noChangeAspect="1"/>
          </p:cNvGrpSpPr>
          <p:nvPr/>
        </p:nvGrpSpPr>
        <p:grpSpPr>
          <a:xfrm>
            <a:off x="6176665" y="5127404"/>
            <a:ext cx="205740" cy="205740"/>
            <a:chOff x="4309893" y="3219428"/>
            <a:chExt cx="708750" cy="708750"/>
          </a:xfrm>
        </p:grpSpPr>
        <p:sp>
          <p:nvSpPr>
            <p:cNvPr id="82" name="Oval 81"/>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3"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84" name="Group 83"/>
          <p:cNvGrpSpPr>
            <a:grpSpLocks noChangeAspect="1"/>
          </p:cNvGrpSpPr>
          <p:nvPr/>
        </p:nvGrpSpPr>
        <p:grpSpPr>
          <a:xfrm>
            <a:off x="6971544" y="4345153"/>
            <a:ext cx="205740" cy="205740"/>
            <a:chOff x="4309893" y="3219428"/>
            <a:chExt cx="708750" cy="708750"/>
          </a:xfrm>
        </p:grpSpPr>
        <p:sp>
          <p:nvSpPr>
            <p:cNvPr id="85" name="Oval 84"/>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6"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90" name="Group 89"/>
          <p:cNvGrpSpPr>
            <a:grpSpLocks noChangeAspect="1"/>
          </p:cNvGrpSpPr>
          <p:nvPr/>
        </p:nvGrpSpPr>
        <p:grpSpPr>
          <a:xfrm>
            <a:off x="6932125" y="4838180"/>
            <a:ext cx="205740" cy="205740"/>
            <a:chOff x="4309893" y="3219428"/>
            <a:chExt cx="708750" cy="708750"/>
          </a:xfrm>
        </p:grpSpPr>
        <p:sp>
          <p:nvSpPr>
            <p:cNvPr id="91" name="Oval 90"/>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2"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93" name="Group 92"/>
          <p:cNvGrpSpPr>
            <a:grpSpLocks noChangeAspect="1"/>
          </p:cNvGrpSpPr>
          <p:nvPr/>
        </p:nvGrpSpPr>
        <p:grpSpPr>
          <a:xfrm>
            <a:off x="6950906" y="5087419"/>
            <a:ext cx="205740" cy="205740"/>
            <a:chOff x="4309893" y="3219428"/>
            <a:chExt cx="708750" cy="708750"/>
          </a:xfrm>
        </p:grpSpPr>
        <p:sp>
          <p:nvSpPr>
            <p:cNvPr id="94" name="Oval 93"/>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5"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96" name="Group 95"/>
          <p:cNvGrpSpPr>
            <a:grpSpLocks noChangeAspect="1"/>
          </p:cNvGrpSpPr>
          <p:nvPr/>
        </p:nvGrpSpPr>
        <p:grpSpPr>
          <a:xfrm>
            <a:off x="7798740" y="3793915"/>
            <a:ext cx="205740" cy="205740"/>
            <a:chOff x="4309893" y="3219428"/>
            <a:chExt cx="708750" cy="708750"/>
          </a:xfrm>
        </p:grpSpPr>
        <p:sp>
          <p:nvSpPr>
            <p:cNvPr id="97" name="Oval 96"/>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8"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99" name="Group 98"/>
          <p:cNvGrpSpPr>
            <a:grpSpLocks noChangeAspect="1"/>
          </p:cNvGrpSpPr>
          <p:nvPr/>
        </p:nvGrpSpPr>
        <p:grpSpPr>
          <a:xfrm>
            <a:off x="7817617" y="4004560"/>
            <a:ext cx="205740" cy="205740"/>
            <a:chOff x="4309893" y="3219428"/>
            <a:chExt cx="708750" cy="708750"/>
          </a:xfrm>
        </p:grpSpPr>
        <p:sp>
          <p:nvSpPr>
            <p:cNvPr id="100" name="Oval 99"/>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1"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02" name="Group 101"/>
          <p:cNvGrpSpPr>
            <a:grpSpLocks noChangeAspect="1"/>
          </p:cNvGrpSpPr>
          <p:nvPr/>
        </p:nvGrpSpPr>
        <p:grpSpPr>
          <a:xfrm>
            <a:off x="8586320" y="5423644"/>
            <a:ext cx="205740" cy="205740"/>
            <a:chOff x="4309893" y="3219428"/>
            <a:chExt cx="708750" cy="708750"/>
          </a:xfrm>
        </p:grpSpPr>
        <p:sp>
          <p:nvSpPr>
            <p:cNvPr id="103" name="Oval 102"/>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4"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05" name="Group 104"/>
          <p:cNvGrpSpPr>
            <a:grpSpLocks noChangeAspect="1"/>
          </p:cNvGrpSpPr>
          <p:nvPr/>
        </p:nvGrpSpPr>
        <p:grpSpPr>
          <a:xfrm>
            <a:off x="8623879" y="3947258"/>
            <a:ext cx="205740" cy="205740"/>
            <a:chOff x="4309893" y="3219428"/>
            <a:chExt cx="708750" cy="708750"/>
          </a:xfrm>
        </p:grpSpPr>
        <p:sp>
          <p:nvSpPr>
            <p:cNvPr id="106" name="Oval 105"/>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7"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08" name="Group 107"/>
          <p:cNvGrpSpPr>
            <a:grpSpLocks noChangeAspect="1"/>
          </p:cNvGrpSpPr>
          <p:nvPr/>
        </p:nvGrpSpPr>
        <p:grpSpPr>
          <a:xfrm>
            <a:off x="2921875" y="2846598"/>
            <a:ext cx="205740" cy="205740"/>
            <a:chOff x="4309893" y="3219428"/>
            <a:chExt cx="708750" cy="708750"/>
          </a:xfrm>
        </p:grpSpPr>
        <p:sp>
          <p:nvSpPr>
            <p:cNvPr id="109" name="Oval 108"/>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0"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11" name="Group 110"/>
          <p:cNvGrpSpPr>
            <a:grpSpLocks noChangeAspect="1"/>
          </p:cNvGrpSpPr>
          <p:nvPr/>
        </p:nvGrpSpPr>
        <p:grpSpPr>
          <a:xfrm>
            <a:off x="2921875" y="3219811"/>
            <a:ext cx="205740" cy="205740"/>
            <a:chOff x="4309893" y="3219428"/>
            <a:chExt cx="708750" cy="708750"/>
          </a:xfrm>
        </p:grpSpPr>
        <p:sp>
          <p:nvSpPr>
            <p:cNvPr id="112" name="Oval 111"/>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3"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14" name="Group 113"/>
          <p:cNvGrpSpPr>
            <a:grpSpLocks noChangeAspect="1"/>
          </p:cNvGrpSpPr>
          <p:nvPr/>
        </p:nvGrpSpPr>
        <p:grpSpPr>
          <a:xfrm>
            <a:off x="2943662" y="5604492"/>
            <a:ext cx="205740" cy="205740"/>
            <a:chOff x="4309893" y="3219428"/>
            <a:chExt cx="708750" cy="708750"/>
          </a:xfrm>
        </p:grpSpPr>
        <p:sp>
          <p:nvSpPr>
            <p:cNvPr id="115" name="Oval 114"/>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6"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17" name="Group 116"/>
          <p:cNvGrpSpPr>
            <a:grpSpLocks noChangeAspect="1"/>
          </p:cNvGrpSpPr>
          <p:nvPr/>
        </p:nvGrpSpPr>
        <p:grpSpPr>
          <a:xfrm>
            <a:off x="2930116" y="5378931"/>
            <a:ext cx="205740" cy="205740"/>
            <a:chOff x="4309893" y="3219428"/>
            <a:chExt cx="708750" cy="708750"/>
          </a:xfrm>
        </p:grpSpPr>
        <p:sp>
          <p:nvSpPr>
            <p:cNvPr id="118" name="Oval 117"/>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9"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20" name="Group 119"/>
          <p:cNvGrpSpPr>
            <a:grpSpLocks noChangeAspect="1"/>
          </p:cNvGrpSpPr>
          <p:nvPr/>
        </p:nvGrpSpPr>
        <p:grpSpPr>
          <a:xfrm>
            <a:off x="3716906" y="2667738"/>
            <a:ext cx="205740" cy="205740"/>
            <a:chOff x="4309893" y="3219428"/>
            <a:chExt cx="708750" cy="708750"/>
          </a:xfrm>
        </p:grpSpPr>
        <p:sp>
          <p:nvSpPr>
            <p:cNvPr id="121" name="Oval 120"/>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2"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23" name="Group 122"/>
          <p:cNvGrpSpPr>
            <a:grpSpLocks noChangeAspect="1"/>
          </p:cNvGrpSpPr>
          <p:nvPr/>
        </p:nvGrpSpPr>
        <p:grpSpPr>
          <a:xfrm>
            <a:off x="6138395" y="4245246"/>
            <a:ext cx="205740" cy="205740"/>
            <a:chOff x="4309893" y="3219428"/>
            <a:chExt cx="708750" cy="708750"/>
          </a:xfrm>
        </p:grpSpPr>
        <p:sp>
          <p:nvSpPr>
            <p:cNvPr id="124" name="Oval 123"/>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5"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26" name="Group 125"/>
          <p:cNvGrpSpPr>
            <a:grpSpLocks noChangeAspect="1"/>
          </p:cNvGrpSpPr>
          <p:nvPr/>
        </p:nvGrpSpPr>
        <p:grpSpPr>
          <a:xfrm>
            <a:off x="6138395" y="4444161"/>
            <a:ext cx="205740" cy="205740"/>
            <a:chOff x="4309893" y="3219428"/>
            <a:chExt cx="708750" cy="708750"/>
          </a:xfrm>
        </p:grpSpPr>
        <p:sp>
          <p:nvSpPr>
            <p:cNvPr id="127" name="Oval 126"/>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8"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29" name="Group 128"/>
          <p:cNvGrpSpPr>
            <a:grpSpLocks noChangeAspect="1"/>
          </p:cNvGrpSpPr>
          <p:nvPr/>
        </p:nvGrpSpPr>
        <p:grpSpPr>
          <a:xfrm>
            <a:off x="2943662" y="4996454"/>
            <a:ext cx="205740" cy="205740"/>
            <a:chOff x="4309893" y="3219428"/>
            <a:chExt cx="708750" cy="708750"/>
          </a:xfrm>
        </p:grpSpPr>
        <p:sp>
          <p:nvSpPr>
            <p:cNvPr id="130" name="Oval 129"/>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1"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grpSp>
        <p:nvGrpSpPr>
          <p:cNvPr id="132" name="Group 131"/>
          <p:cNvGrpSpPr>
            <a:grpSpLocks noChangeAspect="1"/>
          </p:cNvGrpSpPr>
          <p:nvPr/>
        </p:nvGrpSpPr>
        <p:grpSpPr>
          <a:xfrm>
            <a:off x="2951903" y="4793676"/>
            <a:ext cx="205740" cy="205740"/>
            <a:chOff x="4309893" y="3219428"/>
            <a:chExt cx="708750" cy="708750"/>
          </a:xfrm>
        </p:grpSpPr>
        <p:sp>
          <p:nvSpPr>
            <p:cNvPr id="133" name="Oval 132"/>
            <p:cNvSpPr/>
            <p:nvPr/>
          </p:nvSpPr>
          <p:spPr>
            <a:xfrm>
              <a:off x="4309893" y="3219428"/>
              <a:ext cx="708750" cy="708750"/>
            </a:xfrm>
            <a:prstGeom prst="ellipse">
              <a:avLst/>
            </a:prstGeom>
            <a:gradFill>
              <a:gsLst>
                <a:gs pos="50000">
                  <a:schemeClr val="accent1"/>
                </a:gs>
                <a:gs pos="11000">
                  <a:schemeClr val="accent1"/>
                </a:gs>
                <a:gs pos="100000">
                  <a:srgbClr val="D75B0F"/>
                </a:gs>
              </a:gsLst>
              <a:lin ang="624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4" name="Freeform 30"/>
            <p:cNvSpPr>
              <a:spLocks noEditPoints="1"/>
            </p:cNvSpPr>
            <p:nvPr/>
          </p:nvSpPr>
          <p:spPr bwMode="auto">
            <a:xfrm>
              <a:off x="4441727" y="3355994"/>
              <a:ext cx="501860" cy="415208"/>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350" dirty="0"/>
            </a:p>
          </p:txBody>
        </p:sp>
      </p:grpSp>
    </p:spTree>
    <p:extLst>
      <p:ext uri="{BB962C8B-B14F-4D97-AF65-F5344CB8AC3E}">
        <p14:creationId xmlns:p14="http://schemas.microsoft.com/office/powerpoint/2010/main" val="364426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Are the New </a:t>
            </a:r>
            <a:br>
              <a:rPr lang="en-US" dirty="0"/>
            </a:br>
            <a:r>
              <a:rPr lang="en-US" dirty="0"/>
              <a:t>Capital Providers?</a:t>
            </a:r>
          </a:p>
        </p:txBody>
      </p:sp>
      <p:sp>
        <p:nvSpPr>
          <p:cNvPr id="8" name="Rectangle 7"/>
          <p:cNvSpPr/>
          <p:nvPr/>
        </p:nvSpPr>
        <p:spPr>
          <a:xfrm>
            <a:off x="693420" y="2187892"/>
            <a:ext cx="7543800" cy="6475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ctr" defTabSz="1200150" rtl="0" eaLnBrk="1" latinLnBrk="0" hangingPunct="1">
              <a:lnSpc>
                <a:spcPct val="90000"/>
              </a:lnSpc>
              <a:spcBef>
                <a:spcPct val="0"/>
              </a:spcBef>
              <a:spcAft>
                <a:spcPct val="35000"/>
              </a:spcAft>
              <a:buClrTx/>
              <a:buSzPts val="2800"/>
              <a:buFont typeface="Arial" panose="020B0604020202020204" pitchFamily="34" charset="0"/>
              <a:buNone/>
            </a:pPr>
            <a:r>
              <a:rPr lang="en-US" sz="2400" kern="1200">
                <a:latin typeface="Arial" panose="020B0604020202020204" pitchFamily="34" charset="0"/>
                <a:cs typeface="Arial" panose="020B0604020202020204" pitchFamily="34" charset="0"/>
              </a:rPr>
              <a:t>Private investors</a:t>
            </a:r>
          </a:p>
        </p:txBody>
      </p:sp>
      <p:sp>
        <p:nvSpPr>
          <p:cNvPr id="9" name="Rectangle 8"/>
          <p:cNvSpPr/>
          <p:nvPr/>
        </p:nvSpPr>
        <p:spPr>
          <a:xfrm>
            <a:off x="693420" y="2913247"/>
            <a:ext cx="7543800" cy="6475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ctr" defTabSz="1200150" rtl="0" eaLnBrk="1" latinLnBrk="0" hangingPunct="1">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Environmental investors</a:t>
            </a:r>
          </a:p>
        </p:txBody>
      </p:sp>
      <p:sp>
        <p:nvSpPr>
          <p:cNvPr id="10" name="Rectangle 9"/>
          <p:cNvSpPr/>
          <p:nvPr/>
        </p:nvSpPr>
        <p:spPr>
          <a:xfrm>
            <a:off x="693420" y="3638602"/>
            <a:ext cx="7543800" cy="6475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ctr" defTabSz="1200150" rtl="0" eaLnBrk="1" latinLnBrk="0" hangingPunct="1">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Local individual investors</a:t>
            </a:r>
          </a:p>
        </p:txBody>
      </p:sp>
      <p:sp>
        <p:nvSpPr>
          <p:cNvPr id="11" name="Rectangle 10"/>
          <p:cNvSpPr/>
          <p:nvPr/>
        </p:nvSpPr>
        <p:spPr>
          <a:xfrm>
            <a:off x="693420" y="4363957"/>
            <a:ext cx="7543800" cy="6475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ctr" defTabSz="1200150" rtl="0" eaLnBrk="1" latinLnBrk="0" hangingPunct="1">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Local lending institutions</a:t>
            </a:r>
          </a:p>
        </p:txBody>
      </p:sp>
      <p:sp>
        <p:nvSpPr>
          <p:cNvPr id="12" name="Rectangle 11"/>
          <p:cNvSpPr/>
          <p:nvPr/>
        </p:nvSpPr>
        <p:spPr>
          <a:xfrm>
            <a:off x="693420" y="5089312"/>
            <a:ext cx="7543800" cy="647595"/>
          </a:xfrm>
          <a:prstGeom prst="rect">
            <a:avLst/>
          </a:prstGeom>
          <a:solidFill>
            <a:srgbClr val="1D62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ctr" defTabSz="1200150" rtl="0" eaLnBrk="1" latinLnBrk="0" hangingPunct="1">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New Federal Government Program Administrators</a:t>
            </a:r>
          </a:p>
        </p:txBody>
      </p:sp>
    </p:spTree>
    <p:extLst>
      <p:ext uri="{BB962C8B-B14F-4D97-AF65-F5344CB8AC3E}">
        <p14:creationId xmlns:p14="http://schemas.microsoft.com/office/powerpoint/2010/main" val="68011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General Research Conclusions</a:t>
            </a:r>
            <a:endParaRPr lang="en-US" dirty="0"/>
          </a:p>
        </p:txBody>
      </p:sp>
      <p:sp>
        <p:nvSpPr>
          <p:cNvPr id="24" name="Rectangle 23"/>
          <p:cNvSpPr/>
          <p:nvPr/>
        </p:nvSpPr>
        <p:spPr>
          <a:xfrm>
            <a:off x="1524000" y="1905000"/>
            <a:ext cx="6858000" cy="706168"/>
          </a:xfrm>
          <a:prstGeom prst="rect">
            <a:avLst/>
          </a:prstGeom>
          <a:solidFill>
            <a:srgbClr val="1D62A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0" indent="0" algn="l" defTabSz="1289050" rtl="0" eaLnBrk="1" latinLnBrk="0" hangingPunct="1">
              <a:lnSpc>
                <a:spcPct val="90000"/>
              </a:lnSpc>
              <a:spcBef>
                <a:spcPct val="0"/>
              </a:spcBef>
              <a:spcAft>
                <a:spcPct val="35000"/>
              </a:spcAft>
              <a:buNone/>
            </a:pPr>
            <a:r>
              <a:rPr lang="en-US" sz="2400" kern="1200">
                <a:solidFill>
                  <a:schemeClr val="bg1"/>
                </a:solidFill>
                <a:latin typeface="Arial" panose="020B0604020202020204" pitchFamily="34" charset="0"/>
                <a:cs typeface="Arial" panose="020B0604020202020204" pitchFamily="34" charset="0"/>
              </a:rPr>
              <a:t>No lack of financing innovation</a:t>
            </a:r>
          </a:p>
        </p:txBody>
      </p:sp>
      <p:sp>
        <p:nvSpPr>
          <p:cNvPr id="25" name="Rectangle 24"/>
          <p:cNvSpPr/>
          <p:nvPr/>
        </p:nvSpPr>
        <p:spPr>
          <a:xfrm>
            <a:off x="1524000" y="2735833"/>
            <a:ext cx="6858000" cy="706168"/>
          </a:xfrm>
          <a:prstGeom prst="rect">
            <a:avLst/>
          </a:prstGeom>
          <a:solidFill>
            <a:srgbClr val="1D62A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962" tIns="144962" rIns="144962" bIns="144962" numCol="1" spcCol="1270" anchor="ctr" anchorCtr="0">
            <a:noAutofit/>
          </a:bodyPr>
          <a:lstStyle/>
          <a:p>
            <a:pPr marL="0" lvl="0" indent="0" algn="l" defTabSz="1289050" rtl="0" eaLnBrk="1" latinLnBrk="0" hangingPunct="1">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Use where they can achieve desired benefits over traditional approaches</a:t>
            </a:r>
          </a:p>
        </p:txBody>
      </p:sp>
      <p:sp>
        <p:nvSpPr>
          <p:cNvPr id="26" name="Rectangle 25"/>
          <p:cNvSpPr/>
          <p:nvPr/>
        </p:nvSpPr>
        <p:spPr>
          <a:xfrm>
            <a:off x="1524000" y="3567969"/>
            <a:ext cx="6858000" cy="706168"/>
          </a:xfrm>
          <a:prstGeom prst="rect">
            <a:avLst/>
          </a:prstGeom>
          <a:solidFill>
            <a:srgbClr val="1D62A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962" tIns="144962" rIns="144962" bIns="144962" numCol="1" spcCol="1270" anchor="ctr" anchorCtr="0">
            <a:noAutofit/>
          </a:bodyPr>
          <a:lstStyle/>
          <a:p>
            <a:pPr marL="0" lvl="0" indent="0" algn="l" defTabSz="1289050" rtl="0" eaLnBrk="1" latinLnBrk="0" hangingPunct="1">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Challenges limit more widespread use</a:t>
            </a:r>
          </a:p>
        </p:txBody>
      </p:sp>
      <p:sp>
        <p:nvSpPr>
          <p:cNvPr id="27" name="Rectangle 26"/>
          <p:cNvSpPr/>
          <p:nvPr/>
        </p:nvSpPr>
        <p:spPr>
          <a:xfrm>
            <a:off x="1524000" y="4398802"/>
            <a:ext cx="6858000" cy="706168"/>
          </a:xfrm>
          <a:prstGeom prst="rect">
            <a:avLst/>
          </a:prstGeom>
          <a:solidFill>
            <a:srgbClr val="1D62A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962" tIns="144962" rIns="144962" bIns="144962" numCol="1" spcCol="1270" anchor="ctr" anchorCtr="0">
            <a:noAutofit/>
          </a:bodyPr>
          <a:lstStyle/>
          <a:p>
            <a:pPr marL="0" lvl="0" indent="0" algn="l" defTabSz="1289050" rtl="0" eaLnBrk="1" latinLnBrk="0" hangingPunct="1">
              <a:lnSpc>
                <a:spcPct val="90000"/>
              </a:lnSpc>
              <a:spcBef>
                <a:spcPct val="0"/>
              </a:spcBef>
              <a:spcAft>
                <a:spcPct val="35000"/>
              </a:spcAft>
              <a:buNone/>
            </a:pPr>
            <a:r>
              <a:rPr lang="en-US" sz="2400" kern="1200">
                <a:solidFill>
                  <a:schemeClr val="bg1"/>
                </a:solidFill>
                <a:latin typeface="Arial" panose="020B0604020202020204" pitchFamily="34" charset="0"/>
                <a:cs typeface="Arial" panose="020B0604020202020204" pitchFamily="34" charset="0"/>
              </a:rPr>
              <a:t>Integrated approach is a significant opportunity </a:t>
            </a:r>
          </a:p>
        </p:txBody>
      </p:sp>
      <p:grpSp>
        <p:nvGrpSpPr>
          <p:cNvPr id="10" name="Group 9"/>
          <p:cNvGrpSpPr/>
          <p:nvPr/>
        </p:nvGrpSpPr>
        <p:grpSpPr>
          <a:xfrm>
            <a:off x="762000" y="1951476"/>
            <a:ext cx="613216" cy="613216"/>
            <a:chOff x="5195759" y="3219428"/>
            <a:chExt cx="708750" cy="708750"/>
          </a:xfrm>
        </p:grpSpPr>
        <p:sp>
          <p:nvSpPr>
            <p:cNvPr id="11" name="Oval 10"/>
            <p:cNvSpPr/>
            <p:nvPr/>
          </p:nvSpPr>
          <p:spPr>
            <a:xfrm>
              <a:off x="5195759" y="3219428"/>
              <a:ext cx="708750" cy="708750"/>
            </a:xfrm>
            <a:prstGeom prst="ellipse">
              <a:avLst/>
            </a:prstGeom>
            <a:solidFill>
              <a:srgbClr val="F07F09"/>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dirty="0"/>
            </a:p>
          </p:txBody>
        </p:sp>
      </p:grpSp>
      <p:grpSp>
        <p:nvGrpSpPr>
          <p:cNvPr id="13" name="Group 12"/>
          <p:cNvGrpSpPr/>
          <p:nvPr/>
        </p:nvGrpSpPr>
        <p:grpSpPr>
          <a:xfrm>
            <a:off x="762000" y="2782309"/>
            <a:ext cx="613216" cy="613216"/>
            <a:chOff x="5195759" y="3219428"/>
            <a:chExt cx="708750" cy="708750"/>
          </a:xfrm>
        </p:grpSpPr>
        <p:sp>
          <p:nvSpPr>
            <p:cNvPr id="14" name="Oval 13"/>
            <p:cNvSpPr/>
            <p:nvPr/>
          </p:nvSpPr>
          <p:spPr>
            <a:xfrm>
              <a:off x="5195759" y="3219428"/>
              <a:ext cx="708750" cy="708750"/>
            </a:xfrm>
            <a:prstGeom prst="ellipse">
              <a:avLst/>
            </a:prstGeom>
            <a:solidFill>
              <a:srgbClr val="F07F09"/>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dirty="0"/>
            </a:p>
          </p:txBody>
        </p:sp>
      </p:grpSp>
      <p:grpSp>
        <p:nvGrpSpPr>
          <p:cNvPr id="16" name="Group 15"/>
          <p:cNvGrpSpPr/>
          <p:nvPr/>
        </p:nvGrpSpPr>
        <p:grpSpPr>
          <a:xfrm>
            <a:off x="762000" y="3614445"/>
            <a:ext cx="613216" cy="613216"/>
            <a:chOff x="5195759" y="3219428"/>
            <a:chExt cx="708750" cy="708750"/>
          </a:xfrm>
        </p:grpSpPr>
        <p:sp>
          <p:nvSpPr>
            <p:cNvPr id="17" name="Oval 16"/>
            <p:cNvSpPr/>
            <p:nvPr/>
          </p:nvSpPr>
          <p:spPr>
            <a:xfrm>
              <a:off x="5195759" y="3219428"/>
              <a:ext cx="708750" cy="708750"/>
            </a:xfrm>
            <a:prstGeom prst="ellipse">
              <a:avLst/>
            </a:prstGeom>
            <a:solidFill>
              <a:srgbClr val="F07F09"/>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dirty="0"/>
            </a:p>
          </p:txBody>
        </p:sp>
      </p:grpSp>
      <p:grpSp>
        <p:nvGrpSpPr>
          <p:cNvPr id="19" name="Group 18"/>
          <p:cNvGrpSpPr/>
          <p:nvPr/>
        </p:nvGrpSpPr>
        <p:grpSpPr>
          <a:xfrm>
            <a:off x="762000" y="4445278"/>
            <a:ext cx="613216" cy="613216"/>
            <a:chOff x="5195759" y="3219428"/>
            <a:chExt cx="708750" cy="708750"/>
          </a:xfrm>
        </p:grpSpPr>
        <p:sp>
          <p:nvSpPr>
            <p:cNvPr id="20" name="Oval 19"/>
            <p:cNvSpPr/>
            <p:nvPr/>
          </p:nvSpPr>
          <p:spPr>
            <a:xfrm>
              <a:off x="5195759" y="3219428"/>
              <a:ext cx="708750" cy="708750"/>
            </a:xfrm>
            <a:prstGeom prst="ellipse">
              <a:avLst/>
            </a:prstGeom>
            <a:solidFill>
              <a:srgbClr val="F07F09"/>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dirty="0"/>
            </a:p>
          </p:txBody>
        </p:sp>
      </p:grpSp>
    </p:spTree>
    <p:extLst>
      <p:ext uri="{BB962C8B-B14F-4D97-AF65-F5344CB8AC3E}">
        <p14:creationId xmlns:p14="http://schemas.microsoft.com/office/powerpoint/2010/main" val="425780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815983" y="998806"/>
            <a:ext cx="7427742" cy="4811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idx="4294967295"/>
          </p:nvPr>
        </p:nvSpPr>
        <p:spPr>
          <a:xfrm>
            <a:off x="3287863" y="3223406"/>
            <a:ext cx="5645150" cy="361950"/>
          </a:xfrm>
        </p:spPr>
        <p:txBody>
          <a:bodyPr>
            <a:noAutofit/>
          </a:bodyPr>
          <a:lstStyle/>
          <a:p>
            <a:r>
              <a:rPr lang="en-US" sz="3600" dirty="0">
                <a:solidFill>
                  <a:schemeClr val="bg1"/>
                </a:solidFill>
              </a:rPr>
              <a:t>GREEN BONDS</a:t>
            </a:r>
          </a:p>
        </p:txBody>
      </p:sp>
      <p:sp>
        <p:nvSpPr>
          <p:cNvPr id="12" name="Freeform 170"/>
          <p:cNvSpPr>
            <a:spLocks/>
          </p:cNvSpPr>
          <p:nvPr/>
        </p:nvSpPr>
        <p:spPr bwMode="auto">
          <a:xfrm>
            <a:off x="1294284" y="1899139"/>
            <a:ext cx="2682867" cy="2242219"/>
          </a:xfrm>
          <a:custGeom>
            <a:avLst/>
            <a:gdLst>
              <a:gd name="T0" fmla="*/ 261035 w 116"/>
              <a:gd name="T1" fmla="*/ 79497 h 117"/>
              <a:gd name="T2" fmla="*/ 261035 w 116"/>
              <a:gd name="T3" fmla="*/ 76933 h 117"/>
              <a:gd name="T4" fmla="*/ 209851 w 116"/>
              <a:gd name="T5" fmla="*/ 20515 h 117"/>
              <a:gd name="T6" fmla="*/ 168905 w 116"/>
              <a:gd name="T7" fmla="*/ 0 h 117"/>
              <a:gd name="T8" fmla="*/ 120281 w 116"/>
              <a:gd name="T9" fmla="*/ 28209 h 117"/>
              <a:gd name="T10" fmla="*/ 94689 w 116"/>
              <a:gd name="T11" fmla="*/ 20515 h 117"/>
              <a:gd name="T12" fmla="*/ 38387 w 116"/>
              <a:gd name="T13" fmla="*/ 76933 h 117"/>
              <a:gd name="T14" fmla="*/ 38387 w 116"/>
              <a:gd name="T15" fmla="*/ 79497 h 117"/>
              <a:gd name="T16" fmla="*/ 0 w 116"/>
              <a:gd name="T17" fmla="*/ 130785 h 117"/>
              <a:gd name="T18" fmla="*/ 56302 w 116"/>
              <a:gd name="T19" fmla="*/ 187203 h 117"/>
              <a:gd name="T20" fmla="*/ 84452 w 116"/>
              <a:gd name="T21" fmla="*/ 179509 h 117"/>
              <a:gd name="T22" fmla="*/ 112603 w 116"/>
              <a:gd name="T23" fmla="*/ 187203 h 117"/>
              <a:gd name="T24" fmla="*/ 130517 w 116"/>
              <a:gd name="T25" fmla="*/ 184638 h 117"/>
              <a:gd name="T26" fmla="*/ 130517 w 116"/>
              <a:gd name="T27" fmla="*/ 279522 h 117"/>
              <a:gd name="T28" fmla="*/ 112603 w 116"/>
              <a:gd name="T29" fmla="*/ 279522 h 117"/>
              <a:gd name="T30" fmla="*/ 112603 w 116"/>
              <a:gd name="T31" fmla="*/ 300037 h 117"/>
              <a:gd name="T32" fmla="*/ 186819 w 116"/>
              <a:gd name="T33" fmla="*/ 300037 h 117"/>
              <a:gd name="T34" fmla="*/ 186819 w 116"/>
              <a:gd name="T35" fmla="*/ 279522 h 117"/>
              <a:gd name="T36" fmla="*/ 168905 w 116"/>
              <a:gd name="T37" fmla="*/ 279522 h 117"/>
              <a:gd name="T38" fmla="*/ 168905 w 116"/>
              <a:gd name="T39" fmla="*/ 187203 h 117"/>
              <a:gd name="T40" fmla="*/ 176582 w 116"/>
              <a:gd name="T41" fmla="*/ 187203 h 117"/>
              <a:gd name="T42" fmla="*/ 186819 w 116"/>
              <a:gd name="T43" fmla="*/ 187203 h 117"/>
              <a:gd name="T44" fmla="*/ 214970 w 116"/>
              <a:gd name="T45" fmla="*/ 179509 h 117"/>
              <a:gd name="T46" fmla="*/ 243121 w 116"/>
              <a:gd name="T47" fmla="*/ 187203 h 117"/>
              <a:gd name="T48" fmla="*/ 296863 w 116"/>
              <a:gd name="T49" fmla="*/ 130785 h 117"/>
              <a:gd name="T50" fmla="*/ 261035 w 116"/>
              <a:gd name="T51" fmla="*/ 7949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6" h="117">
                <a:moveTo>
                  <a:pt x="102" y="31"/>
                </a:moveTo>
                <a:cubicBezTo>
                  <a:pt x="102" y="30"/>
                  <a:pt x="102" y="30"/>
                  <a:pt x="102" y="30"/>
                </a:cubicBezTo>
                <a:cubicBezTo>
                  <a:pt x="102" y="18"/>
                  <a:pt x="93" y="9"/>
                  <a:pt x="82" y="8"/>
                </a:cubicBezTo>
                <a:cubicBezTo>
                  <a:pt x="78" y="3"/>
                  <a:pt x="72" y="0"/>
                  <a:pt x="66" y="0"/>
                </a:cubicBezTo>
                <a:cubicBezTo>
                  <a:pt x="58" y="0"/>
                  <a:pt x="51" y="5"/>
                  <a:pt x="47" y="11"/>
                </a:cubicBezTo>
                <a:cubicBezTo>
                  <a:pt x="44" y="9"/>
                  <a:pt x="40" y="8"/>
                  <a:pt x="37" y="8"/>
                </a:cubicBezTo>
                <a:cubicBezTo>
                  <a:pt x="24" y="8"/>
                  <a:pt x="15" y="17"/>
                  <a:pt x="15" y="30"/>
                </a:cubicBezTo>
                <a:cubicBezTo>
                  <a:pt x="15" y="30"/>
                  <a:pt x="15" y="30"/>
                  <a:pt x="15" y="31"/>
                </a:cubicBezTo>
                <a:cubicBezTo>
                  <a:pt x="6" y="34"/>
                  <a:pt x="0" y="42"/>
                  <a:pt x="0" y="51"/>
                </a:cubicBezTo>
                <a:cubicBezTo>
                  <a:pt x="0" y="63"/>
                  <a:pt x="10" y="73"/>
                  <a:pt x="22" y="73"/>
                </a:cubicBezTo>
                <a:cubicBezTo>
                  <a:pt x="26" y="73"/>
                  <a:pt x="30" y="72"/>
                  <a:pt x="33" y="70"/>
                </a:cubicBezTo>
                <a:cubicBezTo>
                  <a:pt x="36" y="72"/>
                  <a:pt x="40" y="73"/>
                  <a:pt x="44" y="73"/>
                </a:cubicBezTo>
                <a:cubicBezTo>
                  <a:pt x="46" y="73"/>
                  <a:pt x="49" y="73"/>
                  <a:pt x="51" y="72"/>
                </a:cubicBezTo>
                <a:cubicBezTo>
                  <a:pt x="51" y="109"/>
                  <a:pt x="51" y="109"/>
                  <a:pt x="51" y="109"/>
                </a:cubicBezTo>
                <a:cubicBezTo>
                  <a:pt x="44" y="109"/>
                  <a:pt x="44" y="109"/>
                  <a:pt x="44" y="109"/>
                </a:cubicBezTo>
                <a:cubicBezTo>
                  <a:pt x="44" y="117"/>
                  <a:pt x="44" y="117"/>
                  <a:pt x="44" y="117"/>
                </a:cubicBezTo>
                <a:cubicBezTo>
                  <a:pt x="73" y="117"/>
                  <a:pt x="73" y="117"/>
                  <a:pt x="73" y="117"/>
                </a:cubicBezTo>
                <a:cubicBezTo>
                  <a:pt x="73" y="109"/>
                  <a:pt x="73" y="109"/>
                  <a:pt x="73" y="109"/>
                </a:cubicBezTo>
                <a:cubicBezTo>
                  <a:pt x="66" y="109"/>
                  <a:pt x="66" y="109"/>
                  <a:pt x="66" y="109"/>
                </a:cubicBezTo>
                <a:cubicBezTo>
                  <a:pt x="66" y="73"/>
                  <a:pt x="66" y="73"/>
                  <a:pt x="66" y="73"/>
                </a:cubicBezTo>
                <a:cubicBezTo>
                  <a:pt x="67" y="73"/>
                  <a:pt x="68" y="73"/>
                  <a:pt x="69" y="73"/>
                </a:cubicBezTo>
                <a:cubicBezTo>
                  <a:pt x="70" y="73"/>
                  <a:pt x="72" y="73"/>
                  <a:pt x="73" y="73"/>
                </a:cubicBezTo>
                <a:cubicBezTo>
                  <a:pt x="77" y="73"/>
                  <a:pt x="80" y="72"/>
                  <a:pt x="84" y="70"/>
                </a:cubicBezTo>
                <a:cubicBezTo>
                  <a:pt x="87" y="72"/>
                  <a:pt x="91" y="73"/>
                  <a:pt x="95" y="73"/>
                </a:cubicBezTo>
                <a:cubicBezTo>
                  <a:pt x="107" y="73"/>
                  <a:pt x="116" y="63"/>
                  <a:pt x="116" y="51"/>
                </a:cubicBezTo>
                <a:cubicBezTo>
                  <a:pt x="116" y="42"/>
                  <a:pt x="110" y="34"/>
                  <a:pt x="102" y="3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350" dirty="0"/>
          </a:p>
        </p:txBody>
      </p:sp>
    </p:spTree>
    <p:custDataLst>
      <p:tags r:id="rId1"/>
    </p:custDataLst>
    <p:extLst>
      <p:ext uri="{BB962C8B-B14F-4D97-AF65-F5344CB8AC3E}">
        <p14:creationId xmlns:p14="http://schemas.microsoft.com/office/powerpoint/2010/main" val="95925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955033"/>
            <a:ext cx="8064000" cy="472500"/>
          </a:xfrm>
        </p:spPr>
        <p:txBody>
          <a:bodyPr>
            <a:normAutofit fontScale="90000"/>
          </a:bodyPr>
          <a:lstStyle/>
          <a:p>
            <a:r>
              <a:rPr lang="en-US" dirty="0"/>
              <a:t>Growth in the Green Bond Market</a:t>
            </a:r>
          </a:p>
        </p:txBody>
      </p:sp>
      <p:sp>
        <p:nvSpPr>
          <p:cNvPr id="4" name="Slide Number Placeholder 3"/>
          <p:cNvSpPr>
            <a:spLocks noGrp="1"/>
          </p:cNvSpPr>
          <p:nvPr>
            <p:ph type="sldNum" sz="quarter" idx="13"/>
          </p:nvPr>
        </p:nvSpPr>
        <p:spPr/>
        <p:txBody>
          <a:bodyPr/>
          <a:lstStyle/>
          <a:p>
            <a:fld id="{203C551C-83BB-4568-94F6-AC8A8312A04A}" type="slidenum">
              <a:rPr lang="en-GB" smtClean="0"/>
              <a:pPr/>
              <a:t>19</a:t>
            </a:fld>
            <a:endParaRPr lang="en-GB" dirty="0"/>
          </a:p>
        </p:txBody>
      </p:sp>
      <p:graphicFrame>
        <p:nvGraphicFramePr>
          <p:cNvPr id="7" name="Chart 6">
            <a:extLst>
              <a:ext uri="{FF2B5EF4-FFF2-40B4-BE49-F238E27FC236}">
                <a16:creationId xmlns:a16="http://schemas.microsoft.com/office/drawing/2014/main" id="{6CA01F3E-3E5A-4BA9-AE7A-BBA0DB4FCBA7}"/>
              </a:ext>
            </a:extLst>
          </p:cNvPr>
          <p:cNvGraphicFramePr>
            <a:graphicFrameLocks/>
          </p:cNvGraphicFramePr>
          <p:nvPr>
            <p:extLst/>
          </p:nvPr>
        </p:nvGraphicFramePr>
        <p:xfrm>
          <a:off x="192270" y="2194560"/>
          <a:ext cx="3619491" cy="3343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p:cNvPr>
          <p:cNvGraphicFramePr>
            <a:graphicFrameLocks/>
          </p:cNvGraphicFramePr>
          <p:nvPr>
            <p:extLst/>
          </p:nvPr>
        </p:nvGraphicFramePr>
        <p:xfrm>
          <a:off x="3977730" y="1865788"/>
          <a:ext cx="4936034" cy="3494633"/>
        </p:xfrm>
        <a:graphic>
          <a:graphicData uri="http://schemas.openxmlformats.org/drawingml/2006/chart">
            <c:chart xmlns:c="http://schemas.openxmlformats.org/drawingml/2006/chart" xmlns:r="http://schemas.openxmlformats.org/officeDocument/2006/relationships" r:id="rId4"/>
          </a:graphicData>
        </a:graphic>
      </p:graphicFrame>
      <p:sp>
        <p:nvSpPr>
          <p:cNvPr id="10" name="Left Brace 9"/>
          <p:cNvSpPr/>
          <p:nvPr/>
        </p:nvSpPr>
        <p:spPr>
          <a:xfrm>
            <a:off x="3661046" y="2032907"/>
            <a:ext cx="633369" cy="3327513"/>
          </a:xfrm>
          <a:prstGeom prst="leftBrace">
            <a:avLst>
              <a:gd name="adj1" fmla="val 44426"/>
              <a:gd name="adj2" fmla="val 36059"/>
            </a:avLst>
          </a:prstGeom>
          <a:ln w="25400" cmpd="sng">
            <a:solidFill>
              <a:schemeClr val="tx2"/>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 name="Right Bracket 12"/>
          <p:cNvSpPr/>
          <p:nvPr/>
        </p:nvSpPr>
        <p:spPr>
          <a:xfrm>
            <a:off x="8604000" y="2016579"/>
            <a:ext cx="408215" cy="3192236"/>
          </a:xfrm>
          <a:prstGeom prst="rightBracket">
            <a:avLst>
              <a:gd name="adj" fmla="val 78333"/>
            </a:avLst>
          </a:prstGeom>
          <a:ln w="25400" cmpd="sng">
            <a:solidFill>
              <a:schemeClr val="tx2"/>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Content Placeholder 5"/>
          <p:cNvSpPr txBox="1">
            <a:spLocks/>
          </p:cNvSpPr>
          <p:nvPr/>
        </p:nvSpPr>
        <p:spPr>
          <a:xfrm>
            <a:off x="6572250" y="2604036"/>
            <a:ext cx="1726415" cy="1135207"/>
          </a:xfrm>
          <a:prstGeom prst="rect">
            <a:avLst/>
          </a:prstGeom>
        </p:spPr>
        <p:txBody>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25"/>
              </a:spcAft>
            </a:pPr>
            <a:r>
              <a:rPr lang="en-US" sz="1350" dirty="0">
                <a:solidFill>
                  <a:schemeClr val="bg1">
                    <a:lumMod val="50000"/>
                  </a:schemeClr>
                </a:solidFill>
              </a:rPr>
              <a:t>47 Municipal Issues:</a:t>
            </a:r>
          </a:p>
          <a:p>
            <a:pPr marL="459581" lvl="1" indent="-257175">
              <a:spcAft>
                <a:spcPts val="225"/>
              </a:spcAft>
            </a:pPr>
            <a:r>
              <a:rPr lang="en-US" sz="1350" dirty="0">
                <a:solidFill>
                  <a:schemeClr val="bg1">
                    <a:lumMod val="50000"/>
                  </a:schemeClr>
                </a:solidFill>
              </a:rPr>
              <a:t>11 Wastewater</a:t>
            </a:r>
          </a:p>
          <a:p>
            <a:pPr marL="459581" lvl="1" indent="-257175">
              <a:spcAft>
                <a:spcPts val="225"/>
              </a:spcAft>
            </a:pPr>
            <a:r>
              <a:rPr lang="en-US" sz="1350" dirty="0">
                <a:solidFill>
                  <a:schemeClr val="bg1">
                    <a:lumMod val="50000"/>
                  </a:schemeClr>
                </a:solidFill>
              </a:rPr>
              <a:t>9 SRF</a:t>
            </a:r>
          </a:p>
          <a:p>
            <a:pPr marL="459581" lvl="1" indent="-257175">
              <a:spcAft>
                <a:spcPts val="225"/>
              </a:spcAft>
            </a:pPr>
            <a:r>
              <a:rPr lang="en-US" sz="1350" dirty="0">
                <a:solidFill>
                  <a:schemeClr val="bg1">
                    <a:lumMod val="50000"/>
                  </a:schemeClr>
                </a:solidFill>
              </a:rPr>
              <a:t>4 Water</a:t>
            </a:r>
          </a:p>
          <a:p>
            <a:pPr marL="257175" indent="-257175">
              <a:buFont typeface="Arial" panose="020B0604020202020204" pitchFamily="34" charset="0"/>
              <a:buChar char="•"/>
            </a:pPr>
            <a:endParaRPr lang="en-US" sz="1350" dirty="0">
              <a:solidFill>
                <a:schemeClr val="bg1">
                  <a:lumMod val="50000"/>
                </a:schemeClr>
              </a:solidFill>
            </a:endParaRPr>
          </a:p>
          <a:p>
            <a:pPr marL="257175" indent="-257175">
              <a:buFont typeface="Arial" panose="020B0604020202020204" pitchFamily="34" charset="0"/>
              <a:buChar char="•"/>
            </a:pPr>
            <a:endParaRPr lang="en-US" sz="1350" dirty="0">
              <a:solidFill>
                <a:schemeClr val="bg1">
                  <a:lumMod val="50000"/>
                </a:schemeClr>
              </a:solidFill>
            </a:endParaRPr>
          </a:p>
        </p:txBody>
      </p:sp>
    </p:spTree>
    <p:extLst>
      <p:ext uri="{BB962C8B-B14F-4D97-AF65-F5344CB8AC3E}">
        <p14:creationId xmlns:p14="http://schemas.microsoft.com/office/powerpoint/2010/main" val="35978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a:t>
            </a:r>
          </a:p>
        </p:txBody>
      </p:sp>
      <p:sp>
        <p:nvSpPr>
          <p:cNvPr id="3" name="Content Placeholder 2"/>
          <p:cNvSpPr>
            <a:spLocks noGrp="1"/>
          </p:cNvSpPr>
          <p:nvPr>
            <p:ph idx="1"/>
          </p:nvPr>
        </p:nvSpPr>
        <p:spPr/>
        <p:txBody>
          <a:bodyPr/>
          <a:lstStyle/>
          <a:p>
            <a:r>
              <a:rPr lang="en-US" dirty="0"/>
              <a:t>WRF 4617 resources</a:t>
            </a:r>
          </a:p>
          <a:p>
            <a:r>
              <a:rPr lang="en-US" dirty="0"/>
              <a:t>Overview of Results and Conclusions</a:t>
            </a:r>
          </a:p>
          <a:p>
            <a:r>
              <a:rPr lang="en-US" dirty="0"/>
              <a:t>Examples</a:t>
            </a:r>
          </a:p>
          <a:p>
            <a:endParaRPr lang="en-US" dirty="0"/>
          </a:p>
        </p:txBody>
      </p:sp>
    </p:spTree>
    <p:extLst>
      <p:ext uri="{BB962C8B-B14F-4D97-AF65-F5344CB8AC3E}">
        <p14:creationId xmlns:p14="http://schemas.microsoft.com/office/powerpoint/2010/main" val="3816318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46" y="960527"/>
            <a:ext cx="8064000" cy="472500"/>
          </a:xfrm>
        </p:spPr>
        <p:txBody>
          <a:bodyPr>
            <a:normAutofit fontScale="90000"/>
          </a:bodyPr>
          <a:lstStyle/>
          <a:p>
            <a:r>
              <a:rPr lang="en-US" dirty="0"/>
              <a:t>Benefits of Green Bonds to Municipal Utilities</a:t>
            </a:r>
          </a:p>
        </p:txBody>
      </p:sp>
      <p:graphicFrame>
        <p:nvGraphicFramePr>
          <p:cNvPr id="5" name="Table 4"/>
          <p:cNvGraphicFramePr>
            <a:graphicFrameLocks noGrp="1"/>
          </p:cNvGraphicFramePr>
          <p:nvPr>
            <p:extLst/>
          </p:nvPr>
        </p:nvGraphicFramePr>
        <p:xfrm>
          <a:off x="1300979" y="2007307"/>
          <a:ext cx="6384335" cy="3307182"/>
        </p:xfrm>
        <a:graphic>
          <a:graphicData uri="http://schemas.openxmlformats.org/drawingml/2006/table">
            <a:tbl>
              <a:tblPr firstRow="1" bandRow="1">
                <a:tableStyleId>{2D5ABB26-0587-4C30-8999-92F81FD0307C}</a:tableStyleId>
              </a:tblPr>
              <a:tblGrid>
                <a:gridCol w="838524">
                  <a:extLst>
                    <a:ext uri="{9D8B030D-6E8A-4147-A177-3AD203B41FA5}">
                      <a16:colId xmlns:a16="http://schemas.microsoft.com/office/drawing/2014/main" val="2283990508"/>
                    </a:ext>
                  </a:extLst>
                </a:gridCol>
                <a:gridCol w="5545811">
                  <a:extLst>
                    <a:ext uri="{9D8B030D-6E8A-4147-A177-3AD203B41FA5}">
                      <a16:colId xmlns:a16="http://schemas.microsoft.com/office/drawing/2014/main" val="819490454"/>
                    </a:ext>
                  </a:extLst>
                </a:gridCol>
              </a:tblGrid>
              <a:tr h="1102394">
                <a:tc rowSpan="3">
                  <a:txBody>
                    <a:bodyPr/>
                    <a:lstStyle/>
                    <a:p>
                      <a:pPr algn="ctr"/>
                      <a:r>
                        <a:rPr lang="en-US" sz="2100" b="1" dirty="0">
                          <a:solidFill>
                            <a:schemeClr val="bg1"/>
                          </a:solidFill>
                        </a:rPr>
                        <a:t>POSITIVE OUTCOMES</a:t>
                      </a:r>
                    </a:p>
                  </a:txBody>
                  <a:tcPr marL="137160" marR="205740" marT="68580" marB="34290" vert="vert27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631825" indent="0">
                        <a:spcBef>
                          <a:spcPts val="3600"/>
                        </a:spcBef>
                        <a:spcAft>
                          <a:spcPts val="2400"/>
                        </a:spcAft>
                        <a:tabLst/>
                      </a:pPr>
                      <a:r>
                        <a:rPr lang="en-US" sz="2100" b="1" dirty="0">
                          <a:solidFill>
                            <a:schemeClr val="tx1"/>
                          </a:solidFill>
                        </a:rPr>
                        <a:t>Demonstrate Leadership</a:t>
                      </a:r>
                    </a:p>
                  </a:txBody>
                  <a:tcPr marL="274320" marR="68580" marT="411480" marB="20574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29172474"/>
                  </a:ext>
                </a:extLst>
              </a:tr>
              <a:tr h="1102394">
                <a:tc vMerge="1">
                  <a:txBody>
                    <a:bodyPr/>
                    <a:lstStyle/>
                    <a:p>
                      <a:endParaRPr lang="en-US" dirty="0"/>
                    </a:p>
                  </a:txBody>
                  <a:tcPr>
                    <a:solidFill>
                      <a:srgbClr val="B3B3B3"/>
                    </a:solidFill>
                  </a:tcPr>
                </a:tc>
                <a:tc>
                  <a:txBody>
                    <a:bodyPr/>
                    <a:lstStyle/>
                    <a:p>
                      <a:pPr marL="631825" indent="0">
                        <a:spcBef>
                          <a:spcPts val="3600"/>
                        </a:spcBef>
                        <a:spcAft>
                          <a:spcPts val="2400"/>
                        </a:spcAft>
                      </a:pPr>
                      <a:r>
                        <a:rPr lang="en-US" sz="2100" b="1" dirty="0">
                          <a:solidFill>
                            <a:schemeClr val="tx1"/>
                          </a:solidFill>
                        </a:rPr>
                        <a:t>Generate Positive Publicity</a:t>
                      </a:r>
                    </a:p>
                  </a:txBody>
                  <a:tcPr marL="274320" marR="68580" marT="411480" marB="20574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580387167"/>
                  </a:ext>
                </a:extLst>
              </a:tr>
              <a:tr h="1102394">
                <a:tc vMerge="1">
                  <a:txBody>
                    <a:bodyPr/>
                    <a:lstStyle/>
                    <a:p>
                      <a:endParaRPr lang="en-US" dirty="0"/>
                    </a:p>
                  </a:txBody>
                  <a:tcPr>
                    <a:solidFill>
                      <a:srgbClr val="B3B3B3"/>
                    </a:solidFill>
                  </a:tcPr>
                </a:tc>
                <a:tc>
                  <a:txBody>
                    <a:bodyPr/>
                    <a:lstStyle/>
                    <a:p>
                      <a:pPr marL="688975" indent="0">
                        <a:spcBef>
                          <a:spcPts val="3600"/>
                        </a:spcBef>
                        <a:spcAft>
                          <a:spcPts val="2400"/>
                        </a:spcAft>
                      </a:pPr>
                      <a:r>
                        <a:rPr lang="en-US" sz="2100" b="1" dirty="0">
                          <a:solidFill>
                            <a:schemeClr val="tx1"/>
                          </a:solidFill>
                        </a:rPr>
                        <a:t>Diversify Investor Base</a:t>
                      </a:r>
                    </a:p>
                  </a:txBody>
                  <a:tcPr marL="274320" marR="68580" marT="411480" marB="20574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27326455"/>
                  </a:ext>
                </a:extLst>
              </a:tr>
            </a:tbl>
          </a:graphicData>
        </a:graphic>
      </p:graphicFrame>
      <p:grpSp>
        <p:nvGrpSpPr>
          <p:cNvPr id="4" name="Group 3"/>
          <p:cNvGrpSpPr/>
          <p:nvPr/>
        </p:nvGrpSpPr>
        <p:grpSpPr>
          <a:xfrm>
            <a:off x="2279317" y="2335215"/>
            <a:ext cx="463731" cy="463731"/>
            <a:chOff x="5195759" y="3219428"/>
            <a:chExt cx="708750" cy="708750"/>
          </a:xfrm>
        </p:grpSpPr>
        <p:sp>
          <p:nvSpPr>
            <p:cNvPr id="6" name="Oval 5"/>
            <p:cNvSpPr/>
            <p:nvPr/>
          </p:nvSpPr>
          <p:spPr>
            <a:xfrm>
              <a:off x="5195759" y="3219428"/>
              <a:ext cx="708750" cy="70875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sz="1350" dirty="0"/>
            </a:p>
          </p:txBody>
        </p:sp>
      </p:grpSp>
      <p:grpSp>
        <p:nvGrpSpPr>
          <p:cNvPr id="8" name="Group 7"/>
          <p:cNvGrpSpPr/>
          <p:nvPr/>
        </p:nvGrpSpPr>
        <p:grpSpPr>
          <a:xfrm>
            <a:off x="2279317" y="3462948"/>
            <a:ext cx="463731" cy="463731"/>
            <a:chOff x="5195759" y="3219428"/>
            <a:chExt cx="708750" cy="708750"/>
          </a:xfrm>
        </p:grpSpPr>
        <p:sp>
          <p:nvSpPr>
            <p:cNvPr id="9" name="Oval 8"/>
            <p:cNvSpPr/>
            <p:nvPr/>
          </p:nvSpPr>
          <p:spPr>
            <a:xfrm>
              <a:off x="5195759" y="3219428"/>
              <a:ext cx="708750" cy="70875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sz="1350" dirty="0"/>
            </a:p>
          </p:txBody>
        </p:sp>
      </p:grpSp>
      <p:grpSp>
        <p:nvGrpSpPr>
          <p:cNvPr id="11" name="Group 10"/>
          <p:cNvGrpSpPr/>
          <p:nvPr/>
        </p:nvGrpSpPr>
        <p:grpSpPr>
          <a:xfrm>
            <a:off x="2279317" y="4591460"/>
            <a:ext cx="463731" cy="463731"/>
            <a:chOff x="5195759" y="3219428"/>
            <a:chExt cx="708750" cy="708750"/>
          </a:xfrm>
        </p:grpSpPr>
        <p:sp>
          <p:nvSpPr>
            <p:cNvPr id="12" name="Oval 11"/>
            <p:cNvSpPr/>
            <p:nvPr/>
          </p:nvSpPr>
          <p:spPr>
            <a:xfrm>
              <a:off x="5195759" y="3219428"/>
              <a:ext cx="708750" cy="70875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sz="1350" dirty="0"/>
            </a:p>
          </p:txBody>
        </p:sp>
      </p:grpSp>
    </p:spTree>
    <p:extLst>
      <p:ext uri="{BB962C8B-B14F-4D97-AF65-F5344CB8AC3E}">
        <p14:creationId xmlns:p14="http://schemas.microsoft.com/office/powerpoint/2010/main" val="352445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0290" t="25050" r="33188"/>
          <a:stretch/>
        </p:blipFill>
        <p:spPr>
          <a:xfrm>
            <a:off x="781878" y="424069"/>
            <a:ext cx="7752522" cy="5947095"/>
          </a:xfrm>
          <a:prstGeom prst="rect">
            <a:avLst/>
          </a:prstGeom>
          <a:ln>
            <a:solidFill>
              <a:schemeClr val="tx1"/>
            </a:solidFill>
          </a:ln>
        </p:spPr>
      </p:pic>
    </p:spTree>
    <p:extLst>
      <p:ext uri="{BB962C8B-B14F-4D97-AF65-F5344CB8AC3E}">
        <p14:creationId xmlns:p14="http://schemas.microsoft.com/office/powerpoint/2010/main" val="287626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444500"/>
            <a:ext cx="8686800" cy="1143000"/>
          </a:xfrm>
        </p:spPr>
        <p:txBody>
          <a:bodyPr>
            <a:normAutofit fontScale="90000"/>
          </a:bodyPr>
          <a:lstStyle/>
          <a:p>
            <a:r>
              <a:rPr lang="en-US" dirty="0"/>
              <a:t>Chicago Water Reclamation District</a:t>
            </a:r>
          </a:p>
        </p:txBody>
      </p:sp>
      <p:sp>
        <p:nvSpPr>
          <p:cNvPr id="3" name="TextBox 2"/>
          <p:cNvSpPr txBox="1"/>
          <p:nvPr/>
        </p:nvSpPr>
        <p:spPr>
          <a:xfrm>
            <a:off x="300037" y="1253785"/>
            <a:ext cx="8686800" cy="840230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December 2014</a:t>
            </a:r>
          </a:p>
          <a:p>
            <a:pPr marL="285750" indent="-285750">
              <a:buFont typeface="Arial" panose="020B0604020202020204" pitchFamily="34" charset="0"/>
              <a:buChar char="•"/>
            </a:pPr>
            <a:r>
              <a:rPr lang="en-US" dirty="0"/>
              <a:t>$225M, 30 Year @ 3.568%</a:t>
            </a:r>
          </a:p>
          <a:p>
            <a:pPr marL="171450" indent="-171450">
              <a:buFont typeface="Arial" panose="020B0604020202020204" pitchFamily="34" charset="0"/>
              <a:buChar char="•"/>
            </a:pPr>
            <a:r>
              <a:rPr lang="en-US" dirty="0"/>
              <a:t> Doubled number of investors compared to the 2011 non-green offering</a:t>
            </a:r>
          </a:p>
          <a:p>
            <a:pPr marL="171450" indent="-171450">
              <a:buFont typeface="Arial" panose="020B0604020202020204" pitchFamily="34" charset="0"/>
              <a:buChar char="•"/>
            </a:pPr>
            <a:r>
              <a:rPr lang="en-US" dirty="0"/>
              <a:t> Mostly sold to Bond Funds and Asset Managers (allotments in case study) </a:t>
            </a:r>
          </a:p>
          <a:p>
            <a:pPr marL="285750" indent="-285750">
              <a:buFont typeface="Arial" panose="020B0604020202020204" pitchFamily="34" charset="0"/>
              <a:buChar char="•"/>
            </a:pPr>
            <a:r>
              <a:rPr lang="en-US" dirty="0"/>
              <a:t>Green offering to differentiate and expand investor base and increase competition</a:t>
            </a:r>
          </a:p>
          <a:p>
            <a:pPr marL="171450" indent="-171450">
              <a:buFont typeface="Arial" panose="020B0604020202020204" pitchFamily="34" charset="0"/>
              <a:buChar char="•"/>
            </a:pPr>
            <a:r>
              <a:rPr lang="en-US" dirty="0"/>
              <a:t> Funds used for </a:t>
            </a:r>
          </a:p>
          <a:p>
            <a:pPr marL="628650" lvl="1" indent="-171450">
              <a:buFont typeface="Arial" panose="020B0604020202020204" pitchFamily="34" charset="0"/>
              <a:buChar char="•"/>
            </a:pPr>
            <a:r>
              <a:rPr lang="en-US" dirty="0"/>
              <a:t>TARP – Tunnel and Reservoir Plan Project  (captures stormwater runoff into 3 reservoirs)</a:t>
            </a:r>
          </a:p>
          <a:p>
            <a:pPr marL="628650" lvl="1" indent="-171450">
              <a:buFont typeface="Arial" panose="020B0604020202020204" pitchFamily="34" charset="0"/>
              <a:buChar char="•"/>
            </a:pPr>
            <a:r>
              <a:rPr lang="en-US" dirty="0"/>
              <a:t>Streambank stabilization projects for flood control</a:t>
            </a:r>
          </a:p>
          <a:p>
            <a:pPr marL="628650" lvl="1" indent="-171450">
              <a:buFont typeface="Arial" panose="020B0604020202020204" pitchFamily="34" charset="0"/>
              <a:buChar char="•"/>
            </a:pPr>
            <a:r>
              <a:rPr lang="en-US" dirty="0"/>
              <a:t>Phosphorus recovery projects</a:t>
            </a:r>
          </a:p>
          <a:p>
            <a:pPr marL="171450" indent="-171450">
              <a:buFont typeface="Arial" panose="020B0604020202020204" pitchFamily="34" charset="0"/>
              <a:buChar char="•"/>
            </a:pPr>
            <a:r>
              <a:rPr lang="en-US" b="1" dirty="0"/>
              <a:t>No independent green certification or 3</a:t>
            </a:r>
            <a:r>
              <a:rPr lang="en-US" b="1" baseline="30000" dirty="0"/>
              <a:t>rd</a:t>
            </a:r>
            <a:r>
              <a:rPr lang="en-US" b="1" dirty="0"/>
              <a:t> party opinion - no unified standard at the time</a:t>
            </a:r>
          </a:p>
          <a:p>
            <a:pPr marL="171450" indent="-171450">
              <a:buFont typeface="Arial" panose="020B0604020202020204" pitchFamily="34" charset="0"/>
              <a:buChar char="•"/>
            </a:pPr>
            <a:r>
              <a:rPr lang="en-US" dirty="0"/>
              <a:t>Reviewed Green Bond Principles and Climate Bond Standards as reference</a:t>
            </a:r>
          </a:p>
          <a:p>
            <a:pPr marL="171450" indent="-171450">
              <a:buFont typeface="Arial" panose="020B0604020202020204" pitchFamily="34" charset="0"/>
              <a:buChar char="•"/>
            </a:pPr>
            <a:r>
              <a:rPr lang="en-US" dirty="0"/>
              <a:t>Evaluation Metrics</a:t>
            </a:r>
          </a:p>
          <a:p>
            <a:pPr marL="628650" lvl="1" indent="-171450">
              <a:buFont typeface="Arial" panose="020B0604020202020204" pitchFamily="34" charset="0"/>
              <a:buChar char="•"/>
            </a:pPr>
            <a:r>
              <a:rPr lang="en-US" dirty="0"/>
              <a:t>Reduction is CSO events </a:t>
            </a:r>
          </a:p>
          <a:p>
            <a:pPr marL="628650" lvl="1" indent="-171450">
              <a:buFont typeface="Arial" panose="020B0604020202020204" pitchFamily="34" charset="0"/>
              <a:buChar char="•"/>
            </a:pPr>
            <a:r>
              <a:rPr lang="en-US" dirty="0"/>
              <a:t>Tons of Phosphorus sold for reuse</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628650" lvl="1" indent="-1714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6758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628650" y="985838"/>
            <a:ext cx="7843838" cy="5000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6"/>
          <p:cNvSpPr>
            <a:spLocks noEditPoints="1"/>
          </p:cNvSpPr>
          <p:nvPr/>
        </p:nvSpPr>
        <p:spPr bwMode="auto">
          <a:xfrm>
            <a:off x="961336" y="2717656"/>
            <a:ext cx="1805039" cy="1898374"/>
          </a:xfrm>
          <a:custGeom>
            <a:avLst/>
            <a:gdLst>
              <a:gd name="T0" fmla="*/ 167729 w 64"/>
              <a:gd name="T1" fmla="*/ 143828 h 70"/>
              <a:gd name="T2" fmla="*/ 112961 w 64"/>
              <a:gd name="T3" fmla="*/ 198619 h 70"/>
              <a:gd name="T4" fmla="*/ 112961 w 64"/>
              <a:gd name="T5" fmla="*/ 157526 h 70"/>
              <a:gd name="T6" fmla="*/ 106114 w 64"/>
              <a:gd name="T7" fmla="*/ 154101 h 70"/>
              <a:gd name="T8" fmla="*/ 106114 w 64"/>
              <a:gd name="T9" fmla="*/ 198619 h 70"/>
              <a:gd name="T10" fmla="*/ 47923 w 64"/>
              <a:gd name="T11" fmla="*/ 143828 h 70"/>
              <a:gd name="T12" fmla="*/ 3423 w 64"/>
              <a:gd name="T13" fmla="*/ 113008 h 70"/>
              <a:gd name="T14" fmla="*/ 10269 w 64"/>
              <a:gd name="T15" fmla="*/ 106159 h 70"/>
              <a:gd name="T16" fmla="*/ 13692 w 64"/>
              <a:gd name="T17" fmla="*/ 106159 h 70"/>
              <a:gd name="T18" fmla="*/ 13692 w 64"/>
              <a:gd name="T19" fmla="*/ 23971 h 70"/>
              <a:gd name="T20" fmla="*/ 30807 w 64"/>
              <a:gd name="T21" fmla="*/ 0 h 70"/>
              <a:gd name="T22" fmla="*/ 184845 w 64"/>
              <a:gd name="T23" fmla="*/ 0 h 70"/>
              <a:gd name="T24" fmla="*/ 205383 w 64"/>
              <a:gd name="T25" fmla="*/ 23971 h 70"/>
              <a:gd name="T26" fmla="*/ 205383 w 64"/>
              <a:gd name="T27" fmla="*/ 106159 h 70"/>
              <a:gd name="T28" fmla="*/ 208806 w 64"/>
              <a:gd name="T29" fmla="*/ 106159 h 70"/>
              <a:gd name="T30" fmla="*/ 215652 w 64"/>
              <a:gd name="T31" fmla="*/ 113008 h 70"/>
              <a:gd name="T32" fmla="*/ 167729 w 64"/>
              <a:gd name="T33" fmla="*/ 143828 h 70"/>
              <a:gd name="T34" fmla="*/ 195114 w 64"/>
              <a:gd name="T35" fmla="*/ 30820 h 70"/>
              <a:gd name="T36" fmla="*/ 177998 w 64"/>
              <a:gd name="T37" fmla="*/ 13698 h 70"/>
              <a:gd name="T38" fmla="*/ 41077 w 64"/>
              <a:gd name="T39" fmla="*/ 13698 h 70"/>
              <a:gd name="T40" fmla="*/ 23961 w 64"/>
              <a:gd name="T41" fmla="*/ 30820 h 70"/>
              <a:gd name="T42" fmla="*/ 23961 w 64"/>
              <a:gd name="T43" fmla="*/ 113008 h 70"/>
              <a:gd name="T44" fmla="*/ 92422 w 64"/>
              <a:gd name="T45" fmla="*/ 126705 h 70"/>
              <a:gd name="T46" fmla="*/ 102691 w 64"/>
              <a:gd name="T47" fmla="*/ 130130 h 70"/>
              <a:gd name="T48" fmla="*/ 102691 w 64"/>
              <a:gd name="T49" fmla="*/ 130130 h 70"/>
              <a:gd name="T50" fmla="*/ 112961 w 64"/>
              <a:gd name="T51" fmla="*/ 136979 h 70"/>
              <a:gd name="T52" fmla="*/ 126653 w 64"/>
              <a:gd name="T53" fmla="*/ 126705 h 70"/>
              <a:gd name="T54" fmla="*/ 195114 w 64"/>
              <a:gd name="T55" fmla="*/ 113008 h 70"/>
              <a:gd name="T56" fmla="*/ 195114 w 64"/>
              <a:gd name="T57" fmla="*/ 30820 h 70"/>
              <a:gd name="T58" fmla="*/ 78730 w 64"/>
              <a:gd name="T59" fmla="*/ 116432 h 70"/>
              <a:gd name="T60" fmla="*/ 54769 w 64"/>
              <a:gd name="T61" fmla="*/ 92461 h 70"/>
              <a:gd name="T62" fmla="*/ 78730 w 64"/>
              <a:gd name="T63" fmla="*/ 68489 h 70"/>
              <a:gd name="T64" fmla="*/ 106114 w 64"/>
              <a:gd name="T65" fmla="*/ 92461 h 70"/>
              <a:gd name="T66" fmla="*/ 78730 w 64"/>
              <a:gd name="T67" fmla="*/ 116432 h 70"/>
              <a:gd name="T68" fmla="*/ 140345 w 64"/>
              <a:gd name="T69" fmla="*/ 116432 h 70"/>
              <a:gd name="T70" fmla="*/ 112961 w 64"/>
              <a:gd name="T71" fmla="*/ 92461 h 70"/>
              <a:gd name="T72" fmla="*/ 140345 w 64"/>
              <a:gd name="T73" fmla="*/ 68489 h 70"/>
              <a:gd name="T74" fmla="*/ 167729 w 64"/>
              <a:gd name="T75" fmla="*/ 92461 h 70"/>
              <a:gd name="T76" fmla="*/ 140345 w 64"/>
              <a:gd name="T77" fmla="*/ 116432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350" dirty="0"/>
          </a:p>
        </p:txBody>
      </p:sp>
      <p:sp>
        <p:nvSpPr>
          <p:cNvPr id="4" name="Title 5"/>
          <p:cNvSpPr txBox="1">
            <a:spLocks/>
          </p:cNvSpPr>
          <p:nvPr/>
        </p:nvSpPr>
        <p:spPr>
          <a:xfrm>
            <a:off x="3499223" y="2942850"/>
            <a:ext cx="5644777" cy="361386"/>
          </a:xfrm>
          <a:prstGeom prst="rect">
            <a:avLst/>
          </a:prstGeom>
        </p:spPr>
        <p:txBody>
          <a:bodyPr vert="horz" lIns="0" tIns="0" rIns="0" bIns="0" rtlCol="0" anchor="t">
            <a:noAutofit/>
          </a:bodyPr>
          <a:lstStyle>
            <a:lvl1pPr algn="l" defTabSz="914400" rtl="0" eaLnBrk="1" latinLnBrk="0" hangingPunct="1">
              <a:lnSpc>
                <a:spcPct val="90000"/>
              </a:lnSpc>
              <a:spcBef>
                <a:spcPct val="0"/>
              </a:spcBef>
              <a:spcAft>
                <a:spcPts val="300"/>
              </a:spcAft>
              <a:buNone/>
              <a:defRPr sz="3600" b="1" kern="1200">
                <a:solidFill>
                  <a:schemeClr val="bg1"/>
                </a:solidFill>
                <a:latin typeface="+mj-lt"/>
                <a:ea typeface="+mj-ea"/>
                <a:cs typeface="+mj-cs"/>
              </a:defRPr>
            </a:lvl1pPr>
          </a:lstStyle>
          <a:p>
            <a:r>
              <a:rPr lang="en-US" dirty="0"/>
              <a:t>ENVIRONMENTAL    IMPACT BOND</a:t>
            </a:r>
          </a:p>
        </p:txBody>
      </p:sp>
    </p:spTree>
    <p:extLst>
      <p:ext uri="{BB962C8B-B14F-4D97-AF65-F5344CB8AC3E}">
        <p14:creationId xmlns:p14="http://schemas.microsoft.com/office/powerpoint/2010/main" val="66028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196" y="1052648"/>
            <a:ext cx="8520894" cy="472500"/>
          </a:xfrm>
        </p:spPr>
        <p:txBody>
          <a:bodyPr>
            <a:noAutofit/>
          </a:bodyPr>
          <a:lstStyle/>
          <a:p>
            <a:r>
              <a:rPr lang="en-US" dirty="0"/>
              <a:t>Environmental Impact Bonds</a:t>
            </a:r>
          </a:p>
        </p:txBody>
      </p:sp>
      <p:sp>
        <p:nvSpPr>
          <p:cNvPr id="5" name="Rectangle 4"/>
          <p:cNvSpPr/>
          <p:nvPr/>
        </p:nvSpPr>
        <p:spPr>
          <a:xfrm>
            <a:off x="390196" y="2178778"/>
            <a:ext cx="3019301" cy="627413"/>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493" tIns="93493" rIns="93493" bIns="93493" numCol="1" spcCol="1270" anchor="ctr" anchorCtr="0">
            <a:noAutofit/>
          </a:bodyPr>
          <a:lstStyle/>
          <a:p>
            <a:pPr defTabSz="733425">
              <a:lnSpc>
                <a:spcPct val="90000"/>
              </a:lnSpc>
              <a:spcBef>
                <a:spcPct val="0"/>
              </a:spcBef>
              <a:spcAft>
                <a:spcPct val="35000"/>
              </a:spcAft>
            </a:pPr>
            <a:r>
              <a:rPr lang="en-US" dirty="0"/>
              <a:t>Financing Contract (Loan) – </a:t>
            </a:r>
            <a:br>
              <a:rPr lang="en-US" dirty="0"/>
            </a:br>
            <a:r>
              <a:rPr lang="en-US" dirty="0"/>
              <a:t>Not a Bond</a:t>
            </a:r>
          </a:p>
        </p:txBody>
      </p:sp>
      <p:sp>
        <p:nvSpPr>
          <p:cNvPr id="6" name="Rectangle 5"/>
          <p:cNvSpPr/>
          <p:nvPr/>
        </p:nvSpPr>
        <p:spPr>
          <a:xfrm>
            <a:off x="390196" y="2853711"/>
            <a:ext cx="3019301" cy="627413"/>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493" tIns="93493" rIns="93493" bIns="93493" numCol="1" spcCol="1270" anchor="ctr" anchorCtr="0">
            <a:noAutofit/>
          </a:bodyPr>
          <a:lstStyle/>
          <a:p>
            <a:pPr defTabSz="733425">
              <a:lnSpc>
                <a:spcPct val="90000"/>
              </a:lnSpc>
              <a:spcBef>
                <a:spcPct val="0"/>
              </a:spcBef>
              <a:spcAft>
                <a:spcPct val="35000"/>
              </a:spcAft>
            </a:pPr>
            <a:r>
              <a:rPr lang="en-US"/>
              <a:t>Privately offered</a:t>
            </a:r>
          </a:p>
        </p:txBody>
      </p:sp>
      <p:sp>
        <p:nvSpPr>
          <p:cNvPr id="7" name="Rectangle 6"/>
          <p:cNvSpPr/>
          <p:nvPr/>
        </p:nvSpPr>
        <p:spPr>
          <a:xfrm>
            <a:off x="390196" y="3528644"/>
            <a:ext cx="3019301" cy="627413"/>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493" tIns="93493" rIns="93493" bIns="93493" numCol="1" spcCol="1270" anchor="ctr" anchorCtr="0">
            <a:noAutofit/>
          </a:bodyPr>
          <a:lstStyle/>
          <a:p>
            <a:pPr defTabSz="733425">
              <a:lnSpc>
                <a:spcPct val="90000"/>
              </a:lnSpc>
              <a:spcBef>
                <a:spcPct val="0"/>
              </a:spcBef>
              <a:spcAft>
                <a:spcPct val="35000"/>
              </a:spcAft>
            </a:pPr>
            <a:r>
              <a:rPr lang="en-US"/>
              <a:t>Performance Based</a:t>
            </a:r>
          </a:p>
        </p:txBody>
      </p:sp>
      <p:sp>
        <p:nvSpPr>
          <p:cNvPr id="8" name="Rectangle 7"/>
          <p:cNvSpPr/>
          <p:nvPr/>
        </p:nvSpPr>
        <p:spPr>
          <a:xfrm>
            <a:off x="390196" y="4203577"/>
            <a:ext cx="3019301" cy="627413"/>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493" tIns="93493" rIns="93493" bIns="93493" numCol="1" spcCol="1270" anchor="ctr" anchorCtr="0">
            <a:noAutofit/>
          </a:bodyPr>
          <a:lstStyle/>
          <a:p>
            <a:pPr defTabSz="733425">
              <a:lnSpc>
                <a:spcPct val="90000"/>
              </a:lnSpc>
              <a:spcBef>
                <a:spcPct val="0"/>
              </a:spcBef>
              <a:spcAft>
                <a:spcPct val="35000"/>
              </a:spcAft>
            </a:pPr>
            <a:r>
              <a:rPr lang="en-US" dirty="0"/>
              <a:t>Environmental / </a:t>
            </a:r>
            <a:br>
              <a:rPr lang="en-US" dirty="0"/>
            </a:br>
            <a:r>
              <a:rPr lang="en-US" dirty="0"/>
              <a:t>Social Benefits</a:t>
            </a:r>
          </a:p>
        </p:txBody>
      </p:sp>
      <p:sp>
        <p:nvSpPr>
          <p:cNvPr id="9" name="Rectangle 8"/>
          <p:cNvSpPr/>
          <p:nvPr/>
        </p:nvSpPr>
        <p:spPr>
          <a:xfrm>
            <a:off x="390196" y="4878509"/>
            <a:ext cx="3019301" cy="627413"/>
          </a:xfrm>
          <a:prstGeom prst="rect">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493" tIns="93493" rIns="93493" bIns="93493" numCol="1" spcCol="1270" anchor="ctr" anchorCtr="0">
            <a:noAutofit/>
          </a:bodyPr>
          <a:lstStyle/>
          <a:p>
            <a:pPr defTabSz="733425">
              <a:lnSpc>
                <a:spcPct val="90000"/>
              </a:lnSpc>
              <a:spcBef>
                <a:spcPct val="0"/>
              </a:spcBef>
              <a:spcAft>
                <a:spcPct val="35000"/>
              </a:spcAft>
            </a:pPr>
            <a:r>
              <a:rPr lang="en-US"/>
              <a:t>Relatively Complex</a:t>
            </a:r>
          </a:p>
        </p:txBody>
      </p:sp>
      <p:pic>
        <p:nvPicPr>
          <p:cNvPr id="22" name="Picture 21"/>
          <p:cNvPicPr>
            <a:picLocks noChangeAspect="1"/>
          </p:cNvPicPr>
          <p:nvPr/>
        </p:nvPicPr>
        <p:blipFill>
          <a:blip r:embed="rId3"/>
          <a:stretch>
            <a:fillRect/>
          </a:stretch>
        </p:blipFill>
        <p:spPr>
          <a:xfrm>
            <a:off x="3409497" y="2275625"/>
            <a:ext cx="5284346" cy="3230297"/>
          </a:xfrm>
          <a:prstGeom prst="rect">
            <a:avLst/>
          </a:prstGeom>
        </p:spPr>
      </p:pic>
    </p:spTree>
    <p:custDataLst>
      <p:tags r:id="rId1"/>
    </p:custDataLst>
    <p:extLst>
      <p:ext uri="{BB962C8B-B14F-4D97-AF65-F5344CB8AC3E}">
        <p14:creationId xmlns:p14="http://schemas.microsoft.com/office/powerpoint/2010/main" val="183114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127866"/>
            <a:ext cx="9222828" cy="2399305"/>
          </a:xfrm>
        </p:spPr>
        <p:txBody>
          <a:bodyPr>
            <a:normAutofit/>
          </a:bodyPr>
          <a:lstStyle/>
          <a:p>
            <a:r>
              <a:rPr lang="en-US" sz="4000" dirty="0"/>
              <a:t>Benefits of Environmental Impact   Bonds to Utilities</a:t>
            </a:r>
          </a:p>
        </p:txBody>
      </p:sp>
      <p:graphicFrame>
        <p:nvGraphicFramePr>
          <p:cNvPr id="5" name="Table 4"/>
          <p:cNvGraphicFramePr>
            <a:graphicFrameLocks noGrp="1"/>
          </p:cNvGraphicFramePr>
          <p:nvPr>
            <p:extLst>
              <p:ext uri="{D42A27DB-BD31-4B8C-83A1-F6EECF244321}">
                <p14:modId xmlns:p14="http://schemas.microsoft.com/office/powerpoint/2010/main" val="491838703"/>
              </p:ext>
            </p:extLst>
          </p:nvPr>
        </p:nvGraphicFramePr>
        <p:xfrm>
          <a:off x="1040182" y="2215671"/>
          <a:ext cx="6938281" cy="3307182"/>
        </p:xfrm>
        <a:graphic>
          <a:graphicData uri="http://schemas.openxmlformats.org/drawingml/2006/table">
            <a:tbl>
              <a:tblPr firstRow="1" bandRow="1">
                <a:tableStyleId>{2D5ABB26-0587-4C30-8999-92F81FD0307C}</a:tableStyleId>
              </a:tblPr>
              <a:tblGrid>
                <a:gridCol w="686549">
                  <a:extLst>
                    <a:ext uri="{9D8B030D-6E8A-4147-A177-3AD203B41FA5}">
                      <a16:colId xmlns:a16="http://schemas.microsoft.com/office/drawing/2014/main" val="2283990508"/>
                    </a:ext>
                  </a:extLst>
                </a:gridCol>
                <a:gridCol w="6251732">
                  <a:extLst>
                    <a:ext uri="{9D8B030D-6E8A-4147-A177-3AD203B41FA5}">
                      <a16:colId xmlns:a16="http://schemas.microsoft.com/office/drawing/2014/main" val="819490454"/>
                    </a:ext>
                  </a:extLst>
                </a:gridCol>
              </a:tblGrid>
              <a:tr h="1102394">
                <a:tc rowSpan="3">
                  <a:txBody>
                    <a:bodyPr/>
                    <a:lstStyle/>
                    <a:p>
                      <a:pPr algn="ctr"/>
                      <a:r>
                        <a:rPr lang="en-US" sz="2100" b="1" dirty="0">
                          <a:solidFill>
                            <a:schemeClr val="bg1"/>
                          </a:solidFill>
                        </a:rPr>
                        <a:t>BENEFITS</a:t>
                      </a:r>
                    </a:p>
                  </a:txBody>
                  <a:tcPr marL="137160" marR="205740" marT="68580" marB="34290" vert="vert270">
                    <a:lnR w="12700" cap="flat" cmpd="sng" algn="ctr">
                      <a:solidFill>
                        <a:schemeClr val="accent1"/>
                      </a:solidFill>
                      <a:prstDash val="solid"/>
                      <a:round/>
                      <a:headEnd type="none" w="med" len="med"/>
                      <a:tailEnd type="none" w="med" len="med"/>
                    </a:lnR>
                    <a:solidFill>
                      <a:schemeClr val="accent1"/>
                    </a:solidFill>
                  </a:tcPr>
                </a:tc>
                <a:tc>
                  <a:txBody>
                    <a:bodyPr/>
                    <a:lstStyle/>
                    <a:p>
                      <a:pPr marL="688975" indent="0">
                        <a:spcBef>
                          <a:spcPts val="3600"/>
                        </a:spcBef>
                        <a:spcAft>
                          <a:spcPts val="2400"/>
                        </a:spcAft>
                      </a:pPr>
                      <a:r>
                        <a:rPr lang="en-US" sz="2100" b="1" dirty="0">
                          <a:solidFill>
                            <a:schemeClr val="tx1"/>
                          </a:solidFill>
                        </a:rPr>
                        <a:t>Performance Risk Transfer</a:t>
                      </a:r>
                    </a:p>
                  </a:txBody>
                  <a:tcPr marL="274320" marR="68580" marT="411480" marB="205740">
                    <a:lnL w="12700" cap="flat" cmpd="sng" algn="ctr">
                      <a:solidFill>
                        <a:schemeClr val="accent1"/>
                      </a:solidFill>
                      <a:prstDash val="solid"/>
                      <a:round/>
                      <a:headEnd type="none" w="med" len="med"/>
                      <a:tailEnd type="none" w="med" len="med"/>
                    </a:lnL>
                    <a:lnT w="12700" cap="flat" cmpd="sng" algn="ctr">
                      <a:solidFill>
                        <a:srgbClr val="B3B3B3"/>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29172474"/>
                  </a:ext>
                </a:extLst>
              </a:tr>
              <a:tr h="1102394">
                <a:tc vMerge="1">
                  <a:txBody>
                    <a:bodyPr/>
                    <a:lstStyle/>
                    <a:p>
                      <a:endParaRPr lang="en-US" dirty="0"/>
                    </a:p>
                  </a:txBody>
                  <a:tcPr>
                    <a:solidFill>
                      <a:srgbClr val="B3B3B3"/>
                    </a:solidFill>
                  </a:tcPr>
                </a:tc>
                <a:tc>
                  <a:txBody>
                    <a:bodyPr/>
                    <a:lstStyle/>
                    <a:p>
                      <a:pPr marL="688975" indent="0">
                        <a:spcBef>
                          <a:spcPts val="3600"/>
                        </a:spcBef>
                        <a:spcAft>
                          <a:spcPts val="2400"/>
                        </a:spcAft>
                      </a:pPr>
                      <a:r>
                        <a:rPr lang="en-US" sz="2100" b="1" dirty="0">
                          <a:solidFill>
                            <a:schemeClr val="tx1"/>
                          </a:solidFill>
                        </a:rPr>
                        <a:t>Conventional Project Delivery Approach</a:t>
                      </a:r>
                    </a:p>
                  </a:txBody>
                  <a:tcPr marL="274320" marR="68580" marT="411480" marB="20574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80387167"/>
                  </a:ext>
                </a:extLst>
              </a:tr>
              <a:tr h="1102394">
                <a:tc vMerge="1">
                  <a:txBody>
                    <a:bodyPr/>
                    <a:lstStyle/>
                    <a:p>
                      <a:endParaRPr lang="en-US" dirty="0"/>
                    </a:p>
                  </a:txBody>
                  <a:tcPr>
                    <a:solidFill>
                      <a:srgbClr val="B3B3B3"/>
                    </a:solidFill>
                  </a:tcPr>
                </a:tc>
                <a:tc>
                  <a:txBody>
                    <a:bodyPr/>
                    <a:lstStyle/>
                    <a:p>
                      <a:pPr marL="688975" indent="0">
                        <a:spcBef>
                          <a:spcPts val="3600"/>
                        </a:spcBef>
                        <a:spcAft>
                          <a:spcPts val="2400"/>
                        </a:spcAft>
                      </a:pPr>
                      <a:r>
                        <a:rPr lang="en-US" sz="2100" b="1" dirty="0">
                          <a:solidFill>
                            <a:schemeClr val="tx1"/>
                          </a:solidFill>
                        </a:rPr>
                        <a:t>Access to Environmental</a:t>
                      </a:r>
                      <a:r>
                        <a:rPr lang="en-US" sz="2100" b="1" baseline="0" dirty="0">
                          <a:solidFill>
                            <a:schemeClr val="tx1"/>
                          </a:solidFill>
                        </a:rPr>
                        <a:t> </a:t>
                      </a:r>
                      <a:r>
                        <a:rPr lang="en-US" sz="2100" b="1" dirty="0">
                          <a:solidFill>
                            <a:schemeClr val="tx1"/>
                          </a:solidFill>
                        </a:rPr>
                        <a:t>Investors</a:t>
                      </a:r>
                    </a:p>
                  </a:txBody>
                  <a:tcPr marL="274320" marR="68580" marT="411480" marB="205740">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27326455"/>
                  </a:ext>
                </a:extLst>
              </a:tr>
            </a:tbl>
          </a:graphicData>
        </a:graphic>
      </p:graphicFrame>
      <p:grpSp>
        <p:nvGrpSpPr>
          <p:cNvPr id="6" name="Group 5"/>
          <p:cNvGrpSpPr/>
          <p:nvPr/>
        </p:nvGrpSpPr>
        <p:grpSpPr>
          <a:xfrm>
            <a:off x="1890992" y="2591343"/>
            <a:ext cx="463731" cy="463731"/>
            <a:chOff x="5195759" y="3219428"/>
            <a:chExt cx="708750" cy="708750"/>
          </a:xfrm>
        </p:grpSpPr>
        <p:sp>
          <p:nvSpPr>
            <p:cNvPr id="7" name="Oval 6"/>
            <p:cNvSpPr/>
            <p:nvPr/>
          </p:nvSpPr>
          <p:spPr>
            <a:xfrm>
              <a:off x="5195759" y="3219428"/>
              <a:ext cx="708750" cy="70875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sz="1350" dirty="0"/>
            </a:p>
          </p:txBody>
        </p:sp>
      </p:grpSp>
      <p:grpSp>
        <p:nvGrpSpPr>
          <p:cNvPr id="9" name="Group 8"/>
          <p:cNvGrpSpPr/>
          <p:nvPr/>
        </p:nvGrpSpPr>
        <p:grpSpPr>
          <a:xfrm>
            <a:off x="1890992" y="3637396"/>
            <a:ext cx="463731" cy="463731"/>
            <a:chOff x="5195759" y="3219428"/>
            <a:chExt cx="708750" cy="708750"/>
          </a:xfrm>
        </p:grpSpPr>
        <p:sp>
          <p:nvSpPr>
            <p:cNvPr id="10" name="Oval 9"/>
            <p:cNvSpPr/>
            <p:nvPr/>
          </p:nvSpPr>
          <p:spPr>
            <a:xfrm>
              <a:off x="5195759" y="3219428"/>
              <a:ext cx="708750" cy="70875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sz="1350" dirty="0"/>
            </a:p>
          </p:txBody>
        </p:sp>
      </p:grpSp>
      <p:grpSp>
        <p:nvGrpSpPr>
          <p:cNvPr id="12" name="Group 11"/>
          <p:cNvGrpSpPr/>
          <p:nvPr/>
        </p:nvGrpSpPr>
        <p:grpSpPr>
          <a:xfrm>
            <a:off x="1890992" y="4755826"/>
            <a:ext cx="463731" cy="463731"/>
            <a:chOff x="5195759" y="3219428"/>
            <a:chExt cx="708750" cy="708750"/>
          </a:xfrm>
        </p:grpSpPr>
        <p:sp>
          <p:nvSpPr>
            <p:cNvPr id="13" name="Oval 12"/>
            <p:cNvSpPr/>
            <p:nvPr/>
          </p:nvSpPr>
          <p:spPr>
            <a:xfrm>
              <a:off x="5195759" y="3219428"/>
              <a:ext cx="708750" cy="70875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Freeform 50"/>
            <p:cNvSpPr>
              <a:spLocks/>
            </p:cNvSpPr>
            <p:nvPr/>
          </p:nvSpPr>
          <p:spPr bwMode="auto">
            <a:xfrm>
              <a:off x="5408428" y="3492783"/>
              <a:ext cx="301172" cy="206722"/>
            </a:xfrm>
            <a:custGeom>
              <a:avLst/>
              <a:gdLst>
                <a:gd name="T0" fmla="*/ 261900 w 168"/>
                <a:gd name="T1" fmla="*/ 31750 h 116"/>
                <a:gd name="T2" fmla="*/ 261900 w 168"/>
                <a:gd name="T3" fmla="*/ 31750 h 116"/>
                <a:gd name="T4" fmla="*/ 114981 w 168"/>
                <a:gd name="T5" fmla="*/ 177800 h 116"/>
                <a:gd name="T6" fmla="*/ 102205 w 168"/>
                <a:gd name="T7" fmla="*/ 184150 h 116"/>
                <a:gd name="T8" fmla="*/ 89429 w 168"/>
                <a:gd name="T9" fmla="*/ 177800 h 116"/>
                <a:gd name="T10" fmla="*/ 6388 w 168"/>
                <a:gd name="T11" fmla="*/ 95250 h 116"/>
                <a:gd name="T12" fmla="*/ 0 w 168"/>
                <a:gd name="T13" fmla="*/ 82550 h 116"/>
                <a:gd name="T14" fmla="*/ 19163 w 168"/>
                <a:gd name="T15" fmla="*/ 63500 h 116"/>
                <a:gd name="T16" fmla="*/ 31939 w 168"/>
                <a:gd name="T17" fmla="*/ 69850 h 116"/>
                <a:gd name="T18" fmla="*/ 102205 w 168"/>
                <a:gd name="T19" fmla="*/ 138113 h 116"/>
                <a:gd name="T20" fmla="*/ 236349 w 168"/>
                <a:gd name="T21" fmla="*/ 6350 h 116"/>
                <a:gd name="T22" fmla="*/ 249125 w 168"/>
                <a:gd name="T23" fmla="*/ 0 h 116"/>
                <a:gd name="T24" fmla="*/ 268288 w 168"/>
                <a:gd name="T25" fmla="*/ 19050 h 116"/>
                <a:gd name="T26" fmla="*/ 261900 w 168"/>
                <a:gd name="T27" fmla="*/ 31750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116">
                  <a:moveTo>
                    <a:pt x="164" y="20"/>
                  </a:moveTo>
                  <a:cubicBezTo>
                    <a:pt x="164" y="20"/>
                    <a:pt x="164" y="20"/>
                    <a:pt x="164" y="20"/>
                  </a:cubicBezTo>
                  <a:cubicBezTo>
                    <a:pt x="72" y="112"/>
                    <a:pt x="72" y="112"/>
                    <a:pt x="72" y="112"/>
                  </a:cubicBezTo>
                  <a:cubicBezTo>
                    <a:pt x="70" y="115"/>
                    <a:pt x="67" y="116"/>
                    <a:pt x="64" y="116"/>
                  </a:cubicBezTo>
                  <a:cubicBezTo>
                    <a:pt x="61" y="116"/>
                    <a:pt x="58" y="115"/>
                    <a:pt x="56" y="112"/>
                  </a:cubicBezTo>
                  <a:cubicBezTo>
                    <a:pt x="4" y="60"/>
                    <a:pt x="4" y="60"/>
                    <a:pt x="4" y="60"/>
                  </a:cubicBezTo>
                  <a:cubicBezTo>
                    <a:pt x="1" y="58"/>
                    <a:pt x="0" y="55"/>
                    <a:pt x="0" y="52"/>
                  </a:cubicBezTo>
                  <a:cubicBezTo>
                    <a:pt x="0" y="45"/>
                    <a:pt x="5" y="40"/>
                    <a:pt x="12" y="40"/>
                  </a:cubicBezTo>
                  <a:cubicBezTo>
                    <a:pt x="15" y="40"/>
                    <a:pt x="18" y="41"/>
                    <a:pt x="20" y="44"/>
                  </a:cubicBezTo>
                  <a:cubicBezTo>
                    <a:pt x="64" y="87"/>
                    <a:pt x="64" y="87"/>
                    <a:pt x="64" y="87"/>
                  </a:cubicBezTo>
                  <a:cubicBezTo>
                    <a:pt x="148" y="4"/>
                    <a:pt x="148" y="4"/>
                    <a:pt x="148" y="4"/>
                  </a:cubicBezTo>
                  <a:cubicBezTo>
                    <a:pt x="150" y="1"/>
                    <a:pt x="153" y="0"/>
                    <a:pt x="156" y="0"/>
                  </a:cubicBezTo>
                  <a:cubicBezTo>
                    <a:pt x="163" y="0"/>
                    <a:pt x="168" y="5"/>
                    <a:pt x="168" y="12"/>
                  </a:cubicBezTo>
                  <a:cubicBezTo>
                    <a:pt x="168" y="15"/>
                    <a:pt x="167" y="18"/>
                    <a:pt x="164" y="20"/>
                  </a:cubicBezTo>
                </a:path>
              </a:pathLst>
            </a:custGeom>
            <a:solidFill>
              <a:schemeClr val="bg1"/>
            </a:solidFill>
            <a:ln w="9525">
              <a:noFill/>
              <a:round/>
              <a:headEnd/>
              <a:tailEnd/>
            </a:ln>
          </p:spPr>
          <p:txBody>
            <a:bodyPr/>
            <a:lstStyle/>
            <a:p>
              <a:endParaRPr lang="en-US" sz="1350" dirty="0"/>
            </a:p>
          </p:txBody>
        </p:sp>
      </p:grpSp>
    </p:spTree>
    <p:extLst>
      <p:ext uri="{BB962C8B-B14F-4D97-AF65-F5344CB8AC3E}">
        <p14:creationId xmlns:p14="http://schemas.microsoft.com/office/powerpoint/2010/main" val="162486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762" y="787393"/>
            <a:ext cx="8064000" cy="472500"/>
          </a:xfrm>
        </p:spPr>
        <p:txBody>
          <a:bodyPr>
            <a:normAutofit fontScale="90000"/>
          </a:bodyPr>
          <a:lstStyle/>
          <a:p>
            <a:r>
              <a:rPr lang="en-US" dirty="0"/>
              <a:t>Environmental Impact Bond</a:t>
            </a:r>
          </a:p>
        </p:txBody>
      </p:sp>
      <p:sp>
        <p:nvSpPr>
          <p:cNvPr id="6" name="Content Placeholder 5"/>
          <p:cNvSpPr>
            <a:spLocks noGrp="1"/>
          </p:cNvSpPr>
          <p:nvPr>
            <p:ph sz="quarter" idx="4294967295"/>
          </p:nvPr>
        </p:nvSpPr>
        <p:spPr>
          <a:xfrm>
            <a:off x="502988" y="1504290"/>
            <a:ext cx="7361635" cy="3014663"/>
          </a:xfrm>
        </p:spPr>
        <p:txBody>
          <a:bodyPr/>
          <a:lstStyle/>
          <a:p>
            <a:r>
              <a:rPr lang="en-US" sz="2100" b="1" dirty="0">
                <a:solidFill>
                  <a:schemeClr val="accent2"/>
                </a:solidFill>
              </a:rPr>
              <a:t>PAY FOR SUCCESS CONTRACT </a:t>
            </a:r>
          </a:p>
          <a:p>
            <a:pPr marL="257175" indent="-257175">
              <a:buClr>
                <a:schemeClr val="accent2"/>
              </a:buClr>
              <a:buFont typeface="Wingdings" panose="05000000000000000000" pitchFamily="2" charset="2"/>
              <a:buChar char="ü"/>
            </a:pPr>
            <a:r>
              <a:rPr lang="en-US" sz="1500" dirty="0"/>
              <a:t>$25 million financing</a:t>
            </a:r>
          </a:p>
          <a:p>
            <a:pPr marL="257175" indent="-257175">
              <a:buClr>
                <a:schemeClr val="accent2"/>
              </a:buClr>
              <a:buFont typeface="Wingdings" panose="05000000000000000000" pitchFamily="2" charset="2"/>
              <a:buChar char="ü"/>
            </a:pPr>
            <a:r>
              <a:rPr lang="en-US" sz="1500" dirty="0"/>
              <a:t>Base interest rate = 3.43% (comparable to past rates)</a:t>
            </a:r>
          </a:p>
          <a:p>
            <a:pPr marL="257175" indent="-257175">
              <a:buClr>
                <a:schemeClr val="accent2"/>
              </a:buClr>
              <a:buFont typeface="Wingdings" panose="05000000000000000000" pitchFamily="2" charset="2"/>
              <a:buChar char="ü"/>
            </a:pPr>
            <a:r>
              <a:rPr lang="en-US" sz="1500" dirty="0"/>
              <a:t>DC Water pays implements and maintains GI projects</a:t>
            </a:r>
          </a:p>
          <a:p>
            <a:pPr marL="257175" indent="-257175">
              <a:buClr>
                <a:schemeClr val="accent2"/>
              </a:buClr>
              <a:buFont typeface="Wingdings" panose="05000000000000000000" pitchFamily="2" charset="2"/>
              <a:buChar char="ü"/>
            </a:pPr>
            <a:r>
              <a:rPr lang="en-US" sz="1500" dirty="0"/>
              <a:t>Performance risk is shared between DC Water and the investors</a:t>
            </a:r>
          </a:p>
          <a:p>
            <a:pPr marL="257175" indent="-257175">
              <a:buClr>
                <a:schemeClr val="accent2"/>
              </a:buClr>
              <a:buFont typeface="Wingdings" panose="05000000000000000000" pitchFamily="2" charset="2"/>
              <a:buChar char="ü"/>
            </a:pPr>
            <a:r>
              <a:rPr lang="en-US" sz="1500" dirty="0"/>
              <a:t>Reduction in stormwater runoff determines investor payments</a:t>
            </a:r>
          </a:p>
          <a:p>
            <a:pPr marL="257175" indent="-257175">
              <a:buClr>
                <a:schemeClr val="accent2"/>
              </a:buClr>
              <a:buFont typeface="Wingdings" panose="05000000000000000000" pitchFamily="2" charset="2"/>
              <a:buChar char="ü"/>
            </a:pPr>
            <a:r>
              <a:rPr lang="en-US" sz="1500" dirty="0"/>
              <a:t>2.5% chance of Tier 1 or Tier 3 based on pre-construction modeling outcomes</a:t>
            </a:r>
          </a:p>
          <a:p>
            <a:pPr marL="257175" indent="-257175">
              <a:buFont typeface="Arial" panose="020B0604020202020204" pitchFamily="34" charset="0"/>
              <a:buChar char="•"/>
            </a:pPr>
            <a:endParaRPr lang="en-US" dirty="0"/>
          </a:p>
        </p:txBody>
      </p:sp>
      <p:pic>
        <p:nvPicPr>
          <p:cNvPr id="33" name="Picture 32"/>
          <p:cNvPicPr>
            <a:picLocks noChangeAspect="1"/>
          </p:cNvPicPr>
          <p:nvPr/>
        </p:nvPicPr>
        <p:blipFill>
          <a:blip r:embed="rId3"/>
          <a:stretch>
            <a:fillRect/>
          </a:stretch>
        </p:blipFill>
        <p:spPr>
          <a:xfrm>
            <a:off x="192052" y="3758273"/>
            <a:ext cx="8705419" cy="2399639"/>
          </a:xfrm>
          <a:prstGeom prst="rect">
            <a:avLst/>
          </a:prstGeom>
        </p:spPr>
      </p:pic>
      <p:grpSp>
        <p:nvGrpSpPr>
          <p:cNvPr id="7" name="Group 6"/>
          <p:cNvGrpSpPr/>
          <p:nvPr/>
        </p:nvGrpSpPr>
        <p:grpSpPr>
          <a:xfrm>
            <a:off x="7044480" y="1504290"/>
            <a:ext cx="1796899" cy="1809394"/>
            <a:chOff x="9487709" y="1086410"/>
            <a:chExt cx="2019959" cy="2034005"/>
          </a:xfrm>
        </p:grpSpPr>
        <p:grpSp>
          <p:nvGrpSpPr>
            <p:cNvPr id="11" name="Group 10"/>
            <p:cNvGrpSpPr/>
            <p:nvPr/>
          </p:nvGrpSpPr>
          <p:grpSpPr>
            <a:xfrm>
              <a:off x="9487709" y="1086410"/>
              <a:ext cx="2019959" cy="2034005"/>
              <a:chOff x="8272100" y="2327912"/>
              <a:chExt cx="2792787" cy="2643649"/>
            </a:xfrm>
          </p:grpSpPr>
          <p:sp>
            <p:nvSpPr>
              <p:cNvPr id="12" name="_s2056"/>
              <p:cNvSpPr>
                <a:spLocks noChangeArrowheads="1" noTextEdit="1"/>
              </p:cNvSpPr>
              <p:nvPr/>
            </p:nvSpPr>
            <p:spPr bwMode="auto">
              <a:xfrm>
                <a:off x="8827832" y="2327912"/>
                <a:ext cx="1682893" cy="1682893"/>
              </a:xfrm>
              <a:prstGeom prst="ellipse">
                <a:avLst/>
              </a:prstGeom>
              <a:solidFill>
                <a:schemeClr val="accent4"/>
              </a:solidFill>
              <a:ln w="28575">
                <a:noFill/>
                <a:round/>
                <a:headEnd/>
                <a:tailEnd/>
              </a:ln>
            </p:spPr>
            <p:txBody>
              <a:bodyPr lIns="0" tIns="0" rIns="0" bIns="0" anchor="ctr"/>
              <a:lstStyle/>
              <a:p>
                <a:endParaRPr lang="en-US" sz="1350" dirty="0">
                  <a:solidFill>
                    <a:schemeClr val="tx2"/>
                  </a:solidFill>
                </a:endParaRPr>
              </a:p>
            </p:txBody>
          </p:sp>
          <p:sp>
            <p:nvSpPr>
              <p:cNvPr id="13" name="_s2058"/>
              <p:cNvSpPr>
                <a:spLocks noChangeArrowheads="1" noTextEdit="1"/>
              </p:cNvSpPr>
              <p:nvPr/>
            </p:nvSpPr>
            <p:spPr bwMode="auto">
              <a:xfrm>
                <a:off x="9381994" y="3288668"/>
                <a:ext cx="1682893" cy="1682893"/>
              </a:xfrm>
              <a:prstGeom prst="ellipse">
                <a:avLst/>
              </a:prstGeom>
              <a:solidFill>
                <a:srgbClr val="8BCDF1">
                  <a:alpha val="74901"/>
                </a:srgbClr>
              </a:solidFill>
              <a:ln w="28575">
                <a:noFill/>
                <a:round/>
                <a:headEnd/>
                <a:tailEnd/>
              </a:ln>
            </p:spPr>
            <p:txBody>
              <a:bodyPr lIns="0" tIns="0" rIns="0" bIns="0" anchor="ctr"/>
              <a:lstStyle/>
              <a:p>
                <a:endParaRPr lang="en-US" sz="1350" dirty="0">
                  <a:solidFill>
                    <a:schemeClr val="tx2"/>
                  </a:solidFill>
                </a:endParaRPr>
              </a:p>
            </p:txBody>
          </p:sp>
          <p:sp>
            <p:nvSpPr>
              <p:cNvPr id="15" name="_s2054"/>
              <p:cNvSpPr>
                <a:spLocks noChangeArrowheads="1" noTextEdit="1"/>
              </p:cNvSpPr>
              <p:nvPr/>
            </p:nvSpPr>
            <p:spPr bwMode="auto">
              <a:xfrm>
                <a:off x="8272100" y="3287099"/>
                <a:ext cx="1682893" cy="1682893"/>
              </a:xfrm>
              <a:prstGeom prst="ellipse">
                <a:avLst/>
              </a:prstGeom>
              <a:solidFill>
                <a:srgbClr val="CBE7FA">
                  <a:alpha val="74901"/>
                </a:srgbClr>
              </a:solidFill>
              <a:ln w="28575">
                <a:noFill/>
                <a:round/>
                <a:headEnd/>
                <a:tailEnd/>
              </a:ln>
            </p:spPr>
            <p:txBody>
              <a:bodyPr lIns="0" tIns="0" rIns="0" bIns="0" anchor="ctr"/>
              <a:lstStyle/>
              <a:p>
                <a:endParaRPr lang="en-US" sz="1350" dirty="0">
                  <a:solidFill>
                    <a:schemeClr val="tx2"/>
                  </a:solidFill>
                </a:endParaRPr>
              </a:p>
            </p:txBody>
          </p:sp>
        </p:grpSp>
        <p:pic>
          <p:nvPicPr>
            <p:cNvPr id="34" name="Picture 33"/>
            <p:cNvPicPr>
              <a:picLocks noChangeAspect="1"/>
            </p:cNvPicPr>
            <p:nvPr/>
          </p:nvPicPr>
          <p:blipFill>
            <a:blip r:embed="rId4"/>
            <a:stretch>
              <a:fillRect/>
            </a:stretch>
          </p:blipFill>
          <p:spPr>
            <a:xfrm>
              <a:off x="10114415" y="1323415"/>
              <a:ext cx="780477" cy="630139"/>
            </a:xfrm>
            <a:prstGeom prst="rect">
              <a:avLst/>
            </a:prstGeom>
          </p:spPr>
        </p:pic>
        <p:pic>
          <p:nvPicPr>
            <p:cNvPr id="35" name="Picture 34"/>
            <p:cNvPicPr>
              <a:picLocks noChangeAspect="1"/>
            </p:cNvPicPr>
            <p:nvPr/>
          </p:nvPicPr>
          <p:blipFill>
            <a:blip r:embed="rId5"/>
            <a:stretch>
              <a:fillRect/>
            </a:stretch>
          </p:blipFill>
          <p:spPr>
            <a:xfrm>
              <a:off x="9577324" y="2179062"/>
              <a:ext cx="873271" cy="419624"/>
            </a:xfrm>
            <a:prstGeom prst="rect">
              <a:avLst/>
            </a:prstGeom>
          </p:spPr>
        </p:pic>
        <p:pic>
          <p:nvPicPr>
            <p:cNvPr id="36" name="Picture 35"/>
            <p:cNvPicPr>
              <a:picLocks noChangeAspect="1"/>
            </p:cNvPicPr>
            <p:nvPr/>
          </p:nvPicPr>
          <p:blipFill>
            <a:blip r:embed="rId6"/>
            <a:stretch>
              <a:fillRect/>
            </a:stretch>
          </p:blipFill>
          <p:spPr>
            <a:xfrm>
              <a:off x="10497689" y="2208531"/>
              <a:ext cx="949287" cy="360685"/>
            </a:xfrm>
            <a:prstGeom prst="rect">
              <a:avLst/>
            </a:prstGeom>
          </p:spPr>
        </p:pic>
      </p:grpSp>
    </p:spTree>
    <p:extLst>
      <p:ext uri="{BB962C8B-B14F-4D97-AF65-F5344CB8AC3E}">
        <p14:creationId xmlns:p14="http://schemas.microsoft.com/office/powerpoint/2010/main" val="14764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Up!</a:t>
            </a:r>
          </a:p>
        </p:txBody>
      </p:sp>
      <p:pic>
        <p:nvPicPr>
          <p:cNvPr id="3" name="Picture 2"/>
          <p:cNvPicPr>
            <a:picLocks noChangeAspect="1"/>
          </p:cNvPicPr>
          <p:nvPr/>
        </p:nvPicPr>
        <p:blipFill rotWithShape="1">
          <a:blip r:embed="rId2"/>
          <a:srcRect l="8923" t="12798" r="7539" b="1432"/>
          <a:stretch/>
        </p:blipFill>
        <p:spPr>
          <a:xfrm>
            <a:off x="457201" y="1616075"/>
            <a:ext cx="8126360" cy="4517438"/>
          </a:xfrm>
          <a:prstGeom prst="rect">
            <a:avLst/>
          </a:prstGeom>
          <a:ln>
            <a:solidFill>
              <a:schemeClr val="tx1"/>
            </a:solidFill>
          </a:ln>
        </p:spPr>
      </p:pic>
    </p:spTree>
    <p:extLst>
      <p:ext uri="{BB962C8B-B14F-4D97-AF65-F5344CB8AC3E}">
        <p14:creationId xmlns:p14="http://schemas.microsoft.com/office/powerpoint/2010/main" val="2191346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98103"/>
            <a:ext cx="7772400" cy="3403075"/>
          </a:xfrm>
        </p:spPr>
        <p:txBody>
          <a:bodyPr>
            <a:normAutofit/>
          </a:bodyPr>
          <a:lstStyle/>
          <a:p>
            <a:pPr lvl="0" algn="l"/>
            <a:r>
              <a:rPr lang="en-US" dirty="0">
                <a:solidFill>
                  <a:srgbClr val="000000"/>
                </a:solidFill>
              </a:rPr>
              <a:t>Comments or questions, please contact:</a:t>
            </a:r>
          </a:p>
          <a:p>
            <a:pPr lvl="0" algn="l"/>
            <a:r>
              <a:rPr lang="en-US" dirty="0">
                <a:solidFill>
                  <a:srgbClr val="000000"/>
                </a:solidFill>
                <a:hlinkClick r:id="rId2"/>
              </a:rPr>
              <a:t>jcuppett@waterrf.org</a:t>
            </a:r>
            <a:endParaRPr lang="en-US" dirty="0">
              <a:solidFill>
                <a:srgbClr val="000000"/>
              </a:solidFill>
            </a:endParaRPr>
          </a:p>
          <a:p>
            <a:pPr lvl="0" algn="l"/>
            <a:endParaRPr lang="en-US" dirty="0">
              <a:solidFill>
                <a:srgbClr val="000000"/>
              </a:solidFill>
            </a:endParaRPr>
          </a:p>
          <a:p>
            <a:pPr lvl="0" algn="l"/>
            <a:r>
              <a:rPr lang="en-US" dirty="0">
                <a:solidFill>
                  <a:srgbClr val="000000"/>
                </a:solidFill>
              </a:rPr>
              <a:t>For more information visit:</a:t>
            </a:r>
          </a:p>
          <a:p>
            <a:pPr lvl="0" algn="l"/>
            <a:r>
              <a:rPr lang="en-US" dirty="0">
                <a:solidFill>
                  <a:srgbClr val="000000"/>
                </a:solidFill>
                <a:hlinkClick r:id="rId3"/>
              </a:rPr>
              <a:t>www.waterrf.org</a:t>
            </a:r>
            <a:endParaRPr lang="en-US" dirty="0">
              <a:solidFill>
                <a:srgbClr val="000000"/>
              </a:solidFill>
            </a:endParaRPr>
          </a:p>
          <a:p>
            <a:pPr lvl="0" algn="l"/>
            <a:endParaRPr lang="en-US" dirty="0">
              <a:solidFill>
                <a:srgbClr val="000000"/>
              </a:solidFill>
            </a:endParaRPr>
          </a:p>
        </p:txBody>
      </p:sp>
    </p:spTree>
    <p:extLst>
      <p:ext uri="{BB962C8B-B14F-4D97-AF65-F5344CB8AC3E}">
        <p14:creationId xmlns:p14="http://schemas.microsoft.com/office/powerpoint/2010/main" val="382343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112"/>
            <a:ext cx="8229600" cy="1143000"/>
          </a:xfrm>
        </p:spPr>
        <p:txBody>
          <a:bodyPr/>
          <a:lstStyle/>
          <a:p>
            <a:r>
              <a:rPr lang="en-US" dirty="0">
                <a:hlinkClick r:id="rId2"/>
              </a:rPr>
              <a:t>www.waterrf.org</a:t>
            </a:r>
            <a:r>
              <a:rPr lang="en-US" dirty="0"/>
              <a:t> - 4617</a:t>
            </a:r>
          </a:p>
        </p:txBody>
      </p:sp>
      <p:pic>
        <p:nvPicPr>
          <p:cNvPr id="3" name="Picture 2"/>
          <p:cNvPicPr>
            <a:picLocks noChangeAspect="1"/>
          </p:cNvPicPr>
          <p:nvPr/>
        </p:nvPicPr>
        <p:blipFill rotWithShape="1">
          <a:blip r:embed="rId3"/>
          <a:srcRect l="1567" t="11054" r="1451"/>
          <a:stretch/>
        </p:blipFill>
        <p:spPr>
          <a:xfrm>
            <a:off x="1" y="1422112"/>
            <a:ext cx="9144000" cy="5075669"/>
          </a:xfrm>
          <a:prstGeom prst="rect">
            <a:avLst/>
          </a:prstGeom>
          <a:ln>
            <a:noFill/>
          </a:ln>
        </p:spPr>
      </p:pic>
    </p:spTree>
    <p:extLst>
      <p:ext uri="{BB962C8B-B14F-4D97-AF65-F5344CB8AC3E}">
        <p14:creationId xmlns:p14="http://schemas.microsoft.com/office/powerpoint/2010/main" val="302267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08" y="328855"/>
            <a:ext cx="6957392" cy="769441"/>
          </a:xfrm>
          <a:prstGeom prst="rect">
            <a:avLst/>
          </a:prstGeom>
        </p:spPr>
        <p:txBody>
          <a:bodyPr wrap="square">
            <a:spAutoFit/>
          </a:bodyPr>
          <a:lstStyle/>
          <a:p>
            <a:r>
              <a:rPr lang="en-US" sz="4400" b="1" dirty="0">
                <a:solidFill>
                  <a:schemeClr val="tx2"/>
                </a:solidFill>
              </a:rPr>
              <a:t>Project Resources</a:t>
            </a:r>
          </a:p>
        </p:txBody>
      </p:sp>
      <p:pic>
        <p:nvPicPr>
          <p:cNvPr id="2" name="Picture 1"/>
          <p:cNvPicPr>
            <a:picLocks noChangeAspect="1"/>
          </p:cNvPicPr>
          <p:nvPr/>
        </p:nvPicPr>
        <p:blipFill rotWithShape="1">
          <a:blip r:embed="rId2"/>
          <a:srcRect l="8961" t="18633" r="29870" b="10452"/>
          <a:stretch/>
        </p:blipFill>
        <p:spPr>
          <a:xfrm>
            <a:off x="289560" y="1098296"/>
            <a:ext cx="8503920" cy="5175355"/>
          </a:xfrm>
          <a:prstGeom prst="rect">
            <a:avLst/>
          </a:prstGeom>
          <a:ln>
            <a:solidFill>
              <a:schemeClr val="tx1"/>
            </a:solidFill>
          </a:ln>
        </p:spPr>
      </p:pic>
    </p:spTree>
    <p:extLst>
      <p:ext uri="{BB962C8B-B14F-4D97-AF65-F5344CB8AC3E}">
        <p14:creationId xmlns:p14="http://schemas.microsoft.com/office/powerpoint/2010/main" val="121531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287544"/>
            <a:ext cx="8229600" cy="1143000"/>
          </a:xfrm>
        </p:spPr>
        <p:txBody>
          <a:bodyPr/>
          <a:lstStyle/>
          <a:p>
            <a:r>
              <a:rPr lang="en-US" dirty="0"/>
              <a:t>Case Studies</a:t>
            </a:r>
          </a:p>
        </p:txBody>
      </p:sp>
      <p:sp>
        <p:nvSpPr>
          <p:cNvPr id="3" name="Content Placeholder 2"/>
          <p:cNvSpPr>
            <a:spLocks noGrp="1"/>
          </p:cNvSpPr>
          <p:nvPr>
            <p:ph sz="half" idx="1"/>
          </p:nvPr>
        </p:nvSpPr>
        <p:spPr/>
        <p:txBody>
          <a:bodyPr>
            <a:normAutofit fontScale="77500" lnSpcReduction="20000"/>
          </a:bodyPr>
          <a:lstStyle/>
          <a:p>
            <a:r>
              <a:rPr lang="en-US" dirty="0"/>
              <a:t>Allentown/Lehigh County Authority – P2</a:t>
            </a:r>
          </a:p>
          <a:p>
            <a:r>
              <a:rPr lang="en-US" dirty="0"/>
              <a:t>Bayonne – P3</a:t>
            </a:r>
          </a:p>
          <a:p>
            <a:r>
              <a:rPr lang="en-US" dirty="0"/>
              <a:t>Chicago Reclamation District – Green Bonds</a:t>
            </a:r>
          </a:p>
          <a:p>
            <a:r>
              <a:rPr lang="en-US" dirty="0"/>
              <a:t>DC Water – Century Bonds</a:t>
            </a:r>
          </a:p>
          <a:p>
            <a:r>
              <a:rPr lang="en-US" dirty="0"/>
              <a:t>LA Wastewater – Bank Funding</a:t>
            </a:r>
          </a:p>
          <a:p>
            <a:r>
              <a:rPr lang="en-US" dirty="0"/>
              <a:t>Norfolk, VA – Integrated Financing</a:t>
            </a:r>
          </a:p>
          <a:p>
            <a:r>
              <a:rPr lang="en-US" dirty="0"/>
              <a:t>Port of Miami - TIFIA</a:t>
            </a:r>
          </a:p>
          <a:p>
            <a:r>
              <a:rPr lang="en-US" dirty="0"/>
              <a:t>Puerto Rico – P3</a:t>
            </a:r>
          </a:p>
          <a:p>
            <a:r>
              <a:rPr lang="en-US" dirty="0"/>
              <a:t>San Antonio – P3</a:t>
            </a:r>
          </a:p>
          <a:p>
            <a:r>
              <a:rPr lang="en-US" dirty="0"/>
              <a:t>Carlsbad – P3</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30762" y="1600200"/>
            <a:ext cx="3543395" cy="4601126"/>
          </a:xfrm>
          <a:ln>
            <a:solidFill>
              <a:schemeClr val="tx1"/>
            </a:solidFill>
          </a:ln>
        </p:spPr>
      </p:pic>
    </p:spTree>
    <p:extLst>
      <p:ext uri="{BB962C8B-B14F-4D97-AF65-F5344CB8AC3E}">
        <p14:creationId xmlns:p14="http://schemas.microsoft.com/office/powerpoint/2010/main" val="176315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797"/>
            <a:ext cx="8229600" cy="1143000"/>
          </a:xfrm>
        </p:spPr>
        <p:txBody>
          <a:bodyPr/>
          <a:lstStyle/>
          <a:p>
            <a:r>
              <a:rPr lang="en-US" dirty="0"/>
              <a:t>Decision Support Tool</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638" t="8696" r="11625" b="32947"/>
          <a:stretch/>
        </p:blipFill>
        <p:spPr>
          <a:xfrm>
            <a:off x="64022" y="1311966"/>
            <a:ext cx="9015955" cy="5155095"/>
          </a:xfrm>
          <a:prstGeom prst="rect">
            <a:avLst/>
          </a:prstGeom>
          <a:ln>
            <a:solidFill>
              <a:schemeClr val="tx1"/>
            </a:solidFill>
          </a:ln>
        </p:spPr>
      </p:pic>
    </p:spTree>
    <p:extLst>
      <p:ext uri="{BB962C8B-B14F-4D97-AF65-F5344CB8AC3E}">
        <p14:creationId xmlns:p14="http://schemas.microsoft.com/office/powerpoint/2010/main" val="420348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70" t="28896" r="54466" b="4222"/>
          <a:stretch/>
        </p:blipFill>
        <p:spPr>
          <a:xfrm>
            <a:off x="191729" y="425880"/>
            <a:ext cx="8764833" cy="5886430"/>
          </a:xfrm>
          <a:prstGeom prst="rect">
            <a:avLst/>
          </a:prstGeom>
          <a:ln>
            <a:solidFill>
              <a:schemeClr val="tx1"/>
            </a:solidFill>
          </a:ln>
        </p:spPr>
      </p:pic>
    </p:spTree>
    <p:extLst>
      <p:ext uri="{BB962C8B-B14F-4D97-AF65-F5344CB8AC3E}">
        <p14:creationId xmlns:p14="http://schemas.microsoft.com/office/powerpoint/2010/main" val="343742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087" t="8734" r="17681" b="6150"/>
          <a:stretch/>
        </p:blipFill>
        <p:spPr>
          <a:xfrm>
            <a:off x="106017" y="437322"/>
            <a:ext cx="8842039" cy="5922779"/>
          </a:xfrm>
          <a:prstGeom prst="rect">
            <a:avLst/>
          </a:prstGeom>
          <a:ln>
            <a:solidFill>
              <a:schemeClr val="tx1"/>
            </a:solidFill>
          </a:ln>
        </p:spPr>
      </p:pic>
      <p:sp>
        <p:nvSpPr>
          <p:cNvPr id="2" name="Rectangle 1"/>
          <p:cNvSpPr/>
          <p:nvPr/>
        </p:nvSpPr>
        <p:spPr>
          <a:xfrm>
            <a:off x="6734890" y="1739091"/>
            <a:ext cx="184731" cy="646331"/>
          </a:xfrm>
          <a:prstGeom prst="rect">
            <a:avLst/>
          </a:prstGeom>
        </p:spPr>
        <p:txBody>
          <a:bodyPr wrap="none">
            <a:spAutoFit/>
          </a:bodyPr>
          <a:lstStyle/>
          <a:p>
            <a:endParaRPr lang="en-US" dirty="0"/>
          </a:p>
          <a:p>
            <a:endParaRPr lang="en-US" dirty="0"/>
          </a:p>
        </p:txBody>
      </p:sp>
    </p:spTree>
    <p:extLst>
      <p:ext uri="{BB962C8B-B14F-4D97-AF65-F5344CB8AC3E}">
        <p14:creationId xmlns:p14="http://schemas.microsoft.com/office/powerpoint/2010/main" val="25582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4" y="473075"/>
            <a:ext cx="8686800" cy="1143000"/>
          </a:xfrm>
        </p:spPr>
        <p:txBody>
          <a:bodyPr>
            <a:normAutofit/>
          </a:bodyPr>
          <a:lstStyle/>
          <a:p>
            <a:r>
              <a:rPr lang="en-US" sz="3400" dirty="0"/>
              <a:t>4617 Resources</a:t>
            </a:r>
          </a:p>
        </p:txBody>
      </p:sp>
      <p:sp>
        <p:nvSpPr>
          <p:cNvPr id="6" name="Content Placeholder 5"/>
          <p:cNvSpPr>
            <a:spLocks noGrp="1"/>
          </p:cNvSpPr>
          <p:nvPr>
            <p:ph sz="half" idx="1"/>
          </p:nvPr>
        </p:nvSpPr>
        <p:spPr/>
        <p:txBody>
          <a:bodyPr/>
          <a:lstStyle/>
          <a:p>
            <a:pPr marL="0" indent="0">
              <a:buNone/>
            </a:pPr>
            <a:endParaRPr lang="en-US" dirty="0"/>
          </a:p>
          <a:p>
            <a:r>
              <a:rPr lang="en-US" dirty="0"/>
              <a:t>Report</a:t>
            </a:r>
          </a:p>
          <a:p>
            <a:r>
              <a:rPr lang="en-US" dirty="0"/>
              <a:t>Executive Summary</a:t>
            </a:r>
          </a:p>
          <a:p>
            <a:r>
              <a:rPr lang="en-US" dirty="0"/>
              <a:t>Case Studies</a:t>
            </a:r>
          </a:p>
          <a:p>
            <a:r>
              <a:rPr lang="en-US" dirty="0"/>
              <a:t>Decision Support Tool</a:t>
            </a:r>
          </a:p>
          <a:p>
            <a:r>
              <a:rPr lang="en-US" dirty="0"/>
              <a:t>Webcast</a:t>
            </a:r>
          </a:p>
        </p:txBody>
      </p:sp>
      <p:pic>
        <p:nvPicPr>
          <p:cNvPr id="3" name="Picture 2"/>
          <p:cNvPicPr>
            <a:picLocks noChangeAspect="1"/>
          </p:cNvPicPr>
          <p:nvPr/>
        </p:nvPicPr>
        <p:blipFill>
          <a:blip r:embed="rId2"/>
          <a:stretch>
            <a:fillRect/>
          </a:stretch>
        </p:blipFill>
        <p:spPr>
          <a:xfrm>
            <a:off x="4852421" y="1616075"/>
            <a:ext cx="3477757" cy="4487913"/>
          </a:xfrm>
          <a:prstGeom prst="rect">
            <a:avLst/>
          </a:prstGeom>
          <a:ln w="12700">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657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undation2012TemplatePPT">
  <a:themeElements>
    <a:clrScheme name="WaterRF">
      <a:dk1>
        <a:srgbClr val="000000"/>
      </a:dk1>
      <a:lt1>
        <a:srgbClr val="FFFFFF"/>
      </a:lt1>
      <a:dk2>
        <a:srgbClr val="1D62A0"/>
      </a:dk2>
      <a:lt2>
        <a:srgbClr val="EEECE1"/>
      </a:lt2>
      <a:accent1>
        <a:srgbClr val="B32317"/>
      </a:accent1>
      <a:accent2>
        <a:srgbClr val="7C2B83"/>
      </a:accent2>
      <a:accent3>
        <a:srgbClr val="F3901D"/>
      </a:accent3>
      <a:accent4>
        <a:srgbClr val="00583D"/>
      </a:accent4>
      <a:accent5>
        <a:srgbClr val="C86345"/>
      </a:accent5>
      <a:accent6>
        <a:srgbClr val="227C67"/>
      </a:accent6>
      <a:hlink>
        <a:srgbClr val="4A74AD"/>
      </a:hlink>
      <a:folHlink>
        <a:srgbClr val="99659F"/>
      </a:folHlink>
    </a:clrScheme>
    <a:fontScheme name="WaterRF">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WRF PPT Template.potx" id="{0A8E9562-3592-4B5F-9BBA-CFD860FE0777}" vid="{2D2CA06A-9DEA-4A66-8E36-21D25F1291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49E4F7C045224881C069D1F467FC62" ma:contentTypeVersion="1" ma:contentTypeDescription="Create a new document." ma:contentTypeScope="" ma:versionID="1a5bbfec365d811f7747c395f0c45513">
  <xsd:schema xmlns:xsd="http://www.w3.org/2001/XMLSchema" xmlns:xs="http://www.w3.org/2001/XMLSchema" xmlns:p="http://schemas.microsoft.com/office/2006/metadata/properties" xmlns:ns1="http://schemas.microsoft.com/sharepoint/v3" xmlns:ns2="ebf7935a-f450-4e2c-a604-7e5faf594165" targetNamespace="http://schemas.microsoft.com/office/2006/metadata/properties" ma:root="true" ma:fieldsID="e868388bd1f62e7918bff9025da88139" ns1:_="" ns2:_="">
    <xsd:import namespace="http://schemas.microsoft.com/sharepoint/v3"/>
    <xsd:import namespace="ebf7935a-f450-4e2c-a604-7e5faf59416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f7935a-f450-4e2c-a604-7e5faf59416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reques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99DB5-5992-4582-829D-3AF9DED0363C}">
  <ds:schemaRefs>
    <ds:schemaRef ds:uri="http://schemas.microsoft.com/sharepoint/events"/>
  </ds:schemaRefs>
</ds:datastoreItem>
</file>

<file path=customXml/itemProps2.xml><?xml version="1.0" encoding="utf-8"?>
<ds:datastoreItem xmlns:ds="http://schemas.openxmlformats.org/officeDocument/2006/customXml" ds:itemID="{673DC8B5-0B9F-452F-80D2-96AB052CA4D3}">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ebf7935a-f450-4e2c-a604-7e5faf594165"/>
    <ds:schemaRef ds:uri="http://www.w3.org/XML/1998/namespace"/>
    <ds:schemaRef ds:uri="http://purl.org/dc/dcmitype/"/>
  </ds:schemaRefs>
</ds:datastoreItem>
</file>

<file path=customXml/itemProps3.xml><?xml version="1.0" encoding="utf-8"?>
<ds:datastoreItem xmlns:ds="http://schemas.openxmlformats.org/officeDocument/2006/customXml" ds:itemID="{03B9FEFD-9A4D-4564-A8B8-927AF1DBB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f7935a-f450-4e2c-a604-7e5faf5941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5FA5643-9D67-4B0D-BB65-92DD2CBB8E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2015WRF PPT Template</Template>
  <TotalTime>2568</TotalTime>
  <Words>1200</Words>
  <Application>Microsoft Office PowerPoint</Application>
  <PresentationFormat>On-screen Show (4:3)</PresentationFormat>
  <Paragraphs>284</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PGothic</vt:lpstr>
      <vt:lpstr>Arial</vt:lpstr>
      <vt:lpstr>Arial Narrow</vt:lpstr>
      <vt:lpstr>Calibri</vt:lpstr>
      <vt:lpstr>Trebuchet MS</vt:lpstr>
      <vt:lpstr>Wingdings</vt:lpstr>
      <vt:lpstr>Foundation2012TemplatePPT</vt:lpstr>
      <vt:lpstr>PowerPoint Presentation</vt:lpstr>
      <vt:lpstr>Discussion Topics</vt:lpstr>
      <vt:lpstr>www.waterrf.org - 4617</vt:lpstr>
      <vt:lpstr>PowerPoint Presentation</vt:lpstr>
      <vt:lpstr>Case Studies</vt:lpstr>
      <vt:lpstr>Decision Support Tool</vt:lpstr>
      <vt:lpstr>PowerPoint Presentation</vt:lpstr>
      <vt:lpstr>PowerPoint Presentation</vt:lpstr>
      <vt:lpstr>4617 Resources</vt:lpstr>
      <vt:lpstr>Project Overview</vt:lpstr>
      <vt:lpstr>Traditional Financing</vt:lpstr>
      <vt:lpstr>Financing Alternatives</vt:lpstr>
      <vt:lpstr>Why consider alternative financing?</vt:lpstr>
      <vt:lpstr>Potential Benefits of Alternative Financing</vt:lpstr>
      <vt:lpstr>New &amp; Emerging Financing Alternatives - Benefits</vt:lpstr>
      <vt:lpstr>Who Are the New  Capital Providers?</vt:lpstr>
      <vt:lpstr>General Research Conclusions</vt:lpstr>
      <vt:lpstr>GREEN BONDS</vt:lpstr>
      <vt:lpstr>Growth in the Green Bond Market</vt:lpstr>
      <vt:lpstr>Benefits of Green Bonds to Municipal Utilities</vt:lpstr>
      <vt:lpstr>PowerPoint Presentation</vt:lpstr>
      <vt:lpstr>Chicago Water Reclamation District</vt:lpstr>
      <vt:lpstr>PowerPoint Presentation</vt:lpstr>
      <vt:lpstr>Environmental Impact Bonds</vt:lpstr>
      <vt:lpstr>Benefits of Environmental Impact   Bonds to Utilities</vt:lpstr>
      <vt:lpstr>Environmental Impact Bond</vt:lpstr>
      <vt:lpstr>Sign Up!</vt:lpstr>
      <vt:lpstr>PowerPoint Presentation</vt:lpstr>
    </vt:vector>
  </TitlesOfParts>
  <Company>AwwaRF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Thiare</dc:creator>
  <cp:keywords/>
  <dc:description/>
  <cp:lastModifiedBy>Jonathan's Laptop</cp:lastModifiedBy>
  <cp:revision>84</cp:revision>
  <cp:lastPrinted>2015-05-04T16:07:31Z</cp:lastPrinted>
  <dcterms:created xsi:type="dcterms:W3CDTF">2015-05-04T15:58:31Z</dcterms:created>
  <dcterms:modified xsi:type="dcterms:W3CDTF">2017-04-20T02:39:06Z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0x0101006549E4F7C045224881C069D1F467FC62</vt:lpwstr>
  </property>
  <property fmtid="{D5CDD505-2E9C-101B-9397-08002B2CF9AE}" pid="3" name="Order">
    <vt:r8>1000</vt:r8>
  </property>
  <property fmtid="{D5CDD505-2E9C-101B-9397-08002B2CF9AE}" pid="4" name="_CopySource">
    <vt:lpwstr>http://rf15/sites/intranet/resources/presentations/PowerPoint Presentations/WRFTemplatePPT.potx</vt:lpwstr>
  </property>
</Properties>
</file>