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344" r:id="rId2"/>
    <p:sldId id="371" r:id="rId3"/>
    <p:sldId id="355" r:id="rId4"/>
    <p:sldId id="324" r:id="rId5"/>
    <p:sldId id="356" r:id="rId6"/>
    <p:sldId id="387" r:id="rId7"/>
    <p:sldId id="393" r:id="rId8"/>
    <p:sldId id="400" r:id="rId9"/>
    <p:sldId id="285" r:id="rId10"/>
    <p:sldId id="389" r:id="rId11"/>
    <p:sldId id="383" r:id="rId12"/>
    <p:sldId id="390" r:id="rId13"/>
    <p:sldId id="363" r:id="rId14"/>
    <p:sldId id="397" r:id="rId15"/>
    <p:sldId id="402" r:id="rId16"/>
    <p:sldId id="404" r:id="rId17"/>
    <p:sldId id="403" r:id="rId18"/>
    <p:sldId id="372"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son, Kim" initials="CK" lastIdx="0" clrIdx="0">
    <p:extLst>
      <p:ext uri="{19B8F6BF-5375-455C-9EA6-DF929625EA0E}">
        <p15:presenceInfo xmlns:p15="http://schemas.microsoft.com/office/powerpoint/2012/main" userId="S-1-5-21-2744878847-1876734302-662453930-132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BC54"/>
    <a:srgbClr val="479133"/>
    <a:srgbClr val="6CA3E6"/>
    <a:srgbClr val="75ABFB"/>
    <a:srgbClr val="2B7EF9"/>
    <a:srgbClr val="008000"/>
    <a:srgbClr val="53CC22"/>
    <a:srgbClr val="00B800"/>
    <a:srgbClr val="8FCD85"/>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7" autoAdjust="0"/>
    <p:restoredTop sz="68690" autoAdjust="0"/>
  </p:normalViewPr>
  <p:slideViewPr>
    <p:cSldViewPr snapToGrid="0">
      <p:cViewPr varScale="1">
        <p:scale>
          <a:sx n="73" d="100"/>
          <a:sy n="73" d="100"/>
        </p:scale>
        <p:origin x="1320" y="60"/>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F:\briefcase\2017%20Outreach%20Events\2017%20AWWA%20Spring%20Conf\Fed%20spending%20as%20percen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hcolson\Documents\a%20Water%20Infrastructure%20Issues\CBO%202015%20Public%20Spending%20on%20Transportation%20and%20Water%20Infrastructure%201956%20to%202014%20KC%20char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92301375159856E-2"/>
          <c:y val="0.15182893512556053"/>
          <c:w val="0.70462409252397606"/>
          <c:h val="0.73597166056518071"/>
        </c:manualLayout>
      </c:layout>
      <c:lineChart>
        <c:grouping val="standard"/>
        <c:varyColors val="0"/>
        <c:ser>
          <c:idx val="1"/>
          <c:order val="0"/>
          <c:tx>
            <c:strRef>
              <c:f>Sheet1!$B$5</c:f>
              <c:strCache>
                <c:ptCount val="1"/>
                <c:pt idx="0">
                  <c:v>Highways</c:v>
                </c:pt>
              </c:strCache>
            </c:strRef>
          </c:tx>
          <c:spPr>
            <a:ln w="28575" cap="rnd">
              <a:solidFill>
                <a:srgbClr val="FF0000"/>
              </a:solidFill>
              <a:round/>
            </a:ln>
            <a:effectLst/>
          </c:spPr>
          <c:marker>
            <c:symbol val="none"/>
          </c:marker>
          <c:cat>
            <c:numRef>
              <c:f>Sheet1!$A$6:$A$64</c:f>
              <c:numCache>
                <c:formatCode>General</c:formatCode>
                <c:ptCount val="59"/>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numCache>
            </c:numRef>
          </c:cat>
          <c:val>
            <c:numRef>
              <c:f>Sheet1!$B$6:$B$64</c:f>
              <c:numCache>
                <c:formatCode>0.00</c:formatCode>
                <c:ptCount val="59"/>
                <c:pt idx="0">
                  <c:v>42.4</c:v>
                </c:pt>
                <c:pt idx="1">
                  <c:v>44.76</c:v>
                </c:pt>
                <c:pt idx="2">
                  <c:v>52.64</c:v>
                </c:pt>
                <c:pt idx="3">
                  <c:v>58.67</c:v>
                </c:pt>
                <c:pt idx="4">
                  <c:v>60.33</c:v>
                </c:pt>
                <c:pt idx="5">
                  <c:v>53.88</c:v>
                </c:pt>
                <c:pt idx="6">
                  <c:v>55.65</c:v>
                </c:pt>
                <c:pt idx="7">
                  <c:v>55.62</c:v>
                </c:pt>
                <c:pt idx="8">
                  <c:v>59.24</c:v>
                </c:pt>
                <c:pt idx="9">
                  <c:v>59.94</c:v>
                </c:pt>
                <c:pt idx="10">
                  <c:v>57.8</c:v>
                </c:pt>
                <c:pt idx="11">
                  <c:v>56.64</c:v>
                </c:pt>
                <c:pt idx="12">
                  <c:v>56.96</c:v>
                </c:pt>
                <c:pt idx="13">
                  <c:v>55.53</c:v>
                </c:pt>
                <c:pt idx="14">
                  <c:v>55.81</c:v>
                </c:pt>
                <c:pt idx="15">
                  <c:v>50.69</c:v>
                </c:pt>
                <c:pt idx="16">
                  <c:v>48.86</c:v>
                </c:pt>
                <c:pt idx="17">
                  <c:v>45.22</c:v>
                </c:pt>
                <c:pt idx="18">
                  <c:v>39.4</c:v>
                </c:pt>
                <c:pt idx="19">
                  <c:v>34.5</c:v>
                </c:pt>
                <c:pt idx="20">
                  <c:v>36.729999999999997</c:v>
                </c:pt>
                <c:pt idx="21">
                  <c:v>30.65</c:v>
                </c:pt>
                <c:pt idx="22">
                  <c:v>29.73</c:v>
                </c:pt>
                <c:pt idx="23">
                  <c:v>30.84</c:v>
                </c:pt>
                <c:pt idx="24">
                  <c:v>32.83</c:v>
                </c:pt>
                <c:pt idx="25">
                  <c:v>30.94</c:v>
                </c:pt>
                <c:pt idx="26">
                  <c:v>30.12</c:v>
                </c:pt>
                <c:pt idx="27">
                  <c:v>34.08</c:v>
                </c:pt>
                <c:pt idx="28">
                  <c:v>37.14</c:v>
                </c:pt>
                <c:pt idx="29">
                  <c:v>41.74</c:v>
                </c:pt>
                <c:pt idx="30">
                  <c:v>43.82</c:v>
                </c:pt>
                <c:pt idx="31">
                  <c:v>42.79</c:v>
                </c:pt>
                <c:pt idx="32">
                  <c:v>44.5</c:v>
                </c:pt>
                <c:pt idx="33">
                  <c:v>42.24</c:v>
                </c:pt>
                <c:pt idx="34">
                  <c:v>42.17</c:v>
                </c:pt>
                <c:pt idx="35">
                  <c:v>41.11</c:v>
                </c:pt>
                <c:pt idx="36">
                  <c:v>40.78</c:v>
                </c:pt>
                <c:pt idx="37">
                  <c:v>42.55</c:v>
                </c:pt>
                <c:pt idx="38">
                  <c:v>45.38</c:v>
                </c:pt>
                <c:pt idx="39">
                  <c:v>44.76</c:v>
                </c:pt>
                <c:pt idx="40">
                  <c:v>45.61</c:v>
                </c:pt>
                <c:pt idx="41">
                  <c:v>46.28</c:v>
                </c:pt>
                <c:pt idx="42">
                  <c:v>43.27</c:v>
                </c:pt>
                <c:pt idx="43">
                  <c:v>45.85</c:v>
                </c:pt>
                <c:pt idx="44">
                  <c:v>46.61</c:v>
                </c:pt>
                <c:pt idx="45">
                  <c:v>43.7</c:v>
                </c:pt>
                <c:pt idx="46">
                  <c:v>44.9</c:v>
                </c:pt>
                <c:pt idx="47">
                  <c:v>45.18</c:v>
                </c:pt>
                <c:pt idx="48">
                  <c:v>45.62</c:v>
                </c:pt>
                <c:pt idx="49">
                  <c:v>45.03</c:v>
                </c:pt>
                <c:pt idx="50">
                  <c:v>46.4</c:v>
                </c:pt>
                <c:pt idx="51">
                  <c:v>46.91</c:v>
                </c:pt>
                <c:pt idx="52">
                  <c:v>47.46</c:v>
                </c:pt>
                <c:pt idx="53">
                  <c:v>46.99</c:v>
                </c:pt>
                <c:pt idx="54">
                  <c:v>45.13</c:v>
                </c:pt>
                <c:pt idx="55">
                  <c:v>46.87</c:v>
                </c:pt>
                <c:pt idx="56">
                  <c:v>46.9</c:v>
                </c:pt>
                <c:pt idx="57">
                  <c:v>47.94</c:v>
                </c:pt>
                <c:pt idx="58">
                  <c:v>48.1</c:v>
                </c:pt>
              </c:numCache>
            </c:numRef>
          </c:val>
          <c:smooth val="0"/>
          <c:extLst>
            <c:ext xmlns:c16="http://schemas.microsoft.com/office/drawing/2014/chart" uri="{C3380CC4-5D6E-409C-BE32-E72D297353CC}">
              <c16:uniqueId val="{00000000-FB11-4092-A8DC-6346D98B622B}"/>
            </c:ext>
          </c:extLst>
        </c:ser>
        <c:ser>
          <c:idx val="2"/>
          <c:order val="1"/>
          <c:tx>
            <c:strRef>
              <c:f>Sheet1!$C$5</c:f>
              <c:strCache>
                <c:ptCount val="1"/>
                <c:pt idx="0">
                  <c:v>Mass Transit and Rail</c:v>
                </c:pt>
              </c:strCache>
            </c:strRef>
          </c:tx>
          <c:spPr>
            <a:ln w="28575" cap="rnd">
              <a:solidFill>
                <a:schemeClr val="accent1">
                  <a:lumMod val="40000"/>
                  <a:lumOff val="60000"/>
                </a:schemeClr>
              </a:solidFill>
              <a:round/>
            </a:ln>
            <a:effectLst/>
          </c:spPr>
          <c:marker>
            <c:symbol val="none"/>
          </c:marker>
          <c:cat>
            <c:numRef>
              <c:f>Sheet1!$A$6:$A$64</c:f>
              <c:numCache>
                <c:formatCode>General</c:formatCode>
                <c:ptCount val="59"/>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numCache>
            </c:numRef>
          </c:cat>
          <c:val>
            <c:numRef>
              <c:f>Sheet1!$C$6:$C$64</c:f>
              <c:numCache>
                <c:formatCode>0.00</c:formatCode>
                <c:ptCount val="59"/>
                <c:pt idx="0">
                  <c:v>0.44</c:v>
                </c:pt>
                <c:pt idx="1">
                  <c:v>0.45</c:v>
                </c:pt>
                <c:pt idx="2">
                  <c:v>0.48</c:v>
                </c:pt>
                <c:pt idx="3">
                  <c:v>0.27</c:v>
                </c:pt>
                <c:pt idx="4">
                  <c:v>0.2</c:v>
                </c:pt>
                <c:pt idx="5">
                  <c:v>0.2</c:v>
                </c:pt>
                <c:pt idx="6">
                  <c:v>0.53</c:v>
                </c:pt>
                <c:pt idx="7">
                  <c:v>0.28999999999999998</c:v>
                </c:pt>
                <c:pt idx="8">
                  <c:v>0.34</c:v>
                </c:pt>
                <c:pt idx="9">
                  <c:v>0.6</c:v>
                </c:pt>
                <c:pt idx="10">
                  <c:v>0.67</c:v>
                </c:pt>
                <c:pt idx="11">
                  <c:v>1.2</c:v>
                </c:pt>
                <c:pt idx="12">
                  <c:v>1.29</c:v>
                </c:pt>
                <c:pt idx="13">
                  <c:v>2.29</c:v>
                </c:pt>
                <c:pt idx="14">
                  <c:v>1.89</c:v>
                </c:pt>
                <c:pt idx="15">
                  <c:v>3.45</c:v>
                </c:pt>
                <c:pt idx="16">
                  <c:v>4.6500000000000004</c:v>
                </c:pt>
                <c:pt idx="17">
                  <c:v>6.13</c:v>
                </c:pt>
                <c:pt idx="18">
                  <c:v>6.83</c:v>
                </c:pt>
                <c:pt idx="19">
                  <c:v>13.88</c:v>
                </c:pt>
                <c:pt idx="20">
                  <c:v>16.149999999999999</c:v>
                </c:pt>
                <c:pt idx="21">
                  <c:v>18.670000000000002</c:v>
                </c:pt>
                <c:pt idx="22">
                  <c:v>19.14</c:v>
                </c:pt>
                <c:pt idx="23">
                  <c:v>18.71</c:v>
                </c:pt>
                <c:pt idx="24">
                  <c:v>19.45</c:v>
                </c:pt>
                <c:pt idx="25">
                  <c:v>24.81</c:v>
                </c:pt>
                <c:pt idx="26">
                  <c:v>22.12</c:v>
                </c:pt>
                <c:pt idx="27">
                  <c:v>18.88</c:v>
                </c:pt>
                <c:pt idx="28">
                  <c:v>18.440000000000001</c:v>
                </c:pt>
                <c:pt idx="29">
                  <c:v>14.32</c:v>
                </c:pt>
                <c:pt idx="30">
                  <c:v>13.09</c:v>
                </c:pt>
                <c:pt idx="31">
                  <c:v>13.8</c:v>
                </c:pt>
                <c:pt idx="32">
                  <c:v>12.23</c:v>
                </c:pt>
                <c:pt idx="33">
                  <c:v>12.97</c:v>
                </c:pt>
                <c:pt idx="34">
                  <c:v>12.69</c:v>
                </c:pt>
                <c:pt idx="35">
                  <c:v>13.05</c:v>
                </c:pt>
                <c:pt idx="36">
                  <c:v>11.87</c:v>
                </c:pt>
                <c:pt idx="37">
                  <c:v>10.99</c:v>
                </c:pt>
                <c:pt idx="38">
                  <c:v>10.85</c:v>
                </c:pt>
                <c:pt idx="39">
                  <c:v>12.53</c:v>
                </c:pt>
                <c:pt idx="40">
                  <c:v>12.17</c:v>
                </c:pt>
                <c:pt idx="41">
                  <c:v>12.59</c:v>
                </c:pt>
                <c:pt idx="42">
                  <c:v>11.32</c:v>
                </c:pt>
                <c:pt idx="43">
                  <c:v>9.43</c:v>
                </c:pt>
                <c:pt idx="44">
                  <c:v>11.38</c:v>
                </c:pt>
                <c:pt idx="45">
                  <c:v>12.6</c:v>
                </c:pt>
                <c:pt idx="46">
                  <c:v>13.33</c:v>
                </c:pt>
                <c:pt idx="47">
                  <c:v>13.2</c:v>
                </c:pt>
                <c:pt idx="48">
                  <c:v>14.31</c:v>
                </c:pt>
                <c:pt idx="49">
                  <c:v>14</c:v>
                </c:pt>
                <c:pt idx="50">
                  <c:v>13.62</c:v>
                </c:pt>
                <c:pt idx="51">
                  <c:v>13.97</c:v>
                </c:pt>
                <c:pt idx="52">
                  <c:v>14.21</c:v>
                </c:pt>
                <c:pt idx="53">
                  <c:v>15.19</c:v>
                </c:pt>
                <c:pt idx="54">
                  <c:v>15.79</c:v>
                </c:pt>
                <c:pt idx="55">
                  <c:v>14.55</c:v>
                </c:pt>
                <c:pt idx="56">
                  <c:v>15.28</c:v>
                </c:pt>
                <c:pt idx="57">
                  <c:v>15.2</c:v>
                </c:pt>
                <c:pt idx="58">
                  <c:v>16.11</c:v>
                </c:pt>
              </c:numCache>
            </c:numRef>
          </c:val>
          <c:smooth val="0"/>
          <c:extLst>
            <c:ext xmlns:c16="http://schemas.microsoft.com/office/drawing/2014/chart" uri="{C3380CC4-5D6E-409C-BE32-E72D297353CC}">
              <c16:uniqueId val="{00000001-FB11-4092-A8DC-6346D98B622B}"/>
            </c:ext>
          </c:extLst>
        </c:ser>
        <c:ser>
          <c:idx val="3"/>
          <c:order val="2"/>
          <c:tx>
            <c:strRef>
              <c:f>Sheet1!$D$5</c:f>
              <c:strCache>
                <c:ptCount val="1"/>
                <c:pt idx="0">
                  <c:v>Aviation</c:v>
                </c:pt>
              </c:strCache>
            </c:strRef>
          </c:tx>
          <c:spPr>
            <a:ln w="28575" cap="rnd">
              <a:solidFill>
                <a:schemeClr val="accent3">
                  <a:lumMod val="20000"/>
                  <a:lumOff val="80000"/>
                </a:schemeClr>
              </a:solidFill>
              <a:round/>
            </a:ln>
            <a:effectLst/>
          </c:spPr>
          <c:marker>
            <c:symbol val="none"/>
          </c:marker>
          <c:cat>
            <c:numRef>
              <c:f>Sheet1!$A$6:$A$64</c:f>
              <c:numCache>
                <c:formatCode>General</c:formatCode>
                <c:ptCount val="59"/>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numCache>
            </c:numRef>
          </c:cat>
          <c:val>
            <c:numRef>
              <c:f>Sheet1!$D$6:$D$64</c:f>
              <c:numCache>
                <c:formatCode>0.00</c:formatCode>
                <c:ptCount val="59"/>
                <c:pt idx="0">
                  <c:v>9.84</c:v>
                </c:pt>
                <c:pt idx="1">
                  <c:v>9.9</c:v>
                </c:pt>
                <c:pt idx="2">
                  <c:v>10.89</c:v>
                </c:pt>
                <c:pt idx="3">
                  <c:v>11.09</c:v>
                </c:pt>
                <c:pt idx="4">
                  <c:v>11.59</c:v>
                </c:pt>
                <c:pt idx="5">
                  <c:v>14.75</c:v>
                </c:pt>
                <c:pt idx="6">
                  <c:v>15.98</c:v>
                </c:pt>
                <c:pt idx="7">
                  <c:v>15.3</c:v>
                </c:pt>
                <c:pt idx="8">
                  <c:v>14.08</c:v>
                </c:pt>
                <c:pt idx="9">
                  <c:v>13.77</c:v>
                </c:pt>
                <c:pt idx="10">
                  <c:v>13.73</c:v>
                </c:pt>
                <c:pt idx="11">
                  <c:v>14.5</c:v>
                </c:pt>
                <c:pt idx="12">
                  <c:v>14.37</c:v>
                </c:pt>
                <c:pt idx="13">
                  <c:v>15.62</c:v>
                </c:pt>
                <c:pt idx="14">
                  <c:v>17.3</c:v>
                </c:pt>
                <c:pt idx="15">
                  <c:v>18.809999999999999</c:v>
                </c:pt>
                <c:pt idx="16">
                  <c:v>18.97</c:v>
                </c:pt>
                <c:pt idx="17">
                  <c:v>19.510000000000002</c:v>
                </c:pt>
                <c:pt idx="18">
                  <c:v>18.170000000000002</c:v>
                </c:pt>
                <c:pt idx="19">
                  <c:v>16.28</c:v>
                </c:pt>
                <c:pt idx="20">
                  <c:v>13.85</c:v>
                </c:pt>
                <c:pt idx="21">
                  <c:v>13.35</c:v>
                </c:pt>
                <c:pt idx="22">
                  <c:v>15.08</c:v>
                </c:pt>
                <c:pt idx="23">
                  <c:v>13.64</c:v>
                </c:pt>
                <c:pt idx="24">
                  <c:v>12.68</c:v>
                </c:pt>
                <c:pt idx="25">
                  <c:v>12.4</c:v>
                </c:pt>
                <c:pt idx="26">
                  <c:v>12.82</c:v>
                </c:pt>
                <c:pt idx="27">
                  <c:v>14.8</c:v>
                </c:pt>
                <c:pt idx="28">
                  <c:v>15.17</c:v>
                </c:pt>
                <c:pt idx="29">
                  <c:v>15.58</c:v>
                </c:pt>
                <c:pt idx="30">
                  <c:v>16.07</c:v>
                </c:pt>
                <c:pt idx="31">
                  <c:v>18.21</c:v>
                </c:pt>
                <c:pt idx="32">
                  <c:v>18.43</c:v>
                </c:pt>
                <c:pt idx="33">
                  <c:v>20.37</c:v>
                </c:pt>
                <c:pt idx="34">
                  <c:v>20.92</c:v>
                </c:pt>
                <c:pt idx="35">
                  <c:v>22.64</c:v>
                </c:pt>
                <c:pt idx="36">
                  <c:v>24.05</c:v>
                </c:pt>
                <c:pt idx="37">
                  <c:v>25.27</c:v>
                </c:pt>
                <c:pt idx="38">
                  <c:v>23.8</c:v>
                </c:pt>
                <c:pt idx="39">
                  <c:v>22.65</c:v>
                </c:pt>
                <c:pt idx="40">
                  <c:v>22.82</c:v>
                </c:pt>
                <c:pt idx="41">
                  <c:v>22.24</c:v>
                </c:pt>
                <c:pt idx="42">
                  <c:v>22.27</c:v>
                </c:pt>
                <c:pt idx="43">
                  <c:v>21.01</c:v>
                </c:pt>
                <c:pt idx="44">
                  <c:v>19.16</c:v>
                </c:pt>
                <c:pt idx="45">
                  <c:v>19.21</c:v>
                </c:pt>
                <c:pt idx="46">
                  <c:v>20.2</c:v>
                </c:pt>
                <c:pt idx="47">
                  <c:v>20.52</c:v>
                </c:pt>
                <c:pt idx="48">
                  <c:v>19.59</c:v>
                </c:pt>
                <c:pt idx="49">
                  <c:v>20.420000000000002</c:v>
                </c:pt>
                <c:pt idx="50">
                  <c:v>19.91</c:v>
                </c:pt>
                <c:pt idx="51">
                  <c:v>19.25</c:v>
                </c:pt>
                <c:pt idx="52">
                  <c:v>19.03</c:v>
                </c:pt>
                <c:pt idx="53">
                  <c:v>18.68</c:v>
                </c:pt>
                <c:pt idx="54">
                  <c:v>16.690000000000001</c:v>
                </c:pt>
                <c:pt idx="55">
                  <c:v>16.579999999999998</c:v>
                </c:pt>
                <c:pt idx="56">
                  <c:v>16.88</c:v>
                </c:pt>
                <c:pt idx="57">
                  <c:v>17.079999999999998</c:v>
                </c:pt>
                <c:pt idx="58">
                  <c:v>16.64</c:v>
                </c:pt>
              </c:numCache>
            </c:numRef>
          </c:val>
          <c:smooth val="0"/>
          <c:extLst>
            <c:ext xmlns:c16="http://schemas.microsoft.com/office/drawing/2014/chart" uri="{C3380CC4-5D6E-409C-BE32-E72D297353CC}">
              <c16:uniqueId val="{00000002-FB11-4092-A8DC-6346D98B622B}"/>
            </c:ext>
          </c:extLst>
        </c:ser>
        <c:ser>
          <c:idx val="4"/>
          <c:order val="3"/>
          <c:tx>
            <c:strRef>
              <c:f>Sheet1!$E$5</c:f>
              <c:strCache>
                <c:ptCount val="1"/>
                <c:pt idx="0">
                  <c:v>Water Transportation</c:v>
                </c:pt>
              </c:strCache>
            </c:strRef>
          </c:tx>
          <c:spPr>
            <a:ln w="28575" cap="rnd">
              <a:solidFill>
                <a:schemeClr val="tx2">
                  <a:lumMod val="20000"/>
                  <a:lumOff val="80000"/>
                </a:schemeClr>
              </a:solidFill>
              <a:round/>
            </a:ln>
            <a:effectLst/>
          </c:spPr>
          <c:marker>
            <c:symbol val="none"/>
          </c:marker>
          <c:cat>
            <c:numRef>
              <c:f>Sheet1!$A$6:$A$64</c:f>
              <c:numCache>
                <c:formatCode>General</c:formatCode>
                <c:ptCount val="59"/>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numCache>
            </c:numRef>
          </c:cat>
          <c:val>
            <c:numRef>
              <c:f>Sheet1!$E$6:$E$64</c:f>
              <c:numCache>
                <c:formatCode>0.00</c:formatCode>
                <c:ptCount val="59"/>
                <c:pt idx="0">
                  <c:v>4.8600000000000003</c:v>
                </c:pt>
                <c:pt idx="1">
                  <c:v>3.6</c:v>
                </c:pt>
                <c:pt idx="2">
                  <c:v>3.27</c:v>
                </c:pt>
                <c:pt idx="3">
                  <c:v>2.14</c:v>
                </c:pt>
                <c:pt idx="4">
                  <c:v>2.27</c:v>
                </c:pt>
                <c:pt idx="5">
                  <c:v>2.38</c:v>
                </c:pt>
                <c:pt idx="6">
                  <c:v>1.82</c:v>
                </c:pt>
                <c:pt idx="7">
                  <c:v>1.83</c:v>
                </c:pt>
                <c:pt idx="8">
                  <c:v>1.96</c:v>
                </c:pt>
                <c:pt idx="9">
                  <c:v>2.0499999999999998</c:v>
                </c:pt>
                <c:pt idx="10">
                  <c:v>2.27</c:v>
                </c:pt>
                <c:pt idx="11">
                  <c:v>2.78</c:v>
                </c:pt>
                <c:pt idx="12">
                  <c:v>3.01</c:v>
                </c:pt>
                <c:pt idx="13">
                  <c:v>2.81</c:v>
                </c:pt>
                <c:pt idx="14">
                  <c:v>2.58</c:v>
                </c:pt>
                <c:pt idx="15">
                  <c:v>2.13</c:v>
                </c:pt>
                <c:pt idx="16">
                  <c:v>2.37</c:v>
                </c:pt>
                <c:pt idx="17">
                  <c:v>2.41</c:v>
                </c:pt>
                <c:pt idx="18">
                  <c:v>2.65</c:v>
                </c:pt>
                <c:pt idx="19">
                  <c:v>2.12</c:v>
                </c:pt>
                <c:pt idx="20">
                  <c:v>1.87</c:v>
                </c:pt>
                <c:pt idx="21">
                  <c:v>1.9</c:v>
                </c:pt>
                <c:pt idx="22">
                  <c:v>1.93</c:v>
                </c:pt>
                <c:pt idx="23">
                  <c:v>2.04</c:v>
                </c:pt>
                <c:pt idx="24">
                  <c:v>2.0499999999999998</c:v>
                </c:pt>
                <c:pt idx="25">
                  <c:v>2.08</c:v>
                </c:pt>
                <c:pt idx="26">
                  <c:v>2.69</c:v>
                </c:pt>
                <c:pt idx="27">
                  <c:v>3.58</c:v>
                </c:pt>
                <c:pt idx="28">
                  <c:v>3.39</c:v>
                </c:pt>
                <c:pt idx="29">
                  <c:v>3.08</c:v>
                </c:pt>
                <c:pt idx="30">
                  <c:v>2.86</c:v>
                </c:pt>
                <c:pt idx="31">
                  <c:v>3.01</c:v>
                </c:pt>
                <c:pt idx="32">
                  <c:v>3.03</c:v>
                </c:pt>
                <c:pt idx="33">
                  <c:v>2.87</c:v>
                </c:pt>
                <c:pt idx="34">
                  <c:v>2.91</c:v>
                </c:pt>
                <c:pt idx="35">
                  <c:v>2.78</c:v>
                </c:pt>
                <c:pt idx="36">
                  <c:v>2.65</c:v>
                </c:pt>
                <c:pt idx="37">
                  <c:v>2.52</c:v>
                </c:pt>
                <c:pt idx="38">
                  <c:v>2.65</c:v>
                </c:pt>
                <c:pt idx="39">
                  <c:v>2.35</c:v>
                </c:pt>
                <c:pt idx="40">
                  <c:v>2.34</c:v>
                </c:pt>
                <c:pt idx="41">
                  <c:v>2.29</c:v>
                </c:pt>
                <c:pt idx="42">
                  <c:v>3.49</c:v>
                </c:pt>
                <c:pt idx="43">
                  <c:v>3.48</c:v>
                </c:pt>
                <c:pt idx="44">
                  <c:v>3.51</c:v>
                </c:pt>
                <c:pt idx="45">
                  <c:v>3.9</c:v>
                </c:pt>
                <c:pt idx="46">
                  <c:v>3.8</c:v>
                </c:pt>
                <c:pt idx="47">
                  <c:v>3.4</c:v>
                </c:pt>
                <c:pt idx="48">
                  <c:v>3.33</c:v>
                </c:pt>
                <c:pt idx="49">
                  <c:v>4.13</c:v>
                </c:pt>
                <c:pt idx="50">
                  <c:v>3.98</c:v>
                </c:pt>
                <c:pt idx="51">
                  <c:v>4.3600000000000003</c:v>
                </c:pt>
                <c:pt idx="52">
                  <c:v>4.32</c:v>
                </c:pt>
                <c:pt idx="53">
                  <c:v>4.28</c:v>
                </c:pt>
                <c:pt idx="54">
                  <c:v>3.91</c:v>
                </c:pt>
                <c:pt idx="55">
                  <c:v>4.16</c:v>
                </c:pt>
                <c:pt idx="56">
                  <c:v>4.29</c:v>
                </c:pt>
                <c:pt idx="57">
                  <c:v>4.3600000000000003</c:v>
                </c:pt>
                <c:pt idx="58">
                  <c:v>4.41</c:v>
                </c:pt>
              </c:numCache>
            </c:numRef>
          </c:val>
          <c:smooth val="0"/>
          <c:extLst>
            <c:ext xmlns:c16="http://schemas.microsoft.com/office/drawing/2014/chart" uri="{C3380CC4-5D6E-409C-BE32-E72D297353CC}">
              <c16:uniqueId val="{00000003-FB11-4092-A8DC-6346D98B622B}"/>
            </c:ext>
          </c:extLst>
        </c:ser>
        <c:ser>
          <c:idx val="5"/>
          <c:order val="4"/>
          <c:tx>
            <c:strRef>
              <c:f>Sheet1!$F$5</c:f>
              <c:strCache>
                <c:ptCount val="1"/>
                <c:pt idx="0">
                  <c:v>Water Resources</c:v>
                </c:pt>
              </c:strCache>
            </c:strRef>
          </c:tx>
          <c:spPr>
            <a:ln w="28575" cap="rnd">
              <a:solidFill>
                <a:schemeClr val="accent6">
                  <a:lumMod val="60000"/>
                  <a:lumOff val="40000"/>
                </a:schemeClr>
              </a:solidFill>
              <a:round/>
            </a:ln>
            <a:effectLst/>
          </c:spPr>
          <c:marker>
            <c:symbol val="none"/>
          </c:marker>
          <c:cat>
            <c:numRef>
              <c:f>Sheet1!$A$6:$A$64</c:f>
              <c:numCache>
                <c:formatCode>General</c:formatCode>
                <c:ptCount val="59"/>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numCache>
            </c:numRef>
          </c:cat>
          <c:val>
            <c:numRef>
              <c:f>Sheet1!$F$6:$F$64</c:f>
              <c:numCache>
                <c:formatCode>0.00</c:formatCode>
                <c:ptCount val="59"/>
                <c:pt idx="0">
                  <c:v>42.46</c:v>
                </c:pt>
                <c:pt idx="1">
                  <c:v>41.21</c:v>
                </c:pt>
                <c:pt idx="2">
                  <c:v>32.07</c:v>
                </c:pt>
                <c:pt idx="3">
                  <c:v>27.01</c:v>
                </c:pt>
                <c:pt idx="4">
                  <c:v>24.8</c:v>
                </c:pt>
                <c:pt idx="5">
                  <c:v>27.87</c:v>
                </c:pt>
                <c:pt idx="6">
                  <c:v>25.21</c:v>
                </c:pt>
                <c:pt idx="7">
                  <c:v>26.02</c:v>
                </c:pt>
                <c:pt idx="8">
                  <c:v>23.31</c:v>
                </c:pt>
                <c:pt idx="9">
                  <c:v>22.62</c:v>
                </c:pt>
                <c:pt idx="10">
                  <c:v>24.35</c:v>
                </c:pt>
                <c:pt idx="11">
                  <c:v>23.45</c:v>
                </c:pt>
                <c:pt idx="12">
                  <c:v>21.79</c:v>
                </c:pt>
                <c:pt idx="13">
                  <c:v>20.61</c:v>
                </c:pt>
                <c:pt idx="14">
                  <c:v>18.600000000000001</c:v>
                </c:pt>
                <c:pt idx="15">
                  <c:v>18.41</c:v>
                </c:pt>
                <c:pt idx="16">
                  <c:v>19.36</c:v>
                </c:pt>
                <c:pt idx="17">
                  <c:v>20.07</c:v>
                </c:pt>
                <c:pt idx="18">
                  <c:v>18.04</c:v>
                </c:pt>
                <c:pt idx="19">
                  <c:v>17.79</c:v>
                </c:pt>
                <c:pt idx="20">
                  <c:v>15</c:v>
                </c:pt>
                <c:pt idx="21">
                  <c:v>15.4</c:v>
                </c:pt>
                <c:pt idx="22">
                  <c:v>15.96</c:v>
                </c:pt>
                <c:pt idx="23">
                  <c:v>15.67</c:v>
                </c:pt>
                <c:pt idx="24">
                  <c:v>14.38</c:v>
                </c:pt>
                <c:pt idx="25">
                  <c:v>13.44</c:v>
                </c:pt>
                <c:pt idx="26">
                  <c:v>14.35</c:v>
                </c:pt>
                <c:pt idx="27">
                  <c:v>14.45</c:v>
                </c:pt>
                <c:pt idx="28">
                  <c:v>13.98</c:v>
                </c:pt>
                <c:pt idx="29">
                  <c:v>13.12</c:v>
                </c:pt>
                <c:pt idx="30">
                  <c:v>12.28</c:v>
                </c:pt>
                <c:pt idx="31">
                  <c:v>12.48</c:v>
                </c:pt>
                <c:pt idx="32">
                  <c:v>12.61</c:v>
                </c:pt>
                <c:pt idx="33">
                  <c:v>13.14</c:v>
                </c:pt>
                <c:pt idx="34">
                  <c:v>12.73</c:v>
                </c:pt>
                <c:pt idx="35">
                  <c:v>12.08</c:v>
                </c:pt>
                <c:pt idx="36">
                  <c:v>12.8</c:v>
                </c:pt>
                <c:pt idx="37">
                  <c:v>11.87</c:v>
                </c:pt>
                <c:pt idx="38">
                  <c:v>11.5</c:v>
                </c:pt>
                <c:pt idx="39">
                  <c:v>11.76</c:v>
                </c:pt>
                <c:pt idx="40">
                  <c:v>11.56</c:v>
                </c:pt>
                <c:pt idx="41">
                  <c:v>10.89</c:v>
                </c:pt>
                <c:pt idx="42">
                  <c:v>12.28</c:v>
                </c:pt>
                <c:pt idx="43">
                  <c:v>12.75</c:v>
                </c:pt>
                <c:pt idx="44">
                  <c:v>11.78</c:v>
                </c:pt>
                <c:pt idx="45">
                  <c:v>13.2</c:v>
                </c:pt>
                <c:pt idx="46">
                  <c:v>10.99</c:v>
                </c:pt>
                <c:pt idx="47">
                  <c:v>11.36</c:v>
                </c:pt>
                <c:pt idx="48">
                  <c:v>10.52</c:v>
                </c:pt>
                <c:pt idx="49">
                  <c:v>10.72</c:v>
                </c:pt>
                <c:pt idx="50">
                  <c:v>10.47</c:v>
                </c:pt>
                <c:pt idx="51">
                  <c:v>9.93</c:v>
                </c:pt>
                <c:pt idx="52">
                  <c:v>9.7899999999999991</c:v>
                </c:pt>
                <c:pt idx="53">
                  <c:v>10.35</c:v>
                </c:pt>
                <c:pt idx="54">
                  <c:v>12.24</c:v>
                </c:pt>
                <c:pt idx="55">
                  <c:v>11.91</c:v>
                </c:pt>
                <c:pt idx="56">
                  <c:v>10.83</c:v>
                </c:pt>
                <c:pt idx="57">
                  <c:v>10.17</c:v>
                </c:pt>
                <c:pt idx="58">
                  <c:v>10.210000000000001</c:v>
                </c:pt>
              </c:numCache>
            </c:numRef>
          </c:val>
          <c:smooth val="0"/>
          <c:extLst>
            <c:ext xmlns:c16="http://schemas.microsoft.com/office/drawing/2014/chart" uri="{C3380CC4-5D6E-409C-BE32-E72D297353CC}">
              <c16:uniqueId val="{00000004-FB11-4092-A8DC-6346D98B622B}"/>
            </c:ext>
          </c:extLst>
        </c:ser>
        <c:ser>
          <c:idx val="6"/>
          <c:order val="5"/>
          <c:tx>
            <c:strRef>
              <c:f>Sheet1!$G$5</c:f>
              <c:strCache>
                <c:ptCount val="1"/>
                <c:pt idx="0">
                  <c:v>Water Utilities</c:v>
                </c:pt>
              </c:strCache>
            </c:strRef>
          </c:tx>
          <c:spPr>
            <a:ln w="28575" cap="rnd">
              <a:solidFill>
                <a:srgbClr val="0000FF"/>
              </a:solidFill>
              <a:round/>
            </a:ln>
            <a:effectLst/>
          </c:spPr>
          <c:marker>
            <c:symbol val="none"/>
          </c:marker>
          <c:cat>
            <c:numRef>
              <c:f>Sheet1!$A$6:$A$64</c:f>
              <c:numCache>
                <c:formatCode>General</c:formatCode>
                <c:ptCount val="59"/>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numCache>
            </c:numRef>
          </c:cat>
          <c:val>
            <c:numRef>
              <c:f>Sheet1!$G$6:$G$64</c:f>
              <c:numCache>
                <c:formatCode>0.00</c:formatCode>
                <c:ptCount val="59"/>
                <c:pt idx="0">
                  <c:v>0</c:v>
                </c:pt>
                <c:pt idx="1">
                  <c:v>0.09</c:v>
                </c:pt>
                <c:pt idx="2">
                  <c:v>0.65</c:v>
                </c:pt>
                <c:pt idx="3">
                  <c:v>0.8</c:v>
                </c:pt>
                <c:pt idx="4">
                  <c:v>0.81</c:v>
                </c:pt>
                <c:pt idx="5">
                  <c:v>0.9</c:v>
                </c:pt>
                <c:pt idx="6">
                  <c:v>0.82</c:v>
                </c:pt>
                <c:pt idx="7">
                  <c:v>0.94</c:v>
                </c:pt>
                <c:pt idx="8">
                  <c:v>1.05</c:v>
                </c:pt>
                <c:pt idx="9">
                  <c:v>1.02</c:v>
                </c:pt>
                <c:pt idx="10">
                  <c:v>1.17</c:v>
                </c:pt>
                <c:pt idx="11">
                  <c:v>1.42</c:v>
                </c:pt>
                <c:pt idx="12">
                  <c:v>2.6</c:v>
                </c:pt>
                <c:pt idx="13">
                  <c:v>3.15</c:v>
                </c:pt>
                <c:pt idx="14">
                  <c:v>3.82</c:v>
                </c:pt>
                <c:pt idx="15">
                  <c:v>6.51</c:v>
                </c:pt>
                <c:pt idx="16">
                  <c:v>5.8</c:v>
                </c:pt>
                <c:pt idx="17">
                  <c:v>6.67</c:v>
                </c:pt>
                <c:pt idx="18">
                  <c:v>14.92</c:v>
                </c:pt>
                <c:pt idx="19">
                  <c:v>15.43</c:v>
                </c:pt>
                <c:pt idx="20">
                  <c:v>16.399999999999999</c:v>
                </c:pt>
                <c:pt idx="21">
                  <c:v>20.03</c:v>
                </c:pt>
                <c:pt idx="22">
                  <c:v>18.149999999999999</c:v>
                </c:pt>
                <c:pt idx="23">
                  <c:v>19.09</c:v>
                </c:pt>
                <c:pt idx="24">
                  <c:v>18.61</c:v>
                </c:pt>
                <c:pt idx="25">
                  <c:v>16.32</c:v>
                </c:pt>
                <c:pt idx="26">
                  <c:v>17.89</c:v>
                </c:pt>
                <c:pt idx="27">
                  <c:v>14.21</c:v>
                </c:pt>
                <c:pt idx="28">
                  <c:v>11.87</c:v>
                </c:pt>
                <c:pt idx="29">
                  <c:v>12.15</c:v>
                </c:pt>
                <c:pt idx="30">
                  <c:v>11.89</c:v>
                </c:pt>
                <c:pt idx="31">
                  <c:v>9.7100000000000009</c:v>
                </c:pt>
                <c:pt idx="32">
                  <c:v>9.1999999999999993</c:v>
                </c:pt>
                <c:pt idx="33">
                  <c:v>8.42</c:v>
                </c:pt>
                <c:pt idx="34">
                  <c:v>8.59</c:v>
                </c:pt>
                <c:pt idx="35">
                  <c:v>8.34</c:v>
                </c:pt>
                <c:pt idx="36">
                  <c:v>7.85</c:v>
                </c:pt>
                <c:pt idx="37">
                  <c:v>6.79</c:v>
                </c:pt>
                <c:pt idx="38">
                  <c:v>5.83</c:v>
                </c:pt>
                <c:pt idx="39">
                  <c:v>5.94</c:v>
                </c:pt>
                <c:pt idx="40">
                  <c:v>5.49</c:v>
                </c:pt>
                <c:pt idx="41">
                  <c:v>5.71</c:v>
                </c:pt>
                <c:pt idx="42">
                  <c:v>7.37</c:v>
                </c:pt>
                <c:pt idx="43">
                  <c:v>7.46</c:v>
                </c:pt>
                <c:pt idx="44">
                  <c:v>7.57</c:v>
                </c:pt>
                <c:pt idx="45">
                  <c:v>7.4</c:v>
                </c:pt>
                <c:pt idx="46">
                  <c:v>6.77</c:v>
                </c:pt>
                <c:pt idx="47">
                  <c:v>6.34</c:v>
                </c:pt>
                <c:pt idx="48">
                  <c:v>6.63</c:v>
                </c:pt>
                <c:pt idx="49">
                  <c:v>5.7</c:v>
                </c:pt>
                <c:pt idx="50">
                  <c:v>5.63</c:v>
                </c:pt>
                <c:pt idx="51">
                  <c:v>5.58</c:v>
                </c:pt>
                <c:pt idx="52">
                  <c:v>5.19</c:v>
                </c:pt>
                <c:pt idx="53">
                  <c:v>4.5199999999999996</c:v>
                </c:pt>
                <c:pt idx="54">
                  <c:v>6.24</c:v>
                </c:pt>
                <c:pt idx="55">
                  <c:v>5.93</c:v>
                </c:pt>
                <c:pt idx="56">
                  <c:v>5.82</c:v>
                </c:pt>
                <c:pt idx="57">
                  <c:v>5.26</c:v>
                </c:pt>
                <c:pt idx="58">
                  <c:v>4.53</c:v>
                </c:pt>
              </c:numCache>
            </c:numRef>
          </c:val>
          <c:smooth val="0"/>
          <c:extLst>
            <c:ext xmlns:c16="http://schemas.microsoft.com/office/drawing/2014/chart" uri="{C3380CC4-5D6E-409C-BE32-E72D297353CC}">
              <c16:uniqueId val="{00000005-FB11-4092-A8DC-6346D98B622B}"/>
            </c:ext>
          </c:extLst>
        </c:ser>
        <c:dLbls>
          <c:showLegendKey val="0"/>
          <c:showVal val="0"/>
          <c:showCatName val="0"/>
          <c:showSerName val="0"/>
          <c:showPercent val="0"/>
          <c:showBubbleSize val="0"/>
        </c:dLbls>
        <c:smooth val="0"/>
        <c:axId val="157238680"/>
        <c:axId val="157239064"/>
      </c:lineChart>
      <c:catAx>
        <c:axId val="157238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157239064"/>
        <c:crosses val="autoZero"/>
        <c:auto val="1"/>
        <c:lblAlgn val="ctr"/>
        <c:lblOffset val="100"/>
        <c:noMultiLvlLbl val="0"/>
      </c:catAx>
      <c:valAx>
        <c:axId val="157239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7238680"/>
        <c:crosses val="autoZero"/>
        <c:crossBetween val="between"/>
      </c:valAx>
      <c:spPr>
        <a:noFill/>
        <a:ln>
          <a:noFill/>
        </a:ln>
        <a:effectLst/>
      </c:spPr>
    </c:plotArea>
    <c:legend>
      <c:legendPos val="r"/>
      <c:layout>
        <c:manualLayout>
          <c:xMode val="edge"/>
          <c:yMode val="edge"/>
          <c:x val="0.7665322555380194"/>
          <c:y val="0.31672378673650492"/>
          <c:w val="0.21221802394158099"/>
          <c:h val="0.5726899572904520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2000" dirty="0">
                <a:solidFill>
                  <a:schemeClr val="tx1"/>
                </a:solidFill>
              </a:rPr>
              <a:t>Public Spending on Water Infrastructure, 1956 to 2014</a:t>
            </a:r>
          </a:p>
        </c:rich>
      </c:tx>
      <c:layout>
        <c:manualLayout>
          <c:xMode val="edge"/>
          <c:yMode val="edge"/>
          <c:x val="0.18123314227869536"/>
          <c:y val="0"/>
        </c:manualLayout>
      </c:layout>
      <c:overlay val="1"/>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220218968125883"/>
          <c:y val="0.11532234037283561"/>
          <c:w val="0.83308089837032262"/>
          <c:h val="0.76070469265938534"/>
        </c:manualLayout>
      </c:layout>
      <c:areaChart>
        <c:grouping val="stacked"/>
        <c:varyColors val="0"/>
        <c:ser>
          <c:idx val="0"/>
          <c:order val="0"/>
          <c:tx>
            <c:strRef>
              <c:f>'Fed Grants and Loans'!$A$6</c:f>
              <c:strCache>
                <c:ptCount val="1"/>
                <c:pt idx="0">
                  <c:v>Federal Grants and Loan Subsidies for Infrastructure, 1956–2014</c:v>
                </c:pt>
              </c:strCache>
            </c:strRef>
          </c:tx>
          <c:spPr>
            <a:solidFill>
              <a:schemeClr val="accent3">
                <a:lumMod val="60000"/>
                <a:lumOff val="40000"/>
              </a:schemeClr>
            </a:solidFill>
            <a:ln w="25400">
              <a:noFill/>
            </a:ln>
            <a:effectLst/>
          </c:spPr>
          <c:cat>
            <c:strRef>
              <c:f>'Fed Grants and Loans'!$B$9:$BI$9</c:f>
              <c:strCache>
                <c:ptCount val="59"/>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strCache>
            </c:strRef>
          </c:cat>
          <c:val>
            <c:numRef>
              <c:f>('Fed Grants and Loans'!$B$38:$V$38,'Fed Grants and Loans'!$X$38:$BI$38)</c:f>
              <c:numCache>
                <c:formatCode>#,##0</c:formatCode>
                <c:ptCount val="58"/>
                <c:pt idx="0">
                  <c:v>0</c:v>
                </c:pt>
                <c:pt idx="1">
                  <c:v>19</c:v>
                </c:pt>
                <c:pt idx="2">
                  <c:v>176</c:v>
                </c:pt>
                <c:pt idx="3">
                  <c:v>353</c:v>
                </c:pt>
                <c:pt idx="4">
                  <c:v>399</c:v>
                </c:pt>
                <c:pt idx="5">
                  <c:v>436</c:v>
                </c:pt>
                <c:pt idx="6">
                  <c:v>413</c:v>
                </c:pt>
                <c:pt idx="7">
                  <c:v>507</c:v>
                </c:pt>
                <c:pt idx="8">
                  <c:v>640</c:v>
                </c:pt>
                <c:pt idx="9">
                  <c:v>668</c:v>
                </c:pt>
                <c:pt idx="10">
                  <c:v>761</c:v>
                </c:pt>
                <c:pt idx="11">
                  <c:v>924</c:v>
                </c:pt>
                <c:pt idx="12">
                  <c:v>1711</c:v>
                </c:pt>
                <c:pt idx="13">
                  <c:v>2019</c:v>
                </c:pt>
                <c:pt idx="14">
                  <c:v>2423</c:v>
                </c:pt>
                <c:pt idx="15">
                  <c:v>4460</c:v>
                </c:pt>
                <c:pt idx="16">
                  <c:v>3797</c:v>
                </c:pt>
                <c:pt idx="17">
                  <c:v>4454</c:v>
                </c:pt>
                <c:pt idx="18">
                  <c:v>9694</c:v>
                </c:pt>
                <c:pt idx="19">
                  <c:v>10397</c:v>
                </c:pt>
                <c:pt idx="20">
                  <c:v>12733</c:v>
                </c:pt>
                <c:pt idx="21">
                  <c:v>14412</c:v>
                </c:pt>
                <c:pt idx="22">
                  <c:v>15750</c:v>
                </c:pt>
                <c:pt idx="23">
                  <c:v>16552</c:v>
                </c:pt>
                <c:pt idx="24">
                  <c:v>14106</c:v>
                </c:pt>
                <c:pt idx="25">
                  <c:v>13360</c:v>
                </c:pt>
                <c:pt idx="26">
                  <c:v>10103</c:v>
                </c:pt>
                <c:pt idx="27">
                  <c:v>8788</c:v>
                </c:pt>
                <c:pt idx="28">
                  <c:v>9462</c:v>
                </c:pt>
                <c:pt idx="29">
                  <c:v>9505</c:v>
                </c:pt>
                <c:pt idx="30">
                  <c:v>7033</c:v>
                </c:pt>
                <c:pt idx="31">
                  <c:v>6845</c:v>
                </c:pt>
                <c:pt idx="32">
                  <c:v>6181</c:v>
                </c:pt>
                <c:pt idx="33">
                  <c:v>6561</c:v>
                </c:pt>
                <c:pt idx="34">
                  <c:v>6652</c:v>
                </c:pt>
                <c:pt idx="35">
                  <c:v>6624</c:v>
                </c:pt>
                <c:pt idx="36">
                  <c:v>5664</c:v>
                </c:pt>
                <c:pt idx="37">
                  <c:v>4994</c:v>
                </c:pt>
                <c:pt idx="38">
                  <c:v>5123</c:v>
                </c:pt>
                <c:pt idx="39">
                  <c:v>4648</c:v>
                </c:pt>
                <c:pt idx="40">
                  <c:v>4847</c:v>
                </c:pt>
                <c:pt idx="41">
                  <c:v>5772</c:v>
                </c:pt>
                <c:pt idx="42">
                  <c:v>5939</c:v>
                </c:pt>
                <c:pt idx="43">
                  <c:v>6387</c:v>
                </c:pt>
                <c:pt idx="44">
                  <c:v>6443</c:v>
                </c:pt>
                <c:pt idx="45">
                  <c:v>6829</c:v>
                </c:pt>
                <c:pt idx="46">
                  <c:v>6293</c:v>
                </c:pt>
                <c:pt idx="47">
                  <c:v>6070</c:v>
                </c:pt>
                <c:pt idx="48">
                  <c:v>5058</c:v>
                </c:pt>
                <c:pt idx="49">
                  <c:v>4926</c:v>
                </c:pt>
                <c:pt idx="50">
                  <c:v>4717</c:v>
                </c:pt>
                <c:pt idx="51">
                  <c:v>4409</c:v>
                </c:pt>
                <c:pt idx="52">
                  <c:v>4040</c:v>
                </c:pt>
                <c:pt idx="53">
                  <c:v>6774</c:v>
                </c:pt>
                <c:pt idx="54">
                  <c:v>6059</c:v>
                </c:pt>
                <c:pt idx="55">
                  <c:v>5731</c:v>
                </c:pt>
                <c:pt idx="56">
                  <c:v>5168</c:v>
                </c:pt>
                <c:pt idx="57">
                  <c:v>4426</c:v>
                </c:pt>
              </c:numCache>
            </c:numRef>
          </c:val>
          <c:extLst>
            <c:ext xmlns:c16="http://schemas.microsoft.com/office/drawing/2014/chart" uri="{C3380CC4-5D6E-409C-BE32-E72D297353CC}">
              <c16:uniqueId val="{00000000-8B3B-4777-B76F-986F9E8FDC59}"/>
            </c:ext>
          </c:extLst>
        </c:ser>
        <c:ser>
          <c:idx val="1"/>
          <c:order val="1"/>
          <c:tx>
            <c:strRef>
              <c:f>'St and Local Net'!$A$6</c:f>
              <c:strCache>
                <c:ptCount val="1"/>
                <c:pt idx="0">
                  <c:v>State and Local Spending for Infrastructure, Net of Federal Grants and Loan Subsidies, 1956–2014</c:v>
                </c:pt>
              </c:strCache>
            </c:strRef>
          </c:tx>
          <c:spPr>
            <a:solidFill>
              <a:srgbClr val="99BC54"/>
            </a:solidFill>
            <a:ln w="25400">
              <a:noFill/>
            </a:ln>
            <a:effectLst/>
          </c:spPr>
          <c:cat>
            <c:strRef>
              <c:f>'Fed Grants and Loans'!$B$9:$BI$9</c:f>
              <c:strCache>
                <c:ptCount val="59"/>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strCache>
            </c:strRef>
          </c:cat>
          <c:val>
            <c:numRef>
              <c:f>('St and Local Net'!$B$38:$V$38,'St and Local Net'!$X$38:$BI$38)</c:f>
              <c:numCache>
                <c:formatCode>#,##0</c:formatCode>
                <c:ptCount val="58"/>
                <c:pt idx="0">
                  <c:v>25044</c:v>
                </c:pt>
                <c:pt idx="1">
                  <c:v>25720</c:v>
                </c:pt>
                <c:pt idx="2">
                  <c:v>25411</c:v>
                </c:pt>
                <c:pt idx="3">
                  <c:v>27750</c:v>
                </c:pt>
                <c:pt idx="4">
                  <c:v>29617</c:v>
                </c:pt>
                <c:pt idx="5">
                  <c:v>31237</c:v>
                </c:pt>
                <c:pt idx="6">
                  <c:v>31987</c:v>
                </c:pt>
                <c:pt idx="7">
                  <c:v>34158</c:v>
                </c:pt>
                <c:pt idx="8">
                  <c:v>34737</c:v>
                </c:pt>
                <c:pt idx="9">
                  <c:v>36632</c:v>
                </c:pt>
                <c:pt idx="10">
                  <c:v>38349</c:v>
                </c:pt>
                <c:pt idx="11">
                  <c:v>34973</c:v>
                </c:pt>
                <c:pt idx="12">
                  <c:v>34494</c:v>
                </c:pt>
                <c:pt idx="13">
                  <c:v>35577</c:v>
                </c:pt>
                <c:pt idx="14">
                  <c:v>35952</c:v>
                </c:pt>
                <c:pt idx="15">
                  <c:v>35621</c:v>
                </c:pt>
                <c:pt idx="16">
                  <c:v>38982</c:v>
                </c:pt>
                <c:pt idx="17">
                  <c:v>39252</c:v>
                </c:pt>
                <c:pt idx="18">
                  <c:v>35225</c:v>
                </c:pt>
                <c:pt idx="19">
                  <c:v>38589</c:v>
                </c:pt>
                <c:pt idx="20">
                  <c:v>37974</c:v>
                </c:pt>
                <c:pt idx="21">
                  <c:v>41205</c:v>
                </c:pt>
                <c:pt idx="22">
                  <c:v>44464</c:v>
                </c:pt>
                <c:pt idx="23">
                  <c:v>45440</c:v>
                </c:pt>
                <c:pt idx="24">
                  <c:v>48994</c:v>
                </c:pt>
                <c:pt idx="25">
                  <c:v>48697</c:v>
                </c:pt>
                <c:pt idx="26">
                  <c:v>52290</c:v>
                </c:pt>
                <c:pt idx="27">
                  <c:v>53040</c:v>
                </c:pt>
                <c:pt idx="28">
                  <c:v>56208</c:v>
                </c:pt>
                <c:pt idx="29">
                  <c:v>61790</c:v>
                </c:pt>
                <c:pt idx="30">
                  <c:v>69223</c:v>
                </c:pt>
                <c:pt idx="31">
                  <c:v>71460</c:v>
                </c:pt>
                <c:pt idx="32">
                  <c:v>74075</c:v>
                </c:pt>
                <c:pt idx="33">
                  <c:v>76334</c:v>
                </c:pt>
                <c:pt idx="34">
                  <c:v>79076</c:v>
                </c:pt>
                <c:pt idx="35">
                  <c:v>79644</c:v>
                </c:pt>
                <c:pt idx="36">
                  <c:v>81383</c:v>
                </c:pt>
                <c:pt idx="37">
                  <c:v>81933</c:v>
                </c:pt>
                <c:pt idx="38">
                  <c:v>85004</c:v>
                </c:pt>
                <c:pt idx="39">
                  <c:v>87026</c:v>
                </c:pt>
                <c:pt idx="40">
                  <c:v>89185</c:v>
                </c:pt>
                <c:pt idx="41">
                  <c:v>88683</c:v>
                </c:pt>
                <c:pt idx="42">
                  <c:v>90649</c:v>
                </c:pt>
                <c:pt idx="43">
                  <c:v>89102</c:v>
                </c:pt>
                <c:pt idx="44">
                  <c:v>88891</c:v>
                </c:pt>
                <c:pt idx="45">
                  <c:v>95358</c:v>
                </c:pt>
                <c:pt idx="46">
                  <c:v>99005</c:v>
                </c:pt>
                <c:pt idx="47">
                  <c:v>99651</c:v>
                </c:pt>
                <c:pt idx="48">
                  <c:v>98351</c:v>
                </c:pt>
                <c:pt idx="49">
                  <c:v>99927</c:v>
                </c:pt>
                <c:pt idx="50">
                  <c:v>105027</c:v>
                </c:pt>
                <c:pt idx="51">
                  <c:v>105877</c:v>
                </c:pt>
                <c:pt idx="52">
                  <c:v>113759</c:v>
                </c:pt>
                <c:pt idx="53">
                  <c:v>111350</c:v>
                </c:pt>
                <c:pt idx="54">
                  <c:v>108547</c:v>
                </c:pt>
                <c:pt idx="55">
                  <c:v>102884</c:v>
                </c:pt>
                <c:pt idx="56">
                  <c:v>104912</c:v>
                </c:pt>
                <c:pt idx="57">
                  <c:v>104544</c:v>
                </c:pt>
              </c:numCache>
            </c:numRef>
          </c:val>
          <c:extLst>
            <c:ext xmlns:c16="http://schemas.microsoft.com/office/drawing/2014/chart" uri="{C3380CC4-5D6E-409C-BE32-E72D297353CC}">
              <c16:uniqueId val="{00000001-8B3B-4777-B76F-986F9E8FDC59}"/>
            </c:ext>
          </c:extLst>
        </c:ser>
        <c:dLbls>
          <c:showLegendKey val="0"/>
          <c:showVal val="0"/>
          <c:showCatName val="0"/>
          <c:showSerName val="0"/>
          <c:showPercent val="0"/>
          <c:showBubbleSize val="0"/>
        </c:dLbls>
        <c:axId val="155846288"/>
        <c:axId val="155848248"/>
      </c:areaChart>
      <c:catAx>
        <c:axId val="1558462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155848248"/>
        <c:crosses val="autoZero"/>
        <c:auto val="1"/>
        <c:lblAlgn val="ctr"/>
        <c:lblOffset val="100"/>
        <c:noMultiLvlLbl val="0"/>
      </c:catAx>
      <c:valAx>
        <c:axId val="155848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 Millions (2014 dollars)</a:t>
                </a:r>
              </a:p>
            </c:rich>
          </c:tx>
          <c:layout>
            <c:manualLayout>
              <c:xMode val="edge"/>
              <c:yMode val="edge"/>
              <c:x val="1.4494680511059576E-2"/>
              <c:y val="0.2736442649209071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5846288"/>
        <c:crosses val="autoZero"/>
        <c:crossBetween val="midCat"/>
      </c:valAx>
      <c:spPr>
        <a:noFill/>
        <a:ln>
          <a:noFill/>
        </a:ln>
        <a:effectLst/>
      </c:spPr>
    </c:plotArea>
    <c:legend>
      <c:legendPos val="t"/>
      <c:layout>
        <c:manualLayout>
          <c:xMode val="edge"/>
          <c:yMode val="edge"/>
          <c:x val="0.15589238049617438"/>
          <c:y val="0.13420491678903487"/>
          <c:w val="0.64012539009426339"/>
          <c:h val="0.17287728136957331"/>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0.06706</cdr:x>
      <cdr:y>0</cdr:y>
    </cdr:from>
    <cdr:to>
      <cdr:x>0.86534</cdr:x>
      <cdr:y>0.07045</cdr:y>
    </cdr:to>
    <cdr:sp macro="" textlink="">
      <cdr:nvSpPr>
        <cdr:cNvPr id="2" name="TextBox 1"/>
        <cdr:cNvSpPr txBox="1"/>
      </cdr:nvSpPr>
      <cdr:spPr>
        <a:xfrm xmlns:a="http://schemas.openxmlformats.org/drawingml/2006/main">
          <a:off x="577978" y="0"/>
          <a:ext cx="6879772" cy="3966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2000" dirty="0"/>
            <a:t>Federal Spending as Percent of Total Infrastructure Spending</a:t>
          </a:r>
        </a:p>
        <a:p xmlns:a="http://schemas.openxmlformats.org/drawingml/2006/main">
          <a:endParaRPr 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8" rIns="93177" bIns="4658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8" rIns="93177" bIns="46588" rtlCol="0"/>
          <a:lstStyle>
            <a:lvl1pPr algn="r">
              <a:defRPr sz="1200"/>
            </a:lvl1pPr>
          </a:lstStyle>
          <a:p>
            <a:fld id="{5CF193C4-E8F4-4417-927D-94FF18F397FA}" type="datetimeFigureOut">
              <a:rPr lang="en-US" smtClean="0"/>
              <a:t>4/18/2017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8" rIns="93177"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8" rIns="93177" bIns="46588" rtlCol="0" anchor="b"/>
          <a:lstStyle>
            <a:lvl1pPr algn="r">
              <a:defRPr sz="1200"/>
            </a:lvl1pPr>
          </a:lstStyle>
          <a:p>
            <a:fld id="{8E9E313F-4634-4ED2-900D-EAB024C42A92}" type="slidenum">
              <a:rPr lang="en-US" smtClean="0"/>
              <a:t>‹#›</a:t>
            </a:fld>
            <a:endParaRPr lang="en-US"/>
          </a:p>
        </p:txBody>
      </p:sp>
    </p:spTree>
    <p:extLst>
      <p:ext uri="{BB962C8B-B14F-4D97-AF65-F5344CB8AC3E}">
        <p14:creationId xmlns:p14="http://schemas.microsoft.com/office/powerpoint/2010/main" val="2714771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8" rIns="93177"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8" rIns="93177" bIns="46588" rtlCol="0"/>
          <a:lstStyle>
            <a:lvl1pPr algn="r">
              <a:defRPr sz="1200"/>
            </a:lvl1pPr>
          </a:lstStyle>
          <a:p>
            <a:fld id="{E3FD6F98-055A-4837-90F2-8E5F6821A1BB}" type="datetimeFigureOut">
              <a:rPr lang="en-US" smtClean="0"/>
              <a:t>4/18/2017</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7" tIns="46588" rIns="93177" bIns="46588"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7" tIns="46588" rIns="93177"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8" rIns="93177"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8" rIns="93177" bIns="46588" rtlCol="0" anchor="b"/>
          <a:lstStyle>
            <a:lvl1pPr algn="r">
              <a:defRPr sz="1200"/>
            </a:lvl1pPr>
          </a:lstStyle>
          <a:p>
            <a:fld id="{DBCC7D24-0DC9-4E9C-89C0-35D79A09D337}" type="slidenum">
              <a:rPr lang="en-US" smtClean="0"/>
              <a:t>‹#›</a:t>
            </a:fld>
            <a:endParaRPr lang="en-US"/>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a:t>
            </a:fld>
            <a:endParaRPr lang="en-US"/>
          </a:p>
        </p:txBody>
      </p:sp>
    </p:spTree>
    <p:extLst>
      <p:ext uri="{BB962C8B-B14F-4D97-AF65-F5344CB8AC3E}">
        <p14:creationId xmlns:p14="http://schemas.microsoft.com/office/powerpoint/2010/main" val="1954672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viability became</a:t>
            </a:r>
            <a:r>
              <a:rPr lang="en-US" baseline="0" dirty="0"/>
              <a:t> the theme of the master plan </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10</a:t>
            </a:fld>
            <a:endParaRPr lang="en-US"/>
          </a:p>
        </p:txBody>
      </p:sp>
    </p:spTree>
    <p:extLst>
      <p:ext uri="{BB962C8B-B14F-4D97-AF65-F5344CB8AC3E}">
        <p14:creationId xmlns:p14="http://schemas.microsoft.com/office/powerpoint/2010/main" val="3690486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these aspects are reflective of asset management planning and effective utility management.</a:t>
            </a:r>
            <a:r>
              <a:rPr lang="en-US" baseline="0" dirty="0"/>
              <a:t>  </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2633030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Business enterprise</a:t>
            </a:r>
            <a:r>
              <a:rPr lang="en-US" baseline="0" dirty="0"/>
              <a:t> is not a given and there’s some deferral not accounted for </a:t>
            </a:r>
          </a:p>
          <a:p>
            <a:pPr marL="171450" indent="-171450">
              <a:buFont typeface="Arial" panose="020B0604020202020204" pitchFamily="34" charset="0"/>
              <a:buChar char="•"/>
            </a:pPr>
            <a:r>
              <a:rPr lang="en-US" baseline="0" dirty="0"/>
              <a:t>The utilities work with other utilities – knowledge transfer, resource sharing (efficiency), and trust builds.  </a:t>
            </a:r>
          </a:p>
          <a:p>
            <a:pPr marL="171450" indent="-171450">
              <a:buFont typeface="Arial" panose="020B0604020202020204" pitchFamily="34" charset="0"/>
              <a:buChar char="•"/>
            </a:pPr>
            <a:r>
              <a:rPr lang="en-US" baseline="0" dirty="0"/>
              <a:t>GASB and enterprise fund accounting are fundamental to transparency and accountability.  </a:t>
            </a:r>
          </a:p>
          <a:p>
            <a:pPr marL="171450" indent="-171450">
              <a:buFont typeface="Arial" panose="020B0604020202020204" pitchFamily="34" charset="0"/>
              <a:buChar char="•"/>
            </a:pPr>
            <a:r>
              <a:rPr lang="en-US" baseline="0" dirty="0"/>
              <a:t>If you’re transparent then must engage with customers.</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4132141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boiled this down to three categories that are all</a:t>
            </a:r>
            <a:r>
              <a:rPr lang="en-US" baseline="0" dirty="0"/>
              <a:t> needed to be a successful, viable utility.  </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13</a:t>
            </a:fld>
            <a:endParaRPr lang="en-US"/>
          </a:p>
        </p:txBody>
      </p:sp>
    </p:spTree>
    <p:extLst>
      <p:ext uri="{BB962C8B-B14F-4D97-AF65-F5344CB8AC3E}">
        <p14:creationId xmlns:p14="http://schemas.microsoft.com/office/powerpoint/2010/main" val="3643679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for some utilities this means change –</a:t>
            </a:r>
            <a:r>
              <a:rPr lang="en-US" baseline="0" dirty="0"/>
              <a:t> so make aware of resources and the environment in which they operate.  </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14</a:t>
            </a:fld>
            <a:endParaRPr lang="en-US"/>
          </a:p>
        </p:txBody>
      </p:sp>
    </p:spTree>
    <p:extLst>
      <p:ext uri="{BB962C8B-B14F-4D97-AF65-F5344CB8AC3E}">
        <p14:creationId xmlns:p14="http://schemas.microsoft.com/office/powerpoint/2010/main" val="2920819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 is a document</a:t>
            </a:r>
            <a:r>
              <a:rPr lang="en-US" baseline="0" dirty="0"/>
              <a:t> that outlines the plan, the water infrastructure environment, and potential ways of achieving results.  </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15</a:t>
            </a:fld>
            <a:endParaRPr lang="en-US"/>
          </a:p>
        </p:txBody>
      </p:sp>
    </p:spTree>
    <p:extLst>
      <p:ext uri="{BB962C8B-B14F-4D97-AF65-F5344CB8AC3E}">
        <p14:creationId xmlns:p14="http://schemas.microsoft.com/office/powerpoint/2010/main" val="285549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16</a:t>
            </a:fld>
            <a:endParaRPr lang="en-US"/>
          </a:p>
        </p:txBody>
      </p:sp>
    </p:spTree>
    <p:extLst>
      <p:ext uri="{BB962C8B-B14F-4D97-AF65-F5344CB8AC3E}">
        <p14:creationId xmlns:p14="http://schemas.microsoft.com/office/powerpoint/2010/main" val="3565731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the key take away – the local level result</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17</a:t>
            </a:fld>
            <a:endParaRPr lang="en-US"/>
          </a:p>
        </p:txBody>
      </p:sp>
    </p:spTree>
    <p:extLst>
      <p:ext uri="{BB962C8B-B14F-4D97-AF65-F5344CB8AC3E}">
        <p14:creationId xmlns:p14="http://schemas.microsoft.com/office/powerpoint/2010/main" val="1072750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18</a:t>
            </a:fld>
            <a:endParaRPr lang="en-US"/>
          </a:p>
        </p:txBody>
      </p:sp>
    </p:spTree>
    <p:extLst>
      <p:ext uri="{BB962C8B-B14F-4D97-AF65-F5344CB8AC3E}">
        <p14:creationId xmlns:p14="http://schemas.microsoft.com/office/powerpoint/2010/main" val="428148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some background information </a:t>
            </a:r>
          </a:p>
        </p:txBody>
      </p:sp>
      <p:sp>
        <p:nvSpPr>
          <p:cNvPr id="4" name="Slide Number Placeholder 3"/>
          <p:cNvSpPr>
            <a:spLocks noGrp="1"/>
          </p:cNvSpPr>
          <p:nvPr>
            <p:ph type="sldNum" sz="quarter" idx="10"/>
          </p:nvPr>
        </p:nvSpPr>
        <p:spPr/>
        <p:txBody>
          <a:bodyPr/>
          <a:lstStyle/>
          <a:p>
            <a:fld id="{DBCC7D24-0DC9-4E9C-89C0-35D79A09D337}" type="slidenum">
              <a:rPr lang="en-US" smtClean="0"/>
              <a:t>2</a:t>
            </a:fld>
            <a:endParaRPr lang="en-US"/>
          </a:p>
        </p:txBody>
      </p:sp>
    </p:spTree>
    <p:extLst>
      <p:ext uri="{BB962C8B-B14F-4D97-AF65-F5344CB8AC3E}">
        <p14:creationId xmlns:p14="http://schemas.microsoft.com/office/powerpoint/2010/main" val="191142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12 tasks</a:t>
            </a:r>
            <a:r>
              <a:rPr lang="en-US" baseline="0" dirty="0"/>
              <a:t> provided in the legislation, focus on just a couple </a:t>
            </a:r>
          </a:p>
          <a:p>
            <a:r>
              <a:rPr lang="en-US" baseline="0" dirty="0"/>
              <a:t>Initially the DWI and SWIA focused on … next slide </a:t>
            </a:r>
          </a:p>
        </p:txBody>
      </p:sp>
      <p:sp>
        <p:nvSpPr>
          <p:cNvPr id="4" name="Slide Number Placeholder 3"/>
          <p:cNvSpPr>
            <a:spLocks noGrp="1"/>
          </p:cNvSpPr>
          <p:nvPr>
            <p:ph type="sldNum" sz="quarter" idx="10"/>
          </p:nvPr>
        </p:nvSpPr>
        <p:spPr/>
        <p:txBody>
          <a:bodyPr/>
          <a:lstStyle/>
          <a:p>
            <a:fld id="{DBCC7D24-0DC9-4E9C-89C0-35D79A09D337}" type="slidenum">
              <a:rPr lang="en-US" smtClean="0"/>
              <a:t>3</a:t>
            </a:fld>
            <a:endParaRPr lang="en-US"/>
          </a:p>
        </p:txBody>
      </p:sp>
    </p:spTree>
    <p:extLst>
      <p:ext uri="{BB962C8B-B14F-4D97-AF65-F5344CB8AC3E}">
        <p14:creationId xmlns:p14="http://schemas.microsoft.com/office/powerpoint/2010/main" val="143660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worked on these things.  As we worked</a:t>
            </a:r>
            <a:r>
              <a:rPr lang="en-US" baseline="0" dirty="0"/>
              <a:t> on many of these initiatives, some key themes emerged about </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4</a:t>
            </a:fld>
            <a:endParaRPr lang="en-US"/>
          </a:p>
        </p:txBody>
      </p:sp>
    </p:spTree>
    <p:extLst>
      <p:ext uri="{BB962C8B-B14F-4D97-AF65-F5344CB8AC3E}">
        <p14:creationId xmlns:p14="http://schemas.microsoft.com/office/powerpoint/2010/main" val="3010871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we started working on the master</a:t>
            </a:r>
            <a:r>
              <a:rPr lang="en-US" baseline="0" dirty="0"/>
              <a:t> plan we already had common themes running through the priorities, role of the state, resources, and best practices.  But what should the focus of the master plan be – even what was a master plan.  It could just focus on the needs …</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5</a:t>
            </a:fld>
            <a:endParaRPr lang="en-US"/>
          </a:p>
        </p:txBody>
      </p:sp>
    </p:spTree>
    <p:extLst>
      <p:ext uri="{BB962C8B-B14F-4D97-AF65-F5344CB8AC3E}">
        <p14:creationId xmlns:p14="http://schemas.microsoft.com/office/powerpoint/2010/main" val="2863561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62" indent="-173062">
              <a:buFont typeface="Arial" panose="020B0604020202020204" pitchFamily="34" charset="0"/>
              <a:buChar char="•"/>
            </a:pPr>
            <a:r>
              <a:rPr lang="en-US" baseline="0" dirty="0"/>
              <a:t>Needs are substantial and grants will not be able to fund most of those needs</a:t>
            </a:r>
          </a:p>
          <a:p>
            <a:pPr marL="173062" indent="-173062">
              <a:buFont typeface="Arial" panose="020B0604020202020204" pitchFamily="34" charset="0"/>
              <a:buChar char="•"/>
            </a:pPr>
            <a:r>
              <a:rPr lang="en-US" baseline="0" dirty="0"/>
              <a:t>Users must pay for most of these needs – low-interest loan programs can be a substantial, wide spread benefit though</a:t>
            </a:r>
          </a:p>
          <a:p>
            <a:pPr marL="173062" indent="-173062">
              <a:buFont typeface="Arial" panose="020B0604020202020204" pitchFamily="34" charset="0"/>
              <a:buChar char="•"/>
            </a:pPr>
            <a:r>
              <a:rPr lang="en-US" baseline="0" dirty="0"/>
              <a:t>[next slide]  Federal support is good but not something at the local level a utility can count on for grants – and loans are still users paying </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6</a:t>
            </a:fld>
            <a:endParaRPr lang="en-US"/>
          </a:p>
        </p:txBody>
      </p:sp>
    </p:spTree>
    <p:extLst>
      <p:ext uri="{BB962C8B-B14F-4D97-AF65-F5344CB8AC3E}">
        <p14:creationId xmlns:p14="http://schemas.microsoft.com/office/powerpoint/2010/main" val="4217766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a:t>
            </a:r>
            <a:r>
              <a:rPr lang="en-US" baseline="0" dirty="0"/>
              <a:t> spending on water infrastructure has been declining since construction grants days – at that time is federal loans and grants were 20-30% of overall funding.  Interestingly, highways seems to run inversely to water infrastructure …  </a:t>
            </a:r>
          </a:p>
          <a:p>
            <a:r>
              <a:rPr lang="en-US" baseline="0" dirty="0"/>
              <a:t>[next slide] Long-term decline in federal spending is at the same time there’s an overall increase</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7</a:t>
            </a:fld>
            <a:endParaRPr lang="en-US"/>
          </a:p>
        </p:txBody>
      </p:sp>
    </p:spTree>
    <p:extLst>
      <p:ext uri="{BB962C8B-B14F-4D97-AF65-F5344CB8AC3E}">
        <p14:creationId xmlns:p14="http://schemas.microsoft.com/office/powerpoint/2010/main" val="3517933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federal</a:t>
            </a:r>
            <a:r>
              <a:rPr lang="en-US" baseline="0" dirty="0"/>
              <a:t> loans and grants are represent only 4% and a substantial amount is loans (again users pay).  And even though CBO puts state and local into the green area, it’s really mostly local.  So for the local users are really going to be responsible for paying for the tremendous infrastructure needs.</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8</a:t>
            </a:fld>
            <a:endParaRPr lang="en-US"/>
          </a:p>
        </p:txBody>
      </p:sp>
    </p:spTree>
    <p:extLst>
      <p:ext uri="{BB962C8B-B14F-4D97-AF65-F5344CB8AC3E}">
        <p14:creationId xmlns:p14="http://schemas.microsoft.com/office/powerpoint/2010/main" val="3554725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many are not in a position to pay for those – they are</a:t>
            </a:r>
            <a:r>
              <a:rPr lang="en-US" baseline="0" dirty="0"/>
              <a:t> not prepared to take on any debt.  </a:t>
            </a:r>
          </a:p>
          <a:p>
            <a:r>
              <a:rPr lang="en-US" baseline="0" dirty="0"/>
              <a:t>In NC, we have many small and medium size utilities and many do not currently bring sufficient revenue.</a:t>
            </a:r>
          </a:p>
          <a:p>
            <a:r>
              <a:rPr lang="en-US" baseline="0" dirty="0"/>
              <a:t>How do these utilities meet their needs?  </a:t>
            </a:r>
          </a:p>
          <a:p>
            <a:endParaRPr lang="en-US" baseline="0" dirty="0"/>
          </a:p>
          <a:p>
            <a:r>
              <a:rPr lang="en-US" baseline="0" dirty="0"/>
              <a:t>So as the MP work progressed, these needs became the dominant theme more so than the construction needs.</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9</a:t>
            </a:fld>
            <a:endParaRPr lang="en-US"/>
          </a:p>
        </p:txBody>
      </p:sp>
    </p:spTree>
    <p:extLst>
      <p:ext uri="{BB962C8B-B14F-4D97-AF65-F5344CB8AC3E}">
        <p14:creationId xmlns:p14="http://schemas.microsoft.com/office/powerpoint/2010/main" val="708504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257869" y="2928375"/>
            <a:ext cx="3366857"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subtitle style (date)</a:t>
            </a:r>
          </a:p>
        </p:txBody>
      </p:sp>
    </p:spTree>
    <p:extLst>
      <p:ext uri="{BB962C8B-B14F-4D97-AF65-F5344CB8AC3E}">
        <p14:creationId xmlns:p14="http://schemas.microsoft.com/office/powerpoint/2010/main" val="180073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Picture Placeholder 3"/>
          <p:cNvSpPr>
            <a:spLocks noGrp="1"/>
          </p:cNvSpPr>
          <p:nvPr>
            <p:ph type="pic" sz="quarter" idx="13" hasCustomPrompt="1"/>
          </p:nvPr>
        </p:nvSpPr>
        <p:spPr>
          <a:xfrm>
            <a:off x="5064781"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190939" y="1266340"/>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868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Tree>
    <p:extLst>
      <p:ext uri="{BB962C8B-B14F-4D97-AF65-F5344CB8AC3E}">
        <p14:creationId xmlns:p14="http://schemas.microsoft.com/office/powerpoint/2010/main" val="1752681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8" name="Content Placeholder 2"/>
          <p:cNvSpPr>
            <a:spLocks noGrp="1"/>
          </p:cNvSpPr>
          <p:nvPr>
            <p:ph idx="1" hasCustomPrompt="1"/>
          </p:nvPr>
        </p:nvSpPr>
        <p:spPr>
          <a:xfrm>
            <a:off x="4261281" y="1266932"/>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173184" y="1266932"/>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29449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8" name="Content Placeholder 2"/>
          <p:cNvSpPr>
            <a:spLocks noGrp="1"/>
          </p:cNvSpPr>
          <p:nvPr>
            <p:ph idx="1" hasCustomPrompt="1"/>
          </p:nvPr>
        </p:nvSpPr>
        <p:spPr>
          <a:xfrm>
            <a:off x="191771" y="1321534"/>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5029270"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4167737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223053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56"/>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928687" y="70130"/>
            <a:ext cx="552926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928687" y="400040"/>
            <a:ext cx="5529263"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913604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38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733377" y="70130"/>
            <a:ext cx="4326895"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15" name="Subtitle 2"/>
          <p:cNvSpPr>
            <a:spLocks noGrp="1"/>
          </p:cNvSpPr>
          <p:nvPr>
            <p:ph type="subTitle" idx="13"/>
          </p:nvPr>
        </p:nvSpPr>
        <p:spPr>
          <a:xfrm>
            <a:off x="733377" y="400040"/>
            <a:ext cx="4326895"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81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937563" y="70130"/>
            <a:ext cx="46287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15" name="Subtitle 2"/>
          <p:cNvSpPr>
            <a:spLocks noGrp="1"/>
          </p:cNvSpPr>
          <p:nvPr>
            <p:ph type="subTitle" idx="13"/>
          </p:nvPr>
        </p:nvSpPr>
        <p:spPr>
          <a:xfrm>
            <a:off x="937563" y="400040"/>
            <a:ext cx="46287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548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354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Rectangle 6"/>
          <p:cNvSpPr/>
          <p:nvPr userDrawn="1"/>
        </p:nvSpPr>
        <p:spPr>
          <a:xfrm>
            <a:off x="0" y="8859"/>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8864"/>
            <a:ext cx="885825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dirty="0"/>
              <a:t>Base Bullet Slide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3" hasCustomPrompt="1"/>
          </p:nvPr>
        </p:nvSpPr>
        <p:spPr>
          <a:xfrm>
            <a:off x="294468" y="1208868"/>
            <a:ext cx="8567756" cy="4785522"/>
          </a:xfrm>
        </p:spPr>
        <p:txBody>
          <a:bodyPr>
            <a:normAutofit/>
          </a:bodyPr>
          <a:lstStyle>
            <a:lvl1pPr>
              <a:defRPr sz="2400">
                <a:solidFill>
                  <a:schemeClr val="tx1"/>
                </a:solidFill>
                <a:latin typeface="Arial" panose="020B0604020202020204" pitchFamily="34" charset="0"/>
                <a:cs typeface="Arial" panose="020B0604020202020204" pitchFamily="34" charset="0"/>
              </a:defRPr>
            </a:lvl1pPr>
            <a:lvl2pPr>
              <a:defRPr sz="20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1072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715623" y="70130"/>
            <a:ext cx="5605277"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15" name="Subtitle 2"/>
          <p:cNvSpPr>
            <a:spLocks noGrp="1"/>
          </p:cNvSpPr>
          <p:nvPr>
            <p:ph type="subTitle" idx="13"/>
          </p:nvPr>
        </p:nvSpPr>
        <p:spPr>
          <a:xfrm>
            <a:off x="715623" y="400040"/>
            <a:ext cx="5605277"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7700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852783" y="70130"/>
            <a:ext cx="488964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15" name="Subtitle 2"/>
          <p:cNvSpPr>
            <a:spLocks noGrp="1"/>
          </p:cNvSpPr>
          <p:nvPr>
            <p:ph type="subTitle" idx="13"/>
          </p:nvPr>
        </p:nvSpPr>
        <p:spPr>
          <a:xfrm>
            <a:off x="852783" y="400040"/>
            <a:ext cx="4889649"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8502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200255" y="51842"/>
            <a:ext cx="530112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15" name="Subtitle 2"/>
          <p:cNvSpPr>
            <a:spLocks noGrp="1"/>
          </p:cNvSpPr>
          <p:nvPr>
            <p:ph type="subTitle" idx="13"/>
          </p:nvPr>
        </p:nvSpPr>
        <p:spPr>
          <a:xfrm>
            <a:off x="1200255" y="381752"/>
            <a:ext cx="5301129"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1499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Rectangle 6"/>
          <p:cNvSpPr/>
          <p:nvPr userDrawn="1"/>
        </p:nvSpPr>
        <p:spPr>
          <a:xfrm>
            <a:off x="0" y="397"/>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397"/>
            <a:ext cx="885825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a:t>Picture with Header Slide</a:t>
            </a:r>
          </a:p>
        </p:txBody>
      </p:sp>
      <p:sp>
        <p:nvSpPr>
          <p:cNvPr id="11" name="Picture Placeholder 3"/>
          <p:cNvSpPr>
            <a:spLocks noGrp="1"/>
          </p:cNvSpPr>
          <p:nvPr>
            <p:ph type="pic" sz="quarter" idx="13"/>
          </p:nvPr>
        </p:nvSpPr>
        <p:spPr>
          <a:xfrm>
            <a:off x="0" y="1269206"/>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Click icon to add picture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424791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Chart Slide with Title</a:t>
            </a:r>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a:t>Small Chart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1785793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a:t>Large Chart</a:t>
            </a:r>
          </a:p>
        </p:txBody>
      </p:sp>
    </p:spTree>
    <p:extLst>
      <p:ext uri="{BB962C8B-B14F-4D97-AF65-F5344CB8AC3E}">
        <p14:creationId xmlns:p14="http://schemas.microsoft.com/office/powerpoint/2010/main" val="379935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224663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4146142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Picture Placeholder 3"/>
          <p:cNvSpPr>
            <a:spLocks noGrp="1"/>
          </p:cNvSpPr>
          <p:nvPr>
            <p:ph type="pic" sz="quarter" idx="13" hasCustomPrompt="1"/>
          </p:nvPr>
        </p:nvSpPr>
        <p:spPr>
          <a:xfrm>
            <a:off x="628650" y="1228726"/>
            <a:ext cx="78867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4991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4261281" y="1266932"/>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3" hasCustomPrompt="1"/>
          </p:nvPr>
        </p:nvSpPr>
        <p:spPr>
          <a:xfrm>
            <a:off x="173184"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Tree>
    <p:extLst>
      <p:ext uri="{BB962C8B-B14F-4D97-AF65-F5344CB8AC3E}">
        <p14:creationId xmlns:p14="http://schemas.microsoft.com/office/powerpoint/2010/main" val="331612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81" r:id="rId9"/>
    <p:sldLayoutId id="2147483682" r:id="rId10"/>
    <p:sldLayoutId id="2147483675" r:id="rId11"/>
    <p:sldLayoutId id="2147483683" r:id="rId12"/>
    <p:sldLayoutId id="2147483684" r:id="rId13"/>
    <p:sldLayoutId id="2147483676" r:id="rId14"/>
    <p:sldLayoutId id="2147483663" r:id="rId15"/>
    <p:sldLayoutId id="2147483664" r:id="rId16"/>
    <p:sldLayoutId id="2147483665" r:id="rId17"/>
    <p:sldLayoutId id="2147483666" r:id="rId18"/>
    <p:sldLayoutId id="2147483667" r:id="rId19"/>
    <p:sldLayoutId id="2147483668" r:id="rId20"/>
    <p:sldLayoutId id="2147483679" r:id="rId21"/>
    <p:sldLayoutId id="2147483680" r:id="rId2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6800" y="3752394"/>
            <a:ext cx="5017926" cy="640374"/>
          </a:xfrm>
        </p:spPr>
        <p:txBody>
          <a:bodyPr>
            <a:normAutofit fontScale="90000"/>
          </a:bodyPr>
          <a:lstStyle/>
          <a:p>
            <a:pPr>
              <a:spcBef>
                <a:spcPts val="600"/>
              </a:spcBef>
              <a:spcAft>
                <a:spcPts val="600"/>
              </a:spcAft>
            </a:pPr>
            <a:r>
              <a:rPr lang="en-US" dirty="0"/>
              <a:t>Department of Environmental Quality</a:t>
            </a:r>
            <a:br>
              <a:rPr lang="en-US" dirty="0"/>
            </a:br>
            <a:r>
              <a:rPr lang="en-US" dirty="0"/>
              <a:t>Division of Water Infrastructure</a:t>
            </a:r>
          </a:p>
        </p:txBody>
      </p:sp>
      <p:sp>
        <p:nvSpPr>
          <p:cNvPr id="3" name="Subtitle 2"/>
          <p:cNvSpPr>
            <a:spLocks noGrp="1"/>
          </p:cNvSpPr>
          <p:nvPr>
            <p:ph type="subTitle" idx="1"/>
          </p:nvPr>
        </p:nvSpPr>
        <p:spPr>
          <a:xfrm>
            <a:off x="5257869" y="2437832"/>
            <a:ext cx="3366857" cy="436606"/>
          </a:xfrm>
        </p:spPr>
        <p:txBody>
          <a:bodyPr/>
          <a:lstStyle/>
          <a:p>
            <a:r>
              <a:rPr lang="en-US" dirty="0"/>
              <a:t>April 20, 2017</a:t>
            </a:r>
          </a:p>
        </p:txBody>
      </p:sp>
      <p:sp>
        <p:nvSpPr>
          <p:cNvPr id="4" name="Title 1"/>
          <p:cNvSpPr txBox="1">
            <a:spLocks/>
          </p:cNvSpPr>
          <p:nvPr/>
        </p:nvSpPr>
        <p:spPr>
          <a:xfrm>
            <a:off x="3078997" y="2813538"/>
            <a:ext cx="5545729" cy="938856"/>
          </a:xfrm>
          <a:prstGeom prst="rect">
            <a:avLst/>
          </a:prstGeom>
        </p:spPr>
        <p:txBody>
          <a:bodyPr vert="horz" lIns="91440" tIns="45720" rIns="91440" bIns="45720" rtlCol="0" anchor="ctr">
            <a:normAutofit fontScale="97500"/>
          </a:bodyPr>
          <a:lstStyle>
            <a:lvl1pPr algn="r" defTabSz="685800" rtl="0" eaLnBrk="1" latinLnBrk="0" hangingPunct="1">
              <a:lnSpc>
                <a:spcPct val="90000"/>
              </a:lnSpc>
              <a:spcBef>
                <a:spcPct val="0"/>
              </a:spcBef>
              <a:buNone/>
              <a:defRPr sz="2600" i="1" kern="1200">
                <a:solidFill>
                  <a:srgbClr val="288DC2"/>
                </a:solidFill>
                <a:latin typeface="Times New Roman" panose="02020603050405020304" pitchFamily="18" charset="0"/>
                <a:ea typeface="+mj-ea"/>
                <a:cs typeface="Times New Roman" panose="02020603050405020304" pitchFamily="18" charset="0"/>
              </a:defRPr>
            </a:lvl1pPr>
          </a:lstStyle>
          <a:p>
            <a:pPr>
              <a:spcBef>
                <a:spcPts val="600"/>
              </a:spcBef>
              <a:spcAft>
                <a:spcPts val="600"/>
              </a:spcAft>
            </a:pPr>
            <a:r>
              <a:rPr lang="en-US" i="0" dirty="0"/>
              <a:t>North Carolina’s Statewide Water and Wastewater Infrastructure Master Plan</a:t>
            </a:r>
            <a:endParaRPr lang="en-US" dirty="0"/>
          </a:p>
        </p:txBody>
      </p:sp>
    </p:spTree>
    <p:extLst>
      <p:ext uri="{BB962C8B-B14F-4D97-AF65-F5344CB8AC3E}">
        <p14:creationId xmlns:p14="http://schemas.microsoft.com/office/powerpoint/2010/main" val="110502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Master Plan Vision</a:t>
            </a:r>
          </a:p>
        </p:txBody>
      </p:sp>
      <p:pic>
        <p:nvPicPr>
          <p:cNvPr id="6" name="Content Placeholder 5"/>
          <p:cNvPicPr>
            <a:picLocks noGrp="1" noChangeAspect="1"/>
          </p:cNvPicPr>
          <p:nvPr>
            <p:ph idx="13"/>
          </p:nvPr>
        </p:nvPicPr>
        <p:blipFill rotWithShape="1">
          <a:blip r:embed="rId3"/>
          <a:srcRect l="24839" t="12577" r="25949" b="10472"/>
          <a:stretch/>
        </p:blipFill>
        <p:spPr>
          <a:xfrm>
            <a:off x="4872194" y="1032205"/>
            <a:ext cx="4128931" cy="535049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Rectangle 6"/>
          <p:cNvSpPr/>
          <p:nvPr/>
        </p:nvSpPr>
        <p:spPr>
          <a:xfrm>
            <a:off x="109436" y="1125642"/>
            <a:ext cx="4381661" cy="4857740"/>
          </a:xfrm>
          <a:prstGeom prst="rect">
            <a:avLst/>
          </a:prstGeom>
        </p:spPr>
        <p:txBody>
          <a:bodyPr wrap="square">
            <a:spAutoFit/>
          </a:bodyPr>
          <a:lstStyle/>
          <a:p>
            <a:pPr marL="91440" marR="0" algn="ctr">
              <a:lnSpc>
                <a:spcPct val="110000"/>
              </a:lnSpc>
              <a:spcBef>
                <a:spcPts val="0"/>
              </a:spcBef>
              <a:spcAft>
                <a:spcPts val="0"/>
              </a:spcAft>
            </a:pPr>
            <a:r>
              <a:rPr lang="en-US" sz="2000" dirty="0">
                <a:solidFill>
                  <a:srgbClr val="000000"/>
                </a:solidFill>
                <a:ea typeface="Times New Roman" panose="02020603050405020304" pitchFamily="18" charset="0"/>
                <a:cs typeface="Arial" panose="020B0604020202020204" pitchFamily="34" charset="0"/>
              </a:rPr>
              <a:t>The state will best be able to meet its water infrastructure needs by ensuring</a:t>
            </a:r>
            <a:r>
              <a:rPr lang="en-US" sz="2000" dirty="0">
                <a:solidFill>
                  <a:srgbClr val="FF0000"/>
                </a:solidFill>
                <a:ea typeface="Times New Roman" panose="02020603050405020304" pitchFamily="18" charset="0"/>
                <a:cs typeface="Arial" panose="020B0604020202020204" pitchFamily="34" charset="0"/>
              </a:rPr>
              <a:t> </a:t>
            </a:r>
            <a:r>
              <a:rPr lang="en-US" sz="2000" dirty="0">
                <a:ea typeface="Times New Roman" panose="02020603050405020304" pitchFamily="18" charset="0"/>
                <a:cs typeface="Arial" panose="020B0604020202020204" pitchFamily="34" charset="0"/>
              </a:rPr>
              <a:t>individual utilities are, or are on a path to be, viable systems</a:t>
            </a:r>
            <a:endParaRPr lang="en-US" sz="2000" dirty="0">
              <a:ea typeface="Times New Roman" panose="02020603050405020304" pitchFamily="18" charset="0"/>
              <a:cs typeface="Times New Roman" panose="02020603050405020304" pitchFamily="18" charset="0"/>
            </a:endParaRPr>
          </a:p>
          <a:p>
            <a:r>
              <a:rPr lang="en-US" sz="22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10000"/>
              </a:lnSpc>
              <a:spcBef>
                <a:spcPts val="200"/>
              </a:spcBef>
            </a:pPr>
            <a:r>
              <a:rPr lang="en-US" sz="2000" dirty="0">
                <a:ea typeface="Times New Roman" panose="02020603050405020304" pitchFamily="18" charset="0"/>
                <a:cs typeface="Times New Roman" panose="02020603050405020304" pitchFamily="18" charset="0"/>
              </a:rPr>
              <a:t>A viable system is one that functions as a long-term, self-sufficient business enterprise, establishes organizational excellence, and provides appropriate levels of infrastructure maintenance, operation, and reinvestment that allow the utility to provide reliable water services now and in the future</a:t>
            </a:r>
            <a:endParaRPr lang="en-US" sz="2000" dirty="0">
              <a:effectLst/>
              <a:ea typeface="Times New Roman" panose="02020603050405020304" pitchFamily="18" charset="0"/>
              <a:cs typeface="Times New Roman" panose="02020603050405020304" pitchFamily="18" charset="0"/>
            </a:endParaRPr>
          </a:p>
        </p:txBody>
      </p:sp>
      <p:cxnSp>
        <p:nvCxnSpPr>
          <p:cNvPr id="8" name="Straight Connector 7"/>
          <p:cNvCxnSpPr/>
          <p:nvPr/>
        </p:nvCxnSpPr>
        <p:spPr>
          <a:xfrm flipV="1">
            <a:off x="114018" y="2668044"/>
            <a:ext cx="4414431" cy="355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4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Characteristics of Viable Systems</a:t>
            </a:r>
          </a:p>
        </p:txBody>
      </p:sp>
      <p:sp>
        <p:nvSpPr>
          <p:cNvPr id="7" name="Content Placeholder 6"/>
          <p:cNvSpPr>
            <a:spLocks noGrp="1"/>
          </p:cNvSpPr>
          <p:nvPr>
            <p:ph idx="13"/>
          </p:nvPr>
        </p:nvSpPr>
        <p:spPr>
          <a:xfrm>
            <a:off x="223025" y="1208868"/>
            <a:ext cx="8697951" cy="4785522"/>
          </a:xfrm>
        </p:spPr>
        <p:txBody>
          <a:bodyPr>
            <a:normAutofit/>
          </a:bodyPr>
          <a:lstStyle/>
          <a:p>
            <a:r>
              <a:rPr lang="en-US" dirty="0"/>
              <a:t>All levels of organization embrace responsibility for utility’s primary mission</a:t>
            </a:r>
          </a:p>
          <a:p>
            <a:pPr lvl="1"/>
            <a:r>
              <a:rPr lang="en-US" dirty="0"/>
              <a:t>Public health and environmental protection</a:t>
            </a:r>
          </a:p>
          <a:p>
            <a:pPr lvl="1"/>
            <a:r>
              <a:rPr lang="en-US" dirty="0"/>
              <a:t>Ensure access to clean drinking water and to sanitary sewer systems </a:t>
            </a:r>
          </a:p>
          <a:p>
            <a:pPr lvl="1"/>
            <a:r>
              <a:rPr lang="en-US" dirty="0"/>
              <a:t>Comply with regulations</a:t>
            </a:r>
          </a:p>
          <a:p>
            <a:r>
              <a:rPr lang="en-US" dirty="0"/>
              <a:t>Ability to access a range of different forms of capital</a:t>
            </a:r>
          </a:p>
          <a:p>
            <a:r>
              <a:rPr lang="en-US" dirty="0"/>
              <a:t>Prioritize and continuously reinvest in the most critical infrastructure components</a:t>
            </a:r>
          </a:p>
          <a:p>
            <a:r>
              <a:rPr lang="en-US" dirty="0"/>
              <a:t>Proactively manage system assets and minimize reactive projects</a:t>
            </a:r>
          </a:p>
          <a:p>
            <a:endParaRPr lang="en-US" dirty="0">
              <a:solidFill>
                <a:srgbClr val="FF0000"/>
              </a:solidFill>
            </a:endParaRPr>
          </a:p>
          <a:p>
            <a:endParaRPr lang="en-US" dirty="0">
              <a:solidFill>
                <a:srgbClr val="FF0000"/>
              </a:solidFill>
            </a:endParaRPr>
          </a:p>
          <a:p>
            <a:pPr marL="0" indent="0">
              <a:buNone/>
            </a:pPr>
            <a:endParaRPr lang="en-US" dirty="0"/>
          </a:p>
          <a:p>
            <a:endParaRPr lang="en-US" dirty="0"/>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1656516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Characteristics of Viable Systems</a:t>
            </a:r>
          </a:p>
        </p:txBody>
      </p:sp>
      <p:sp>
        <p:nvSpPr>
          <p:cNvPr id="7" name="Content Placeholder 6"/>
          <p:cNvSpPr>
            <a:spLocks noGrp="1"/>
          </p:cNvSpPr>
          <p:nvPr>
            <p:ph idx="13"/>
          </p:nvPr>
        </p:nvSpPr>
        <p:spPr>
          <a:xfrm>
            <a:off x="223025" y="1208868"/>
            <a:ext cx="8778100" cy="4785522"/>
          </a:xfrm>
        </p:spPr>
        <p:txBody>
          <a:bodyPr>
            <a:normAutofit/>
          </a:bodyPr>
          <a:lstStyle/>
          <a:p>
            <a:r>
              <a:rPr lang="en-US" dirty="0"/>
              <a:t>Function as self-sufficient business enterprise</a:t>
            </a:r>
          </a:p>
          <a:p>
            <a:pPr lvl="1"/>
            <a:r>
              <a:rPr lang="en-US" dirty="0"/>
              <a:t>Appropriate levels of funding without long-term reliance on grants</a:t>
            </a:r>
          </a:p>
          <a:p>
            <a:pPr lvl="1"/>
            <a:r>
              <a:rPr lang="en-US" dirty="0"/>
              <a:t>Succession planning</a:t>
            </a:r>
          </a:p>
          <a:p>
            <a:r>
              <a:rPr lang="en-US" dirty="0"/>
              <a:t>High degree of partnership with other utilities</a:t>
            </a:r>
          </a:p>
          <a:p>
            <a:r>
              <a:rPr lang="en-US" dirty="0"/>
              <a:t>Transparent decision-making </a:t>
            </a:r>
          </a:p>
          <a:p>
            <a:r>
              <a:rPr lang="en-US" dirty="0"/>
              <a:t>Engage stakeholders and customers</a:t>
            </a:r>
          </a:p>
          <a:p>
            <a:pPr marL="0" indent="0">
              <a:buNone/>
            </a:pPr>
            <a:endParaRPr lang="en-US" dirty="0">
              <a:solidFill>
                <a:srgbClr val="FF0000"/>
              </a:solidFill>
            </a:endParaRPr>
          </a:p>
          <a:p>
            <a:endParaRPr lang="en-US" dirty="0">
              <a:solidFill>
                <a:srgbClr val="FF0000"/>
              </a:solidFill>
            </a:endParaRPr>
          </a:p>
          <a:p>
            <a:pPr marL="0" indent="0">
              <a:buNone/>
            </a:pPr>
            <a:endParaRPr lang="en-US" dirty="0"/>
          </a:p>
          <a:p>
            <a:endParaRPr lang="en-US" dirty="0"/>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524882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10059" r="2734" b="7447"/>
          <a:stretch/>
        </p:blipFill>
        <p:spPr>
          <a:xfrm>
            <a:off x="3148447" y="1170708"/>
            <a:ext cx="5852678" cy="3935894"/>
          </a:xfrm>
          <a:prstGeom prst="rect">
            <a:avLst/>
          </a:prstGeom>
        </p:spPr>
      </p:pic>
      <p:sp>
        <p:nvSpPr>
          <p:cNvPr id="4" name="Title 3"/>
          <p:cNvSpPr>
            <a:spLocks noGrp="1"/>
          </p:cNvSpPr>
          <p:nvPr>
            <p:ph type="ctrTitle"/>
          </p:nvPr>
        </p:nvSpPr>
        <p:spPr/>
        <p:txBody>
          <a:bodyPr/>
          <a:lstStyle/>
          <a:p>
            <a:r>
              <a:rPr lang="en-US" dirty="0"/>
              <a:t>Best Practices in Utility Management</a:t>
            </a:r>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1" y="1170708"/>
            <a:ext cx="774194" cy="68580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02" y="2617258"/>
            <a:ext cx="774194" cy="68580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302" y="4625750"/>
            <a:ext cx="774194" cy="685801"/>
          </a:xfrm>
          <a:prstGeom prst="rect">
            <a:avLst/>
          </a:prstGeom>
        </p:spPr>
      </p:pic>
      <p:sp>
        <p:nvSpPr>
          <p:cNvPr id="9" name="TextBox 8"/>
          <p:cNvSpPr txBox="1"/>
          <p:nvPr/>
        </p:nvSpPr>
        <p:spPr>
          <a:xfrm>
            <a:off x="770773" y="1086207"/>
            <a:ext cx="3881191" cy="1446550"/>
          </a:xfrm>
          <a:prstGeom prst="rect">
            <a:avLst/>
          </a:prstGeom>
          <a:noFill/>
        </p:spPr>
        <p:txBody>
          <a:bodyPr wrap="none" rtlCol="0">
            <a:spAutoFit/>
          </a:bodyPr>
          <a:lstStyle/>
          <a:p>
            <a:r>
              <a:rPr lang="en-US" sz="2400" dirty="0"/>
              <a:t>Infrastructure management</a:t>
            </a:r>
          </a:p>
          <a:p>
            <a:pPr marL="173736" indent="-173736">
              <a:lnSpc>
                <a:spcPct val="90000"/>
              </a:lnSpc>
              <a:spcBef>
                <a:spcPts val="375"/>
              </a:spcBef>
              <a:buFont typeface="Arial" panose="020B0604020202020204" pitchFamily="34" charset="0"/>
              <a:buChar char="•"/>
            </a:pPr>
            <a:r>
              <a:rPr lang="en-US" sz="2000" dirty="0"/>
              <a:t>Proactive approaches </a:t>
            </a:r>
          </a:p>
          <a:p>
            <a:pPr marL="173736" indent="-173736">
              <a:lnSpc>
                <a:spcPct val="90000"/>
              </a:lnSpc>
              <a:spcBef>
                <a:spcPts val="375"/>
              </a:spcBef>
              <a:buFont typeface="Arial" panose="020B0604020202020204" pitchFamily="34" charset="0"/>
              <a:buChar char="•"/>
            </a:pPr>
            <a:r>
              <a:rPr lang="en-US" sz="2000" dirty="0"/>
              <a:t>Life-cycle costs</a:t>
            </a:r>
          </a:p>
          <a:p>
            <a:pPr marL="173736" indent="-173736">
              <a:lnSpc>
                <a:spcPct val="90000"/>
              </a:lnSpc>
              <a:spcBef>
                <a:spcPts val="375"/>
              </a:spcBef>
              <a:buFont typeface="Arial" panose="020B0604020202020204" pitchFamily="34" charset="0"/>
              <a:buChar char="•"/>
            </a:pPr>
            <a:r>
              <a:rPr lang="en-US" sz="2000" dirty="0"/>
              <a:t>Risk management</a:t>
            </a:r>
          </a:p>
        </p:txBody>
      </p:sp>
      <p:sp>
        <p:nvSpPr>
          <p:cNvPr id="12" name="TextBox 11"/>
          <p:cNvSpPr txBox="1"/>
          <p:nvPr/>
        </p:nvSpPr>
        <p:spPr>
          <a:xfrm>
            <a:off x="715017" y="4625750"/>
            <a:ext cx="7999136" cy="1321387"/>
          </a:xfrm>
          <a:prstGeom prst="rect">
            <a:avLst/>
          </a:prstGeom>
          <a:noFill/>
        </p:spPr>
        <p:txBody>
          <a:bodyPr wrap="square" rtlCol="0">
            <a:spAutoFit/>
          </a:bodyPr>
          <a:lstStyle/>
          <a:p>
            <a:pPr>
              <a:lnSpc>
                <a:spcPct val="80000"/>
              </a:lnSpc>
            </a:pPr>
            <a:r>
              <a:rPr lang="en-US" sz="2400" dirty="0"/>
              <a:t>Financial management</a:t>
            </a:r>
          </a:p>
          <a:p>
            <a:pPr marL="173736" indent="-173736">
              <a:lnSpc>
                <a:spcPct val="90000"/>
              </a:lnSpc>
              <a:spcBef>
                <a:spcPts val="375"/>
              </a:spcBef>
              <a:buFont typeface="Arial" panose="020B0604020202020204" pitchFamily="34" charset="0"/>
              <a:buChar char="•"/>
            </a:pPr>
            <a:r>
              <a:rPr lang="en-US" sz="2000" dirty="0"/>
              <a:t>Sufficient revenue generation for O&amp;M, renewal/replacement, reserves</a:t>
            </a:r>
          </a:p>
          <a:p>
            <a:pPr marL="173736" indent="-173736">
              <a:lnSpc>
                <a:spcPct val="90000"/>
              </a:lnSpc>
              <a:spcBef>
                <a:spcPts val="375"/>
              </a:spcBef>
              <a:buFont typeface="Arial" panose="020B0604020202020204" pitchFamily="34" charset="0"/>
              <a:buChar char="•"/>
            </a:pPr>
            <a:r>
              <a:rPr lang="en-US" sz="2000" dirty="0"/>
              <a:t>Permanent local funding solutions</a:t>
            </a:r>
          </a:p>
        </p:txBody>
      </p:sp>
      <p:sp>
        <p:nvSpPr>
          <p:cNvPr id="11" name="TextBox 10"/>
          <p:cNvSpPr txBox="1"/>
          <p:nvPr/>
        </p:nvSpPr>
        <p:spPr>
          <a:xfrm>
            <a:off x="715017" y="2534921"/>
            <a:ext cx="2966029" cy="2090829"/>
          </a:xfrm>
          <a:prstGeom prst="rect">
            <a:avLst/>
          </a:prstGeom>
          <a:noFill/>
        </p:spPr>
        <p:txBody>
          <a:bodyPr wrap="square" rtlCol="0">
            <a:spAutoFit/>
          </a:bodyPr>
          <a:lstStyle/>
          <a:p>
            <a:pPr>
              <a:lnSpc>
                <a:spcPct val="90000"/>
              </a:lnSpc>
            </a:pPr>
            <a:r>
              <a:rPr lang="en-US" sz="2400" dirty="0"/>
              <a:t>Organizational management</a:t>
            </a:r>
          </a:p>
          <a:p>
            <a:pPr marL="173736" indent="-173736">
              <a:lnSpc>
                <a:spcPct val="80000"/>
              </a:lnSpc>
              <a:spcBef>
                <a:spcPts val="375"/>
              </a:spcBef>
              <a:buFont typeface="Arial" panose="020B0604020202020204" pitchFamily="34" charset="0"/>
              <a:buChar char="•"/>
            </a:pPr>
            <a:r>
              <a:rPr lang="en-US" sz="2000" dirty="0"/>
              <a:t>Long-term nature of system needs</a:t>
            </a:r>
          </a:p>
          <a:p>
            <a:pPr marL="173736" indent="-173736">
              <a:lnSpc>
                <a:spcPct val="80000"/>
              </a:lnSpc>
              <a:spcBef>
                <a:spcPts val="375"/>
              </a:spcBef>
              <a:buFont typeface="Arial" panose="020B0604020202020204" pitchFamily="34" charset="0"/>
              <a:buChar char="•"/>
            </a:pPr>
            <a:r>
              <a:rPr lang="en-US" sz="2000" dirty="0"/>
              <a:t>Governing boards prioritize the most critical projects</a:t>
            </a:r>
          </a:p>
        </p:txBody>
      </p:sp>
    </p:spTree>
    <p:extLst>
      <p:ext uri="{BB962C8B-B14F-4D97-AF65-F5344CB8AC3E}">
        <p14:creationId xmlns:p14="http://schemas.microsoft.com/office/powerpoint/2010/main" val="3303463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Steps Toward Achieving the Vision</a:t>
            </a:r>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1" y="1170708"/>
            <a:ext cx="774194" cy="68580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02" y="2252030"/>
            <a:ext cx="774194" cy="68580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02" y="4871286"/>
            <a:ext cx="774194" cy="685801"/>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t="11010" r="2709" b="11094"/>
          <a:stretch/>
        </p:blipFill>
        <p:spPr>
          <a:xfrm>
            <a:off x="3068820" y="1170708"/>
            <a:ext cx="6007862" cy="3700578"/>
          </a:xfrm>
          <a:prstGeom prst="rect">
            <a:avLst/>
          </a:prstGeom>
        </p:spPr>
      </p:pic>
      <p:sp>
        <p:nvSpPr>
          <p:cNvPr id="9" name="TextBox 8"/>
          <p:cNvSpPr txBox="1"/>
          <p:nvPr/>
        </p:nvSpPr>
        <p:spPr>
          <a:xfrm>
            <a:off x="770773" y="1086207"/>
            <a:ext cx="3318537" cy="1081322"/>
          </a:xfrm>
          <a:prstGeom prst="rect">
            <a:avLst/>
          </a:prstGeom>
          <a:noFill/>
        </p:spPr>
        <p:txBody>
          <a:bodyPr wrap="none" rtlCol="0">
            <a:spAutoFit/>
          </a:bodyPr>
          <a:lstStyle/>
          <a:p>
            <a:pPr>
              <a:lnSpc>
                <a:spcPct val="90000"/>
              </a:lnSpc>
              <a:spcBef>
                <a:spcPts val="375"/>
              </a:spcBef>
            </a:pPr>
            <a:r>
              <a:rPr lang="en-US" sz="2400" dirty="0"/>
              <a:t>Resource Partnerships</a:t>
            </a:r>
          </a:p>
          <a:p>
            <a:pPr marL="173736" indent="-173736">
              <a:lnSpc>
                <a:spcPct val="90000"/>
              </a:lnSpc>
              <a:spcBef>
                <a:spcPts val="375"/>
              </a:spcBef>
              <a:buFont typeface="Arial" panose="020B0604020202020204" pitchFamily="34" charset="0"/>
              <a:buChar char="•"/>
            </a:pPr>
            <a:r>
              <a:rPr lang="en-US" sz="2000" dirty="0"/>
              <a:t>State agencies</a:t>
            </a:r>
          </a:p>
          <a:p>
            <a:pPr marL="173736" indent="-173736">
              <a:lnSpc>
                <a:spcPct val="90000"/>
              </a:lnSpc>
              <a:spcBef>
                <a:spcPts val="375"/>
              </a:spcBef>
              <a:buFont typeface="Arial" panose="020B0604020202020204" pitchFamily="34" charset="0"/>
              <a:buChar char="•"/>
            </a:pPr>
            <a:r>
              <a:rPr lang="en-US" sz="2000" dirty="0"/>
              <a:t>Key organizations</a:t>
            </a:r>
          </a:p>
        </p:txBody>
      </p:sp>
      <p:sp>
        <p:nvSpPr>
          <p:cNvPr id="12" name="TextBox 11"/>
          <p:cNvSpPr txBox="1"/>
          <p:nvPr/>
        </p:nvSpPr>
        <p:spPr>
          <a:xfrm>
            <a:off x="715018" y="4731667"/>
            <a:ext cx="7170705" cy="1081322"/>
          </a:xfrm>
          <a:prstGeom prst="rect">
            <a:avLst/>
          </a:prstGeom>
          <a:noFill/>
        </p:spPr>
        <p:txBody>
          <a:bodyPr wrap="square" rtlCol="0">
            <a:spAutoFit/>
          </a:bodyPr>
          <a:lstStyle/>
          <a:p>
            <a:pPr>
              <a:lnSpc>
                <a:spcPct val="90000"/>
              </a:lnSpc>
            </a:pPr>
            <a:r>
              <a:rPr lang="en-US" sz="2400" dirty="0"/>
              <a:t>Prioritized Funding</a:t>
            </a:r>
          </a:p>
          <a:p>
            <a:pPr marL="173736" indent="-173736">
              <a:lnSpc>
                <a:spcPct val="90000"/>
              </a:lnSpc>
              <a:spcBef>
                <a:spcPts val="375"/>
              </a:spcBef>
              <a:buFont typeface="Arial" panose="020B0604020202020204" pitchFamily="34" charset="0"/>
              <a:buChar char="•"/>
            </a:pPr>
            <a:r>
              <a:rPr lang="en-US" sz="2000" dirty="0"/>
              <a:t>Targeted to specific needs that create permanent solutions</a:t>
            </a:r>
          </a:p>
          <a:p>
            <a:pPr marL="173736" indent="-173736">
              <a:lnSpc>
                <a:spcPct val="90000"/>
              </a:lnSpc>
              <a:spcBef>
                <a:spcPts val="375"/>
              </a:spcBef>
              <a:buFont typeface="Arial" panose="020B0604020202020204" pitchFamily="34" charset="0"/>
              <a:buChar char="•"/>
            </a:pPr>
            <a:r>
              <a:rPr lang="en-US" sz="2000" dirty="0"/>
              <a:t>Linked to utility viability </a:t>
            </a:r>
          </a:p>
        </p:txBody>
      </p:sp>
      <p:sp>
        <p:nvSpPr>
          <p:cNvPr id="11" name="TextBox 10"/>
          <p:cNvSpPr txBox="1"/>
          <p:nvPr/>
        </p:nvSpPr>
        <p:spPr>
          <a:xfrm>
            <a:off x="715018" y="2173018"/>
            <a:ext cx="2467663" cy="2558649"/>
          </a:xfrm>
          <a:prstGeom prst="rect">
            <a:avLst/>
          </a:prstGeom>
          <a:noFill/>
        </p:spPr>
        <p:txBody>
          <a:bodyPr wrap="none" rtlCol="0">
            <a:spAutoFit/>
          </a:bodyPr>
          <a:lstStyle/>
          <a:p>
            <a:pPr>
              <a:lnSpc>
                <a:spcPct val="90000"/>
              </a:lnSpc>
            </a:pPr>
            <a:r>
              <a:rPr lang="en-US" sz="2400" dirty="0"/>
              <a:t>Resources and</a:t>
            </a:r>
          </a:p>
          <a:p>
            <a:pPr>
              <a:lnSpc>
                <a:spcPct val="80000"/>
              </a:lnSpc>
            </a:pPr>
            <a:r>
              <a:rPr lang="en-US" sz="2400" dirty="0"/>
              <a:t>Tools</a:t>
            </a:r>
          </a:p>
          <a:p>
            <a:pPr marL="173736" indent="-173736">
              <a:lnSpc>
                <a:spcPct val="80000"/>
              </a:lnSpc>
              <a:spcBef>
                <a:spcPts val="375"/>
              </a:spcBef>
              <a:buFont typeface="Arial" panose="020B0604020202020204" pitchFamily="34" charset="0"/>
              <a:buChar char="•"/>
            </a:pPr>
            <a:r>
              <a:rPr lang="en-US" sz="2000" dirty="0"/>
              <a:t>Available today,</a:t>
            </a:r>
          </a:p>
          <a:p>
            <a:pPr marL="192024">
              <a:lnSpc>
                <a:spcPct val="80000"/>
              </a:lnSpc>
              <a:spcBef>
                <a:spcPts val="300"/>
              </a:spcBef>
            </a:pPr>
            <a:r>
              <a:rPr lang="en-US" sz="2000" dirty="0"/>
              <a:t>many at no cost</a:t>
            </a:r>
          </a:p>
          <a:p>
            <a:pPr marL="173736" indent="-173736">
              <a:lnSpc>
                <a:spcPct val="90000"/>
              </a:lnSpc>
              <a:spcBef>
                <a:spcPts val="375"/>
              </a:spcBef>
              <a:buFont typeface="Arial" panose="020B0604020202020204" pitchFamily="34" charset="0"/>
              <a:buChar char="•"/>
            </a:pPr>
            <a:r>
              <a:rPr lang="en-US" sz="2000" dirty="0"/>
              <a:t>Appendix B – </a:t>
            </a:r>
          </a:p>
          <a:p>
            <a:pPr marL="192024">
              <a:lnSpc>
                <a:spcPct val="80000"/>
              </a:lnSpc>
              <a:spcBef>
                <a:spcPts val="300"/>
              </a:spcBef>
            </a:pPr>
            <a:r>
              <a:rPr lang="en-US" sz="2000" dirty="0"/>
              <a:t>Resource Toolbox</a:t>
            </a:r>
          </a:p>
          <a:p>
            <a:pPr marL="512064" indent="-173736">
              <a:lnSpc>
                <a:spcPct val="90000"/>
              </a:lnSpc>
              <a:spcBef>
                <a:spcPts val="375"/>
              </a:spcBef>
              <a:buFont typeface="Arial" panose="020B0604020202020204" pitchFamily="34" charset="0"/>
              <a:buChar char="•"/>
            </a:pPr>
            <a:r>
              <a:rPr lang="en-US" dirty="0"/>
              <a:t>Webinars, videos</a:t>
            </a:r>
          </a:p>
          <a:p>
            <a:pPr marL="512064" indent="-173736">
              <a:lnSpc>
                <a:spcPct val="90000"/>
              </a:lnSpc>
              <a:spcBef>
                <a:spcPts val="375"/>
              </a:spcBef>
              <a:buFont typeface="Arial" panose="020B0604020202020204" pitchFamily="34" charset="0"/>
              <a:buChar char="•"/>
            </a:pPr>
            <a:r>
              <a:rPr lang="en-US" dirty="0"/>
              <a:t>Publications</a:t>
            </a:r>
          </a:p>
        </p:txBody>
      </p:sp>
    </p:spTree>
    <p:extLst>
      <p:ext uri="{BB962C8B-B14F-4D97-AF65-F5344CB8AC3E}">
        <p14:creationId xmlns:p14="http://schemas.microsoft.com/office/powerpoint/2010/main" val="1846598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Master Plan Outline</a:t>
            </a:r>
          </a:p>
        </p:txBody>
      </p:sp>
      <p:sp>
        <p:nvSpPr>
          <p:cNvPr id="7" name="Content Placeholder 6"/>
          <p:cNvSpPr>
            <a:spLocks noGrp="1"/>
          </p:cNvSpPr>
          <p:nvPr>
            <p:ph idx="13"/>
          </p:nvPr>
        </p:nvSpPr>
        <p:spPr>
          <a:xfrm>
            <a:off x="294469" y="1208868"/>
            <a:ext cx="8620688" cy="4792787"/>
          </a:xfrm>
        </p:spPr>
        <p:txBody>
          <a:bodyPr>
            <a:normAutofit/>
          </a:bodyPr>
          <a:lstStyle/>
          <a:p>
            <a:pPr marL="0" indent="0">
              <a:buNone/>
            </a:pPr>
            <a:r>
              <a:rPr lang="en-US" dirty="0"/>
              <a:t>Section 1 – Introduction </a:t>
            </a:r>
          </a:p>
          <a:p>
            <a:pPr marL="0" indent="0">
              <a:buNone/>
            </a:pPr>
            <a:r>
              <a:rPr lang="en-US" dirty="0"/>
              <a:t>Section 2 – Master Plan Vision and Purpose</a:t>
            </a:r>
          </a:p>
          <a:p>
            <a:pPr marL="0" indent="0">
              <a:buNone/>
            </a:pPr>
            <a:r>
              <a:rPr lang="en-US" dirty="0"/>
              <a:t>Section 3 – Water Infrastructure Funding Programs</a:t>
            </a:r>
          </a:p>
          <a:p>
            <a:pPr marL="0" indent="0">
              <a:buNone/>
            </a:pPr>
            <a:r>
              <a:rPr lang="en-US" dirty="0"/>
              <a:t>Section 4 – Statewide Needs</a:t>
            </a:r>
          </a:p>
          <a:p>
            <a:pPr marL="0" indent="0">
              <a:buNone/>
            </a:pPr>
            <a:r>
              <a:rPr lang="en-US" dirty="0"/>
              <a:t>Section 5 – Achieving the Vision:  Infrastructure</a:t>
            </a:r>
          </a:p>
          <a:p>
            <a:pPr marL="0" indent="0">
              <a:buNone/>
            </a:pPr>
            <a:r>
              <a:rPr lang="en-US" dirty="0"/>
              <a:t>Section 6 – Achieving the Vision:  Organizational</a:t>
            </a:r>
          </a:p>
          <a:p>
            <a:pPr marL="0" indent="0">
              <a:buNone/>
            </a:pPr>
            <a:r>
              <a:rPr lang="en-US" dirty="0"/>
              <a:t>Section 7 – Achieving the Vision:  Financial</a:t>
            </a:r>
          </a:p>
          <a:p>
            <a:pPr marL="0" indent="0">
              <a:buNone/>
            </a:pPr>
            <a:r>
              <a:rPr lang="en-US" dirty="0"/>
              <a:t>Section 8 – Assessing Financial Capacity</a:t>
            </a:r>
          </a:p>
          <a:p>
            <a:pPr marL="0" indent="0">
              <a:buNone/>
            </a:pPr>
            <a:r>
              <a:rPr lang="en-US" dirty="0"/>
              <a:t>Section 9 – Troubled System Protocol</a:t>
            </a:r>
          </a:p>
          <a:p>
            <a:pPr marL="0" indent="0">
              <a:buNone/>
            </a:pPr>
            <a:r>
              <a:rPr lang="en-US" dirty="0"/>
              <a:t>Section 10 – Moving Forward</a:t>
            </a:r>
          </a:p>
          <a:p>
            <a:pPr marL="0" indent="0">
              <a:buNone/>
            </a:pPr>
            <a:r>
              <a:rPr lang="en-US" dirty="0"/>
              <a:t>Appendices – including a resource toolbox</a:t>
            </a:r>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8" name="Content Placeholder 6"/>
          <p:cNvSpPr txBox="1">
            <a:spLocks/>
          </p:cNvSpPr>
          <p:nvPr/>
        </p:nvSpPr>
        <p:spPr>
          <a:xfrm>
            <a:off x="294469" y="3392354"/>
            <a:ext cx="8620688" cy="221276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893024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Master Plan Take-</a:t>
            </a:r>
            <a:r>
              <a:rPr lang="en-US" dirty="0" err="1"/>
              <a:t>Aways</a:t>
            </a:r>
            <a:endParaRPr lang="en-US" dirty="0"/>
          </a:p>
        </p:txBody>
      </p:sp>
      <p:sp>
        <p:nvSpPr>
          <p:cNvPr id="7" name="Content Placeholder 6"/>
          <p:cNvSpPr>
            <a:spLocks noGrp="1"/>
          </p:cNvSpPr>
          <p:nvPr>
            <p:ph idx="13"/>
          </p:nvPr>
        </p:nvSpPr>
        <p:spPr>
          <a:xfrm>
            <a:off x="294469" y="1208868"/>
            <a:ext cx="8620688" cy="4792787"/>
          </a:xfrm>
        </p:spPr>
        <p:txBody>
          <a:bodyPr>
            <a:normAutofit/>
          </a:bodyPr>
          <a:lstStyle/>
          <a:p>
            <a:r>
              <a:rPr lang="en-US" dirty="0"/>
              <a:t>Vision is for viable water and wastewater utilities across NC</a:t>
            </a:r>
          </a:p>
          <a:p>
            <a:r>
              <a:rPr lang="en-US" dirty="0"/>
              <a:t>Organizational and financial management needs are as critical as infrastructure/construction needs</a:t>
            </a:r>
          </a:p>
          <a:p>
            <a:r>
              <a:rPr lang="en-US" dirty="0"/>
              <a:t>Strengthen partnerships</a:t>
            </a:r>
          </a:p>
          <a:p>
            <a:r>
              <a:rPr lang="en-US" dirty="0"/>
              <a:t>Target limited grant funds for permanent solutions and proactive system management</a:t>
            </a:r>
          </a:p>
          <a:p>
            <a:pPr lvl="1"/>
            <a:r>
              <a:rPr lang="en-US" dirty="0"/>
              <a:t>Merger Regionalization Feasibility grants</a:t>
            </a:r>
          </a:p>
          <a:p>
            <a:pPr lvl="1"/>
            <a:r>
              <a:rPr lang="en-US" dirty="0"/>
              <a:t>Asset Inventory and Assessment grants</a:t>
            </a:r>
          </a:p>
          <a:p>
            <a:pPr lvl="1"/>
            <a:r>
              <a:rPr lang="en-US" dirty="0"/>
              <a:t>Project selection</a:t>
            </a:r>
          </a:p>
          <a:p>
            <a:endParaRPr lang="en-US" dirty="0"/>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8" name="Content Placeholder 6"/>
          <p:cNvSpPr txBox="1">
            <a:spLocks/>
          </p:cNvSpPr>
          <p:nvPr/>
        </p:nvSpPr>
        <p:spPr>
          <a:xfrm>
            <a:off x="294469" y="3392354"/>
            <a:ext cx="8620688" cy="221276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036509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Master Plan Take-Aways</a:t>
            </a:r>
          </a:p>
        </p:txBody>
      </p:sp>
      <p:sp>
        <p:nvSpPr>
          <p:cNvPr id="7" name="Content Placeholder 6"/>
          <p:cNvSpPr>
            <a:spLocks noGrp="1"/>
          </p:cNvSpPr>
          <p:nvPr>
            <p:ph idx="13"/>
          </p:nvPr>
        </p:nvSpPr>
        <p:spPr>
          <a:xfrm>
            <a:off x="294469" y="1208868"/>
            <a:ext cx="4416869" cy="4643292"/>
          </a:xfrm>
        </p:spPr>
        <p:txBody>
          <a:bodyPr>
            <a:normAutofit/>
          </a:bodyPr>
          <a:lstStyle/>
          <a:p>
            <a:r>
              <a:rPr lang="en-US" dirty="0"/>
              <a:t>Local discussion of water infrastructure issues</a:t>
            </a:r>
          </a:p>
          <a:p>
            <a:r>
              <a:rPr lang="en-US" dirty="0"/>
              <a:t>Governing boards must make long-term decisions about water and wastewater infrastructure spending</a:t>
            </a:r>
          </a:p>
          <a:p>
            <a:pPr lvl="1"/>
            <a:r>
              <a:rPr lang="en-US" dirty="0"/>
              <a:t>Investing in their economic future</a:t>
            </a:r>
          </a:p>
          <a:p>
            <a:pPr lvl="1"/>
            <a:r>
              <a:rPr lang="en-US" dirty="0"/>
              <a:t>Beyond 2- to 4-year terms</a:t>
            </a:r>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5" name="TextBox 4"/>
          <p:cNvSpPr txBox="1"/>
          <p:nvPr/>
        </p:nvSpPr>
        <p:spPr>
          <a:xfrm>
            <a:off x="4711337" y="1208868"/>
            <a:ext cx="4289788" cy="4086225"/>
          </a:xfrm>
          <a:prstGeom prst="roundRect">
            <a:avLst/>
          </a:prstGeom>
          <a:noFill/>
          <a:ln w="19050">
            <a:solidFill>
              <a:schemeClr val="tx1"/>
            </a:solidFill>
          </a:ln>
        </p:spPr>
        <p:txBody>
          <a:bodyPr wrap="square" rtlCol="0">
            <a:spAutoFit/>
          </a:bodyPr>
          <a:lstStyle/>
          <a:p>
            <a:r>
              <a:rPr lang="en-US" dirty="0"/>
              <a:t>“I’ve already used this information on several occasions and it has helped make the point of the current state of the industry and what we can expect going forward as far as the priorities of your Division. … If this ‘Master Plan’ and the strategic approach it promotes gains traction long term, it will give utilities like us the stability we need to map our own path forward with some certainty.”  Dan Harbaugh, Executive Director, TWASA</a:t>
            </a:r>
          </a:p>
        </p:txBody>
      </p:sp>
    </p:spTree>
    <p:extLst>
      <p:ext uri="{BB962C8B-B14F-4D97-AF65-F5344CB8AC3E}">
        <p14:creationId xmlns:p14="http://schemas.microsoft.com/office/powerpoint/2010/main" val="1556796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5863" y="2559214"/>
            <a:ext cx="5680805" cy="640374"/>
          </a:xfrm>
        </p:spPr>
        <p:txBody>
          <a:bodyPr>
            <a:normAutofit fontScale="90000"/>
          </a:bodyPr>
          <a:lstStyle/>
          <a:p>
            <a:pPr marL="0" indent="0">
              <a:lnSpc>
                <a:spcPct val="100000"/>
              </a:lnSpc>
            </a:pPr>
            <a:br>
              <a:rPr lang="en-US" sz="2700" b="1" dirty="0">
                <a:solidFill>
                  <a:schemeClr val="tx1"/>
                </a:solidFill>
              </a:rPr>
            </a:br>
            <a:br>
              <a:rPr lang="en-US" sz="2700" b="1" dirty="0">
                <a:solidFill>
                  <a:schemeClr val="tx1"/>
                </a:solidFill>
              </a:rPr>
            </a:br>
            <a:br>
              <a:rPr lang="en-US" sz="2700" b="1" dirty="0">
                <a:solidFill>
                  <a:schemeClr val="tx1"/>
                </a:solidFill>
              </a:rPr>
            </a:br>
            <a:br>
              <a:rPr lang="en-US" sz="2700" b="1" dirty="0">
                <a:solidFill>
                  <a:schemeClr val="tx1"/>
                </a:solidFill>
              </a:rPr>
            </a:br>
            <a:r>
              <a:rPr lang="en-US" sz="2700" b="1" i="0" dirty="0">
                <a:solidFill>
                  <a:schemeClr val="tx1"/>
                </a:solidFill>
                <a:latin typeface="+mn-lt"/>
              </a:rPr>
              <a:t>Division of Water Infrastructure</a:t>
            </a:r>
            <a:br>
              <a:rPr lang="en-US" sz="2700" b="1" i="0" dirty="0">
                <a:solidFill>
                  <a:schemeClr val="tx1"/>
                </a:solidFill>
                <a:latin typeface="+mn-lt"/>
              </a:rPr>
            </a:br>
            <a:r>
              <a:rPr lang="en-US" sz="2700" i="0" dirty="0">
                <a:solidFill>
                  <a:schemeClr val="tx1"/>
                </a:solidFill>
                <a:latin typeface="+mn-lt"/>
              </a:rPr>
              <a:t>http://portal.ncdenr.org/web/wi/home</a:t>
            </a:r>
            <a:br>
              <a:rPr lang="en-US" sz="2700" i="0" dirty="0">
                <a:solidFill>
                  <a:schemeClr val="tx1"/>
                </a:solidFill>
                <a:latin typeface="+mn-lt"/>
              </a:rPr>
            </a:br>
            <a:br>
              <a:rPr lang="en-US" sz="2700" b="1" i="0" dirty="0">
                <a:solidFill>
                  <a:schemeClr val="tx1"/>
                </a:solidFill>
                <a:latin typeface="+mn-lt"/>
              </a:rPr>
            </a:br>
            <a:r>
              <a:rPr lang="en-US" sz="2700" b="1" i="0" dirty="0">
                <a:solidFill>
                  <a:schemeClr val="tx1"/>
                </a:solidFill>
                <a:latin typeface="+mn-lt"/>
              </a:rPr>
              <a:t>State Water Infrastructure Authority</a:t>
            </a:r>
            <a:br>
              <a:rPr lang="en-US" sz="2700" b="1" i="0" dirty="0">
                <a:solidFill>
                  <a:schemeClr val="tx1"/>
                </a:solidFill>
                <a:latin typeface="+mn-lt"/>
              </a:rPr>
            </a:br>
            <a:r>
              <a:rPr lang="en-US" sz="2700" i="0" dirty="0">
                <a:solidFill>
                  <a:schemeClr val="tx1"/>
                </a:solidFill>
                <a:latin typeface="+mn-lt"/>
              </a:rPr>
              <a:t>http://portal.ncdenr.org/web/wi/authority</a:t>
            </a:r>
            <a:br>
              <a:rPr lang="en-US" dirty="0">
                <a:solidFill>
                  <a:schemeClr val="tx1"/>
                </a:solidFill>
              </a:rPr>
            </a:br>
            <a:endParaRPr lang="en-US" dirty="0"/>
          </a:p>
        </p:txBody>
      </p:sp>
    </p:spTree>
    <p:extLst>
      <p:ext uri="{BB962C8B-B14F-4D97-AF65-F5344CB8AC3E}">
        <p14:creationId xmlns:p14="http://schemas.microsoft.com/office/powerpoint/2010/main" val="14044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General Assembly Legislation in 2013</a:t>
            </a:r>
          </a:p>
        </p:txBody>
      </p:sp>
      <p:sp>
        <p:nvSpPr>
          <p:cNvPr id="7" name="Content Placeholder 6"/>
          <p:cNvSpPr>
            <a:spLocks noGrp="1"/>
          </p:cNvSpPr>
          <p:nvPr>
            <p:ph idx="13"/>
          </p:nvPr>
        </p:nvSpPr>
        <p:spPr>
          <a:xfrm>
            <a:off x="288122" y="1023350"/>
            <a:ext cx="8567756" cy="5163822"/>
          </a:xfrm>
        </p:spPr>
        <p:txBody>
          <a:bodyPr>
            <a:normAutofit/>
          </a:bodyPr>
          <a:lstStyle/>
          <a:p>
            <a:r>
              <a:rPr lang="en-US" dirty="0"/>
              <a:t>Created Division of Water Infrastructure</a:t>
            </a:r>
          </a:p>
          <a:p>
            <a:pPr lvl="1"/>
            <a:r>
              <a:rPr lang="en-US" dirty="0"/>
              <a:t>Consolidated major water-related infrastructure funding programs </a:t>
            </a:r>
          </a:p>
          <a:p>
            <a:pPr lvl="2"/>
            <a:r>
              <a:rPr lang="en-US" dirty="0"/>
              <a:t>State Revolving Funds</a:t>
            </a:r>
          </a:p>
          <a:p>
            <a:pPr lvl="2"/>
            <a:r>
              <a:rPr lang="en-US" dirty="0"/>
              <a:t>CDBG – Infrastructure </a:t>
            </a:r>
          </a:p>
          <a:p>
            <a:pPr lvl="2"/>
            <a:r>
              <a:rPr lang="en-US" dirty="0"/>
              <a:t>State programs</a:t>
            </a:r>
          </a:p>
          <a:p>
            <a:pPr lvl="1"/>
            <a:r>
              <a:rPr lang="en-US" dirty="0"/>
              <a:t>One department (NCDEQ) and one division</a:t>
            </a:r>
          </a:p>
          <a:p>
            <a:r>
              <a:rPr lang="en-US" dirty="0"/>
              <a:t>Created 9-member State Water Infrastructure Authority</a:t>
            </a:r>
          </a:p>
          <a:p>
            <a:pPr lvl="1">
              <a:spcAft>
                <a:spcPts val="200"/>
              </a:spcAft>
            </a:pPr>
            <a:r>
              <a:rPr lang="en-US" dirty="0"/>
              <a:t>Qualifications and knowledge</a:t>
            </a:r>
          </a:p>
          <a:p>
            <a:pPr lvl="2">
              <a:spcAft>
                <a:spcPts val="200"/>
              </a:spcAft>
            </a:pPr>
            <a:r>
              <a:rPr lang="en-US" dirty="0"/>
              <a:t>Wastewater professional engineer</a:t>
            </a:r>
          </a:p>
          <a:p>
            <a:pPr lvl="2">
              <a:spcAft>
                <a:spcPts val="200"/>
              </a:spcAft>
            </a:pPr>
            <a:r>
              <a:rPr lang="en-US" dirty="0"/>
              <a:t>Federal water/wastewater funding</a:t>
            </a:r>
          </a:p>
          <a:p>
            <a:pPr lvl="2">
              <a:spcAft>
                <a:spcPts val="200"/>
              </a:spcAft>
            </a:pPr>
            <a:r>
              <a:rPr lang="en-US" dirty="0"/>
              <a:t>Urban water/wastewater systems</a:t>
            </a:r>
          </a:p>
          <a:p>
            <a:pPr lvl="2">
              <a:spcAft>
                <a:spcPts val="200"/>
              </a:spcAft>
            </a:pPr>
            <a:r>
              <a:rPr lang="en-US" dirty="0"/>
              <a:t>Rural water/wastewater systems</a:t>
            </a:r>
          </a:p>
          <a:p>
            <a:pPr lvl="2">
              <a:spcAft>
                <a:spcPts val="200"/>
              </a:spcAft>
            </a:pPr>
            <a:r>
              <a:rPr lang="en-US" dirty="0"/>
              <a:t>Rural county commissioner/resident; public health services experience</a:t>
            </a:r>
          </a:p>
          <a:p>
            <a:pPr lvl="2">
              <a:spcAft>
                <a:spcPts val="200"/>
              </a:spcAft>
            </a:pPr>
            <a:r>
              <a:rPr lang="en-US" dirty="0"/>
              <a:t>Water, wastewater, stormwater issues and state funding sources</a:t>
            </a:r>
          </a:p>
          <a:p>
            <a:pPr lvl="1">
              <a:spcAft>
                <a:spcPts val="200"/>
              </a:spcAft>
            </a:pPr>
            <a:r>
              <a:rPr lang="en-US" dirty="0"/>
              <a:t>12 tasks</a:t>
            </a:r>
          </a:p>
          <a:p>
            <a:pPr marL="342900" lvl="1" indent="0">
              <a:spcAft>
                <a:spcPts val="200"/>
              </a:spcAft>
              <a:buNone/>
            </a:pPr>
            <a:endParaRPr lang="en-US" dirty="0"/>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2828017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Some of the Authority’s Tasks</a:t>
            </a:r>
          </a:p>
        </p:txBody>
      </p:sp>
      <p:sp>
        <p:nvSpPr>
          <p:cNvPr id="7" name="Content Placeholder 6"/>
          <p:cNvSpPr>
            <a:spLocks noGrp="1"/>
          </p:cNvSpPr>
          <p:nvPr>
            <p:ph idx="13"/>
          </p:nvPr>
        </p:nvSpPr>
        <p:spPr/>
        <p:txBody>
          <a:bodyPr>
            <a:normAutofit/>
          </a:bodyPr>
          <a:lstStyle/>
          <a:p>
            <a:r>
              <a:rPr lang="en-US" dirty="0"/>
              <a:t>Establish criteria and set priorities for project funding</a:t>
            </a:r>
          </a:p>
          <a:p>
            <a:r>
              <a:rPr lang="en-US" dirty="0"/>
              <a:t>Distribute loan and grant funds</a:t>
            </a:r>
          </a:p>
          <a:p>
            <a:r>
              <a:rPr lang="en-US" dirty="0"/>
              <a:t>Assess and make recommendations on the role of the State in the development and funding of water infrastructure</a:t>
            </a:r>
          </a:p>
          <a:p>
            <a:r>
              <a:rPr lang="en-US" dirty="0"/>
              <a:t>Maximize the use of current funding resources – federal, state, local – and ensure coordinated use</a:t>
            </a:r>
          </a:p>
          <a:p>
            <a:r>
              <a:rPr lang="en-US" dirty="0"/>
              <a:t>Review the application of emerging best practices in utility management </a:t>
            </a:r>
          </a:p>
          <a:p>
            <a:r>
              <a:rPr lang="en-US" dirty="0"/>
              <a:t>Develop a master plan to meet the State's water infrastructure needs</a:t>
            </a:r>
          </a:p>
          <a:p>
            <a:endParaRPr lang="en-US" dirty="0"/>
          </a:p>
          <a:p>
            <a:endParaRPr lang="en-US" dirty="0"/>
          </a:p>
          <a:p>
            <a:pPr lvl="1">
              <a:spcAft>
                <a:spcPts val="200"/>
              </a:spcAft>
            </a:pPr>
            <a:endParaRPr lang="en-US" dirty="0"/>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715254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t>State Water Infrastructure Authority</a:t>
            </a:r>
            <a:endParaRPr lang="en-US" dirty="0"/>
          </a:p>
        </p:txBody>
      </p:sp>
      <p:sp>
        <p:nvSpPr>
          <p:cNvPr id="4" name="Content Placeholder 3"/>
          <p:cNvSpPr>
            <a:spLocks noGrp="1"/>
          </p:cNvSpPr>
          <p:nvPr>
            <p:ph idx="13"/>
          </p:nvPr>
        </p:nvSpPr>
        <p:spPr/>
        <p:txBody>
          <a:bodyPr>
            <a:normAutofit/>
          </a:bodyPr>
          <a:lstStyle/>
          <a:p>
            <a:r>
              <a:rPr lang="en-US" dirty="0"/>
              <a:t>Synchronization of funding programs</a:t>
            </a:r>
          </a:p>
          <a:p>
            <a:r>
              <a:rPr lang="en-US" dirty="0"/>
              <a:t>Priority systems</a:t>
            </a:r>
          </a:p>
          <a:p>
            <a:pPr lvl="1"/>
            <a:r>
              <a:rPr lang="en-US" dirty="0"/>
              <a:t>Fixing existing infrastructure first</a:t>
            </a:r>
          </a:p>
          <a:p>
            <a:pPr lvl="1"/>
            <a:r>
              <a:rPr lang="en-US" dirty="0"/>
              <a:t>Benefits (environmental / public health)</a:t>
            </a:r>
          </a:p>
          <a:p>
            <a:pPr lvl="1"/>
            <a:r>
              <a:rPr lang="en-US" dirty="0"/>
              <a:t>Proactive system management</a:t>
            </a:r>
          </a:p>
          <a:p>
            <a:r>
              <a:rPr lang="en-US" dirty="0"/>
              <a:t>Funding long-term solutions</a:t>
            </a:r>
          </a:p>
          <a:p>
            <a:r>
              <a:rPr lang="en-US" dirty="0"/>
              <a:t>Utility best practices</a:t>
            </a:r>
          </a:p>
          <a:p>
            <a:r>
              <a:rPr lang="en-US" dirty="0"/>
              <a:t>Stretching grants funds</a:t>
            </a:r>
          </a:p>
          <a:p>
            <a:r>
              <a:rPr lang="en-US" dirty="0"/>
              <a:t>Recommended changes to funding statutes</a:t>
            </a:r>
          </a:p>
          <a:p>
            <a:pPr lvl="1"/>
            <a:r>
              <a:rPr lang="en-US" dirty="0"/>
              <a:t>Affordability</a:t>
            </a:r>
          </a:p>
          <a:p>
            <a:pPr lvl="1"/>
            <a:r>
              <a:rPr lang="en-US" dirty="0"/>
              <a:t>Asset Inventory and Assessment Grants</a:t>
            </a:r>
          </a:p>
          <a:p>
            <a:pPr lvl="1"/>
            <a:r>
              <a:rPr lang="en-US" dirty="0"/>
              <a:t>Merger / Regionalization Feasibility Grants</a:t>
            </a:r>
          </a:p>
        </p:txBody>
      </p:sp>
      <p:sp>
        <p:nvSpPr>
          <p:cNvPr id="2" name="Slide Number Placeholder 1"/>
          <p:cNvSpPr>
            <a:spLocks noGrp="1"/>
          </p:cNvSpPr>
          <p:nvPr>
            <p:ph type="sldNum" sz="quarter" idx="4294967295"/>
          </p:nvPr>
        </p:nvSpPr>
        <p:spPr>
          <a:xfrm>
            <a:off x="0" y="6650038"/>
            <a:ext cx="2057400" cy="138112"/>
          </a:xfrm>
        </p:spPr>
        <p:txBody>
          <a:bodyPr/>
          <a:lstStyle/>
          <a:p>
            <a:fld id="{11F27F3A-B3E9-41ED-AF8F-A365F10BB65F}" type="slidenum">
              <a:rPr lang="en-US" smtClean="0"/>
              <a:pPr/>
              <a:t>4</a:t>
            </a:fld>
            <a:endParaRPr lang="en-US"/>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195258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Some of the Authority’s Tasks</a:t>
            </a:r>
          </a:p>
        </p:txBody>
      </p:sp>
      <p:sp>
        <p:nvSpPr>
          <p:cNvPr id="7" name="Content Placeholder 6"/>
          <p:cNvSpPr>
            <a:spLocks noGrp="1"/>
          </p:cNvSpPr>
          <p:nvPr>
            <p:ph idx="13"/>
          </p:nvPr>
        </p:nvSpPr>
        <p:spPr/>
        <p:txBody>
          <a:bodyPr>
            <a:normAutofit/>
          </a:bodyPr>
          <a:lstStyle/>
          <a:p>
            <a:r>
              <a:rPr lang="en-US" dirty="0"/>
              <a:t>Distribute loan and grant funds</a:t>
            </a:r>
          </a:p>
          <a:p>
            <a:r>
              <a:rPr lang="en-US" dirty="0"/>
              <a:t>Establish criteria and set </a:t>
            </a:r>
            <a:r>
              <a:rPr lang="en-US" dirty="0">
                <a:solidFill>
                  <a:srgbClr val="FF0000"/>
                </a:solidFill>
              </a:rPr>
              <a:t>priorities</a:t>
            </a:r>
            <a:r>
              <a:rPr lang="en-US" dirty="0"/>
              <a:t> for project funding</a:t>
            </a:r>
          </a:p>
          <a:p>
            <a:r>
              <a:rPr lang="en-US" dirty="0"/>
              <a:t>Assess and make recommendations on the </a:t>
            </a:r>
            <a:r>
              <a:rPr lang="en-US" dirty="0">
                <a:solidFill>
                  <a:srgbClr val="FF0000"/>
                </a:solidFill>
              </a:rPr>
              <a:t>role of the State</a:t>
            </a:r>
            <a:r>
              <a:rPr lang="en-US" dirty="0"/>
              <a:t> in the development and funding of water infrastructure</a:t>
            </a:r>
          </a:p>
          <a:p>
            <a:r>
              <a:rPr lang="en-US" dirty="0"/>
              <a:t>Maximize the use of current </a:t>
            </a:r>
            <a:r>
              <a:rPr lang="en-US" dirty="0">
                <a:solidFill>
                  <a:srgbClr val="FF0000"/>
                </a:solidFill>
              </a:rPr>
              <a:t>funding resources</a:t>
            </a:r>
            <a:r>
              <a:rPr lang="en-US" dirty="0"/>
              <a:t> – federal, state, local – and ensure coordinated use</a:t>
            </a:r>
          </a:p>
          <a:p>
            <a:r>
              <a:rPr lang="en-US" dirty="0"/>
              <a:t>Review the application of emerging </a:t>
            </a:r>
            <a:r>
              <a:rPr lang="en-US" dirty="0">
                <a:solidFill>
                  <a:srgbClr val="FF0000"/>
                </a:solidFill>
              </a:rPr>
              <a:t>best practices</a:t>
            </a:r>
            <a:r>
              <a:rPr lang="en-US" dirty="0"/>
              <a:t> in utility management </a:t>
            </a:r>
          </a:p>
          <a:p>
            <a:r>
              <a:rPr lang="en-US" dirty="0"/>
              <a:t>Develop a </a:t>
            </a:r>
            <a:r>
              <a:rPr lang="en-US" dirty="0">
                <a:solidFill>
                  <a:srgbClr val="FF0000"/>
                </a:solidFill>
              </a:rPr>
              <a:t>master plan</a:t>
            </a:r>
            <a:r>
              <a:rPr lang="en-US" dirty="0"/>
              <a:t> to meet the State's water infrastructure needs</a:t>
            </a:r>
          </a:p>
          <a:p>
            <a:endParaRPr lang="en-US" dirty="0"/>
          </a:p>
          <a:p>
            <a:endParaRPr lang="en-US" dirty="0"/>
          </a:p>
          <a:p>
            <a:pPr lvl="1">
              <a:spcAft>
                <a:spcPts val="200"/>
              </a:spcAft>
            </a:pPr>
            <a:endParaRPr lang="en-US" dirty="0"/>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2568501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Water Infrastructure Needs</a:t>
            </a:r>
          </a:p>
        </p:txBody>
      </p:sp>
      <p:sp>
        <p:nvSpPr>
          <p:cNvPr id="4" name="Content Placeholder 3"/>
          <p:cNvSpPr>
            <a:spLocks noGrp="1"/>
          </p:cNvSpPr>
          <p:nvPr>
            <p:ph idx="13"/>
          </p:nvPr>
        </p:nvSpPr>
        <p:spPr>
          <a:xfrm>
            <a:off x="4683414" y="1146345"/>
            <a:ext cx="4249572" cy="4785522"/>
          </a:xfrm>
        </p:spPr>
        <p:txBody>
          <a:bodyPr>
            <a:normAutofit fontScale="92500" lnSpcReduction="10000"/>
          </a:bodyPr>
          <a:lstStyle/>
          <a:p>
            <a:pPr marL="173736" lvl="1" indent="-173736">
              <a:lnSpc>
                <a:spcPct val="100000"/>
              </a:lnSpc>
              <a:spcBef>
                <a:spcPts val="300"/>
              </a:spcBef>
              <a:spcAft>
                <a:spcPts val="300"/>
              </a:spcAft>
            </a:pPr>
            <a:r>
              <a:rPr lang="en-US" sz="2600" dirty="0"/>
              <a:t>Drinking water systems needs are $10-$15 billion over next 20 years*</a:t>
            </a:r>
            <a:endParaRPr lang="en-US" sz="2600" baseline="30000" dirty="0"/>
          </a:p>
          <a:p>
            <a:pPr marL="173736" lvl="1" indent="-173736">
              <a:lnSpc>
                <a:spcPct val="100000"/>
              </a:lnSpc>
              <a:spcBef>
                <a:spcPts val="300"/>
              </a:spcBef>
              <a:spcAft>
                <a:spcPts val="300"/>
              </a:spcAft>
            </a:pPr>
            <a:r>
              <a:rPr lang="en-US" sz="2600" dirty="0"/>
              <a:t>Wastewater systems needs are $7-$11 billion over next 20 years*</a:t>
            </a:r>
          </a:p>
          <a:p>
            <a:pPr marL="173736" lvl="1" indent="-173736">
              <a:lnSpc>
                <a:spcPct val="100000"/>
              </a:lnSpc>
              <a:spcBef>
                <a:spcPts val="300"/>
              </a:spcBef>
              <a:spcAft>
                <a:spcPts val="300"/>
              </a:spcAft>
            </a:pPr>
            <a:r>
              <a:rPr lang="en-US" sz="2600" dirty="0"/>
              <a:t>For most funding sources, users pay to meet capital needs (e.g., loans, bonds, reserves, etc.)</a:t>
            </a:r>
          </a:p>
          <a:p>
            <a:pPr marL="171450" lvl="1" indent="0">
              <a:lnSpc>
                <a:spcPct val="100000"/>
              </a:lnSpc>
              <a:spcBef>
                <a:spcPts val="300"/>
              </a:spcBef>
              <a:spcAft>
                <a:spcPts val="300"/>
              </a:spcAft>
              <a:buNone/>
            </a:pPr>
            <a:endParaRPr lang="en-US" dirty="0"/>
          </a:p>
          <a:p>
            <a:pPr marL="171450" lvl="1" indent="0">
              <a:lnSpc>
                <a:spcPct val="100000"/>
              </a:lnSpc>
              <a:spcBef>
                <a:spcPts val="300"/>
              </a:spcBef>
              <a:spcAft>
                <a:spcPts val="300"/>
              </a:spcAft>
              <a:buNone/>
            </a:pPr>
            <a:r>
              <a:rPr lang="en-US" sz="1600" dirty="0"/>
              <a:t>(*) Environmental Finance Center at the University of North Carolina’s School of Government (EFC) evaluation of needs surveys</a:t>
            </a:r>
          </a:p>
        </p:txBody>
      </p:sp>
      <p:pic>
        <p:nvPicPr>
          <p:cNvPr id="5" name="Picture 4"/>
          <p:cNvPicPr>
            <a:picLocks noChangeAspect="1"/>
          </p:cNvPicPr>
          <p:nvPr/>
        </p:nvPicPr>
        <p:blipFill rotWithShape="1">
          <a:blip r:embed="rId3"/>
          <a:srcRect l="60436" t="19036" r="3728" b="5626"/>
          <a:stretch/>
        </p:blipFill>
        <p:spPr>
          <a:xfrm>
            <a:off x="187479" y="985695"/>
            <a:ext cx="4317614" cy="5498842"/>
          </a:xfrm>
          <a:prstGeom prst="rect">
            <a:avLst/>
          </a:prstGeom>
        </p:spPr>
      </p:pic>
    </p:spTree>
    <p:extLst>
      <p:ext uri="{BB962C8B-B14F-4D97-AF65-F5344CB8AC3E}">
        <p14:creationId xmlns:p14="http://schemas.microsoft.com/office/powerpoint/2010/main" val="3342339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graphicFrame>
        <p:nvGraphicFramePr>
          <p:cNvPr id="4" name="Chart 3"/>
          <p:cNvGraphicFramePr>
            <a:graphicFrameLocks/>
          </p:cNvGraphicFramePr>
          <p:nvPr>
            <p:extLst>
              <p:ext uri="{D42A27DB-BD31-4B8C-83A1-F6EECF244321}">
                <p14:modId xmlns:p14="http://schemas.microsoft.com/office/powerpoint/2010/main" val="3835926647"/>
              </p:ext>
            </p:extLst>
          </p:nvPr>
        </p:nvGraphicFramePr>
        <p:xfrm>
          <a:off x="525665" y="143246"/>
          <a:ext cx="8618334" cy="56305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flipH="1">
            <a:off x="123375" y="2602261"/>
            <a:ext cx="400110" cy="940378"/>
          </a:xfrm>
          <a:prstGeom prst="rect">
            <a:avLst/>
          </a:prstGeom>
          <a:noFill/>
        </p:spPr>
        <p:txBody>
          <a:bodyPr vert="vert270" wrap="square" rtlCol="0">
            <a:spAutoFit/>
          </a:bodyPr>
          <a:lstStyle/>
          <a:p>
            <a:r>
              <a:rPr lang="en-US" sz="1400" dirty="0"/>
              <a:t>Percent</a:t>
            </a:r>
          </a:p>
        </p:txBody>
      </p:sp>
      <p:sp>
        <p:nvSpPr>
          <p:cNvPr id="7" name="TextBox 6"/>
          <p:cNvSpPr txBox="1"/>
          <p:nvPr/>
        </p:nvSpPr>
        <p:spPr>
          <a:xfrm>
            <a:off x="743750" y="5724656"/>
            <a:ext cx="7599558" cy="276999"/>
          </a:xfrm>
          <a:prstGeom prst="rect">
            <a:avLst/>
          </a:prstGeom>
          <a:noFill/>
        </p:spPr>
        <p:txBody>
          <a:bodyPr wrap="square" rtlCol="0">
            <a:spAutoFit/>
          </a:bodyPr>
          <a:lstStyle/>
          <a:p>
            <a:r>
              <a:rPr lang="en-US" sz="1200" dirty="0"/>
              <a:t>Source:  CBO's March 2015 report Public Spending on Transportation and Water Infrastructure, 1956 to 2014.</a:t>
            </a:r>
          </a:p>
        </p:txBody>
      </p:sp>
    </p:spTree>
    <p:extLst>
      <p:ext uri="{BB962C8B-B14F-4D97-AF65-F5344CB8AC3E}">
        <p14:creationId xmlns:p14="http://schemas.microsoft.com/office/powerpoint/2010/main" val="2356935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011275256"/>
              </p:ext>
            </p:extLst>
          </p:nvPr>
        </p:nvGraphicFramePr>
        <p:xfrm>
          <a:off x="85969" y="191589"/>
          <a:ext cx="8875151" cy="586533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836130" y="3351124"/>
            <a:ext cx="2446217" cy="978729"/>
          </a:xfrm>
          <a:prstGeom prst="rect">
            <a:avLst/>
          </a:prstGeom>
          <a:noFill/>
          <a:ln w="25400">
            <a:solidFill>
              <a:srgbClr val="FF0000"/>
            </a:solidFill>
          </a:ln>
        </p:spPr>
        <p:txBody>
          <a:bodyPr wrap="square" rtlCol="0">
            <a:spAutoFit/>
          </a:bodyPr>
          <a:lstStyle/>
          <a:p>
            <a:pPr algn="ctr">
              <a:lnSpc>
                <a:spcPct val="90000"/>
              </a:lnSpc>
              <a:spcBef>
                <a:spcPts val="1200"/>
              </a:spcBef>
              <a:spcAft>
                <a:spcPts val="600"/>
              </a:spcAft>
            </a:pPr>
            <a:r>
              <a:rPr lang="en-US" sz="1600" dirty="0"/>
              <a:t>Federal grants and loans now make up only 4% of water infrastructure spending in 2014</a:t>
            </a:r>
          </a:p>
        </p:txBody>
      </p:sp>
      <p:sp>
        <p:nvSpPr>
          <p:cNvPr id="4" name="TextBox 3"/>
          <p:cNvSpPr txBox="1"/>
          <p:nvPr/>
        </p:nvSpPr>
        <p:spPr>
          <a:xfrm>
            <a:off x="830835" y="6122551"/>
            <a:ext cx="7599558" cy="276999"/>
          </a:xfrm>
          <a:prstGeom prst="rect">
            <a:avLst/>
          </a:prstGeom>
          <a:noFill/>
        </p:spPr>
        <p:txBody>
          <a:bodyPr wrap="square" rtlCol="0">
            <a:spAutoFit/>
          </a:bodyPr>
          <a:lstStyle/>
          <a:p>
            <a:r>
              <a:rPr lang="en-US" sz="1200" dirty="0"/>
              <a:t>Source:  CBO's March 2015 report Public Spending on Transportation and Water Infrastructure, 1956 to 2014.</a:t>
            </a:r>
          </a:p>
        </p:txBody>
      </p:sp>
    </p:spTree>
    <p:extLst>
      <p:ext uri="{BB962C8B-B14F-4D97-AF65-F5344CB8AC3E}">
        <p14:creationId xmlns:p14="http://schemas.microsoft.com/office/powerpoint/2010/main" val="205441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Operating as an Enterprise System?</a:t>
            </a:r>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r="5364" b="71805"/>
          <a:stretch/>
        </p:blipFill>
        <p:spPr>
          <a:xfrm>
            <a:off x="123375" y="1039975"/>
            <a:ext cx="8802285" cy="1464453"/>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735766"/>
            <a:ext cx="8651665" cy="1654642"/>
          </a:xfrm>
          <a:prstGeom prst="rect">
            <a:avLst/>
          </a:prstGeom>
        </p:spPr>
      </p:pic>
      <p:sp>
        <p:nvSpPr>
          <p:cNvPr id="2" name="TextBox 1"/>
          <p:cNvSpPr txBox="1"/>
          <p:nvPr/>
        </p:nvSpPr>
        <p:spPr>
          <a:xfrm>
            <a:off x="1920638" y="4754216"/>
            <a:ext cx="5150322" cy="369332"/>
          </a:xfrm>
          <a:prstGeom prst="rect">
            <a:avLst/>
          </a:prstGeom>
          <a:noFill/>
        </p:spPr>
        <p:txBody>
          <a:bodyPr wrap="square" rtlCol="0">
            <a:spAutoFit/>
          </a:bodyPr>
          <a:lstStyle/>
          <a:p>
            <a:r>
              <a:rPr lang="en-US" dirty="0"/>
              <a:t>Source:  UNC-CH Environmental Finance Center</a:t>
            </a:r>
          </a:p>
        </p:txBody>
      </p:sp>
    </p:spTree>
    <p:extLst>
      <p:ext uri="{BB962C8B-B14F-4D97-AF65-F5344CB8AC3E}">
        <p14:creationId xmlns:p14="http://schemas.microsoft.com/office/powerpoint/2010/main" val="3777360374"/>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 Brand PowerPoint Template_4-3_WI Mod.potx" id="{3A7AF3A7-E63F-48E0-A8E7-88B51CA9AD9A}" vid="{42EB0EA4-F4F8-4B5A-B10E-9B4F3556F9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 Brand PowerPoint Template_4-3_WI Mod</Template>
  <TotalTime>16820</TotalTime>
  <Words>1477</Words>
  <Application>Microsoft Office PowerPoint</Application>
  <PresentationFormat>On-screen Show (4:3)</PresentationFormat>
  <Paragraphs>197</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2_Office Theme</vt:lpstr>
      <vt:lpstr>Department of Environmental Quality Division of Water Infrastructure</vt:lpstr>
      <vt:lpstr>General Assembly Legislation in 2013</vt:lpstr>
      <vt:lpstr>Some of the Authority’s Tasks</vt:lpstr>
      <vt:lpstr>State Water Infrastructure Authority</vt:lpstr>
      <vt:lpstr>Some of the Authority’s Tasks</vt:lpstr>
      <vt:lpstr>Water Infrastructure Needs</vt:lpstr>
      <vt:lpstr>PowerPoint Presentation</vt:lpstr>
      <vt:lpstr>PowerPoint Presentation</vt:lpstr>
      <vt:lpstr>Operating as an Enterprise System?</vt:lpstr>
      <vt:lpstr>Master Plan Vision</vt:lpstr>
      <vt:lpstr>Characteristics of Viable Systems</vt:lpstr>
      <vt:lpstr>Characteristics of Viable Systems</vt:lpstr>
      <vt:lpstr>Best Practices in Utility Management</vt:lpstr>
      <vt:lpstr>Steps Toward Achieving the Vision</vt:lpstr>
      <vt:lpstr>Master Plan Outline</vt:lpstr>
      <vt:lpstr>Master Plan Take-Aways</vt:lpstr>
      <vt:lpstr>Master Plan Take-Aways</vt:lpstr>
      <vt:lpstr>    Division of Water Infrastructure http://portal.ncdenr.org/web/wi/home  State Water Infrastructure Authority http://portal.ncdenr.org/web/wi/authority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Environmental Quality Water Infrastructure</dc:title>
  <dc:creator>Colson, Kim</dc:creator>
  <cp:lastModifiedBy>Colson, Kim</cp:lastModifiedBy>
  <cp:revision>305</cp:revision>
  <cp:lastPrinted>2017-04-18T19:45:32Z</cp:lastPrinted>
  <dcterms:created xsi:type="dcterms:W3CDTF">2015-11-12T20:21:50Z</dcterms:created>
  <dcterms:modified xsi:type="dcterms:W3CDTF">2017-04-18T19:52:55Z</dcterms:modified>
</cp:coreProperties>
</file>