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0"/>
  </p:notesMasterIdLst>
  <p:sldIdLst>
    <p:sldId id="256" r:id="rId5"/>
    <p:sldId id="268" r:id="rId6"/>
    <p:sldId id="277" r:id="rId7"/>
    <p:sldId id="266" r:id="rId8"/>
    <p:sldId id="263" r:id="rId9"/>
    <p:sldId id="264" r:id="rId10"/>
    <p:sldId id="269" r:id="rId11"/>
    <p:sldId id="275" r:id="rId12"/>
    <p:sldId id="271" r:id="rId13"/>
    <p:sldId id="278" r:id="rId14"/>
    <p:sldId id="279" r:id="rId15"/>
    <p:sldId id="282" r:id="rId16"/>
    <p:sldId id="273" r:id="rId17"/>
    <p:sldId id="276"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86F623-A6A3-CA19-6B4E-B27DDDCC3CFC}" name="MARKO Chris * DEQ" initials="MD" userId="S::chris.marko@deq.oregon.gov::2ddca548-0f6d-40fe-833d-fd7fe369158d" providerId="AD"/>
  <p188:author id="{D3F6A061-D37B-6968-B704-78E9CDA5A4BB}" name="MAILANDER Deb * DEQ" initials="MD" userId="S::deb.mailander@deq.oregon.gov::87aadc51-2302-46e0-a15d-387b550e7c21" providerId="AD"/>
  <p188:author id="{04FA379A-46F2-C46C-68E2-38B97E1291AE}" name="MARKO Chris * DEQ" initials="CM" userId="S::Chris.MARKO@deq.oregon.gov::2ddca548-0f6d-40fe-833d-fd7fe369158d" providerId="AD"/>
  <p188:author id="{07CF62B0-7F39-38E9-7663-A49325FA9BBB}" name="MAILANDER Deb * DEQ" initials="DM" userId="S::Deb.MAILANDER@deq.oregon.gov::87aadc51-2302-46e0-a15d-387b550e7c21" providerId="AD"/>
  <p188:author id="{ECF534CE-678D-0A76-EE86-FE06C1FD649A}" name="MILLER Alli * DEQ" initials="MD" userId="S::alli.miller@deq.oregon.gov::b83b6f5d-b0e1-4c76-9614-77b00977631a" providerId="AD"/>
  <p188:author id="{93797CEB-54CF-CF84-F378-3F759DE151E1}" name="MILLER Alli * DEQ" initials="AM" userId="S::Alli.Miller@deq.oregon.gov::b83b6f5d-b0e1-4c76-9614-77b0097763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1BCB4"/>
    <a:srgbClr val="00907E"/>
    <a:srgbClr val="CAEBE7"/>
    <a:srgbClr val="A3D6D0"/>
    <a:srgbClr val="578F88"/>
    <a:srgbClr val="57B591"/>
    <a:srgbClr val="3F8D6F"/>
    <a:srgbClr val="439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13B5B-0D09-42FE-8303-DFB360A350AD}" v="366" dt="2024-11-13T17:56:14.835"/>
    <p1510:client id="{1DFE14E5-6979-4291-5395-5B0076AD316C}" v="1" dt="2024-11-13T00:03:40.517"/>
    <p1510:client id="{2C2EA138-04F2-F119-4580-E3876B2DE2F2}" v="14" dt="2024-11-12T23:42:32.104"/>
    <p1510:client id="{43575CD1-9B26-41AB-BE53-18A312931DD2}" v="421" dt="2024-11-12T23:48:11.242"/>
    <p1510:client id="{5BF6719D-F5C7-4222-936D-EFE58825F158}" v="62" dt="2024-11-13T20:45:39.548"/>
    <p1510:client id="{A2CC4A6E-A6E2-7CD0-93B9-283A93F3C6E7}" v="3" dt="2024-11-13T18:06:02.967"/>
    <p1510:client id="{B6A47CF3-E079-7511-631D-A4D914972598}" v="2" dt="2024-11-13T17:41:13.708"/>
    <p1510:client id="{B92BE884-5D05-26E9-C978-E75C083FD4FC}" v="11" dt="2024-11-12T23:55:28.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9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F470A-917B-4CD7-8BDB-F68D90FE15FF}"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818BD3E5-2171-4623-8D36-D24A53FC584C}">
      <dgm:prSet/>
      <dgm:spPr/>
      <dgm:t>
        <a:bodyPr/>
        <a:lstStyle/>
        <a:p>
          <a:r>
            <a:rPr lang="en-US"/>
            <a:t>Oregon CWSRF Bipartisan Infrastructure Law action plan </a:t>
          </a:r>
        </a:p>
      </dgm:t>
    </dgm:pt>
    <dgm:pt modelId="{44CAA386-0DC5-437C-9A2A-5FF68E6A7187}" type="parTrans" cxnId="{1F086B9A-AF79-435C-83FF-94BAE7ECC16F}">
      <dgm:prSet/>
      <dgm:spPr/>
      <dgm:t>
        <a:bodyPr/>
        <a:lstStyle/>
        <a:p>
          <a:endParaRPr lang="en-US"/>
        </a:p>
      </dgm:t>
    </dgm:pt>
    <dgm:pt modelId="{96DBBF60-02A6-420F-B646-AB7E80D5CABE}" type="sibTrans" cxnId="{1F086B9A-AF79-435C-83FF-94BAE7ECC16F}">
      <dgm:prSet/>
      <dgm:spPr/>
      <dgm:t>
        <a:bodyPr/>
        <a:lstStyle/>
        <a:p>
          <a:endParaRPr lang="en-US"/>
        </a:p>
      </dgm:t>
    </dgm:pt>
    <dgm:pt modelId="{86A638F6-BADF-457A-8609-F9D978D0519A}">
      <dgm:prSet/>
      <dgm:spPr/>
      <dgm:t>
        <a:bodyPr/>
        <a:lstStyle/>
        <a:p>
          <a:r>
            <a:rPr lang="en-US"/>
            <a:t>Oregon DEQ Rulemaking 2022</a:t>
          </a:r>
        </a:p>
      </dgm:t>
    </dgm:pt>
    <dgm:pt modelId="{E3F1ECC3-7C29-4260-A995-1211AE4011FB}" type="parTrans" cxnId="{F6ABA367-E81A-450D-AC51-7A08FA4E4E8B}">
      <dgm:prSet/>
      <dgm:spPr/>
      <dgm:t>
        <a:bodyPr/>
        <a:lstStyle/>
        <a:p>
          <a:endParaRPr lang="en-US"/>
        </a:p>
      </dgm:t>
    </dgm:pt>
    <dgm:pt modelId="{3D9AB79C-AB04-430A-9919-D8DB54E05124}" type="sibTrans" cxnId="{F6ABA367-E81A-450D-AC51-7A08FA4E4E8B}">
      <dgm:prSet/>
      <dgm:spPr/>
      <dgm:t>
        <a:bodyPr/>
        <a:lstStyle/>
        <a:p>
          <a:endParaRPr lang="en-US"/>
        </a:p>
      </dgm:t>
    </dgm:pt>
    <dgm:pt modelId="{DF337910-42A9-4200-A181-18F301192D36}">
      <dgm:prSet/>
      <dgm:spPr/>
      <dgm:t>
        <a:bodyPr/>
        <a:lstStyle/>
        <a:p>
          <a:r>
            <a:rPr lang="en-US"/>
            <a:t>New Principal Forgiveness limits</a:t>
          </a:r>
        </a:p>
      </dgm:t>
    </dgm:pt>
    <dgm:pt modelId="{34573EF4-3D0D-4ACD-99C6-93C9C71D2FDB}" type="parTrans" cxnId="{48C82597-1ED0-4371-942B-70E4D2696EF8}">
      <dgm:prSet/>
      <dgm:spPr/>
      <dgm:t>
        <a:bodyPr/>
        <a:lstStyle/>
        <a:p>
          <a:endParaRPr lang="en-US"/>
        </a:p>
      </dgm:t>
    </dgm:pt>
    <dgm:pt modelId="{8107AB61-4D1B-4D56-A422-5FF0799ED6EF}" type="sibTrans" cxnId="{48C82597-1ED0-4371-942B-70E4D2696EF8}">
      <dgm:prSet/>
      <dgm:spPr/>
      <dgm:t>
        <a:bodyPr/>
        <a:lstStyle/>
        <a:p>
          <a:endParaRPr lang="en-US"/>
        </a:p>
      </dgm:t>
    </dgm:pt>
    <dgm:pt modelId="{4D0748BC-B330-477D-8566-71BE63ED7C43}">
      <dgm:prSet/>
      <dgm:spPr/>
      <dgm:t>
        <a:bodyPr/>
        <a:lstStyle/>
        <a:p>
          <a:r>
            <a:rPr lang="en-US"/>
            <a:t>Outreach and technical assistance</a:t>
          </a:r>
        </a:p>
      </dgm:t>
    </dgm:pt>
    <dgm:pt modelId="{F8AF690C-1AFA-4552-B2B6-EB16B7BF3C6D}" type="parTrans" cxnId="{C4C8BC76-68B7-453F-B642-F115EE1074BA}">
      <dgm:prSet/>
      <dgm:spPr/>
      <dgm:t>
        <a:bodyPr/>
        <a:lstStyle/>
        <a:p>
          <a:endParaRPr lang="en-US"/>
        </a:p>
      </dgm:t>
    </dgm:pt>
    <dgm:pt modelId="{E4EE0639-2BA3-406F-8211-38140D1E746C}" type="sibTrans" cxnId="{C4C8BC76-68B7-453F-B642-F115EE1074BA}">
      <dgm:prSet/>
      <dgm:spPr/>
      <dgm:t>
        <a:bodyPr/>
        <a:lstStyle/>
        <a:p>
          <a:endParaRPr lang="en-US"/>
        </a:p>
      </dgm:t>
    </dgm:pt>
    <dgm:pt modelId="{FFEA5835-8A5B-4615-8709-1A145C730059}">
      <dgm:prSet/>
      <dgm:spPr/>
      <dgm:t>
        <a:bodyPr/>
        <a:lstStyle/>
        <a:p>
          <a:r>
            <a:rPr lang="en-US"/>
            <a:t>Increasing staff capacity </a:t>
          </a:r>
        </a:p>
      </dgm:t>
    </dgm:pt>
    <dgm:pt modelId="{845E6780-A016-4B15-B23D-BCBB01617A39}" type="parTrans" cxnId="{C15AE9EB-2964-4D17-83CE-5D2B1CE0FDFE}">
      <dgm:prSet/>
      <dgm:spPr/>
      <dgm:t>
        <a:bodyPr/>
        <a:lstStyle/>
        <a:p>
          <a:endParaRPr lang="en-US"/>
        </a:p>
      </dgm:t>
    </dgm:pt>
    <dgm:pt modelId="{69454CA7-AD6A-4C36-B0FB-1DD22BF9F87A}" type="sibTrans" cxnId="{C15AE9EB-2964-4D17-83CE-5D2B1CE0FDFE}">
      <dgm:prSet/>
      <dgm:spPr/>
      <dgm:t>
        <a:bodyPr/>
        <a:lstStyle/>
        <a:p>
          <a:endParaRPr lang="en-US"/>
        </a:p>
      </dgm:t>
    </dgm:pt>
    <dgm:pt modelId="{1C10D200-F309-44AD-873F-A48D882B3CED}">
      <dgm:prSet/>
      <dgm:spPr/>
      <dgm:t>
        <a:bodyPr/>
        <a:lstStyle/>
        <a:p>
          <a:r>
            <a:rPr lang="en-US"/>
            <a:t>Impacts and results</a:t>
          </a:r>
        </a:p>
      </dgm:t>
    </dgm:pt>
    <dgm:pt modelId="{C523B6AC-65F1-4D95-B298-5560C7C3816E}" type="parTrans" cxnId="{EB13E743-AF4F-45A2-B4D1-1D79DE747A8A}">
      <dgm:prSet/>
      <dgm:spPr/>
      <dgm:t>
        <a:bodyPr/>
        <a:lstStyle/>
        <a:p>
          <a:endParaRPr lang="en-US"/>
        </a:p>
      </dgm:t>
    </dgm:pt>
    <dgm:pt modelId="{78AAA390-3B95-44A9-B040-CDD7B8E63313}" type="sibTrans" cxnId="{EB13E743-AF4F-45A2-B4D1-1D79DE747A8A}">
      <dgm:prSet/>
      <dgm:spPr/>
      <dgm:t>
        <a:bodyPr/>
        <a:lstStyle/>
        <a:p>
          <a:endParaRPr lang="en-US"/>
        </a:p>
      </dgm:t>
    </dgm:pt>
    <dgm:pt modelId="{D053F8D5-6285-4F3A-882A-D5816A43FB26}" type="pres">
      <dgm:prSet presAssocID="{F56F470A-917B-4CD7-8BDB-F68D90FE15FF}" presName="diagram" presStyleCnt="0">
        <dgm:presLayoutVars>
          <dgm:dir/>
          <dgm:resizeHandles val="exact"/>
        </dgm:presLayoutVars>
      </dgm:prSet>
      <dgm:spPr/>
    </dgm:pt>
    <dgm:pt modelId="{3588AEBF-02C2-40C0-BF9D-F0A515071F40}" type="pres">
      <dgm:prSet presAssocID="{818BD3E5-2171-4623-8D36-D24A53FC584C}" presName="node" presStyleLbl="node1" presStyleIdx="0" presStyleCnt="6">
        <dgm:presLayoutVars>
          <dgm:bulletEnabled val="1"/>
        </dgm:presLayoutVars>
      </dgm:prSet>
      <dgm:spPr/>
    </dgm:pt>
    <dgm:pt modelId="{4628A8D2-4E8A-492B-9F9F-71C187F4BE01}" type="pres">
      <dgm:prSet presAssocID="{96DBBF60-02A6-420F-B646-AB7E80D5CABE}" presName="sibTrans" presStyleCnt="0"/>
      <dgm:spPr/>
    </dgm:pt>
    <dgm:pt modelId="{2F90DFE4-D65A-490B-ADD4-71D903CD6573}" type="pres">
      <dgm:prSet presAssocID="{86A638F6-BADF-457A-8609-F9D978D0519A}" presName="node" presStyleLbl="node1" presStyleIdx="1" presStyleCnt="6">
        <dgm:presLayoutVars>
          <dgm:bulletEnabled val="1"/>
        </dgm:presLayoutVars>
      </dgm:prSet>
      <dgm:spPr/>
    </dgm:pt>
    <dgm:pt modelId="{A3204F7C-BA7B-404F-9953-347B6BF2492E}" type="pres">
      <dgm:prSet presAssocID="{3D9AB79C-AB04-430A-9919-D8DB54E05124}" presName="sibTrans" presStyleCnt="0"/>
      <dgm:spPr/>
    </dgm:pt>
    <dgm:pt modelId="{10C2FC91-D4A6-488A-90DD-71B53B12342E}" type="pres">
      <dgm:prSet presAssocID="{DF337910-42A9-4200-A181-18F301192D36}" presName="node" presStyleLbl="node1" presStyleIdx="2" presStyleCnt="6">
        <dgm:presLayoutVars>
          <dgm:bulletEnabled val="1"/>
        </dgm:presLayoutVars>
      </dgm:prSet>
      <dgm:spPr/>
    </dgm:pt>
    <dgm:pt modelId="{CCCA9F14-11C1-45C3-9337-C575D4DD1D19}" type="pres">
      <dgm:prSet presAssocID="{8107AB61-4D1B-4D56-A422-5FF0799ED6EF}" presName="sibTrans" presStyleCnt="0"/>
      <dgm:spPr/>
    </dgm:pt>
    <dgm:pt modelId="{01D9704F-47D0-44DC-991E-B78239AEA298}" type="pres">
      <dgm:prSet presAssocID="{4D0748BC-B330-477D-8566-71BE63ED7C43}" presName="node" presStyleLbl="node1" presStyleIdx="3" presStyleCnt="6">
        <dgm:presLayoutVars>
          <dgm:bulletEnabled val="1"/>
        </dgm:presLayoutVars>
      </dgm:prSet>
      <dgm:spPr/>
    </dgm:pt>
    <dgm:pt modelId="{8AABFDD5-3745-4DFE-A8AA-A612E07F9C5C}" type="pres">
      <dgm:prSet presAssocID="{E4EE0639-2BA3-406F-8211-38140D1E746C}" presName="sibTrans" presStyleCnt="0"/>
      <dgm:spPr/>
    </dgm:pt>
    <dgm:pt modelId="{35F74F57-8226-4F39-A799-D03B66CFE4D1}" type="pres">
      <dgm:prSet presAssocID="{FFEA5835-8A5B-4615-8709-1A145C730059}" presName="node" presStyleLbl="node1" presStyleIdx="4" presStyleCnt="6">
        <dgm:presLayoutVars>
          <dgm:bulletEnabled val="1"/>
        </dgm:presLayoutVars>
      </dgm:prSet>
      <dgm:spPr/>
    </dgm:pt>
    <dgm:pt modelId="{0022CF62-B5E3-49D9-871C-7826AF8AB9F2}" type="pres">
      <dgm:prSet presAssocID="{69454CA7-AD6A-4C36-B0FB-1DD22BF9F87A}" presName="sibTrans" presStyleCnt="0"/>
      <dgm:spPr/>
    </dgm:pt>
    <dgm:pt modelId="{05A786EB-338D-43C1-B46F-602587812A44}" type="pres">
      <dgm:prSet presAssocID="{1C10D200-F309-44AD-873F-A48D882B3CED}" presName="node" presStyleLbl="node1" presStyleIdx="5" presStyleCnt="6">
        <dgm:presLayoutVars>
          <dgm:bulletEnabled val="1"/>
        </dgm:presLayoutVars>
      </dgm:prSet>
      <dgm:spPr/>
    </dgm:pt>
  </dgm:ptLst>
  <dgm:cxnLst>
    <dgm:cxn modelId="{CB93C208-B165-4434-B834-37885974B22B}" type="presOf" srcId="{FFEA5835-8A5B-4615-8709-1A145C730059}" destId="{35F74F57-8226-4F39-A799-D03B66CFE4D1}" srcOrd="0" destOrd="0" presId="urn:microsoft.com/office/officeart/2005/8/layout/default"/>
    <dgm:cxn modelId="{EB13E743-AF4F-45A2-B4D1-1D79DE747A8A}" srcId="{F56F470A-917B-4CD7-8BDB-F68D90FE15FF}" destId="{1C10D200-F309-44AD-873F-A48D882B3CED}" srcOrd="5" destOrd="0" parTransId="{C523B6AC-65F1-4D95-B298-5560C7C3816E}" sibTransId="{78AAA390-3B95-44A9-B040-CDD7B8E63313}"/>
    <dgm:cxn modelId="{F6ABA367-E81A-450D-AC51-7A08FA4E4E8B}" srcId="{F56F470A-917B-4CD7-8BDB-F68D90FE15FF}" destId="{86A638F6-BADF-457A-8609-F9D978D0519A}" srcOrd="1" destOrd="0" parTransId="{E3F1ECC3-7C29-4260-A995-1211AE4011FB}" sibTransId="{3D9AB79C-AB04-430A-9919-D8DB54E05124}"/>
    <dgm:cxn modelId="{9E6BD049-BE20-472D-A273-95255F8CE532}" type="presOf" srcId="{F56F470A-917B-4CD7-8BDB-F68D90FE15FF}" destId="{D053F8D5-6285-4F3A-882A-D5816A43FB26}" srcOrd="0" destOrd="0" presId="urn:microsoft.com/office/officeart/2005/8/layout/default"/>
    <dgm:cxn modelId="{C4C8BC76-68B7-453F-B642-F115EE1074BA}" srcId="{F56F470A-917B-4CD7-8BDB-F68D90FE15FF}" destId="{4D0748BC-B330-477D-8566-71BE63ED7C43}" srcOrd="3" destOrd="0" parTransId="{F8AF690C-1AFA-4552-B2B6-EB16B7BF3C6D}" sibTransId="{E4EE0639-2BA3-406F-8211-38140D1E746C}"/>
    <dgm:cxn modelId="{44B23081-BB46-4520-9ED6-FB82E8663CE5}" type="presOf" srcId="{1C10D200-F309-44AD-873F-A48D882B3CED}" destId="{05A786EB-338D-43C1-B46F-602587812A44}" srcOrd="0" destOrd="0" presId="urn:microsoft.com/office/officeart/2005/8/layout/default"/>
    <dgm:cxn modelId="{82A9F193-BE48-415A-8997-EBF20B4C12DA}" type="presOf" srcId="{4D0748BC-B330-477D-8566-71BE63ED7C43}" destId="{01D9704F-47D0-44DC-991E-B78239AEA298}" srcOrd="0" destOrd="0" presId="urn:microsoft.com/office/officeart/2005/8/layout/default"/>
    <dgm:cxn modelId="{48C82597-1ED0-4371-942B-70E4D2696EF8}" srcId="{F56F470A-917B-4CD7-8BDB-F68D90FE15FF}" destId="{DF337910-42A9-4200-A181-18F301192D36}" srcOrd="2" destOrd="0" parTransId="{34573EF4-3D0D-4ACD-99C6-93C9C71D2FDB}" sibTransId="{8107AB61-4D1B-4D56-A422-5FF0799ED6EF}"/>
    <dgm:cxn modelId="{1F086B9A-AF79-435C-83FF-94BAE7ECC16F}" srcId="{F56F470A-917B-4CD7-8BDB-F68D90FE15FF}" destId="{818BD3E5-2171-4623-8D36-D24A53FC584C}" srcOrd="0" destOrd="0" parTransId="{44CAA386-0DC5-437C-9A2A-5FF68E6A7187}" sibTransId="{96DBBF60-02A6-420F-B646-AB7E80D5CABE}"/>
    <dgm:cxn modelId="{98C4CEC0-238B-4BBA-8805-0F34BFFF51D9}" type="presOf" srcId="{818BD3E5-2171-4623-8D36-D24A53FC584C}" destId="{3588AEBF-02C2-40C0-BF9D-F0A515071F40}" srcOrd="0" destOrd="0" presId="urn:microsoft.com/office/officeart/2005/8/layout/default"/>
    <dgm:cxn modelId="{FAF0E9D8-A2CE-4E5A-90D4-CDFD1F451F7A}" type="presOf" srcId="{DF337910-42A9-4200-A181-18F301192D36}" destId="{10C2FC91-D4A6-488A-90DD-71B53B12342E}" srcOrd="0" destOrd="0" presId="urn:microsoft.com/office/officeart/2005/8/layout/default"/>
    <dgm:cxn modelId="{7A05E4E0-42BC-4399-9EAA-EEAEF1A109CA}" type="presOf" srcId="{86A638F6-BADF-457A-8609-F9D978D0519A}" destId="{2F90DFE4-D65A-490B-ADD4-71D903CD6573}" srcOrd="0" destOrd="0" presId="urn:microsoft.com/office/officeart/2005/8/layout/default"/>
    <dgm:cxn modelId="{C15AE9EB-2964-4D17-83CE-5D2B1CE0FDFE}" srcId="{F56F470A-917B-4CD7-8BDB-F68D90FE15FF}" destId="{FFEA5835-8A5B-4615-8709-1A145C730059}" srcOrd="4" destOrd="0" parTransId="{845E6780-A016-4B15-B23D-BCBB01617A39}" sibTransId="{69454CA7-AD6A-4C36-B0FB-1DD22BF9F87A}"/>
    <dgm:cxn modelId="{161DC7F1-4730-4C66-A9A2-F709B22635C2}" type="presParOf" srcId="{D053F8D5-6285-4F3A-882A-D5816A43FB26}" destId="{3588AEBF-02C2-40C0-BF9D-F0A515071F40}" srcOrd="0" destOrd="0" presId="urn:microsoft.com/office/officeart/2005/8/layout/default"/>
    <dgm:cxn modelId="{DDAB78AC-FE45-45B6-BC77-ACF4F201FF7B}" type="presParOf" srcId="{D053F8D5-6285-4F3A-882A-D5816A43FB26}" destId="{4628A8D2-4E8A-492B-9F9F-71C187F4BE01}" srcOrd="1" destOrd="0" presId="urn:microsoft.com/office/officeart/2005/8/layout/default"/>
    <dgm:cxn modelId="{4038B241-9DC8-41F3-BE0A-733129DE02E2}" type="presParOf" srcId="{D053F8D5-6285-4F3A-882A-D5816A43FB26}" destId="{2F90DFE4-D65A-490B-ADD4-71D903CD6573}" srcOrd="2" destOrd="0" presId="urn:microsoft.com/office/officeart/2005/8/layout/default"/>
    <dgm:cxn modelId="{F1344609-6E6A-4BCA-8610-42563A04B283}" type="presParOf" srcId="{D053F8D5-6285-4F3A-882A-D5816A43FB26}" destId="{A3204F7C-BA7B-404F-9953-347B6BF2492E}" srcOrd="3" destOrd="0" presId="urn:microsoft.com/office/officeart/2005/8/layout/default"/>
    <dgm:cxn modelId="{E3F2D77D-95A4-4552-9567-85481132ED10}" type="presParOf" srcId="{D053F8D5-6285-4F3A-882A-D5816A43FB26}" destId="{10C2FC91-D4A6-488A-90DD-71B53B12342E}" srcOrd="4" destOrd="0" presId="urn:microsoft.com/office/officeart/2005/8/layout/default"/>
    <dgm:cxn modelId="{12490A8A-3D50-4E8D-8C1C-242540473BAF}" type="presParOf" srcId="{D053F8D5-6285-4F3A-882A-D5816A43FB26}" destId="{CCCA9F14-11C1-45C3-9337-C575D4DD1D19}" srcOrd="5" destOrd="0" presId="urn:microsoft.com/office/officeart/2005/8/layout/default"/>
    <dgm:cxn modelId="{9D2B0A13-4753-4F3F-9EBC-28658E89280B}" type="presParOf" srcId="{D053F8D5-6285-4F3A-882A-D5816A43FB26}" destId="{01D9704F-47D0-44DC-991E-B78239AEA298}" srcOrd="6" destOrd="0" presId="urn:microsoft.com/office/officeart/2005/8/layout/default"/>
    <dgm:cxn modelId="{87CF0029-C077-46B3-8B48-7AED1A519671}" type="presParOf" srcId="{D053F8D5-6285-4F3A-882A-D5816A43FB26}" destId="{8AABFDD5-3745-4DFE-A8AA-A612E07F9C5C}" srcOrd="7" destOrd="0" presId="urn:microsoft.com/office/officeart/2005/8/layout/default"/>
    <dgm:cxn modelId="{3C3280E4-8804-4C56-893C-F28D9211C0AA}" type="presParOf" srcId="{D053F8D5-6285-4F3A-882A-D5816A43FB26}" destId="{35F74F57-8226-4F39-A799-D03B66CFE4D1}" srcOrd="8" destOrd="0" presId="urn:microsoft.com/office/officeart/2005/8/layout/default"/>
    <dgm:cxn modelId="{A0375C91-FF01-4B78-8E3D-215C8C679314}" type="presParOf" srcId="{D053F8D5-6285-4F3A-882A-D5816A43FB26}" destId="{0022CF62-B5E3-49D9-871C-7826AF8AB9F2}" srcOrd="9" destOrd="0" presId="urn:microsoft.com/office/officeart/2005/8/layout/default"/>
    <dgm:cxn modelId="{217A6097-F33A-4C0F-9FE6-E01B83496CD5}" type="presParOf" srcId="{D053F8D5-6285-4F3A-882A-D5816A43FB26}" destId="{05A786EB-338D-43C1-B46F-602587812A4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6763A5-57D9-4429-829C-2464FE8A4E4E}"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A444723A-CE68-4178-AC1A-94BC43B6866A}">
      <dgm:prSet/>
      <dgm:spPr>
        <a:ln>
          <a:solidFill>
            <a:srgbClr val="71BCB4"/>
          </a:solidFill>
        </a:ln>
      </dgm:spPr>
      <dgm:t>
        <a:bodyPr/>
        <a:lstStyle/>
        <a:p>
          <a:pPr rtl="0">
            <a:defRPr b="1"/>
          </a:pPr>
          <a:r>
            <a:rPr lang="en-US">
              <a:latin typeface="Calibri"/>
            </a:rPr>
            <a:t>Applicants: Loan requirements other technical assistance</a:t>
          </a:r>
          <a:endParaRPr lang="en-US"/>
        </a:p>
      </dgm:t>
    </dgm:pt>
    <dgm:pt modelId="{638F971E-7697-432D-AC54-66BEBC2E566F}" type="parTrans" cxnId="{1D8C6005-B61A-4E16-B996-084382921E4F}">
      <dgm:prSet/>
      <dgm:spPr/>
      <dgm:t>
        <a:bodyPr/>
        <a:lstStyle/>
        <a:p>
          <a:endParaRPr lang="en-US"/>
        </a:p>
      </dgm:t>
    </dgm:pt>
    <dgm:pt modelId="{D5C29B10-46FE-4EA5-979F-3B4456F398B7}" type="sibTrans" cxnId="{1D8C6005-B61A-4E16-B996-084382921E4F}">
      <dgm:prSet/>
      <dgm:spPr/>
      <dgm:t>
        <a:bodyPr/>
        <a:lstStyle/>
        <a:p>
          <a:endParaRPr lang="en-US"/>
        </a:p>
      </dgm:t>
    </dgm:pt>
    <dgm:pt modelId="{B9706E18-BCF7-4D6B-9A81-DF350C32E562}">
      <dgm:prSet/>
      <dgm:spPr>
        <a:ln>
          <a:solidFill>
            <a:srgbClr val="71BCB4"/>
          </a:solidFill>
        </a:ln>
      </dgm:spPr>
      <dgm:t>
        <a:bodyPr anchor="t"/>
        <a:lstStyle/>
        <a:p>
          <a:pPr rtl="0">
            <a:defRPr b="1"/>
          </a:pPr>
          <a:r>
            <a:rPr lang="en-US">
              <a:latin typeface="Calibri"/>
            </a:rPr>
            <a:t>Modernization: </a:t>
          </a:r>
          <a:br>
            <a:rPr lang="en-US">
              <a:latin typeface="Calibri"/>
            </a:rPr>
          </a:br>
          <a:r>
            <a:rPr lang="en-US">
              <a:latin typeface="Calibri"/>
            </a:rPr>
            <a:t>Clean</a:t>
          </a:r>
          <a:r>
            <a:rPr lang="en-US"/>
            <a:t> Water Funding Hub</a:t>
          </a:r>
        </a:p>
      </dgm:t>
    </dgm:pt>
    <dgm:pt modelId="{185F90C2-36F2-44D4-B684-2E5A374DF753}" type="parTrans" cxnId="{76AE1B67-1ADE-4E5B-B86A-CB56F563839E}">
      <dgm:prSet/>
      <dgm:spPr/>
      <dgm:t>
        <a:bodyPr/>
        <a:lstStyle/>
        <a:p>
          <a:endParaRPr lang="en-US"/>
        </a:p>
      </dgm:t>
    </dgm:pt>
    <dgm:pt modelId="{FC37E4E7-EA58-4F32-8855-30ACC3631017}" type="sibTrans" cxnId="{76AE1B67-1ADE-4E5B-B86A-CB56F563839E}">
      <dgm:prSet/>
      <dgm:spPr/>
      <dgm:t>
        <a:bodyPr/>
        <a:lstStyle/>
        <a:p>
          <a:endParaRPr lang="en-US"/>
        </a:p>
      </dgm:t>
    </dgm:pt>
    <dgm:pt modelId="{49A96AF2-1E68-4F1A-9FE8-5FB6A32C7C1D}">
      <dgm:prSet phldr="0"/>
      <dgm:spPr>
        <a:ln>
          <a:solidFill>
            <a:srgbClr val="71BCB4"/>
          </a:solidFill>
        </a:ln>
      </dgm:spPr>
      <dgm:t>
        <a:bodyPr/>
        <a:lstStyle/>
        <a:p>
          <a:pPr rtl="0">
            <a:defRPr b="1"/>
          </a:pPr>
          <a:r>
            <a:rPr lang="en-US">
              <a:latin typeface="Calibri"/>
            </a:rPr>
            <a:t> Loan Administration: </a:t>
          </a:r>
          <a:br>
            <a:rPr lang="en-US">
              <a:latin typeface="Calibri"/>
            </a:rPr>
          </a:br>
          <a:r>
            <a:rPr lang="en-US">
              <a:latin typeface="Calibri"/>
            </a:rPr>
            <a:t>Adding staffing</a:t>
          </a:r>
        </a:p>
      </dgm:t>
    </dgm:pt>
    <dgm:pt modelId="{73D8A228-FF0C-4864-8933-AACA8FF70F80}" type="parTrans" cxnId="{28C91933-BF5A-49FA-B215-FEEEE2BE3DDF}">
      <dgm:prSet/>
      <dgm:spPr/>
    </dgm:pt>
    <dgm:pt modelId="{5DECB514-1EBA-4DAF-840F-CD7A56160AA5}" type="sibTrans" cxnId="{28C91933-BF5A-49FA-B215-FEEEE2BE3DDF}">
      <dgm:prSet/>
      <dgm:spPr/>
    </dgm:pt>
    <dgm:pt modelId="{68D92F54-96A9-4F3F-A4CC-D4C6438BCC49}" type="pres">
      <dgm:prSet presAssocID="{5A6763A5-57D9-4429-829C-2464FE8A4E4E}" presName="Name0" presStyleCnt="0">
        <dgm:presLayoutVars>
          <dgm:dir/>
          <dgm:resizeHandles val="exact"/>
        </dgm:presLayoutVars>
      </dgm:prSet>
      <dgm:spPr/>
    </dgm:pt>
    <dgm:pt modelId="{B23D46B2-7726-4A58-AB60-0E5CB4B970E2}" type="pres">
      <dgm:prSet presAssocID="{A444723A-CE68-4178-AC1A-94BC43B6866A}" presName="composite" presStyleCnt="0"/>
      <dgm:spPr/>
    </dgm:pt>
    <dgm:pt modelId="{42C7AA09-ACD9-42F6-ABB6-380DE4D61FA0}" type="pres">
      <dgm:prSet presAssocID="{A444723A-CE68-4178-AC1A-94BC43B6866A}" presName="bgChev" presStyleLbl="node1" presStyleIdx="0" presStyleCnt="3"/>
      <dgm:spPr>
        <a:solidFill>
          <a:srgbClr val="71BCB4"/>
        </a:solidFill>
      </dgm:spPr>
    </dgm:pt>
    <dgm:pt modelId="{8DDA7159-C36B-471F-B792-28FFC4307A80}" type="pres">
      <dgm:prSet presAssocID="{A444723A-CE68-4178-AC1A-94BC43B6866A}" presName="txNode" presStyleLbl="fgAcc1" presStyleIdx="0" presStyleCnt="3">
        <dgm:presLayoutVars>
          <dgm:bulletEnabled val="1"/>
        </dgm:presLayoutVars>
      </dgm:prSet>
      <dgm:spPr/>
    </dgm:pt>
    <dgm:pt modelId="{CC4BDB9A-F003-4B47-8936-19F2D150E4DE}" type="pres">
      <dgm:prSet presAssocID="{D5C29B10-46FE-4EA5-979F-3B4456F398B7}" presName="compositeSpace" presStyleCnt="0"/>
      <dgm:spPr/>
    </dgm:pt>
    <dgm:pt modelId="{07E814E3-AE9D-407A-83B7-1A1536E3113F}" type="pres">
      <dgm:prSet presAssocID="{49A96AF2-1E68-4F1A-9FE8-5FB6A32C7C1D}" presName="composite" presStyleCnt="0"/>
      <dgm:spPr/>
    </dgm:pt>
    <dgm:pt modelId="{AA0992B5-3DCB-480E-BF40-0DFC7017FB34}" type="pres">
      <dgm:prSet presAssocID="{49A96AF2-1E68-4F1A-9FE8-5FB6A32C7C1D}" presName="bgChev" presStyleLbl="node1" presStyleIdx="1" presStyleCnt="3"/>
      <dgm:spPr>
        <a:solidFill>
          <a:srgbClr val="71BCB4"/>
        </a:solidFill>
      </dgm:spPr>
    </dgm:pt>
    <dgm:pt modelId="{E8EA9ED2-7A7A-4213-8832-3239C3447B2C}" type="pres">
      <dgm:prSet presAssocID="{49A96AF2-1E68-4F1A-9FE8-5FB6A32C7C1D}" presName="txNode" presStyleLbl="fgAcc1" presStyleIdx="1" presStyleCnt="3">
        <dgm:presLayoutVars>
          <dgm:bulletEnabled val="1"/>
        </dgm:presLayoutVars>
      </dgm:prSet>
      <dgm:spPr/>
    </dgm:pt>
    <dgm:pt modelId="{D4BD175C-3D13-4651-BBC9-F738AB116DD9}" type="pres">
      <dgm:prSet presAssocID="{5DECB514-1EBA-4DAF-840F-CD7A56160AA5}" presName="compositeSpace" presStyleCnt="0"/>
      <dgm:spPr/>
    </dgm:pt>
    <dgm:pt modelId="{9377C3D4-93B2-4326-80C5-8352CD8560DE}" type="pres">
      <dgm:prSet presAssocID="{B9706E18-BCF7-4D6B-9A81-DF350C32E562}" presName="composite" presStyleCnt="0"/>
      <dgm:spPr/>
    </dgm:pt>
    <dgm:pt modelId="{9DAD2181-8C64-4D99-9DD3-8522C0B0A280}" type="pres">
      <dgm:prSet presAssocID="{B9706E18-BCF7-4D6B-9A81-DF350C32E562}" presName="bgChev" presStyleLbl="node1" presStyleIdx="2" presStyleCnt="3"/>
      <dgm:spPr>
        <a:solidFill>
          <a:srgbClr val="71BCB4"/>
        </a:solidFill>
      </dgm:spPr>
    </dgm:pt>
    <dgm:pt modelId="{8A9FF665-3359-4A4D-9309-F483A0744359}" type="pres">
      <dgm:prSet presAssocID="{B9706E18-BCF7-4D6B-9A81-DF350C32E562}" presName="txNode" presStyleLbl="fgAcc1" presStyleIdx="2" presStyleCnt="3">
        <dgm:presLayoutVars>
          <dgm:bulletEnabled val="1"/>
        </dgm:presLayoutVars>
      </dgm:prSet>
      <dgm:spPr/>
    </dgm:pt>
  </dgm:ptLst>
  <dgm:cxnLst>
    <dgm:cxn modelId="{1D8C6005-B61A-4E16-B996-084382921E4F}" srcId="{5A6763A5-57D9-4429-829C-2464FE8A4E4E}" destId="{A444723A-CE68-4178-AC1A-94BC43B6866A}" srcOrd="0" destOrd="0" parTransId="{638F971E-7697-432D-AC54-66BEBC2E566F}" sibTransId="{D5C29B10-46FE-4EA5-979F-3B4456F398B7}"/>
    <dgm:cxn modelId="{28C91933-BF5A-49FA-B215-FEEEE2BE3DDF}" srcId="{5A6763A5-57D9-4429-829C-2464FE8A4E4E}" destId="{49A96AF2-1E68-4F1A-9FE8-5FB6A32C7C1D}" srcOrd="1" destOrd="0" parTransId="{73D8A228-FF0C-4864-8933-AACA8FF70F80}" sibTransId="{5DECB514-1EBA-4DAF-840F-CD7A56160AA5}"/>
    <dgm:cxn modelId="{76AE1B67-1ADE-4E5B-B86A-CB56F563839E}" srcId="{5A6763A5-57D9-4429-829C-2464FE8A4E4E}" destId="{B9706E18-BCF7-4D6B-9A81-DF350C32E562}" srcOrd="2" destOrd="0" parTransId="{185F90C2-36F2-44D4-B684-2E5A374DF753}" sibTransId="{FC37E4E7-EA58-4F32-8855-30ACC3631017}"/>
    <dgm:cxn modelId="{2728C4C2-B30A-434B-BA87-8E1353FDEB23}" type="presOf" srcId="{A444723A-CE68-4178-AC1A-94BC43B6866A}" destId="{8DDA7159-C36B-471F-B792-28FFC4307A80}" srcOrd="0" destOrd="0" presId="urn:microsoft.com/office/officeart/2005/8/layout/chevronAccent+Icon"/>
    <dgm:cxn modelId="{E48370C5-FC67-4CC6-BFD3-B4F45A742A49}" type="presOf" srcId="{49A96AF2-1E68-4F1A-9FE8-5FB6A32C7C1D}" destId="{E8EA9ED2-7A7A-4213-8832-3239C3447B2C}" srcOrd="0" destOrd="0" presId="urn:microsoft.com/office/officeart/2005/8/layout/chevronAccent+Icon"/>
    <dgm:cxn modelId="{49FD0FE4-B007-4523-A17F-D5AAAE5E5FB3}" type="presOf" srcId="{5A6763A5-57D9-4429-829C-2464FE8A4E4E}" destId="{68D92F54-96A9-4F3F-A4CC-D4C6438BCC49}" srcOrd="0" destOrd="0" presId="urn:microsoft.com/office/officeart/2005/8/layout/chevronAccent+Icon"/>
    <dgm:cxn modelId="{4D4001F7-7173-48AA-848F-FBE1B2D1F2A6}" type="presOf" srcId="{B9706E18-BCF7-4D6B-9A81-DF350C32E562}" destId="{8A9FF665-3359-4A4D-9309-F483A0744359}" srcOrd="0" destOrd="0" presId="urn:microsoft.com/office/officeart/2005/8/layout/chevronAccent+Icon"/>
    <dgm:cxn modelId="{E6C50197-5E50-4605-8DCF-C1B0EAF7D260}" type="presParOf" srcId="{68D92F54-96A9-4F3F-A4CC-D4C6438BCC49}" destId="{B23D46B2-7726-4A58-AB60-0E5CB4B970E2}" srcOrd="0" destOrd="0" presId="urn:microsoft.com/office/officeart/2005/8/layout/chevronAccent+Icon"/>
    <dgm:cxn modelId="{7B8FDA67-C259-41E5-B461-BCDAB76547E9}" type="presParOf" srcId="{B23D46B2-7726-4A58-AB60-0E5CB4B970E2}" destId="{42C7AA09-ACD9-42F6-ABB6-380DE4D61FA0}" srcOrd="0" destOrd="0" presId="urn:microsoft.com/office/officeart/2005/8/layout/chevronAccent+Icon"/>
    <dgm:cxn modelId="{5158D664-3AAB-4963-8F9C-36C939968859}" type="presParOf" srcId="{B23D46B2-7726-4A58-AB60-0E5CB4B970E2}" destId="{8DDA7159-C36B-471F-B792-28FFC4307A80}" srcOrd="1" destOrd="0" presId="urn:microsoft.com/office/officeart/2005/8/layout/chevronAccent+Icon"/>
    <dgm:cxn modelId="{F0D9AA6B-EF87-4E4F-B7F5-ABCCDC12709A}" type="presParOf" srcId="{68D92F54-96A9-4F3F-A4CC-D4C6438BCC49}" destId="{CC4BDB9A-F003-4B47-8936-19F2D150E4DE}" srcOrd="1" destOrd="0" presId="urn:microsoft.com/office/officeart/2005/8/layout/chevronAccent+Icon"/>
    <dgm:cxn modelId="{1BBE4278-83F6-4606-9060-11AB88691861}" type="presParOf" srcId="{68D92F54-96A9-4F3F-A4CC-D4C6438BCC49}" destId="{07E814E3-AE9D-407A-83B7-1A1536E3113F}" srcOrd="2" destOrd="0" presId="urn:microsoft.com/office/officeart/2005/8/layout/chevronAccent+Icon"/>
    <dgm:cxn modelId="{9105946F-F820-469C-9F70-B7ED1F7A6B5E}" type="presParOf" srcId="{07E814E3-AE9D-407A-83B7-1A1536E3113F}" destId="{AA0992B5-3DCB-480E-BF40-0DFC7017FB34}" srcOrd="0" destOrd="0" presId="urn:microsoft.com/office/officeart/2005/8/layout/chevronAccent+Icon"/>
    <dgm:cxn modelId="{214E21A3-9302-402B-A306-6DD29B8BD9B9}" type="presParOf" srcId="{07E814E3-AE9D-407A-83B7-1A1536E3113F}" destId="{E8EA9ED2-7A7A-4213-8832-3239C3447B2C}" srcOrd="1" destOrd="0" presId="urn:microsoft.com/office/officeart/2005/8/layout/chevronAccent+Icon"/>
    <dgm:cxn modelId="{40B90810-EFAB-487B-BE43-61D59B73F246}" type="presParOf" srcId="{68D92F54-96A9-4F3F-A4CC-D4C6438BCC49}" destId="{D4BD175C-3D13-4651-BBC9-F738AB116DD9}" srcOrd="3" destOrd="0" presId="urn:microsoft.com/office/officeart/2005/8/layout/chevronAccent+Icon"/>
    <dgm:cxn modelId="{B273D58B-3252-4799-AD9B-9F37E93FECD0}" type="presParOf" srcId="{68D92F54-96A9-4F3F-A4CC-D4C6438BCC49}" destId="{9377C3D4-93B2-4326-80C5-8352CD8560DE}" srcOrd="4" destOrd="0" presId="urn:microsoft.com/office/officeart/2005/8/layout/chevronAccent+Icon"/>
    <dgm:cxn modelId="{6D20F550-7576-4FEC-A3EA-CC9EE6400E80}" type="presParOf" srcId="{9377C3D4-93B2-4326-80C5-8352CD8560DE}" destId="{9DAD2181-8C64-4D99-9DD3-8522C0B0A280}" srcOrd="0" destOrd="0" presId="urn:microsoft.com/office/officeart/2005/8/layout/chevronAccent+Icon"/>
    <dgm:cxn modelId="{B811B1B3-2AE9-4ED7-BA42-1D84B14DC8CD}" type="presParOf" srcId="{9377C3D4-93B2-4326-80C5-8352CD8560DE}" destId="{8A9FF665-3359-4A4D-9309-F483A0744359}"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E659A6-68D6-4630-870A-80ADA40E9740}" type="doc">
      <dgm:prSet loTypeId="urn:microsoft.com/office/officeart/2005/8/layout/matrix3" loCatId="matrix" qsTypeId="urn:microsoft.com/office/officeart/2005/8/quickstyle/simple2" qsCatId="simple" csTypeId="urn:microsoft.com/office/officeart/2005/8/colors/accent2_2" csCatId="accent2" phldr="1"/>
      <dgm:spPr/>
      <dgm:t>
        <a:bodyPr/>
        <a:lstStyle/>
        <a:p>
          <a:endParaRPr lang="en-US"/>
        </a:p>
      </dgm:t>
    </dgm:pt>
    <dgm:pt modelId="{7329EF56-9671-4F30-B61D-9B956FFCED46}">
      <dgm:prSet custT="1"/>
      <dgm:spPr/>
      <dgm:t>
        <a:bodyPr/>
        <a:lstStyle/>
        <a:p>
          <a:r>
            <a:rPr lang="en-US" sz="3600" b="1"/>
            <a:t>COVID</a:t>
          </a:r>
        </a:p>
      </dgm:t>
    </dgm:pt>
    <dgm:pt modelId="{897405A7-13EC-4436-88DA-8C448F470706}" type="parTrans" cxnId="{1B440606-AD4C-4EE0-BE10-4D5D183630B3}">
      <dgm:prSet/>
      <dgm:spPr/>
      <dgm:t>
        <a:bodyPr/>
        <a:lstStyle/>
        <a:p>
          <a:endParaRPr lang="en-US"/>
        </a:p>
      </dgm:t>
    </dgm:pt>
    <dgm:pt modelId="{F0370997-1E3A-4B2A-BDE0-566542BEAF01}" type="sibTrans" cxnId="{1B440606-AD4C-4EE0-BE10-4D5D183630B3}">
      <dgm:prSet/>
      <dgm:spPr/>
      <dgm:t>
        <a:bodyPr/>
        <a:lstStyle/>
        <a:p>
          <a:endParaRPr lang="en-US"/>
        </a:p>
      </dgm:t>
    </dgm:pt>
    <dgm:pt modelId="{3EC4AB1B-5E04-4A2C-B9D1-4CE76021C01E}">
      <dgm:prSet custT="1"/>
      <dgm:spPr/>
      <dgm:t>
        <a:bodyPr/>
        <a:lstStyle/>
        <a:p>
          <a:r>
            <a:rPr lang="en-US" sz="3600" b="1"/>
            <a:t>Wildfire</a:t>
          </a:r>
        </a:p>
      </dgm:t>
    </dgm:pt>
    <dgm:pt modelId="{51760867-DDAF-4102-B143-A26D3372AC2D}" type="parTrans" cxnId="{1A3BB92B-C040-447B-A8B2-4DA0EFDB34D8}">
      <dgm:prSet/>
      <dgm:spPr/>
      <dgm:t>
        <a:bodyPr/>
        <a:lstStyle/>
        <a:p>
          <a:endParaRPr lang="en-US"/>
        </a:p>
      </dgm:t>
    </dgm:pt>
    <dgm:pt modelId="{2EFF0A74-CE05-4866-93DC-766C96638D5C}" type="sibTrans" cxnId="{1A3BB92B-C040-447B-A8B2-4DA0EFDB34D8}">
      <dgm:prSet/>
      <dgm:spPr/>
      <dgm:t>
        <a:bodyPr/>
        <a:lstStyle/>
        <a:p>
          <a:endParaRPr lang="en-US"/>
        </a:p>
      </dgm:t>
    </dgm:pt>
    <dgm:pt modelId="{B5E05CA4-3819-4EAD-B3E6-496D2CC9C4B9}">
      <dgm:prSet custT="1"/>
      <dgm:spPr/>
      <dgm:t>
        <a:bodyPr/>
        <a:lstStyle/>
        <a:p>
          <a:r>
            <a:rPr lang="en-US" sz="3600" b="1"/>
            <a:t>BIL</a:t>
          </a:r>
        </a:p>
      </dgm:t>
    </dgm:pt>
    <dgm:pt modelId="{DED3AA4E-3D1A-4860-A9AE-5D1479057A6C}" type="parTrans" cxnId="{2911ECAA-DFCB-4CB7-866F-4F6926E2086C}">
      <dgm:prSet/>
      <dgm:spPr/>
      <dgm:t>
        <a:bodyPr/>
        <a:lstStyle/>
        <a:p>
          <a:endParaRPr lang="en-US"/>
        </a:p>
      </dgm:t>
    </dgm:pt>
    <dgm:pt modelId="{DAF8AD86-55A7-429F-B294-D116AFB9A4F5}" type="sibTrans" cxnId="{2911ECAA-DFCB-4CB7-866F-4F6926E2086C}">
      <dgm:prSet/>
      <dgm:spPr/>
      <dgm:t>
        <a:bodyPr/>
        <a:lstStyle/>
        <a:p>
          <a:endParaRPr lang="en-US"/>
        </a:p>
      </dgm:t>
    </dgm:pt>
    <dgm:pt modelId="{AB6051E3-9D1F-4A49-A14A-7C1784AF153B}">
      <dgm:prSet custT="1"/>
      <dgm:spPr/>
      <dgm:t>
        <a:bodyPr/>
        <a:lstStyle/>
        <a:p>
          <a:r>
            <a:rPr lang="en-US" sz="3600" b="1"/>
            <a:t>Program changes</a:t>
          </a:r>
        </a:p>
      </dgm:t>
    </dgm:pt>
    <dgm:pt modelId="{4A82B5A1-1F1F-42E0-A6A2-C952E6920AC6}" type="parTrans" cxnId="{D64A39CD-B071-453F-B2B7-7393FDBB318D}">
      <dgm:prSet/>
      <dgm:spPr/>
      <dgm:t>
        <a:bodyPr/>
        <a:lstStyle/>
        <a:p>
          <a:endParaRPr lang="en-US"/>
        </a:p>
      </dgm:t>
    </dgm:pt>
    <dgm:pt modelId="{DF5093A7-4F17-4140-8BC7-4DD830E431E3}" type="sibTrans" cxnId="{D64A39CD-B071-453F-B2B7-7393FDBB318D}">
      <dgm:prSet/>
      <dgm:spPr/>
      <dgm:t>
        <a:bodyPr/>
        <a:lstStyle/>
        <a:p>
          <a:endParaRPr lang="en-US"/>
        </a:p>
      </dgm:t>
    </dgm:pt>
    <dgm:pt modelId="{AD34E8CD-D256-4241-BB55-BD6EF7877893}" type="pres">
      <dgm:prSet presAssocID="{11E659A6-68D6-4630-870A-80ADA40E9740}" presName="matrix" presStyleCnt="0">
        <dgm:presLayoutVars>
          <dgm:chMax val="1"/>
          <dgm:dir/>
          <dgm:resizeHandles val="exact"/>
        </dgm:presLayoutVars>
      </dgm:prSet>
      <dgm:spPr/>
    </dgm:pt>
    <dgm:pt modelId="{B77CB39C-13E7-4E40-BD04-D2D38627F30E}" type="pres">
      <dgm:prSet presAssocID="{11E659A6-68D6-4630-870A-80ADA40E9740}" presName="diamond" presStyleLbl="bgShp" presStyleIdx="0" presStyleCnt="1"/>
      <dgm:spPr/>
    </dgm:pt>
    <dgm:pt modelId="{84DBF9F2-B2E8-421A-A7D5-2A1D375A0337}" type="pres">
      <dgm:prSet presAssocID="{11E659A6-68D6-4630-870A-80ADA40E9740}" presName="quad1" presStyleLbl="node1" presStyleIdx="0" presStyleCnt="4">
        <dgm:presLayoutVars>
          <dgm:chMax val="0"/>
          <dgm:chPref val="0"/>
          <dgm:bulletEnabled val="1"/>
        </dgm:presLayoutVars>
      </dgm:prSet>
      <dgm:spPr/>
    </dgm:pt>
    <dgm:pt modelId="{8D7001A1-AA27-42BB-87EF-49F2FA417E39}" type="pres">
      <dgm:prSet presAssocID="{11E659A6-68D6-4630-870A-80ADA40E9740}" presName="quad2" presStyleLbl="node1" presStyleIdx="1" presStyleCnt="4">
        <dgm:presLayoutVars>
          <dgm:chMax val="0"/>
          <dgm:chPref val="0"/>
          <dgm:bulletEnabled val="1"/>
        </dgm:presLayoutVars>
      </dgm:prSet>
      <dgm:spPr/>
    </dgm:pt>
    <dgm:pt modelId="{60389941-14C6-4984-A948-9102BF4DE69B}" type="pres">
      <dgm:prSet presAssocID="{11E659A6-68D6-4630-870A-80ADA40E9740}" presName="quad3" presStyleLbl="node1" presStyleIdx="2" presStyleCnt="4">
        <dgm:presLayoutVars>
          <dgm:chMax val="0"/>
          <dgm:chPref val="0"/>
          <dgm:bulletEnabled val="1"/>
        </dgm:presLayoutVars>
      </dgm:prSet>
      <dgm:spPr/>
    </dgm:pt>
    <dgm:pt modelId="{6D11BA73-6C49-4451-8113-6BF3E321711A}" type="pres">
      <dgm:prSet presAssocID="{11E659A6-68D6-4630-870A-80ADA40E9740}" presName="quad4" presStyleLbl="node1" presStyleIdx="3" presStyleCnt="4">
        <dgm:presLayoutVars>
          <dgm:chMax val="0"/>
          <dgm:chPref val="0"/>
          <dgm:bulletEnabled val="1"/>
        </dgm:presLayoutVars>
      </dgm:prSet>
      <dgm:spPr/>
    </dgm:pt>
  </dgm:ptLst>
  <dgm:cxnLst>
    <dgm:cxn modelId="{1B440606-AD4C-4EE0-BE10-4D5D183630B3}" srcId="{11E659A6-68D6-4630-870A-80ADA40E9740}" destId="{7329EF56-9671-4F30-B61D-9B956FFCED46}" srcOrd="0" destOrd="0" parTransId="{897405A7-13EC-4436-88DA-8C448F470706}" sibTransId="{F0370997-1E3A-4B2A-BDE0-566542BEAF01}"/>
    <dgm:cxn modelId="{1A3BB92B-C040-447B-A8B2-4DA0EFDB34D8}" srcId="{11E659A6-68D6-4630-870A-80ADA40E9740}" destId="{3EC4AB1B-5E04-4A2C-B9D1-4CE76021C01E}" srcOrd="1" destOrd="0" parTransId="{51760867-DDAF-4102-B143-A26D3372AC2D}" sibTransId="{2EFF0A74-CE05-4866-93DC-766C96638D5C}"/>
    <dgm:cxn modelId="{870E493E-25D7-4F67-9ED7-17DECCF3ADD8}" type="presOf" srcId="{7329EF56-9671-4F30-B61D-9B956FFCED46}" destId="{84DBF9F2-B2E8-421A-A7D5-2A1D375A0337}" srcOrd="0" destOrd="0" presId="urn:microsoft.com/office/officeart/2005/8/layout/matrix3"/>
    <dgm:cxn modelId="{E88AEE4F-E557-42F0-A018-66E4D83EEB7B}" type="presOf" srcId="{B5E05CA4-3819-4EAD-B3E6-496D2CC9C4B9}" destId="{60389941-14C6-4984-A948-9102BF4DE69B}" srcOrd="0" destOrd="0" presId="urn:microsoft.com/office/officeart/2005/8/layout/matrix3"/>
    <dgm:cxn modelId="{4A5F2282-C522-492B-8E07-7ABC389D084B}" type="presOf" srcId="{11E659A6-68D6-4630-870A-80ADA40E9740}" destId="{AD34E8CD-D256-4241-BB55-BD6EF7877893}" srcOrd="0" destOrd="0" presId="urn:microsoft.com/office/officeart/2005/8/layout/matrix3"/>
    <dgm:cxn modelId="{31EAC1A3-F8F0-45C1-92B6-13BCAAA1C513}" type="presOf" srcId="{AB6051E3-9D1F-4A49-A14A-7C1784AF153B}" destId="{6D11BA73-6C49-4451-8113-6BF3E321711A}" srcOrd="0" destOrd="0" presId="urn:microsoft.com/office/officeart/2005/8/layout/matrix3"/>
    <dgm:cxn modelId="{C2A52BA8-4D8C-41A8-8744-5FD1F17EC5D7}" type="presOf" srcId="{3EC4AB1B-5E04-4A2C-B9D1-4CE76021C01E}" destId="{8D7001A1-AA27-42BB-87EF-49F2FA417E39}" srcOrd="0" destOrd="0" presId="urn:microsoft.com/office/officeart/2005/8/layout/matrix3"/>
    <dgm:cxn modelId="{2911ECAA-DFCB-4CB7-866F-4F6926E2086C}" srcId="{11E659A6-68D6-4630-870A-80ADA40E9740}" destId="{B5E05CA4-3819-4EAD-B3E6-496D2CC9C4B9}" srcOrd="2" destOrd="0" parTransId="{DED3AA4E-3D1A-4860-A9AE-5D1479057A6C}" sibTransId="{DAF8AD86-55A7-429F-B294-D116AFB9A4F5}"/>
    <dgm:cxn modelId="{D64A39CD-B071-453F-B2B7-7393FDBB318D}" srcId="{11E659A6-68D6-4630-870A-80ADA40E9740}" destId="{AB6051E3-9D1F-4A49-A14A-7C1784AF153B}" srcOrd="3" destOrd="0" parTransId="{4A82B5A1-1F1F-42E0-A6A2-C952E6920AC6}" sibTransId="{DF5093A7-4F17-4140-8BC7-4DD830E431E3}"/>
    <dgm:cxn modelId="{EC3E3917-F663-4D1C-B358-AB07256449C3}" type="presParOf" srcId="{AD34E8CD-D256-4241-BB55-BD6EF7877893}" destId="{B77CB39C-13E7-4E40-BD04-D2D38627F30E}" srcOrd="0" destOrd="0" presId="urn:microsoft.com/office/officeart/2005/8/layout/matrix3"/>
    <dgm:cxn modelId="{7B73AF08-A967-4EBE-AA88-6360ECC56BCF}" type="presParOf" srcId="{AD34E8CD-D256-4241-BB55-BD6EF7877893}" destId="{84DBF9F2-B2E8-421A-A7D5-2A1D375A0337}" srcOrd="1" destOrd="0" presId="urn:microsoft.com/office/officeart/2005/8/layout/matrix3"/>
    <dgm:cxn modelId="{B666D019-5B1C-4AAD-B271-4EDF43F7970A}" type="presParOf" srcId="{AD34E8CD-D256-4241-BB55-BD6EF7877893}" destId="{8D7001A1-AA27-42BB-87EF-49F2FA417E39}" srcOrd="2" destOrd="0" presId="urn:microsoft.com/office/officeart/2005/8/layout/matrix3"/>
    <dgm:cxn modelId="{4012972A-5C97-4DFE-810D-DB87B88D4DFB}" type="presParOf" srcId="{AD34E8CD-D256-4241-BB55-BD6EF7877893}" destId="{60389941-14C6-4984-A948-9102BF4DE69B}" srcOrd="3" destOrd="0" presId="urn:microsoft.com/office/officeart/2005/8/layout/matrix3"/>
    <dgm:cxn modelId="{25867FE3-D300-49AE-A413-4DC0D9D2EE9D}" type="presParOf" srcId="{AD34E8CD-D256-4241-BB55-BD6EF7877893}" destId="{6D11BA73-6C49-4451-8113-6BF3E321711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DD9E4-4E04-4581-AC51-1251292A07B0}"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8DE1C66A-6C78-4545-B702-9C6834A6FDD7}">
      <dgm:prSet/>
      <dgm:spPr/>
      <dgm:t>
        <a:bodyPr/>
        <a:lstStyle/>
        <a:p>
          <a:r>
            <a:rPr lang="en-US">
              <a:solidFill>
                <a:schemeClr val="bg2"/>
              </a:solidFill>
            </a:rPr>
            <a:t>Rulemaking </a:t>
          </a:r>
        </a:p>
      </dgm:t>
    </dgm:pt>
    <dgm:pt modelId="{9DE1C600-8C80-4EC0-90C9-6185636EC916}" type="parTrans" cxnId="{82B91A66-DFB2-4476-9818-CB345AE2DF44}">
      <dgm:prSet/>
      <dgm:spPr/>
      <dgm:t>
        <a:bodyPr/>
        <a:lstStyle/>
        <a:p>
          <a:endParaRPr lang="en-US"/>
        </a:p>
      </dgm:t>
    </dgm:pt>
    <dgm:pt modelId="{DFABFDE6-7DA3-42DA-B88E-396372FB3C4B}" type="sibTrans" cxnId="{82B91A66-DFB2-4476-9818-CB345AE2DF44}">
      <dgm:prSet/>
      <dgm:spPr/>
      <dgm:t>
        <a:bodyPr/>
        <a:lstStyle/>
        <a:p>
          <a:endParaRPr lang="en-US"/>
        </a:p>
      </dgm:t>
    </dgm:pt>
    <dgm:pt modelId="{EABFBCA2-B053-4A86-B863-783A94993D8E}">
      <dgm:prSet/>
      <dgm:spPr/>
      <dgm:t>
        <a:bodyPr/>
        <a:lstStyle/>
        <a:p>
          <a:r>
            <a:rPr lang="en-US">
              <a:solidFill>
                <a:schemeClr val="bg2"/>
              </a:solidFill>
            </a:rPr>
            <a:t>Principal forgiveness limits</a:t>
          </a:r>
        </a:p>
      </dgm:t>
    </dgm:pt>
    <dgm:pt modelId="{8762E7A0-0FD6-4A07-A6BA-0CE0A7B65667}" type="parTrans" cxnId="{E349D2BE-C1DE-4F13-BCF1-EA1C72AF2C30}">
      <dgm:prSet/>
      <dgm:spPr/>
      <dgm:t>
        <a:bodyPr/>
        <a:lstStyle/>
        <a:p>
          <a:endParaRPr lang="en-US"/>
        </a:p>
      </dgm:t>
    </dgm:pt>
    <dgm:pt modelId="{F60F9357-3F77-427A-A1EF-FB359792C3D4}" type="sibTrans" cxnId="{E349D2BE-C1DE-4F13-BCF1-EA1C72AF2C30}">
      <dgm:prSet/>
      <dgm:spPr/>
      <dgm:t>
        <a:bodyPr/>
        <a:lstStyle/>
        <a:p>
          <a:endParaRPr lang="en-US"/>
        </a:p>
      </dgm:t>
    </dgm:pt>
    <dgm:pt modelId="{2DF4A2E8-F88E-4CB0-B737-89FB52947439}">
      <dgm:prSet/>
      <dgm:spPr/>
      <dgm:t>
        <a:bodyPr/>
        <a:lstStyle/>
        <a:p>
          <a:r>
            <a:rPr lang="en-US">
              <a:solidFill>
                <a:schemeClr val="bg2"/>
              </a:solidFill>
            </a:rPr>
            <a:t>Affordability criteria</a:t>
          </a:r>
        </a:p>
      </dgm:t>
    </dgm:pt>
    <dgm:pt modelId="{7D0C0781-09AB-4C6A-BC3B-C5BBFF0E5DA5}" type="parTrans" cxnId="{38DC54F9-8793-47C3-B57B-FD6CAF46B76A}">
      <dgm:prSet/>
      <dgm:spPr/>
      <dgm:t>
        <a:bodyPr/>
        <a:lstStyle/>
        <a:p>
          <a:endParaRPr lang="en-US"/>
        </a:p>
      </dgm:t>
    </dgm:pt>
    <dgm:pt modelId="{36560365-62C1-45FF-B12E-0873E29B01A5}" type="sibTrans" cxnId="{38DC54F9-8793-47C3-B57B-FD6CAF46B76A}">
      <dgm:prSet/>
      <dgm:spPr/>
      <dgm:t>
        <a:bodyPr/>
        <a:lstStyle/>
        <a:p>
          <a:endParaRPr lang="en-US"/>
        </a:p>
      </dgm:t>
    </dgm:pt>
    <dgm:pt modelId="{03F2F4DF-36DC-49FF-BFE7-D869DADF4354}">
      <dgm:prSet/>
      <dgm:spPr/>
      <dgm:t>
        <a:bodyPr/>
        <a:lstStyle/>
        <a:p>
          <a:r>
            <a:rPr lang="en-US">
              <a:solidFill>
                <a:schemeClr val="bg2"/>
              </a:solidFill>
            </a:rPr>
            <a:t>Environmental Justice metrics</a:t>
          </a:r>
        </a:p>
      </dgm:t>
    </dgm:pt>
    <dgm:pt modelId="{84596950-4149-4AA9-A121-078B508A986B}" type="parTrans" cxnId="{C3633616-F103-4589-9C8D-2D27614AF4BF}">
      <dgm:prSet/>
      <dgm:spPr/>
      <dgm:t>
        <a:bodyPr/>
        <a:lstStyle/>
        <a:p>
          <a:endParaRPr lang="en-US"/>
        </a:p>
      </dgm:t>
    </dgm:pt>
    <dgm:pt modelId="{5AB29FF8-CE0A-4D52-BBB3-CF0536F7CE6A}" type="sibTrans" cxnId="{C3633616-F103-4589-9C8D-2D27614AF4BF}">
      <dgm:prSet/>
      <dgm:spPr/>
      <dgm:t>
        <a:bodyPr/>
        <a:lstStyle/>
        <a:p>
          <a:endParaRPr lang="en-US"/>
        </a:p>
      </dgm:t>
    </dgm:pt>
    <dgm:pt modelId="{FAB128AD-3648-4F39-8D3B-9269B56D9DA9}">
      <dgm:prSet phldr="0"/>
      <dgm:spPr/>
      <dgm:t>
        <a:bodyPr/>
        <a:lstStyle/>
        <a:p>
          <a:pPr rtl="0"/>
          <a:r>
            <a:rPr lang="en-US" dirty="0">
              <a:solidFill>
                <a:schemeClr val="bg2"/>
              </a:solidFill>
            </a:rPr>
            <a:t>Outreach and technical assistance </a:t>
          </a:r>
          <a:endParaRPr lang="en-US" dirty="0">
            <a:latin typeface="+mn-lt"/>
          </a:endParaRPr>
        </a:p>
      </dgm:t>
    </dgm:pt>
    <dgm:pt modelId="{F4F94BAD-F7AF-4714-A79E-76B420938CB0}" type="parTrans" cxnId="{C867BB68-DF78-44B0-BAE3-2C5289E2CAA4}">
      <dgm:prSet/>
      <dgm:spPr/>
      <dgm:t>
        <a:bodyPr/>
        <a:lstStyle/>
        <a:p>
          <a:endParaRPr lang="en-US"/>
        </a:p>
      </dgm:t>
    </dgm:pt>
    <dgm:pt modelId="{A44AF3CF-EB60-4D85-A075-CD1A08395503}" type="sibTrans" cxnId="{C867BB68-DF78-44B0-BAE3-2C5289E2CAA4}">
      <dgm:prSet/>
      <dgm:spPr/>
      <dgm:t>
        <a:bodyPr/>
        <a:lstStyle/>
        <a:p>
          <a:endParaRPr lang="en-US"/>
        </a:p>
      </dgm:t>
    </dgm:pt>
    <dgm:pt modelId="{E82B628D-4BA6-471C-AF33-C759550D23BC}">
      <dgm:prSet/>
      <dgm:spPr/>
      <dgm:t>
        <a:bodyPr/>
        <a:lstStyle/>
        <a:p>
          <a:r>
            <a:rPr lang="en-US" dirty="0">
              <a:solidFill>
                <a:schemeClr val="bg2"/>
              </a:solidFill>
            </a:rPr>
            <a:t>Program guidance – BABA, Emerging Contaminants, IUP, cap grants, EPA coordination</a:t>
          </a:r>
          <a:endParaRPr lang="en-US" dirty="0"/>
        </a:p>
      </dgm:t>
    </dgm:pt>
    <dgm:pt modelId="{11529393-CFB6-42E3-A527-6A8EAFB50B5B}" type="parTrans" cxnId="{49C6D5EB-997C-4F39-9F3E-E41F056A8D69}">
      <dgm:prSet/>
      <dgm:spPr/>
      <dgm:t>
        <a:bodyPr/>
        <a:lstStyle/>
        <a:p>
          <a:endParaRPr lang="en-US"/>
        </a:p>
      </dgm:t>
    </dgm:pt>
    <dgm:pt modelId="{158A037B-0F05-4A0C-A1FE-F334210EB658}" type="sibTrans" cxnId="{49C6D5EB-997C-4F39-9F3E-E41F056A8D69}">
      <dgm:prSet/>
      <dgm:spPr/>
      <dgm:t>
        <a:bodyPr/>
        <a:lstStyle/>
        <a:p>
          <a:endParaRPr lang="en-US"/>
        </a:p>
      </dgm:t>
    </dgm:pt>
    <dgm:pt modelId="{B3993CAB-6A60-4F89-A16E-2D5C3C55DD20}" type="pres">
      <dgm:prSet presAssocID="{BF6DD9E4-4E04-4581-AC51-1251292A07B0}" presName="vert0" presStyleCnt="0">
        <dgm:presLayoutVars>
          <dgm:dir/>
          <dgm:animOne val="branch"/>
          <dgm:animLvl val="lvl"/>
        </dgm:presLayoutVars>
      </dgm:prSet>
      <dgm:spPr/>
    </dgm:pt>
    <dgm:pt modelId="{37A0AB6D-ED25-4CDE-9A95-B9FEB5CD7B76}" type="pres">
      <dgm:prSet presAssocID="{8DE1C66A-6C78-4545-B702-9C6834A6FDD7}" presName="thickLine" presStyleLbl="alignNode1" presStyleIdx="0" presStyleCnt="6"/>
      <dgm:spPr/>
    </dgm:pt>
    <dgm:pt modelId="{22063A61-D49E-4141-9253-C0E8F1FA1C48}" type="pres">
      <dgm:prSet presAssocID="{8DE1C66A-6C78-4545-B702-9C6834A6FDD7}" presName="horz1" presStyleCnt="0"/>
      <dgm:spPr/>
    </dgm:pt>
    <dgm:pt modelId="{06FEA49B-9BC5-45D3-8D6C-7AF6B15C02F1}" type="pres">
      <dgm:prSet presAssocID="{8DE1C66A-6C78-4545-B702-9C6834A6FDD7}" presName="tx1" presStyleLbl="revTx" presStyleIdx="0" presStyleCnt="6"/>
      <dgm:spPr/>
    </dgm:pt>
    <dgm:pt modelId="{AC65F650-9D28-4E8D-9D6D-9011211CAE24}" type="pres">
      <dgm:prSet presAssocID="{8DE1C66A-6C78-4545-B702-9C6834A6FDD7}" presName="vert1" presStyleCnt="0"/>
      <dgm:spPr/>
    </dgm:pt>
    <dgm:pt modelId="{B7E3765D-AC8B-4CEF-AD2B-A19FE5BC853A}" type="pres">
      <dgm:prSet presAssocID="{EABFBCA2-B053-4A86-B863-783A94993D8E}" presName="thickLine" presStyleLbl="alignNode1" presStyleIdx="1" presStyleCnt="6"/>
      <dgm:spPr/>
    </dgm:pt>
    <dgm:pt modelId="{E477319C-344B-4E9A-BAA1-A47C59C701BB}" type="pres">
      <dgm:prSet presAssocID="{EABFBCA2-B053-4A86-B863-783A94993D8E}" presName="horz1" presStyleCnt="0"/>
      <dgm:spPr/>
    </dgm:pt>
    <dgm:pt modelId="{AC14DE4A-6464-4D36-94E6-D91D083BCBCE}" type="pres">
      <dgm:prSet presAssocID="{EABFBCA2-B053-4A86-B863-783A94993D8E}" presName="tx1" presStyleLbl="revTx" presStyleIdx="1" presStyleCnt="6"/>
      <dgm:spPr/>
    </dgm:pt>
    <dgm:pt modelId="{E0356F28-3311-40E3-B238-0303FCF80BEF}" type="pres">
      <dgm:prSet presAssocID="{EABFBCA2-B053-4A86-B863-783A94993D8E}" presName="vert1" presStyleCnt="0"/>
      <dgm:spPr/>
    </dgm:pt>
    <dgm:pt modelId="{BC9EBABF-20D9-43DE-A802-BE72D2D0C15D}" type="pres">
      <dgm:prSet presAssocID="{2DF4A2E8-F88E-4CB0-B737-89FB52947439}" presName="thickLine" presStyleLbl="alignNode1" presStyleIdx="2" presStyleCnt="6"/>
      <dgm:spPr/>
    </dgm:pt>
    <dgm:pt modelId="{5706F520-FD0B-48EF-BB4F-D06A38740BDF}" type="pres">
      <dgm:prSet presAssocID="{2DF4A2E8-F88E-4CB0-B737-89FB52947439}" presName="horz1" presStyleCnt="0"/>
      <dgm:spPr/>
    </dgm:pt>
    <dgm:pt modelId="{303932D9-6ED7-4B02-82AB-8CD3FBDDC34C}" type="pres">
      <dgm:prSet presAssocID="{2DF4A2E8-F88E-4CB0-B737-89FB52947439}" presName="tx1" presStyleLbl="revTx" presStyleIdx="2" presStyleCnt="6"/>
      <dgm:spPr/>
    </dgm:pt>
    <dgm:pt modelId="{1F81A359-212B-4491-B543-7495F0D9CD23}" type="pres">
      <dgm:prSet presAssocID="{2DF4A2E8-F88E-4CB0-B737-89FB52947439}" presName="vert1" presStyleCnt="0"/>
      <dgm:spPr/>
    </dgm:pt>
    <dgm:pt modelId="{ECA8FC19-AD89-4196-9930-DCA9A17F32C6}" type="pres">
      <dgm:prSet presAssocID="{03F2F4DF-36DC-49FF-BFE7-D869DADF4354}" presName="thickLine" presStyleLbl="alignNode1" presStyleIdx="3" presStyleCnt="6"/>
      <dgm:spPr/>
    </dgm:pt>
    <dgm:pt modelId="{40D325DA-DDF7-4853-8998-0DB8198531DC}" type="pres">
      <dgm:prSet presAssocID="{03F2F4DF-36DC-49FF-BFE7-D869DADF4354}" presName="horz1" presStyleCnt="0"/>
      <dgm:spPr/>
    </dgm:pt>
    <dgm:pt modelId="{04D2FD9D-3E7E-432F-BB3C-7F3C49B8064D}" type="pres">
      <dgm:prSet presAssocID="{03F2F4DF-36DC-49FF-BFE7-D869DADF4354}" presName="tx1" presStyleLbl="revTx" presStyleIdx="3" presStyleCnt="6" custLinFactNeighborY="15398"/>
      <dgm:spPr/>
    </dgm:pt>
    <dgm:pt modelId="{01D44ECE-35AE-49CB-A95B-CBC30F543E5A}" type="pres">
      <dgm:prSet presAssocID="{03F2F4DF-36DC-49FF-BFE7-D869DADF4354}" presName="vert1" presStyleCnt="0"/>
      <dgm:spPr/>
    </dgm:pt>
    <dgm:pt modelId="{659486E4-6B6C-4A4C-BAC3-8924BCFA4D89}" type="pres">
      <dgm:prSet presAssocID="{FAB128AD-3648-4F39-8D3B-9269B56D9DA9}" presName="thickLine" presStyleLbl="alignNode1" presStyleIdx="4" presStyleCnt="6"/>
      <dgm:spPr/>
    </dgm:pt>
    <dgm:pt modelId="{3EF68AE9-C425-4F1D-8BCE-C2767BA5080B}" type="pres">
      <dgm:prSet presAssocID="{FAB128AD-3648-4F39-8D3B-9269B56D9DA9}" presName="horz1" presStyleCnt="0"/>
      <dgm:spPr/>
    </dgm:pt>
    <dgm:pt modelId="{A8C9F8A1-8FC4-4758-8769-3613AE3F56FE}" type="pres">
      <dgm:prSet presAssocID="{FAB128AD-3648-4F39-8D3B-9269B56D9DA9}" presName="tx1" presStyleLbl="revTx" presStyleIdx="4" presStyleCnt="6"/>
      <dgm:spPr/>
    </dgm:pt>
    <dgm:pt modelId="{D94C5726-7850-44C1-98C1-E5A4C1946527}" type="pres">
      <dgm:prSet presAssocID="{FAB128AD-3648-4F39-8D3B-9269B56D9DA9}" presName="vert1" presStyleCnt="0"/>
      <dgm:spPr/>
    </dgm:pt>
    <dgm:pt modelId="{09C9EDE9-973B-4274-ADE7-CEC4696A07B3}" type="pres">
      <dgm:prSet presAssocID="{E82B628D-4BA6-471C-AF33-C759550D23BC}" presName="thickLine" presStyleLbl="alignNode1" presStyleIdx="5" presStyleCnt="6"/>
      <dgm:spPr/>
    </dgm:pt>
    <dgm:pt modelId="{A84BEA7B-20F4-4B73-B362-A5C75862E353}" type="pres">
      <dgm:prSet presAssocID="{E82B628D-4BA6-471C-AF33-C759550D23BC}" presName="horz1" presStyleCnt="0"/>
      <dgm:spPr/>
    </dgm:pt>
    <dgm:pt modelId="{3F6EDC17-001E-4188-B910-C53C5B74394E}" type="pres">
      <dgm:prSet presAssocID="{E82B628D-4BA6-471C-AF33-C759550D23BC}" presName="tx1" presStyleLbl="revTx" presStyleIdx="5" presStyleCnt="6"/>
      <dgm:spPr/>
    </dgm:pt>
    <dgm:pt modelId="{939AF477-BC8C-4A69-AB43-85685BC940DC}" type="pres">
      <dgm:prSet presAssocID="{E82B628D-4BA6-471C-AF33-C759550D23BC}" presName="vert1" presStyleCnt="0"/>
      <dgm:spPr/>
    </dgm:pt>
  </dgm:ptLst>
  <dgm:cxnLst>
    <dgm:cxn modelId="{C3633616-F103-4589-9C8D-2D27614AF4BF}" srcId="{BF6DD9E4-4E04-4581-AC51-1251292A07B0}" destId="{03F2F4DF-36DC-49FF-BFE7-D869DADF4354}" srcOrd="3" destOrd="0" parTransId="{84596950-4149-4AA9-A121-078B508A986B}" sibTransId="{5AB29FF8-CE0A-4D52-BBB3-CF0536F7CE6A}"/>
    <dgm:cxn modelId="{82B91A66-DFB2-4476-9818-CB345AE2DF44}" srcId="{BF6DD9E4-4E04-4581-AC51-1251292A07B0}" destId="{8DE1C66A-6C78-4545-B702-9C6834A6FDD7}" srcOrd="0" destOrd="0" parTransId="{9DE1C600-8C80-4EC0-90C9-6185636EC916}" sibTransId="{DFABFDE6-7DA3-42DA-B88E-396372FB3C4B}"/>
    <dgm:cxn modelId="{BE0E7B48-0780-40BF-A8BC-1AB9BAC0632A}" type="presOf" srcId="{8DE1C66A-6C78-4545-B702-9C6834A6FDD7}" destId="{06FEA49B-9BC5-45D3-8D6C-7AF6B15C02F1}" srcOrd="0" destOrd="0" presId="urn:microsoft.com/office/officeart/2008/layout/LinedList"/>
    <dgm:cxn modelId="{C867BB68-DF78-44B0-BAE3-2C5289E2CAA4}" srcId="{BF6DD9E4-4E04-4581-AC51-1251292A07B0}" destId="{FAB128AD-3648-4F39-8D3B-9269B56D9DA9}" srcOrd="4" destOrd="0" parTransId="{F4F94BAD-F7AF-4714-A79E-76B420938CB0}" sibTransId="{A44AF3CF-EB60-4D85-A075-CD1A08395503}"/>
    <dgm:cxn modelId="{B407375A-821C-4C5F-AEC4-993879166B4A}" type="presOf" srcId="{EABFBCA2-B053-4A86-B863-783A94993D8E}" destId="{AC14DE4A-6464-4D36-94E6-D91D083BCBCE}" srcOrd="0" destOrd="0" presId="urn:microsoft.com/office/officeart/2008/layout/LinedList"/>
    <dgm:cxn modelId="{6E4D0C80-0895-4208-8262-02C1A31AEC83}" type="presOf" srcId="{FAB128AD-3648-4F39-8D3B-9269B56D9DA9}" destId="{A8C9F8A1-8FC4-4758-8769-3613AE3F56FE}" srcOrd="0" destOrd="0" presId="urn:microsoft.com/office/officeart/2008/layout/LinedList"/>
    <dgm:cxn modelId="{7289AF9E-F684-4C14-A864-B3A2BC09AF34}" type="presOf" srcId="{E82B628D-4BA6-471C-AF33-C759550D23BC}" destId="{3F6EDC17-001E-4188-B910-C53C5B74394E}" srcOrd="0" destOrd="0" presId="urn:microsoft.com/office/officeart/2008/layout/LinedList"/>
    <dgm:cxn modelId="{E349D2BE-C1DE-4F13-BCF1-EA1C72AF2C30}" srcId="{BF6DD9E4-4E04-4581-AC51-1251292A07B0}" destId="{EABFBCA2-B053-4A86-B863-783A94993D8E}" srcOrd="1" destOrd="0" parTransId="{8762E7A0-0FD6-4A07-A6BA-0CE0A7B65667}" sibTransId="{F60F9357-3F77-427A-A1EF-FB359792C3D4}"/>
    <dgm:cxn modelId="{F3E83BDC-7133-4BFE-B8A1-BB81E74BF8F1}" type="presOf" srcId="{BF6DD9E4-4E04-4581-AC51-1251292A07B0}" destId="{B3993CAB-6A60-4F89-A16E-2D5C3C55DD20}" srcOrd="0" destOrd="0" presId="urn:microsoft.com/office/officeart/2008/layout/LinedList"/>
    <dgm:cxn modelId="{49C6D5EB-997C-4F39-9F3E-E41F056A8D69}" srcId="{BF6DD9E4-4E04-4581-AC51-1251292A07B0}" destId="{E82B628D-4BA6-471C-AF33-C759550D23BC}" srcOrd="5" destOrd="0" parTransId="{11529393-CFB6-42E3-A527-6A8EAFB50B5B}" sibTransId="{158A037B-0F05-4A0C-A1FE-F334210EB658}"/>
    <dgm:cxn modelId="{48646DEC-1629-41AA-B984-93543D88E603}" type="presOf" srcId="{2DF4A2E8-F88E-4CB0-B737-89FB52947439}" destId="{303932D9-6ED7-4B02-82AB-8CD3FBDDC34C}" srcOrd="0" destOrd="0" presId="urn:microsoft.com/office/officeart/2008/layout/LinedList"/>
    <dgm:cxn modelId="{38DC54F9-8793-47C3-B57B-FD6CAF46B76A}" srcId="{BF6DD9E4-4E04-4581-AC51-1251292A07B0}" destId="{2DF4A2E8-F88E-4CB0-B737-89FB52947439}" srcOrd="2" destOrd="0" parTransId="{7D0C0781-09AB-4C6A-BC3B-C5BBFF0E5DA5}" sibTransId="{36560365-62C1-45FF-B12E-0873E29B01A5}"/>
    <dgm:cxn modelId="{BEF008FF-E28E-4CEE-AB4B-13E68ACE7C16}" type="presOf" srcId="{03F2F4DF-36DC-49FF-BFE7-D869DADF4354}" destId="{04D2FD9D-3E7E-432F-BB3C-7F3C49B8064D}" srcOrd="0" destOrd="0" presId="urn:microsoft.com/office/officeart/2008/layout/LinedList"/>
    <dgm:cxn modelId="{EDF6452D-2026-4F87-82FD-845C7600E674}" type="presParOf" srcId="{B3993CAB-6A60-4F89-A16E-2D5C3C55DD20}" destId="{37A0AB6D-ED25-4CDE-9A95-B9FEB5CD7B76}" srcOrd="0" destOrd="0" presId="urn:microsoft.com/office/officeart/2008/layout/LinedList"/>
    <dgm:cxn modelId="{5F0985C9-2262-43C9-A9BA-362A74D27BAA}" type="presParOf" srcId="{B3993CAB-6A60-4F89-A16E-2D5C3C55DD20}" destId="{22063A61-D49E-4141-9253-C0E8F1FA1C48}" srcOrd="1" destOrd="0" presId="urn:microsoft.com/office/officeart/2008/layout/LinedList"/>
    <dgm:cxn modelId="{C7F85D0B-746E-46F5-88AC-ADD092FDD452}" type="presParOf" srcId="{22063A61-D49E-4141-9253-C0E8F1FA1C48}" destId="{06FEA49B-9BC5-45D3-8D6C-7AF6B15C02F1}" srcOrd="0" destOrd="0" presId="urn:microsoft.com/office/officeart/2008/layout/LinedList"/>
    <dgm:cxn modelId="{78D45516-3F70-4E43-801F-30A4E9FBBCFE}" type="presParOf" srcId="{22063A61-D49E-4141-9253-C0E8F1FA1C48}" destId="{AC65F650-9D28-4E8D-9D6D-9011211CAE24}" srcOrd="1" destOrd="0" presId="urn:microsoft.com/office/officeart/2008/layout/LinedList"/>
    <dgm:cxn modelId="{87A3E273-DFB5-4E8F-A5AB-75F60EED6D48}" type="presParOf" srcId="{B3993CAB-6A60-4F89-A16E-2D5C3C55DD20}" destId="{B7E3765D-AC8B-4CEF-AD2B-A19FE5BC853A}" srcOrd="2" destOrd="0" presId="urn:microsoft.com/office/officeart/2008/layout/LinedList"/>
    <dgm:cxn modelId="{8B7CAD12-FBE4-4C9B-A14A-C941A6EBEB05}" type="presParOf" srcId="{B3993CAB-6A60-4F89-A16E-2D5C3C55DD20}" destId="{E477319C-344B-4E9A-BAA1-A47C59C701BB}" srcOrd="3" destOrd="0" presId="urn:microsoft.com/office/officeart/2008/layout/LinedList"/>
    <dgm:cxn modelId="{1F664B90-1571-42E9-98D1-6C2E8EA37D23}" type="presParOf" srcId="{E477319C-344B-4E9A-BAA1-A47C59C701BB}" destId="{AC14DE4A-6464-4D36-94E6-D91D083BCBCE}" srcOrd="0" destOrd="0" presId="urn:microsoft.com/office/officeart/2008/layout/LinedList"/>
    <dgm:cxn modelId="{2C39A74E-C424-4893-BC2D-1325F996DE21}" type="presParOf" srcId="{E477319C-344B-4E9A-BAA1-A47C59C701BB}" destId="{E0356F28-3311-40E3-B238-0303FCF80BEF}" srcOrd="1" destOrd="0" presId="urn:microsoft.com/office/officeart/2008/layout/LinedList"/>
    <dgm:cxn modelId="{C0A2D788-D015-4475-95AF-133107F47674}" type="presParOf" srcId="{B3993CAB-6A60-4F89-A16E-2D5C3C55DD20}" destId="{BC9EBABF-20D9-43DE-A802-BE72D2D0C15D}" srcOrd="4" destOrd="0" presId="urn:microsoft.com/office/officeart/2008/layout/LinedList"/>
    <dgm:cxn modelId="{7B169F81-4322-4387-B441-E5935284CAE9}" type="presParOf" srcId="{B3993CAB-6A60-4F89-A16E-2D5C3C55DD20}" destId="{5706F520-FD0B-48EF-BB4F-D06A38740BDF}" srcOrd="5" destOrd="0" presId="urn:microsoft.com/office/officeart/2008/layout/LinedList"/>
    <dgm:cxn modelId="{5F2668BE-723A-4BC5-AA08-0F6C30A1BFFF}" type="presParOf" srcId="{5706F520-FD0B-48EF-BB4F-D06A38740BDF}" destId="{303932D9-6ED7-4B02-82AB-8CD3FBDDC34C}" srcOrd="0" destOrd="0" presId="urn:microsoft.com/office/officeart/2008/layout/LinedList"/>
    <dgm:cxn modelId="{68A107BC-F77B-4005-B7B8-4C17A9F83052}" type="presParOf" srcId="{5706F520-FD0B-48EF-BB4F-D06A38740BDF}" destId="{1F81A359-212B-4491-B543-7495F0D9CD23}" srcOrd="1" destOrd="0" presId="urn:microsoft.com/office/officeart/2008/layout/LinedList"/>
    <dgm:cxn modelId="{E4FA6399-1022-4532-B07C-A42AE304EB49}" type="presParOf" srcId="{B3993CAB-6A60-4F89-A16E-2D5C3C55DD20}" destId="{ECA8FC19-AD89-4196-9930-DCA9A17F32C6}" srcOrd="6" destOrd="0" presId="urn:microsoft.com/office/officeart/2008/layout/LinedList"/>
    <dgm:cxn modelId="{BB2CCCE6-2EEE-4706-B205-638C017455FA}" type="presParOf" srcId="{B3993CAB-6A60-4F89-A16E-2D5C3C55DD20}" destId="{40D325DA-DDF7-4853-8998-0DB8198531DC}" srcOrd="7" destOrd="0" presId="urn:microsoft.com/office/officeart/2008/layout/LinedList"/>
    <dgm:cxn modelId="{D714CE6F-4D23-4C0F-B38E-7A9E391D870C}" type="presParOf" srcId="{40D325DA-DDF7-4853-8998-0DB8198531DC}" destId="{04D2FD9D-3E7E-432F-BB3C-7F3C49B8064D}" srcOrd="0" destOrd="0" presId="urn:microsoft.com/office/officeart/2008/layout/LinedList"/>
    <dgm:cxn modelId="{7AE4277E-85A2-45E1-A842-34487C1F56B2}" type="presParOf" srcId="{40D325DA-DDF7-4853-8998-0DB8198531DC}" destId="{01D44ECE-35AE-49CB-A95B-CBC30F543E5A}" srcOrd="1" destOrd="0" presId="urn:microsoft.com/office/officeart/2008/layout/LinedList"/>
    <dgm:cxn modelId="{89C0EEA9-5BDF-41C1-AC17-B2F192DD2814}" type="presParOf" srcId="{B3993CAB-6A60-4F89-A16E-2D5C3C55DD20}" destId="{659486E4-6B6C-4A4C-BAC3-8924BCFA4D89}" srcOrd="8" destOrd="0" presId="urn:microsoft.com/office/officeart/2008/layout/LinedList"/>
    <dgm:cxn modelId="{E7B4200D-8673-4D30-A879-E696EA573A08}" type="presParOf" srcId="{B3993CAB-6A60-4F89-A16E-2D5C3C55DD20}" destId="{3EF68AE9-C425-4F1D-8BCE-C2767BA5080B}" srcOrd="9" destOrd="0" presId="urn:microsoft.com/office/officeart/2008/layout/LinedList"/>
    <dgm:cxn modelId="{1FE2E4C3-257D-410B-A440-C5E3E3542BEF}" type="presParOf" srcId="{3EF68AE9-C425-4F1D-8BCE-C2767BA5080B}" destId="{A8C9F8A1-8FC4-4758-8769-3613AE3F56FE}" srcOrd="0" destOrd="0" presId="urn:microsoft.com/office/officeart/2008/layout/LinedList"/>
    <dgm:cxn modelId="{AFF30A63-39F6-48EF-BFC3-0D8C94328351}" type="presParOf" srcId="{3EF68AE9-C425-4F1D-8BCE-C2767BA5080B}" destId="{D94C5726-7850-44C1-98C1-E5A4C1946527}" srcOrd="1" destOrd="0" presId="urn:microsoft.com/office/officeart/2008/layout/LinedList"/>
    <dgm:cxn modelId="{4EB9C670-D016-4ED9-8D2D-29FDE8BF0861}" type="presParOf" srcId="{B3993CAB-6A60-4F89-A16E-2D5C3C55DD20}" destId="{09C9EDE9-973B-4274-ADE7-CEC4696A07B3}" srcOrd="10" destOrd="0" presId="urn:microsoft.com/office/officeart/2008/layout/LinedList"/>
    <dgm:cxn modelId="{DE709E05-4EBD-4CD2-B59D-B6FC4C7DD386}" type="presParOf" srcId="{B3993CAB-6A60-4F89-A16E-2D5C3C55DD20}" destId="{A84BEA7B-20F4-4B73-B362-A5C75862E353}" srcOrd="11" destOrd="0" presId="urn:microsoft.com/office/officeart/2008/layout/LinedList"/>
    <dgm:cxn modelId="{6AE022DF-C3D6-4F13-ADB5-04451EBDF06E}" type="presParOf" srcId="{A84BEA7B-20F4-4B73-B362-A5C75862E353}" destId="{3F6EDC17-001E-4188-B910-C53C5B74394E}" srcOrd="0" destOrd="0" presId="urn:microsoft.com/office/officeart/2008/layout/LinedList"/>
    <dgm:cxn modelId="{E8975619-3CB8-4671-8B9E-25349F1722BD}" type="presParOf" srcId="{A84BEA7B-20F4-4B73-B362-A5C75862E353}" destId="{939AF477-BC8C-4A69-AB43-85685BC940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C7BA26-3852-49B1-82B2-229E69CC4A78}" type="doc">
      <dgm:prSet loTypeId="urn:microsoft.com/office/officeart/2009/3/layout/PlusandMinus" loCatId="relationship" qsTypeId="urn:microsoft.com/office/officeart/2005/8/quickstyle/simple1" qsCatId="simple" csTypeId="urn:microsoft.com/office/officeart/2005/8/colors/accent2_2" csCatId="accent2" phldr="1"/>
      <dgm:spPr/>
      <dgm:t>
        <a:bodyPr/>
        <a:lstStyle/>
        <a:p>
          <a:endParaRPr lang="en-US"/>
        </a:p>
      </dgm:t>
    </dgm:pt>
    <dgm:pt modelId="{29B43DE5-BE36-4FB8-A098-1C4626C13822}">
      <dgm:prSet custT="1"/>
      <dgm:spPr/>
      <dgm:t>
        <a:bodyPr/>
        <a:lstStyle/>
        <a:p>
          <a:pPr marL="0" lvl="0" algn="l" defTabSz="889000">
            <a:lnSpc>
              <a:spcPct val="90000"/>
            </a:lnSpc>
            <a:spcBef>
              <a:spcPct val="0"/>
            </a:spcBef>
            <a:spcAft>
              <a:spcPct val="35000"/>
            </a:spcAft>
            <a:buNone/>
          </a:pPr>
          <a:r>
            <a:rPr lang="en-US" sz="2000" b="1" kern="1200">
              <a:solidFill>
                <a:srgbClr val="2D2D2D">
                  <a:hueOff val="0"/>
                  <a:satOff val="0"/>
                  <a:lumOff val="0"/>
                  <a:alphaOff val="0"/>
                </a:srgbClr>
              </a:solidFill>
              <a:latin typeface="Segoe UI" panose="020B0502040204020203" pitchFamily="34" charset="0"/>
              <a:ea typeface="+mn-ea"/>
              <a:cs typeface="Segoe UI" panose="020B0502040204020203" pitchFamily="34" charset="0"/>
            </a:rPr>
            <a:t>Increased limits for PF up to $2,000,000 for design and construction loans documented in Intended Use Plan</a:t>
          </a:r>
        </a:p>
        <a:p>
          <a:pPr marL="0" lvl="0" algn="l" defTabSz="889000">
            <a:lnSpc>
              <a:spcPct val="90000"/>
            </a:lnSpc>
            <a:spcBef>
              <a:spcPct val="0"/>
            </a:spcBef>
            <a:spcAft>
              <a:spcPct val="35000"/>
            </a:spcAft>
            <a:buNone/>
          </a:pPr>
          <a:endParaRPr lang="en-US" sz="2000" b="1" kern="1200">
            <a:solidFill>
              <a:srgbClr val="2D2D2D">
                <a:hueOff val="0"/>
                <a:satOff val="0"/>
                <a:lumOff val="0"/>
                <a:alphaOff val="0"/>
              </a:srgbClr>
            </a:solidFill>
            <a:latin typeface="Segoe UI" panose="020B0502040204020203" pitchFamily="34" charset="0"/>
            <a:ea typeface="+mn-ea"/>
            <a:cs typeface="Segoe UI" panose="020B0502040204020203" pitchFamily="34" charset="0"/>
          </a:endParaRPr>
        </a:p>
        <a:p>
          <a:pPr marL="0" lvl="0" algn="l" defTabSz="889000">
            <a:lnSpc>
              <a:spcPct val="90000"/>
            </a:lnSpc>
            <a:spcBef>
              <a:spcPct val="0"/>
            </a:spcBef>
            <a:spcAft>
              <a:spcPct val="35000"/>
            </a:spcAft>
            <a:buNone/>
          </a:pPr>
          <a:r>
            <a:rPr lang="en-US" sz="2000" b="1" kern="1200">
              <a:solidFill>
                <a:srgbClr val="2D2D2D">
                  <a:hueOff val="0"/>
                  <a:satOff val="0"/>
                  <a:lumOff val="0"/>
                  <a:alphaOff val="0"/>
                </a:srgbClr>
              </a:solidFill>
              <a:latin typeface="Segoe UI" panose="020B0502040204020203" pitchFamily="34" charset="0"/>
              <a:ea typeface="+mn-ea"/>
              <a:cs typeface="Segoe UI" panose="020B0502040204020203" pitchFamily="34" charset="0"/>
            </a:rPr>
            <a:t>Added 100% PF for eligible planning loans up to $100,000 </a:t>
          </a:r>
        </a:p>
      </dgm:t>
    </dgm:pt>
    <dgm:pt modelId="{128C1D37-65C9-4F16-A573-F2C0F4BF2563}" type="parTrans" cxnId="{4B9CAD37-6D18-4367-AD64-60BBEA1BB8D9}">
      <dgm:prSet/>
      <dgm:spPr/>
      <dgm:t>
        <a:bodyPr/>
        <a:lstStyle/>
        <a:p>
          <a:endParaRPr lang="en-US"/>
        </a:p>
      </dgm:t>
    </dgm:pt>
    <dgm:pt modelId="{24CFF189-3B51-40EB-9634-B76844ED47B1}" type="sibTrans" cxnId="{4B9CAD37-6D18-4367-AD64-60BBEA1BB8D9}">
      <dgm:prSet/>
      <dgm:spPr/>
      <dgm:t>
        <a:bodyPr/>
        <a:lstStyle/>
        <a:p>
          <a:endParaRPr lang="en-US"/>
        </a:p>
      </dgm:t>
    </dgm:pt>
    <dgm:pt modelId="{74ADE338-B486-47C4-8214-ABC65DF4E5CD}">
      <dgm:prSet custT="1"/>
      <dgm:spPr/>
      <dgm:t>
        <a:bodyPr anchor="t"/>
        <a:lstStyle/>
        <a:p>
          <a:pPr algn="l">
            <a:buNone/>
          </a:pPr>
          <a:r>
            <a:rPr lang="en-US" sz="2000" b="1">
              <a:latin typeface="Segoe UI" panose="020B0502040204020203" pitchFamily="34" charset="0"/>
              <a:cs typeface="Segoe UI" panose="020B0502040204020203" pitchFamily="34" charset="0"/>
            </a:rPr>
            <a:t>Removed rule language limiting PF maximum of $500,000</a:t>
          </a:r>
        </a:p>
        <a:p>
          <a:pPr algn="l">
            <a:buNone/>
          </a:pPr>
          <a:endParaRPr lang="en-US" sz="2000" b="1">
            <a:latin typeface="Segoe UI" panose="020B0502040204020203" pitchFamily="34" charset="0"/>
            <a:cs typeface="Segoe UI" panose="020B0502040204020203" pitchFamily="34" charset="0"/>
          </a:endParaRPr>
        </a:p>
        <a:p>
          <a:pPr algn="l">
            <a:buNone/>
          </a:pPr>
          <a:r>
            <a:rPr lang="en-US" sz="2000" b="1">
              <a:latin typeface="Segoe UI" panose="020B0502040204020203" pitchFamily="34" charset="0"/>
              <a:cs typeface="Segoe UI" panose="020B0502040204020203" pitchFamily="34" charset="0"/>
            </a:rPr>
            <a:t>Removed rule language limiting PF to only sustainable planning projects and 50% principal forgiveness </a:t>
          </a:r>
        </a:p>
      </dgm:t>
    </dgm:pt>
    <dgm:pt modelId="{1FF482BB-F08D-4074-A387-DAD127E1B625}" type="parTrans" cxnId="{14B5420A-506D-4AA0-8A6F-81E1D96BF06E}">
      <dgm:prSet/>
      <dgm:spPr/>
      <dgm:t>
        <a:bodyPr/>
        <a:lstStyle/>
        <a:p>
          <a:endParaRPr lang="en-US"/>
        </a:p>
      </dgm:t>
    </dgm:pt>
    <dgm:pt modelId="{A8E755EB-2555-4597-8DBF-299FE1C864BC}" type="sibTrans" cxnId="{14B5420A-506D-4AA0-8A6F-81E1D96BF06E}">
      <dgm:prSet/>
      <dgm:spPr/>
      <dgm:t>
        <a:bodyPr/>
        <a:lstStyle/>
        <a:p>
          <a:endParaRPr lang="en-US"/>
        </a:p>
      </dgm:t>
    </dgm:pt>
    <dgm:pt modelId="{BACA76B0-0414-4F7B-A815-C6B6A99166AE}" type="pres">
      <dgm:prSet presAssocID="{1DC7BA26-3852-49B1-82B2-229E69CC4A78}" presName="Name0" presStyleCnt="0">
        <dgm:presLayoutVars>
          <dgm:chMax val="2"/>
          <dgm:chPref val="2"/>
          <dgm:dir/>
          <dgm:animOne/>
          <dgm:resizeHandles val="exact"/>
        </dgm:presLayoutVars>
      </dgm:prSet>
      <dgm:spPr/>
    </dgm:pt>
    <dgm:pt modelId="{751E3955-DCE9-4078-AE1F-1069426F11B6}" type="pres">
      <dgm:prSet presAssocID="{1DC7BA26-3852-49B1-82B2-229E69CC4A78}" presName="Background" presStyleLbl="bgImgPlace1" presStyleIdx="0" presStyleCnt="1" custLinFactNeighborX="616" custLinFactNeighborY="2029"/>
      <dgm:spPr/>
    </dgm:pt>
    <dgm:pt modelId="{71929298-3EE0-4378-983D-664E545A294B}" type="pres">
      <dgm:prSet presAssocID="{1DC7BA26-3852-49B1-82B2-229E69CC4A78}" presName="ParentText1" presStyleLbl="revTx" presStyleIdx="0" presStyleCnt="2" custScaleX="90099" custLinFactX="5257" custLinFactNeighborX="100000" custLinFactNeighborY="-3406">
        <dgm:presLayoutVars>
          <dgm:chMax val="0"/>
          <dgm:chPref val="0"/>
          <dgm:bulletEnabled val="1"/>
        </dgm:presLayoutVars>
      </dgm:prSet>
      <dgm:spPr/>
    </dgm:pt>
    <dgm:pt modelId="{DA91F9F7-8D5F-483E-B7C5-8DCF4A33F888}" type="pres">
      <dgm:prSet presAssocID="{1DC7BA26-3852-49B1-82B2-229E69CC4A78}" presName="ParentText2" presStyleLbl="revTx" presStyleIdx="1" presStyleCnt="2" custLinFactX="-5409" custLinFactNeighborX="-100000" custLinFactNeighborY="-2478">
        <dgm:presLayoutVars>
          <dgm:chMax val="0"/>
          <dgm:chPref val="0"/>
          <dgm:bulletEnabled val="1"/>
        </dgm:presLayoutVars>
      </dgm:prSet>
      <dgm:spPr/>
    </dgm:pt>
    <dgm:pt modelId="{7407B162-EFC4-4A66-B847-EDE61C6ECFAC}" type="pres">
      <dgm:prSet presAssocID="{1DC7BA26-3852-49B1-82B2-229E69CC4A78}" presName="Plus" presStyleLbl="alignNode1" presStyleIdx="0" presStyleCnt="2" custLinFactX="200000" custLinFactNeighborX="297838" custLinFactNeighborY="-2564"/>
      <dgm:spPr/>
    </dgm:pt>
    <dgm:pt modelId="{F163C465-81AD-43AB-AE35-358BB7AEBBF1}" type="pres">
      <dgm:prSet presAssocID="{1DC7BA26-3852-49B1-82B2-229E69CC4A78}" presName="Minus" presStyleLbl="alignNode1" presStyleIdx="1" presStyleCnt="2" custLinFactX="-200000" custLinFactNeighborX="-265291" custLinFactNeighborY="-43448"/>
      <dgm:spPr/>
    </dgm:pt>
    <dgm:pt modelId="{A6DB2D2D-DB00-4001-9490-100EBA0204BD}" type="pres">
      <dgm:prSet presAssocID="{1DC7BA26-3852-49B1-82B2-229E69CC4A78}" presName="Divider" presStyleLbl="parChTrans1D1" presStyleIdx="0" presStyleCnt="1" custScaleX="2000000" custScaleY="115077" custLinFactX="-8400000" custLinFactNeighborX="-8418441" custLinFactNeighborY="-4935"/>
      <dgm:spPr>
        <a:ln w="63500">
          <a:solidFill>
            <a:srgbClr val="71BCB4"/>
          </a:solidFill>
          <a:prstDash val="solid"/>
        </a:ln>
      </dgm:spPr>
    </dgm:pt>
  </dgm:ptLst>
  <dgm:cxnLst>
    <dgm:cxn modelId="{14B5420A-506D-4AA0-8A6F-81E1D96BF06E}" srcId="{1DC7BA26-3852-49B1-82B2-229E69CC4A78}" destId="{74ADE338-B486-47C4-8214-ABC65DF4E5CD}" srcOrd="1" destOrd="0" parTransId="{1FF482BB-F08D-4074-A387-DAD127E1B625}" sibTransId="{A8E755EB-2555-4597-8DBF-299FE1C864BC}"/>
    <dgm:cxn modelId="{B96F9621-4449-4B4D-B478-1C6897F26833}" type="presOf" srcId="{74ADE338-B486-47C4-8214-ABC65DF4E5CD}" destId="{DA91F9F7-8D5F-483E-B7C5-8DCF4A33F888}" srcOrd="0" destOrd="0" presId="urn:microsoft.com/office/officeart/2009/3/layout/PlusandMinus"/>
    <dgm:cxn modelId="{4B9CAD37-6D18-4367-AD64-60BBEA1BB8D9}" srcId="{1DC7BA26-3852-49B1-82B2-229E69CC4A78}" destId="{29B43DE5-BE36-4FB8-A098-1C4626C13822}" srcOrd="0" destOrd="0" parTransId="{128C1D37-65C9-4F16-A573-F2C0F4BF2563}" sibTransId="{24CFF189-3B51-40EB-9634-B76844ED47B1}"/>
    <dgm:cxn modelId="{71484E3E-C209-480D-9AEF-52D465D72B23}" type="presOf" srcId="{1DC7BA26-3852-49B1-82B2-229E69CC4A78}" destId="{BACA76B0-0414-4F7B-A815-C6B6A99166AE}" srcOrd="0" destOrd="0" presId="urn:microsoft.com/office/officeart/2009/3/layout/PlusandMinus"/>
    <dgm:cxn modelId="{8314329B-3810-4D98-9755-96C95C3B2231}" type="presOf" srcId="{29B43DE5-BE36-4FB8-A098-1C4626C13822}" destId="{71929298-3EE0-4378-983D-664E545A294B}" srcOrd="0" destOrd="0" presId="urn:microsoft.com/office/officeart/2009/3/layout/PlusandMinus"/>
    <dgm:cxn modelId="{AE0DAE06-6A4A-4895-8A83-EA011296F520}" type="presParOf" srcId="{BACA76B0-0414-4F7B-A815-C6B6A99166AE}" destId="{751E3955-DCE9-4078-AE1F-1069426F11B6}" srcOrd="0" destOrd="0" presId="urn:microsoft.com/office/officeart/2009/3/layout/PlusandMinus"/>
    <dgm:cxn modelId="{76EB4467-96BD-44D1-8017-25999D7EB16F}" type="presParOf" srcId="{BACA76B0-0414-4F7B-A815-C6B6A99166AE}" destId="{71929298-3EE0-4378-983D-664E545A294B}" srcOrd="1" destOrd="0" presId="urn:microsoft.com/office/officeart/2009/3/layout/PlusandMinus"/>
    <dgm:cxn modelId="{67C352FA-13BF-418D-9366-49228945A6A1}" type="presParOf" srcId="{BACA76B0-0414-4F7B-A815-C6B6A99166AE}" destId="{DA91F9F7-8D5F-483E-B7C5-8DCF4A33F888}" srcOrd="2" destOrd="0" presId="urn:microsoft.com/office/officeart/2009/3/layout/PlusandMinus"/>
    <dgm:cxn modelId="{1142CB39-A2D5-42B6-B563-BBE2AAA04E5F}" type="presParOf" srcId="{BACA76B0-0414-4F7B-A815-C6B6A99166AE}" destId="{7407B162-EFC4-4A66-B847-EDE61C6ECFAC}" srcOrd="3" destOrd="0" presId="urn:microsoft.com/office/officeart/2009/3/layout/PlusandMinus"/>
    <dgm:cxn modelId="{7B012CC5-15DF-4D6E-923F-221C8E61DD9A}" type="presParOf" srcId="{BACA76B0-0414-4F7B-A815-C6B6A99166AE}" destId="{F163C465-81AD-43AB-AE35-358BB7AEBBF1}" srcOrd="4" destOrd="0" presId="urn:microsoft.com/office/officeart/2009/3/layout/PlusandMinus"/>
    <dgm:cxn modelId="{A0B21F18-1F96-45BC-A899-0B9E627758A6}" type="presParOf" srcId="{BACA76B0-0414-4F7B-A815-C6B6A99166AE}" destId="{A6DB2D2D-DB00-4001-9490-100EBA0204BD}"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DCEA6D-00EA-44C2-96E5-212884F89BC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98E2588-5CA3-446C-A291-8A34D688BB85}">
      <dgm:prSet/>
      <dgm:spPr/>
      <dgm:t>
        <a:bodyPr/>
        <a:lstStyle/>
        <a:p>
          <a:pPr>
            <a:lnSpc>
              <a:spcPct val="100000"/>
            </a:lnSpc>
          </a:pPr>
          <a:r>
            <a:rPr lang="en-US"/>
            <a:t>Removed rule language referencing Oregon Distressed Areas Index, retained language of affordability criteria requirements in Clean Water Act</a:t>
          </a:r>
        </a:p>
      </dgm:t>
    </dgm:pt>
    <dgm:pt modelId="{355CA4E6-3253-4DEF-9D3B-24B20B1E09F6}" type="parTrans" cxnId="{68FA07B4-D68B-42C1-B037-FA4CE5F187B8}">
      <dgm:prSet/>
      <dgm:spPr/>
      <dgm:t>
        <a:bodyPr/>
        <a:lstStyle/>
        <a:p>
          <a:endParaRPr lang="en-US"/>
        </a:p>
      </dgm:t>
    </dgm:pt>
    <dgm:pt modelId="{00B86AA2-7D60-4B46-BF5E-A8A56DFB61B6}" type="sibTrans" cxnId="{68FA07B4-D68B-42C1-B037-FA4CE5F187B8}">
      <dgm:prSet/>
      <dgm:spPr/>
      <dgm:t>
        <a:bodyPr/>
        <a:lstStyle/>
        <a:p>
          <a:endParaRPr lang="en-US"/>
        </a:p>
      </dgm:t>
    </dgm:pt>
    <dgm:pt modelId="{2E1AECE6-5D72-499B-8BC1-319E2DE3D28F}">
      <dgm:prSet/>
      <dgm:spPr/>
      <dgm:t>
        <a:bodyPr/>
        <a:lstStyle/>
        <a:p>
          <a:pPr>
            <a:lnSpc>
              <a:spcPct val="100000"/>
            </a:lnSpc>
          </a:pPr>
          <a:r>
            <a:rPr lang="en-US"/>
            <a:t>Revised affordability criteria regarding income, unemployment, and population trends </a:t>
          </a:r>
        </a:p>
      </dgm:t>
    </dgm:pt>
    <dgm:pt modelId="{E88F1C80-A2D4-4F4A-A3FE-E772C9C8167F}" type="parTrans" cxnId="{EF1E6443-8C79-41A1-8F33-7773F03CCF2B}">
      <dgm:prSet/>
      <dgm:spPr/>
      <dgm:t>
        <a:bodyPr/>
        <a:lstStyle/>
        <a:p>
          <a:endParaRPr lang="en-US"/>
        </a:p>
      </dgm:t>
    </dgm:pt>
    <dgm:pt modelId="{B1D3FB50-3F41-4D81-83DD-11F3D9CD943A}" type="sibTrans" cxnId="{EF1E6443-8C79-41A1-8F33-7773F03CCF2B}">
      <dgm:prSet/>
      <dgm:spPr/>
      <dgm:t>
        <a:bodyPr/>
        <a:lstStyle/>
        <a:p>
          <a:endParaRPr lang="en-US"/>
        </a:p>
      </dgm:t>
    </dgm:pt>
    <dgm:pt modelId="{EF75E7F5-6581-4C81-A88E-14146898EC71}">
      <dgm:prSet/>
      <dgm:spPr/>
      <dgm:t>
        <a:bodyPr/>
        <a:lstStyle/>
        <a:p>
          <a:pPr>
            <a:lnSpc>
              <a:spcPct val="100000"/>
            </a:lnSpc>
          </a:pPr>
          <a:r>
            <a:rPr lang="en-US"/>
            <a:t>Developed environmental justice metrics including water pollution burdened and health burdened communities</a:t>
          </a:r>
        </a:p>
      </dgm:t>
    </dgm:pt>
    <dgm:pt modelId="{25D6BEAF-B951-4DFF-A5CD-BAF5AD1F32A7}" type="parTrans" cxnId="{FFBA1973-A1C5-4806-8C74-7B8053CDB2D4}">
      <dgm:prSet/>
      <dgm:spPr/>
      <dgm:t>
        <a:bodyPr/>
        <a:lstStyle/>
        <a:p>
          <a:endParaRPr lang="en-US"/>
        </a:p>
      </dgm:t>
    </dgm:pt>
    <dgm:pt modelId="{681F7895-F0CE-46CD-89F7-901E738ED6BC}" type="sibTrans" cxnId="{FFBA1973-A1C5-4806-8C74-7B8053CDB2D4}">
      <dgm:prSet/>
      <dgm:spPr/>
      <dgm:t>
        <a:bodyPr/>
        <a:lstStyle/>
        <a:p>
          <a:endParaRPr lang="en-US"/>
        </a:p>
      </dgm:t>
    </dgm:pt>
    <dgm:pt modelId="{9F47C7B2-DFE8-422C-A494-FFA16B4165FC}">
      <dgm:prSet/>
      <dgm:spPr/>
      <dgm:t>
        <a:bodyPr/>
        <a:lstStyle/>
        <a:p>
          <a:pPr>
            <a:lnSpc>
              <a:spcPct val="100000"/>
            </a:lnSpc>
          </a:pPr>
          <a:r>
            <a:rPr lang="en-US"/>
            <a:t>Prioritized very small communities</a:t>
          </a:r>
        </a:p>
      </dgm:t>
    </dgm:pt>
    <dgm:pt modelId="{E8C61C26-A53D-4A33-8655-3EC7DF51B8D2}" type="parTrans" cxnId="{7E25614F-E203-420C-BDB1-522F5049C8D5}">
      <dgm:prSet/>
      <dgm:spPr/>
      <dgm:t>
        <a:bodyPr/>
        <a:lstStyle/>
        <a:p>
          <a:endParaRPr lang="en-US"/>
        </a:p>
      </dgm:t>
    </dgm:pt>
    <dgm:pt modelId="{3281AE8D-DF6C-4302-95BE-C5F7BFC02601}" type="sibTrans" cxnId="{7E25614F-E203-420C-BDB1-522F5049C8D5}">
      <dgm:prSet/>
      <dgm:spPr/>
      <dgm:t>
        <a:bodyPr/>
        <a:lstStyle/>
        <a:p>
          <a:endParaRPr lang="en-US"/>
        </a:p>
      </dgm:t>
    </dgm:pt>
    <dgm:pt modelId="{49B02D7B-021B-44AA-A566-A2BD136B6AED}">
      <dgm:prSet/>
      <dgm:spPr/>
      <dgm:t>
        <a:bodyPr/>
        <a:lstStyle/>
        <a:p>
          <a:pPr>
            <a:lnSpc>
              <a:spcPct val="100000"/>
            </a:lnSpc>
          </a:pPr>
          <a:r>
            <a:rPr lang="en-US" i="0"/>
            <a:t>Documented program enhancements in Intended Use Plan </a:t>
          </a:r>
        </a:p>
      </dgm:t>
    </dgm:pt>
    <dgm:pt modelId="{B45A8A1D-C009-47C3-961E-368C68EF8963}" type="parTrans" cxnId="{7B932D07-6BA7-412D-9E49-070C8C3D7600}">
      <dgm:prSet/>
      <dgm:spPr/>
      <dgm:t>
        <a:bodyPr/>
        <a:lstStyle/>
        <a:p>
          <a:endParaRPr lang="en-US"/>
        </a:p>
      </dgm:t>
    </dgm:pt>
    <dgm:pt modelId="{60F65896-2289-4600-AB40-5C76C51CF030}" type="sibTrans" cxnId="{7B932D07-6BA7-412D-9E49-070C8C3D7600}">
      <dgm:prSet/>
      <dgm:spPr/>
      <dgm:t>
        <a:bodyPr/>
        <a:lstStyle/>
        <a:p>
          <a:endParaRPr lang="en-US"/>
        </a:p>
      </dgm:t>
    </dgm:pt>
    <dgm:pt modelId="{0265C5A8-C5F1-4B79-B478-4B5BDE1880D4}" type="pres">
      <dgm:prSet presAssocID="{D2DCEA6D-00EA-44C2-96E5-212884F89BC2}" presName="root" presStyleCnt="0">
        <dgm:presLayoutVars>
          <dgm:dir/>
          <dgm:resizeHandles val="exact"/>
        </dgm:presLayoutVars>
      </dgm:prSet>
      <dgm:spPr/>
    </dgm:pt>
    <dgm:pt modelId="{DDB75D50-1389-48AA-91BB-6E8F2921A809}" type="pres">
      <dgm:prSet presAssocID="{498E2588-5CA3-446C-A291-8A34D688BB85}" presName="compNode" presStyleCnt="0"/>
      <dgm:spPr/>
    </dgm:pt>
    <dgm:pt modelId="{C7AF6146-2D7A-4555-8E0A-4E479F2AB7D5}" type="pres">
      <dgm:prSet presAssocID="{498E2588-5CA3-446C-A291-8A34D688BB85}" presName="bgRect" presStyleLbl="bgShp" presStyleIdx="0" presStyleCnt="5"/>
      <dgm:spPr/>
    </dgm:pt>
    <dgm:pt modelId="{DC5C5C67-B91E-4B96-BA8C-4BF414B962D7}" type="pres">
      <dgm:prSet presAssocID="{498E2588-5CA3-446C-A291-8A34D688BB8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3042F9AA-007E-422C-97FB-83D8908C016C}" type="pres">
      <dgm:prSet presAssocID="{498E2588-5CA3-446C-A291-8A34D688BB85}" presName="spaceRect" presStyleCnt="0"/>
      <dgm:spPr/>
    </dgm:pt>
    <dgm:pt modelId="{176100EF-8196-40AE-98BB-AA782F8AFE8B}" type="pres">
      <dgm:prSet presAssocID="{498E2588-5CA3-446C-A291-8A34D688BB85}" presName="parTx" presStyleLbl="revTx" presStyleIdx="0" presStyleCnt="5">
        <dgm:presLayoutVars>
          <dgm:chMax val="0"/>
          <dgm:chPref val="0"/>
        </dgm:presLayoutVars>
      </dgm:prSet>
      <dgm:spPr/>
    </dgm:pt>
    <dgm:pt modelId="{23758948-B2CC-4956-9B47-CC6457EB81B8}" type="pres">
      <dgm:prSet presAssocID="{00B86AA2-7D60-4B46-BF5E-A8A56DFB61B6}" presName="sibTrans" presStyleCnt="0"/>
      <dgm:spPr/>
    </dgm:pt>
    <dgm:pt modelId="{0AF1B293-BFCB-40F2-B84F-A0EB76DCB80C}" type="pres">
      <dgm:prSet presAssocID="{2E1AECE6-5D72-499B-8BC1-319E2DE3D28F}" presName="compNode" presStyleCnt="0"/>
      <dgm:spPr/>
    </dgm:pt>
    <dgm:pt modelId="{4BB41A00-C726-4A05-B5BC-323214185D22}" type="pres">
      <dgm:prSet presAssocID="{2E1AECE6-5D72-499B-8BC1-319E2DE3D28F}" presName="bgRect" presStyleLbl="bgShp" presStyleIdx="1" presStyleCnt="5"/>
      <dgm:spPr/>
    </dgm:pt>
    <dgm:pt modelId="{ED876687-BBB4-4BD4-A7F5-F8127F503B02}" type="pres">
      <dgm:prSet presAssocID="{2E1AECE6-5D72-499B-8BC1-319E2DE3D28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D0152BA8-DF41-49CE-A8CE-E950C7803C2C}" type="pres">
      <dgm:prSet presAssocID="{2E1AECE6-5D72-499B-8BC1-319E2DE3D28F}" presName="spaceRect" presStyleCnt="0"/>
      <dgm:spPr/>
    </dgm:pt>
    <dgm:pt modelId="{2F7DE36C-36DB-4861-8E06-DD5FE28C1AC9}" type="pres">
      <dgm:prSet presAssocID="{2E1AECE6-5D72-499B-8BC1-319E2DE3D28F}" presName="parTx" presStyleLbl="revTx" presStyleIdx="1" presStyleCnt="5">
        <dgm:presLayoutVars>
          <dgm:chMax val="0"/>
          <dgm:chPref val="0"/>
        </dgm:presLayoutVars>
      </dgm:prSet>
      <dgm:spPr/>
    </dgm:pt>
    <dgm:pt modelId="{88053648-365B-4603-8C1F-2DEE23126DBE}" type="pres">
      <dgm:prSet presAssocID="{B1D3FB50-3F41-4D81-83DD-11F3D9CD943A}" presName="sibTrans" presStyleCnt="0"/>
      <dgm:spPr/>
    </dgm:pt>
    <dgm:pt modelId="{7B2C3452-9D19-4A22-B58E-6B61356BC320}" type="pres">
      <dgm:prSet presAssocID="{EF75E7F5-6581-4C81-A88E-14146898EC71}" presName="compNode" presStyleCnt="0"/>
      <dgm:spPr/>
    </dgm:pt>
    <dgm:pt modelId="{0D599C44-6B6C-4A6C-9E54-6C641A6C8965}" type="pres">
      <dgm:prSet presAssocID="{EF75E7F5-6581-4C81-A88E-14146898EC71}" presName="bgRect" presStyleLbl="bgShp" presStyleIdx="2" presStyleCnt="5"/>
      <dgm:spPr/>
    </dgm:pt>
    <dgm:pt modelId="{F1A8596F-404C-4816-AD80-B817E3A10F86}" type="pres">
      <dgm:prSet presAssocID="{EF75E7F5-6581-4C81-A88E-14146898EC71}"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atering Plant with solid fill"/>
        </a:ext>
      </dgm:extLst>
    </dgm:pt>
    <dgm:pt modelId="{B452489C-A1F6-4223-85AA-BB98443EA5B5}" type="pres">
      <dgm:prSet presAssocID="{EF75E7F5-6581-4C81-A88E-14146898EC71}" presName="spaceRect" presStyleCnt="0"/>
      <dgm:spPr/>
    </dgm:pt>
    <dgm:pt modelId="{373EB76B-BF78-4977-8428-8D2A9B0B91C1}" type="pres">
      <dgm:prSet presAssocID="{EF75E7F5-6581-4C81-A88E-14146898EC71}" presName="parTx" presStyleLbl="revTx" presStyleIdx="2" presStyleCnt="5">
        <dgm:presLayoutVars>
          <dgm:chMax val="0"/>
          <dgm:chPref val="0"/>
        </dgm:presLayoutVars>
      </dgm:prSet>
      <dgm:spPr/>
    </dgm:pt>
    <dgm:pt modelId="{A683E05C-9A63-4122-939A-F812A2B9F767}" type="pres">
      <dgm:prSet presAssocID="{681F7895-F0CE-46CD-89F7-901E738ED6BC}" presName="sibTrans" presStyleCnt="0"/>
      <dgm:spPr/>
    </dgm:pt>
    <dgm:pt modelId="{ED1455D6-6B82-413E-A37E-35D3C3D3234C}" type="pres">
      <dgm:prSet presAssocID="{9F47C7B2-DFE8-422C-A494-FFA16B4165FC}" presName="compNode" presStyleCnt="0"/>
      <dgm:spPr/>
    </dgm:pt>
    <dgm:pt modelId="{D0E2C637-1144-4D35-9D98-349318CAD5E8}" type="pres">
      <dgm:prSet presAssocID="{9F47C7B2-DFE8-422C-A494-FFA16B4165FC}" presName="bgRect" presStyleLbl="bgShp" presStyleIdx="3" presStyleCnt="5"/>
      <dgm:spPr/>
    </dgm:pt>
    <dgm:pt modelId="{FEFB6801-7953-4964-B341-77CCC48C2D20}" type="pres">
      <dgm:prSet presAssocID="{9F47C7B2-DFE8-422C-A494-FFA16B4165F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09EED61B-D506-4539-BCBB-2C98E7F854A7}" type="pres">
      <dgm:prSet presAssocID="{9F47C7B2-DFE8-422C-A494-FFA16B4165FC}" presName="spaceRect" presStyleCnt="0"/>
      <dgm:spPr/>
    </dgm:pt>
    <dgm:pt modelId="{269C8786-D39A-4B62-9F28-791E1E0FAD44}" type="pres">
      <dgm:prSet presAssocID="{9F47C7B2-DFE8-422C-A494-FFA16B4165FC}" presName="parTx" presStyleLbl="revTx" presStyleIdx="3" presStyleCnt="5">
        <dgm:presLayoutVars>
          <dgm:chMax val="0"/>
          <dgm:chPref val="0"/>
        </dgm:presLayoutVars>
      </dgm:prSet>
      <dgm:spPr/>
    </dgm:pt>
    <dgm:pt modelId="{6E7CFD6B-95C1-4DF5-83DF-8B848D84902B}" type="pres">
      <dgm:prSet presAssocID="{3281AE8D-DF6C-4302-95BE-C5F7BFC02601}" presName="sibTrans" presStyleCnt="0"/>
      <dgm:spPr/>
    </dgm:pt>
    <dgm:pt modelId="{DD9A836A-00A8-4D4D-AF35-A0BCDD5EE62F}" type="pres">
      <dgm:prSet presAssocID="{49B02D7B-021B-44AA-A566-A2BD136B6AED}" presName="compNode" presStyleCnt="0"/>
      <dgm:spPr/>
    </dgm:pt>
    <dgm:pt modelId="{7F588734-A2B8-4C49-9E13-1F82A7664FD6}" type="pres">
      <dgm:prSet presAssocID="{49B02D7B-021B-44AA-A566-A2BD136B6AED}" presName="bgRect" presStyleLbl="bgShp" presStyleIdx="4" presStyleCnt="5"/>
      <dgm:spPr/>
    </dgm:pt>
    <dgm:pt modelId="{00A618FC-9049-4794-9B8A-3E878AC57C20}" type="pres">
      <dgm:prSet presAssocID="{49B02D7B-021B-44AA-A566-A2BD136B6AE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08565A41-09C1-4B15-A723-3A0BBF0474B5}" type="pres">
      <dgm:prSet presAssocID="{49B02D7B-021B-44AA-A566-A2BD136B6AED}" presName="spaceRect" presStyleCnt="0"/>
      <dgm:spPr/>
    </dgm:pt>
    <dgm:pt modelId="{D5F8748A-B50D-4E00-844A-2F31B6E083E9}" type="pres">
      <dgm:prSet presAssocID="{49B02D7B-021B-44AA-A566-A2BD136B6AED}" presName="parTx" presStyleLbl="revTx" presStyleIdx="4" presStyleCnt="5">
        <dgm:presLayoutVars>
          <dgm:chMax val="0"/>
          <dgm:chPref val="0"/>
        </dgm:presLayoutVars>
      </dgm:prSet>
      <dgm:spPr/>
    </dgm:pt>
  </dgm:ptLst>
  <dgm:cxnLst>
    <dgm:cxn modelId="{7B932D07-6BA7-412D-9E49-070C8C3D7600}" srcId="{D2DCEA6D-00EA-44C2-96E5-212884F89BC2}" destId="{49B02D7B-021B-44AA-A566-A2BD136B6AED}" srcOrd="4" destOrd="0" parTransId="{B45A8A1D-C009-47C3-961E-368C68EF8963}" sibTransId="{60F65896-2289-4600-AB40-5C76C51CF030}"/>
    <dgm:cxn modelId="{E92D7C3C-FDDD-483C-814E-884ADBD3A1CC}" type="presOf" srcId="{9F47C7B2-DFE8-422C-A494-FFA16B4165FC}" destId="{269C8786-D39A-4B62-9F28-791E1E0FAD44}" srcOrd="0" destOrd="0" presId="urn:microsoft.com/office/officeart/2018/2/layout/IconVerticalSolidList"/>
    <dgm:cxn modelId="{E880375F-9D60-40E1-A49D-3206D82D3D3E}" type="presOf" srcId="{49B02D7B-021B-44AA-A566-A2BD136B6AED}" destId="{D5F8748A-B50D-4E00-844A-2F31B6E083E9}" srcOrd="0" destOrd="0" presId="urn:microsoft.com/office/officeart/2018/2/layout/IconVerticalSolidList"/>
    <dgm:cxn modelId="{B34B9741-1BD7-4906-B82E-87C053D924B7}" type="presOf" srcId="{2E1AECE6-5D72-499B-8BC1-319E2DE3D28F}" destId="{2F7DE36C-36DB-4861-8E06-DD5FE28C1AC9}" srcOrd="0" destOrd="0" presId="urn:microsoft.com/office/officeart/2018/2/layout/IconVerticalSolidList"/>
    <dgm:cxn modelId="{EF1E6443-8C79-41A1-8F33-7773F03CCF2B}" srcId="{D2DCEA6D-00EA-44C2-96E5-212884F89BC2}" destId="{2E1AECE6-5D72-499B-8BC1-319E2DE3D28F}" srcOrd="1" destOrd="0" parTransId="{E88F1C80-A2D4-4F4A-A3FE-E772C9C8167F}" sibTransId="{B1D3FB50-3F41-4D81-83DD-11F3D9CD943A}"/>
    <dgm:cxn modelId="{7E25614F-E203-420C-BDB1-522F5049C8D5}" srcId="{D2DCEA6D-00EA-44C2-96E5-212884F89BC2}" destId="{9F47C7B2-DFE8-422C-A494-FFA16B4165FC}" srcOrd="3" destOrd="0" parTransId="{E8C61C26-A53D-4A33-8655-3EC7DF51B8D2}" sibTransId="{3281AE8D-DF6C-4302-95BE-C5F7BFC02601}"/>
    <dgm:cxn modelId="{FFBA1973-A1C5-4806-8C74-7B8053CDB2D4}" srcId="{D2DCEA6D-00EA-44C2-96E5-212884F89BC2}" destId="{EF75E7F5-6581-4C81-A88E-14146898EC71}" srcOrd="2" destOrd="0" parTransId="{25D6BEAF-B951-4DFF-A5CD-BAF5AD1F32A7}" sibTransId="{681F7895-F0CE-46CD-89F7-901E738ED6BC}"/>
    <dgm:cxn modelId="{88980C80-D627-4F49-8411-FBED5BC53CAB}" type="presOf" srcId="{EF75E7F5-6581-4C81-A88E-14146898EC71}" destId="{373EB76B-BF78-4977-8428-8D2A9B0B91C1}" srcOrd="0" destOrd="0" presId="urn:microsoft.com/office/officeart/2018/2/layout/IconVerticalSolidList"/>
    <dgm:cxn modelId="{68FA07B4-D68B-42C1-B037-FA4CE5F187B8}" srcId="{D2DCEA6D-00EA-44C2-96E5-212884F89BC2}" destId="{498E2588-5CA3-446C-A291-8A34D688BB85}" srcOrd="0" destOrd="0" parTransId="{355CA4E6-3253-4DEF-9D3B-24B20B1E09F6}" sibTransId="{00B86AA2-7D60-4B46-BF5E-A8A56DFB61B6}"/>
    <dgm:cxn modelId="{EA18BBC5-00F2-402D-A2EC-4E7B5E4DE60F}" type="presOf" srcId="{D2DCEA6D-00EA-44C2-96E5-212884F89BC2}" destId="{0265C5A8-C5F1-4B79-B478-4B5BDE1880D4}" srcOrd="0" destOrd="0" presId="urn:microsoft.com/office/officeart/2018/2/layout/IconVerticalSolidList"/>
    <dgm:cxn modelId="{D27FBBDB-A4C9-4994-ABA0-850E15F8E44D}" type="presOf" srcId="{498E2588-5CA3-446C-A291-8A34D688BB85}" destId="{176100EF-8196-40AE-98BB-AA782F8AFE8B}" srcOrd="0" destOrd="0" presId="urn:microsoft.com/office/officeart/2018/2/layout/IconVerticalSolidList"/>
    <dgm:cxn modelId="{ECD5F542-BA4C-44FB-AFFF-4672B406B42C}" type="presParOf" srcId="{0265C5A8-C5F1-4B79-B478-4B5BDE1880D4}" destId="{DDB75D50-1389-48AA-91BB-6E8F2921A809}" srcOrd="0" destOrd="0" presId="urn:microsoft.com/office/officeart/2018/2/layout/IconVerticalSolidList"/>
    <dgm:cxn modelId="{B034C8A4-D299-4C66-BFFC-BBF593FD64E7}" type="presParOf" srcId="{DDB75D50-1389-48AA-91BB-6E8F2921A809}" destId="{C7AF6146-2D7A-4555-8E0A-4E479F2AB7D5}" srcOrd="0" destOrd="0" presId="urn:microsoft.com/office/officeart/2018/2/layout/IconVerticalSolidList"/>
    <dgm:cxn modelId="{C5602FAF-2579-49C1-B79C-81721F1BFB11}" type="presParOf" srcId="{DDB75D50-1389-48AA-91BB-6E8F2921A809}" destId="{DC5C5C67-B91E-4B96-BA8C-4BF414B962D7}" srcOrd="1" destOrd="0" presId="urn:microsoft.com/office/officeart/2018/2/layout/IconVerticalSolidList"/>
    <dgm:cxn modelId="{D163EA10-E87E-47AB-96C7-FE0886C38C2B}" type="presParOf" srcId="{DDB75D50-1389-48AA-91BB-6E8F2921A809}" destId="{3042F9AA-007E-422C-97FB-83D8908C016C}" srcOrd="2" destOrd="0" presId="urn:microsoft.com/office/officeart/2018/2/layout/IconVerticalSolidList"/>
    <dgm:cxn modelId="{C1B82F8F-BEFA-4EC8-8850-90644B1A0119}" type="presParOf" srcId="{DDB75D50-1389-48AA-91BB-6E8F2921A809}" destId="{176100EF-8196-40AE-98BB-AA782F8AFE8B}" srcOrd="3" destOrd="0" presId="urn:microsoft.com/office/officeart/2018/2/layout/IconVerticalSolidList"/>
    <dgm:cxn modelId="{8C3EF08C-A4B9-4ECF-AF13-B2440CE4EF86}" type="presParOf" srcId="{0265C5A8-C5F1-4B79-B478-4B5BDE1880D4}" destId="{23758948-B2CC-4956-9B47-CC6457EB81B8}" srcOrd="1" destOrd="0" presId="urn:microsoft.com/office/officeart/2018/2/layout/IconVerticalSolidList"/>
    <dgm:cxn modelId="{004F48CF-E9E3-4B1C-AA45-18804FB2CE10}" type="presParOf" srcId="{0265C5A8-C5F1-4B79-B478-4B5BDE1880D4}" destId="{0AF1B293-BFCB-40F2-B84F-A0EB76DCB80C}" srcOrd="2" destOrd="0" presId="urn:microsoft.com/office/officeart/2018/2/layout/IconVerticalSolidList"/>
    <dgm:cxn modelId="{178640A6-5D2F-4130-A773-9F0E507D7EC1}" type="presParOf" srcId="{0AF1B293-BFCB-40F2-B84F-A0EB76DCB80C}" destId="{4BB41A00-C726-4A05-B5BC-323214185D22}" srcOrd="0" destOrd="0" presId="urn:microsoft.com/office/officeart/2018/2/layout/IconVerticalSolidList"/>
    <dgm:cxn modelId="{05A125D1-F1F6-4776-8844-F8C8A47B50AA}" type="presParOf" srcId="{0AF1B293-BFCB-40F2-B84F-A0EB76DCB80C}" destId="{ED876687-BBB4-4BD4-A7F5-F8127F503B02}" srcOrd="1" destOrd="0" presId="urn:microsoft.com/office/officeart/2018/2/layout/IconVerticalSolidList"/>
    <dgm:cxn modelId="{93F84AD6-D9EF-48BB-9AB8-C43773BB5842}" type="presParOf" srcId="{0AF1B293-BFCB-40F2-B84F-A0EB76DCB80C}" destId="{D0152BA8-DF41-49CE-A8CE-E950C7803C2C}" srcOrd="2" destOrd="0" presId="urn:microsoft.com/office/officeart/2018/2/layout/IconVerticalSolidList"/>
    <dgm:cxn modelId="{5EBE2CEC-9C80-433F-B13E-BBE506F8F387}" type="presParOf" srcId="{0AF1B293-BFCB-40F2-B84F-A0EB76DCB80C}" destId="{2F7DE36C-36DB-4861-8E06-DD5FE28C1AC9}" srcOrd="3" destOrd="0" presId="urn:microsoft.com/office/officeart/2018/2/layout/IconVerticalSolidList"/>
    <dgm:cxn modelId="{CE857EB6-190C-4364-AA39-24ABBD9EDF65}" type="presParOf" srcId="{0265C5A8-C5F1-4B79-B478-4B5BDE1880D4}" destId="{88053648-365B-4603-8C1F-2DEE23126DBE}" srcOrd="3" destOrd="0" presId="urn:microsoft.com/office/officeart/2018/2/layout/IconVerticalSolidList"/>
    <dgm:cxn modelId="{F711B87E-B7C1-4344-AE8C-7F33514E975A}" type="presParOf" srcId="{0265C5A8-C5F1-4B79-B478-4B5BDE1880D4}" destId="{7B2C3452-9D19-4A22-B58E-6B61356BC320}" srcOrd="4" destOrd="0" presId="urn:microsoft.com/office/officeart/2018/2/layout/IconVerticalSolidList"/>
    <dgm:cxn modelId="{D4C6A82C-9F5B-4862-B0B6-E57A3DD3BB77}" type="presParOf" srcId="{7B2C3452-9D19-4A22-B58E-6B61356BC320}" destId="{0D599C44-6B6C-4A6C-9E54-6C641A6C8965}" srcOrd="0" destOrd="0" presId="urn:microsoft.com/office/officeart/2018/2/layout/IconVerticalSolidList"/>
    <dgm:cxn modelId="{B403DDEA-E0E7-465B-A712-899ACDC42C99}" type="presParOf" srcId="{7B2C3452-9D19-4A22-B58E-6B61356BC320}" destId="{F1A8596F-404C-4816-AD80-B817E3A10F86}" srcOrd="1" destOrd="0" presId="urn:microsoft.com/office/officeart/2018/2/layout/IconVerticalSolidList"/>
    <dgm:cxn modelId="{A35358A7-07DA-4A3C-B716-48AB1EAE67A2}" type="presParOf" srcId="{7B2C3452-9D19-4A22-B58E-6B61356BC320}" destId="{B452489C-A1F6-4223-85AA-BB98443EA5B5}" srcOrd="2" destOrd="0" presId="urn:microsoft.com/office/officeart/2018/2/layout/IconVerticalSolidList"/>
    <dgm:cxn modelId="{7AAA4579-AA42-4281-ABB6-6196FC0EA94A}" type="presParOf" srcId="{7B2C3452-9D19-4A22-B58E-6B61356BC320}" destId="{373EB76B-BF78-4977-8428-8D2A9B0B91C1}" srcOrd="3" destOrd="0" presId="urn:microsoft.com/office/officeart/2018/2/layout/IconVerticalSolidList"/>
    <dgm:cxn modelId="{42FAC574-450A-43C4-957C-372BACCA8779}" type="presParOf" srcId="{0265C5A8-C5F1-4B79-B478-4B5BDE1880D4}" destId="{A683E05C-9A63-4122-939A-F812A2B9F767}" srcOrd="5" destOrd="0" presId="urn:microsoft.com/office/officeart/2018/2/layout/IconVerticalSolidList"/>
    <dgm:cxn modelId="{966E923C-23A1-40C4-90DB-9F331E9F89CE}" type="presParOf" srcId="{0265C5A8-C5F1-4B79-B478-4B5BDE1880D4}" destId="{ED1455D6-6B82-413E-A37E-35D3C3D3234C}" srcOrd="6" destOrd="0" presId="urn:microsoft.com/office/officeart/2018/2/layout/IconVerticalSolidList"/>
    <dgm:cxn modelId="{78DE58B3-2D17-4780-AC3D-5570391F7727}" type="presParOf" srcId="{ED1455D6-6B82-413E-A37E-35D3C3D3234C}" destId="{D0E2C637-1144-4D35-9D98-349318CAD5E8}" srcOrd="0" destOrd="0" presId="urn:microsoft.com/office/officeart/2018/2/layout/IconVerticalSolidList"/>
    <dgm:cxn modelId="{A9F85AF2-D375-4B77-8988-B1194378F8D1}" type="presParOf" srcId="{ED1455D6-6B82-413E-A37E-35D3C3D3234C}" destId="{FEFB6801-7953-4964-B341-77CCC48C2D20}" srcOrd="1" destOrd="0" presId="urn:microsoft.com/office/officeart/2018/2/layout/IconVerticalSolidList"/>
    <dgm:cxn modelId="{FF218132-728A-4789-B0E8-6427A108E578}" type="presParOf" srcId="{ED1455D6-6B82-413E-A37E-35D3C3D3234C}" destId="{09EED61B-D506-4539-BCBB-2C98E7F854A7}" srcOrd="2" destOrd="0" presId="urn:microsoft.com/office/officeart/2018/2/layout/IconVerticalSolidList"/>
    <dgm:cxn modelId="{3E0EFF1D-A678-416D-A07F-E616F586A0C5}" type="presParOf" srcId="{ED1455D6-6B82-413E-A37E-35D3C3D3234C}" destId="{269C8786-D39A-4B62-9F28-791E1E0FAD44}" srcOrd="3" destOrd="0" presId="urn:microsoft.com/office/officeart/2018/2/layout/IconVerticalSolidList"/>
    <dgm:cxn modelId="{5B027996-4653-4AEB-8352-484F8CD9E8C6}" type="presParOf" srcId="{0265C5A8-C5F1-4B79-B478-4B5BDE1880D4}" destId="{6E7CFD6B-95C1-4DF5-83DF-8B848D84902B}" srcOrd="7" destOrd="0" presId="urn:microsoft.com/office/officeart/2018/2/layout/IconVerticalSolidList"/>
    <dgm:cxn modelId="{53BE5BED-6F61-4A7D-AD6D-D0B1F90326D2}" type="presParOf" srcId="{0265C5A8-C5F1-4B79-B478-4B5BDE1880D4}" destId="{DD9A836A-00A8-4D4D-AF35-A0BCDD5EE62F}" srcOrd="8" destOrd="0" presId="urn:microsoft.com/office/officeart/2018/2/layout/IconVerticalSolidList"/>
    <dgm:cxn modelId="{642F3861-CFED-4DB9-AD8B-EE790DA347B5}" type="presParOf" srcId="{DD9A836A-00A8-4D4D-AF35-A0BCDD5EE62F}" destId="{7F588734-A2B8-4C49-9E13-1F82A7664FD6}" srcOrd="0" destOrd="0" presId="urn:microsoft.com/office/officeart/2018/2/layout/IconVerticalSolidList"/>
    <dgm:cxn modelId="{2FEAE83F-FE37-4522-B302-AE2282E011F3}" type="presParOf" srcId="{DD9A836A-00A8-4D4D-AF35-A0BCDD5EE62F}" destId="{00A618FC-9049-4794-9B8A-3E878AC57C20}" srcOrd="1" destOrd="0" presId="urn:microsoft.com/office/officeart/2018/2/layout/IconVerticalSolidList"/>
    <dgm:cxn modelId="{D214E9FF-9342-4033-B3CD-17426CCD3C0F}" type="presParOf" srcId="{DD9A836A-00A8-4D4D-AF35-A0BCDD5EE62F}" destId="{08565A41-09C1-4B15-A723-3A0BBF0474B5}" srcOrd="2" destOrd="0" presId="urn:microsoft.com/office/officeart/2018/2/layout/IconVerticalSolidList"/>
    <dgm:cxn modelId="{0576369A-BEA5-4A25-8D99-633681A2A03E}" type="presParOf" srcId="{DD9A836A-00A8-4D4D-AF35-A0BCDD5EE62F}" destId="{D5F8748A-B50D-4E00-844A-2F31B6E083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764BA4-2863-4176-BE4B-3A753B986AD4}"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F2D56A4D-F478-4335-8A85-D1EC2DDE5044}">
      <dgm:prSet/>
      <dgm:spPr/>
      <dgm:t>
        <a:bodyPr/>
        <a:lstStyle/>
        <a:p>
          <a:r>
            <a:rPr lang="en-US"/>
            <a:t>Loan Information Request Form</a:t>
          </a:r>
        </a:p>
      </dgm:t>
    </dgm:pt>
    <dgm:pt modelId="{F035CEB9-F69D-4CA0-B3AE-FD98BC3D93BC}" type="parTrans" cxnId="{F3F7D186-C29A-4A7C-9DF4-AAE0B3BCE581}">
      <dgm:prSet/>
      <dgm:spPr/>
      <dgm:t>
        <a:bodyPr/>
        <a:lstStyle/>
        <a:p>
          <a:endParaRPr lang="en-US"/>
        </a:p>
      </dgm:t>
    </dgm:pt>
    <dgm:pt modelId="{AED0C254-B188-4123-BC85-5CB7473F6092}" type="sibTrans" cxnId="{F3F7D186-C29A-4A7C-9DF4-AAE0B3BCE581}">
      <dgm:prSet/>
      <dgm:spPr/>
      <dgm:t>
        <a:bodyPr/>
        <a:lstStyle/>
        <a:p>
          <a:endParaRPr lang="en-US"/>
        </a:p>
      </dgm:t>
    </dgm:pt>
    <dgm:pt modelId="{F16974D6-A37F-41EA-AE68-66ED275B46A3}">
      <dgm:prSet/>
      <dgm:spPr/>
      <dgm:t>
        <a:bodyPr/>
        <a:lstStyle/>
        <a:p>
          <a:r>
            <a:rPr lang="en-US"/>
            <a:t>Online easy to fill out form about entity and project</a:t>
          </a:r>
        </a:p>
      </dgm:t>
    </dgm:pt>
    <dgm:pt modelId="{5C2DDCBC-CA5A-4186-9514-032FA8B81B6A}" type="parTrans" cxnId="{28DC70CA-1FE1-4CDE-B4A8-B75EF090D9E8}">
      <dgm:prSet/>
      <dgm:spPr/>
      <dgm:t>
        <a:bodyPr/>
        <a:lstStyle/>
        <a:p>
          <a:endParaRPr lang="en-US"/>
        </a:p>
      </dgm:t>
    </dgm:pt>
    <dgm:pt modelId="{F14A865D-2C71-4599-8564-69EDC62D55B9}" type="sibTrans" cxnId="{28DC70CA-1FE1-4CDE-B4A8-B75EF090D9E8}">
      <dgm:prSet/>
      <dgm:spPr/>
      <dgm:t>
        <a:bodyPr/>
        <a:lstStyle/>
        <a:p>
          <a:endParaRPr lang="en-US"/>
        </a:p>
      </dgm:t>
    </dgm:pt>
    <dgm:pt modelId="{527A9E70-6B7B-47D0-9059-CE2677007101}">
      <dgm:prSet/>
      <dgm:spPr/>
      <dgm:t>
        <a:bodyPr/>
        <a:lstStyle/>
        <a:p>
          <a:r>
            <a:rPr lang="en-US"/>
            <a:t>Early consultation with potential applicants</a:t>
          </a:r>
        </a:p>
      </dgm:t>
    </dgm:pt>
    <dgm:pt modelId="{0BF11A33-7B42-4BC6-822E-23C17317CABE}" type="parTrans" cxnId="{73A00D5E-E189-4232-94F6-914F818DC227}">
      <dgm:prSet/>
      <dgm:spPr/>
      <dgm:t>
        <a:bodyPr/>
        <a:lstStyle/>
        <a:p>
          <a:endParaRPr lang="en-US"/>
        </a:p>
      </dgm:t>
    </dgm:pt>
    <dgm:pt modelId="{64F9B48A-A8C8-41C1-B8CE-C96D4AB6CA12}" type="sibTrans" cxnId="{73A00D5E-E189-4232-94F6-914F818DC227}">
      <dgm:prSet/>
      <dgm:spPr/>
      <dgm:t>
        <a:bodyPr/>
        <a:lstStyle/>
        <a:p>
          <a:endParaRPr lang="en-US"/>
        </a:p>
      </dgm:t>
    </dgm:pt>
    <dgm:pt modelId="{023BDDFE-897E-40EC-AC74-410267CB6B22}">
      <dgm:prSet/>
      <dgm:spPr/>
      <dgm:t>
        <a:bodyPr/>
        <a:lstStyle/>
        <a:p>
          <a:r>
            <a:rPr lang="en-US"/>
            <a:t>Pipeline development</a:t>
          </a:r>
        </a:p>
      </dgm:t>
    </dgm:pt>
    <dgm:pt modelId="{A651CFC3-1BA2-4381-B418-2AA2F75B1DC9}" type="parTrans" cxnId="{19D28886-BB75-42DC-81F9-D3F29DFE31B6}">
      <dgm:prSet/>
      <dgm:spPr/>
      <dgm:t>
        <a:bodyPr/>
        <a:lstStyle/>
        <a:p>
          <a:endParaRPr lang="en-US"/>
        </a:p>
      </dgm:t>
    </dgm:pt>
    <dgm:pt modelId="{EDE67606-F0F0-4A42-B0B9-9C5BC98B9B3D}" type="sibTrans" cxnId="{19D28886-BB75-42DC-81F9-D3F29DFE31B6}">
      <dgm:prSet/>
      <dgm:spPr/>
      <dgm:t>
        <a:bodyPr/>
        <a:lstStyle/>
        <a:p>
          <a:endParaRPr lang="en-US"/>
        </a:p>
      </dgm:t>
    </dgm:pt>
    <dgm:pt modelId="{4DC84166-7F07-4002-971F-E5EC4050223F}">
      <dgm:prSet/>
      <dgm:spPr>
        <a:solidFill>
          <a:srgbClr val="00907E"/>
        </a:solidFill>
      </dgm:spPr>
      <dgm:t>
        <a:bodyPr/>
        <a:lstStyle/>
        <a:p>
          <a:r>
            <a:rPr lang="en-US"/>
            <a:t>One Stops</a:t>
          </a:r>
        </a:p>
      </dgm:t>
    </dgm:pt>
    <dgm:pt modelId="{06E2D4B5-C7F5-44D3-BC80-B646140D4307}" type="parTrans" cxnId="{E97C383B-8720-455E-B1D0-4ADF30AF467E}">
      <dgm:prSet/>
      <dgm:spPr/>
      <dgm:t>
        <a:bodyPr/>
        <a:lstStyle/>
        <a:p>
          <a:endParaRPr lang="en-US"/>
        </a:p>
      </dgm:t>
    </dgm:pt>
    <dgm:pt modelId="{11A99C95-6D5D-4C62-A05C-AFC43D659B35}" type="sibTrans" cxnId="{E97C383B-8720-455E-B1D0-4ADF30AF467E}">
      <dgm:prSet/>
      <dgm:spPr/>
      <dgm:t>
        <a:bodyPr/>
        <a:lstStyle/>
        <a:p>
          <a:endParaRPr lang="en-US"/>
        </a:p>
      </dgm:t>
    </dgm:pt>
    <dgm:pt modelId="{8AE5DC67-7646-4C33-8A0E-C69F9E908F42}">
      <dgm:prSet/>
      <dgm:spPr/>
      <dgm:t>
        <a:bodyPr/>
        <a:lstStyle/>
        <a:p>
          <a:r>
            <a:rPr lang="en-US"/>
            <a:t>Business Oregon organizes meetings with communities and funding agencies</a:t>
          </a:r>
        </a:p>
      </dgm:t>
    </dgm:pt>
    <dgm:pt modelId="{48BD1E93-A16B-4222-8381-2525E815CA89}" type="parTrans" cxnId="{E4C6E7E2-5981-40DC-94BE-39813443E1BD}">
      <dgm:prSet/>
      <dgm:spPr/>
      <dgm:t>
        <a:bodyPr/>
        <a:lstStyle/>
        <a:p>
          <a:endParaRPr lang="en-US"/>
        </a:p>
      </dgm:t>
    </dgm:pt>
    <dgm:pt modelId="{7E6233D3-E9CE-4B2A-A5FA-3306447D7600}" type="sibTrans" cxnId="{E4C6E7E2-5981-40DC-94BE-39813443E1BD}">
      <dgm:prSet/>
      <dgm:spPr/>
      <dgm:t>
        <a:bodyPr/>
        <a:lstStyle/>
        <a:p>
          <a:endParaRPr lang="en-US"/>
        </a:p>
      </dgm:t>
    </dgm:pt>
    <dgm:pt modelId="{B1909FB2-BDAF-402B-8715-0BD339B7CA88}">
      <dgm:prSet/>
      <dgm:spPr/>
      <dgm:t>
        <a:bodyPr/>
        <a:lstStyle/>
        <a:p>
          <a:r>
            <a:rPr lang="en-US"/>
            <a:t>Agencies highlight programs and funding scenarios</a:t>
          </a:r>
        </a:p>
      </dgm:t>
    </dgm:pt>
    <dgm:pt modelId="{55746E00-28B3-42E1-B507-B1801788BF0A}" type="parTrans" cxnId="{A3F8145F-F7AC-4645-9971-758ABB3988BF}">
      <dgm:prSet/>
      <dgm:spPr/>
      <dgm:t>
        <a:bodyPr/>
        <a:lstStyle/>
        <a:p>
          <a:endParaRPr lang="en-US"/>
        </a:p>
      </dgm:t>
    </dgm:pt>
    <dgm:pt modelId="{394F7401-B1E1-4052-AE9C-AE1F9893EB2D}" type="sibTrans" cxnId="{A3F8145F-F7AC-4645-9971-758ABB3988BF}">
      <dgm:prSet/>
      <dgm:spPr/>
      <dgm:t>
        <a:bodyPr/>
        <a:lstStyle/>
        <a:p>
          <a:endParaRPr lang="en-US"/>
        </a:p>
      </dgm:t>
    </dgm:pt>
    <dgm:pt modelId="{28DCE260-C20C-4D62-8C16-0ADFFDAA4BC8}">
      <dgm:prSet/>
      <dgm:spPr/>
      <dgm:t>
        <a:bodyPr/>
        <a:lstStyle/>
        <a:p>
          <a:r>
            <a:rPr lang="en-US"/>
            <a:t>Finance scenarios include projected impacts on rates </a:t>
          </a:r>
        </a:p>
      </dgm:t>
    </dgm:pt>
    <dgm:pt modelId="{BA738EFB-CC7A-4C5F-A101-814A1CB829AD}" type="parTrans" cxnId="{7F863F48-7784-4127-A78A-71CF7D9BB380}">
      <dgm:prSet/>
      <dgm:spPr/>
      <dgm:t>
        <a:bodyPr/>
        <a:lstStyle/>
        <a:p>
          <a:endParaRPr lang="en-US"/>
        </a:p>
      </dgm:t>
    </dgm:pt>
    <dgm:pt modelId="{CB543126-B54E-4D52-9FBD-E235D999C06D}" type="sibTrans" cxnId="{7F863F48-7784-4127-A78A-71CF7D9BB380}">
      <dgm:prSet/>
      <dgm:spPr/>
      <dgm:t>
        <a:bodyPr/>
        <a:lstStyle/>
        <a:p>
          <a:endParaRPr lang="en-US"/>
        </a:p>
      </dgm:t>
    </dgm:pt>
    <dgm:pt modelId="{84EDC37B-E294-4A08-A592-642080BCF88B}">
      <dgm:prSet/>
      <dgm:spPr/>
      <dgm:t>
        <a:bodyPr/>
        <a:lstStyle/>
        <a:p>
          <a:r>
            <a:rPr lang="en-US"/>
            <a:t>Technical assistance</a:t>
          </a:r>
        </a:p>
      </dgm:t>
    </dgm:pt>
    <dgm:pt modelId="{247005B0-2FA3-4E20-91B2-D5DEB52B78B7}" type="parTrans" cxnId="{4B20BB5C-EEA5-489C-9E89-E0368BB194B5}">
      <dgm:prSet/>
      <dgm:spPr/>
      <dgm:t>
        <a:bodyPr/>
        <a:lstStyle/>
        <a:p>
          <a:endParaRPr lang="en-US"/>
        </a:p>
      </dgm:t>
    </dgm:pt>
    <dgm:pt modelId="{9C4C3B4D-155F-4230-A995-FCDDD8A4004A}" type="sibTrans" cxnId="{4B20BB5C-EEA5-489C-9E89-E0368BB194B5}">
      <dgm:prSet/>
      <dgm:spPr/>
      <dgm:t>
        <a:bodyPr/>
        <a:lstStyle/>
        <a:p>
          <a:endParaRPr lang="en-US"/>
        </a:p>
      </dgm:t>
    </dgm:pt>
    <dgm:pt modelId="{66BA2D84-255E-4244-9AD4-B71697AFB91D}">
      <dgm:prSet/>
      <dgm:spPr/>
      <dgm:t>
        <a:bodyPr/>
        <a:lstStyle/>
        <a:p>
          <a:r>
            <a:rPr lang="en-US"/>
            <a:t>Internal to applicants on IUP to understand requirements for loans</a:t>
          </a:r>
        </a:p>
      </dgm:t>
    </dgm:pt>
    <dgm:pt modelId="{BD0FFF81-FEF1-4390-908E-3B1797730E55}" type="parTrans" cxnId="{38421D87-D8B4-43CA-A0EF-85457DE55F46}">
      <dgm:prSet/>
      <dgm:spPr/>
      <dgm:t>
        <a:bodyPr/>
        <a:lstStyle/>
        <a:p>
          <a:endParaRPr lang="en-US"/>
        </a:p>
      </dgm:t>
    </dgm:pt>
    <dgm:pt modelId="{8E955D63-01E6-44F5-88CF-3E80777083BE}" type="sibTrans" cxnId="{38421D87-D8B4-43CA-A0EF-85457DE55F46}">
      <dgm:prSet/>
      <dgm:spPr/>
      <dgm:t>
        <a:bodyPr/>
        <a:lstStyle/>
        <a:p>
          <a:endParaRPr lang="en-US"/>
        </a:p>
      </dgm:t>
    </dgm:pt>
    <dgm:pt modelId="{5DA9C11F-767E-4330-A030-0A0D6918C56F}">
      <dgm:prSet/>
      <dgm:spPr/>
      <dgm:t>
        <a:bodyPr/>
        <a:lstStyle/>
        <a:p>
          <a:r>
            <a:rPr lang="en-US"/>
            <a:t>Goal to move applications to loan commitments more timely</a:t>
          </a:r>
        </a:p>
      </dgm:t>
    </dgm:pt>
    <dgm:pt modelId="{A67DD8B6-01B4-4CE4-8FE5-C86E88F88492}" type="parTrans" cxnId="{5C450D85-0ADC-4AFA-9813-4EF1C7517B43}">
      <dgm:prSet/>
      <dgm:spPr/>
      <dgm:t>
        <a:bodyPr/>
        <a:lstStyle/>
        <a:p>
          <a:endParaRPr lang="en-US"/>
        </a:p>
      </dgm:t>
    </dgm:pt>
    <dgm:pt modelId="{82F6CB64-E7A4-4699-B9EE-8FDDC5CA2202}" type="sibTrans" cxnId="{5C450D85-0ADC-4AFA-9813-4EF1C7517B43}">
      <dgm:prSet/>
      <dgm:spPr/>
      <dgm:t>
        <a:bodyPr/>
        <a:lstStyle/>
        <a:p>
          <a:endParaRPr lang="en-US"/>
        </a:p>
      </dgm:t>
    </dgm:pt>
    <dgm:pt modelId="{1A03882B-CD48-4A2A-8944-883C62033CF0}">
      <dgm:prSet/>
      <dgm:spPr/>
      <dgm:t>
        <a:bodyPr/>
        <a:lstStyle/>
        <a:p>
          <a:r>
            <a:rPr lang="en-US"/>
            <a:t>External coordination with EPA region 10 and TA providers in Oregon</a:t>
          </a:r>
        </a:p>
      </dgm:t>
    </dgm:pt>
    <dgm:pt modelId="{4E7A4C8C-1600-4AA5-8124-6732DA80CB76}" type="parTrans" cxnId="{F9DE682F-1BBD-4C70-A0C2-A2719BAA5E4B}">
      <dgm:prSet/>
      <dgm:spPr/>
      <dgm:t>
        <a:bodyPr/>
        <a:lstStyle/>
        <a:p>
          <a:endParaRPr lang="en-US"/>
        </a:p>
      </dgm:t>
    </dgm:pt>
    <dgm:pt modelId="{77B7BAFD-7FA4-40C8-BA97-0695C04EE20A}" type="sibTrans" cxnId="{F9DE682F-1BBD-4C70-A0C2-A2719BAA5E4B}">
      <dgm:prSet/>
      <dgm:spPr/>
      <dgm:t>
        <a:bodyPr/>
        <a:lstStyle/>
        <a:p>
          <a:endParaRPr lang="en-US"/>
        </a:p>
      </dgm:t>
    </dgm:pt>
    <dgm:pt modelId="{67F7132C-0F80-4DB7-8623-24C4E6B16D71}" type="pres">
      <dgm:prSet presAssocID="{AF764BA4-2863-4176-BE4B-3A753B986AD4}" presName="Name0" presStyleCnt="0">
        <dgm:presLayoutVars>
          <dgm:dir/>
          <dgm:animLvl val="lvl"/>
          <dgm:resizeHandles val="exact"/>
        </dgm:presLayoutVars>
      </dgm:prSet>
      <dgm:spPr/>
    </dgm:pt>
    <dgm:pt modelId="{799DB237-91A0-4829-892B-7C8F31016F09}" type="pres">
      <dgm:prSet presAssocID="{F2D56A4D-F478-4335-8A85-D1EC2DDE5044}" presName="linNode" presStyleCnt="0"/>
      <dgm:spPr/>
    </dgm:pt>
    <dgm:pt modelId="{3B661FCB-FDE7-41E5-8F91-47D762800445}" type="pres">
      <dgm:prSet presAssocID="{F2D56A4D-F478-4335-8A85-D1EC2DDE5044}" presName="parentText" presStyleLbl="node1" presStyleIdx="0" presStyleCnt="3">
        <dgm:presLayoutVars>
          <dgm:chMax val="1"/>
          <dgm:bulletEnabled val="1"/>
        </dgm:presLayoutVars>
      </dgm:prSet>
      <dgm:spPr/>
    </dgm:pt>
    <dgm:pt modelId="{11DB0F0A-90CF-49FA-89D1-8496391313B6}" type="pres">
      <dgm:prSet presAssocID="{F2D56A4D-F478-4335-8A85-D1EC2DDE5044}" presName="descendantText" presStyleLbl="alignAccFollowNode1" presStyleIdx="0" presStyleCnt="3">
        <dgm:presLayoutVars>
          <dgm:bulletEnabled val="1"/>
        </dgm:presLayoutVars>
      </dgm:prSet>
      <dgm:spPr/>
    </dgm:pt>
    <dgm:pt modelId="{DE0244CD-36B9-48F1-8877-45CE00DAEBA0}" type="pres">
      <dgm:prSet presAssocID="{AED0C254-B188-4123-BC85-5CB7473F6092}" presName="sp" presStyleCnt="0"/>
      <dgm:spPr/>
    </dgm:pt>
    <dgm:pt modelId="{81D3BAF1-6B93-40E0-87DE-70ADAC71C860}" type="pres">
      <dgm:prSet presAssocID="{4DC84166-7F07-4002-971F-E5EC4050223F}" presName="linNode" presStyleCnt="0"/>
      <dgm:spPr/>
    </dgm:pt>
    <dgm:pt modelId="{1ADD6BD9-FC77-4790-BECB-EA60E9CC782A}" type="pres">
      <dgm:prSet presAssocID="{4DC84166-7F07-4002-971F-E5EC4050223F}" presName="parentText" presStyleLbl="node1" presStyleIdx="1" presStyleCnt="3">
        <dgm:presLayoutVars>
          <dgm:chMax val="1"/>
          <dgm:bulletEnabled val="1"/>
        </dgm:presLayoutVars>
      </dgm:prSet>
      <dgm:spPr/>
    </dgm:pt>
    <dgm:pt modelId="{D6A0774C-6696-4737-B825-A67E217C9F4B}" type="pres">
      <dgm:prSet presAssocID="{4DC84166-7F07-4002-971F-E5EC4050223F}" presName="descendantText" presStyleLbl="alignAccFollowNode1" presStyleIdx="1" presStyleCnt="3">
        <dgm:presLayoutVars>
          <dgm:bulletEnabled val="1"/>
        </dgm:presLayoutVars>
      </dgm:prSet>
      <dgm:spPr/>
    </dgm:pt>
    <dgm:pt modelId="{1C4D63B9-92C4-4FC7-948A-C99776789ECD}" type="pres">
      <dgm:prSet presAssocID="{11A99C95-6D5D-4C62-A05C-AFC43D659B35}" presName="sp" presStyleCnt="0"/>
      <dgm:spPr/>
    </dgm:pt>
    <dgm:pt modelId="{87A941DF-E0ED-4B80-B142-5835B05BF7AA}" type="pres">
      <dgm:prSet presAssocID="{84EDC37B-E294-4A08-A592-642080BCF88B}" presName="linNode" presStyleCnt="0"/>
      <dgm:spPr/>
    </dgm:pt>
    <dgm:pt modelId="{53EA8527-E67D-4FDE-B2C1-0ACD9389AB85}" type="pres">
      <dgm:prSet presAssocID="{84EDC37B-E294-4A08-A592-642080BCF88B}" presName="parentText" presStyleLbl="node1" presStyleIdx="2" presStyleCnt="3">
        <dgm:presLayoutVars>
          <dgm:chMax val="1"/>
          <dgm:bulletEnabled val="1"/>
        </dgm:presLayoutVars>
      </dgm:prSet>
      <dgm:spPr/>
    </dgm:pt>
    <dgm:pt modelId="{8546495F-B33C-4BB6-AB52-B7EE21756C95}" type="pres">
      <dgm:prSet presAssocID="{84EDC37B-E294-4A08-A592-642080BCF88B}" presName="descendantText" presStyleLbl="alignAccFollowNode1" presStyleIdx="2" presStyleCnt="3">
        <dgm:presLayoutVars>
          <dgm:bulletEnabled val="1"/>
        </dgm:presLayoutVars>
      </dgm:prSet>
      <dgm:spPr/>
    </dgm:pt>
  </dgm:ptLst>
  <dgm:cxnLst>
    <dgm:cxn modelId="{48E86624-391B-4226-9063-A821F2A3A2BF}" type="presOf" srcId="{B1909FB2-BDAF-402B-8715-0BD339B7CA88}" destId="{D6A0774C-6696-4737-B825-A67E217C9F4B}" srcOrd="0" destOrd="1" presId="urn:microsoft.com/office/officeart/2005/8/layout/vList5"/>
    <dgm:cxn modelId="{F9DE682F-1BBD-4C70-A0C2-A2719BAA5E4B}" srcId="{84EDC37B-E294-4A08-A592-642080BCF88B}" destId="{1A03882B-CD48-4A2A-8944-883C62033CF0}" srcOrd="2" destOrd="0" parTransId="{4E7A4C8C-1600-4AA5-8124-6732DA80CB76}" sibTransId="{77B7BAFD-7FA4-40C8-BA97-0695C04EE20A}"/>
    <dgm:cxn modelId="{E97C383B-8720-455E-B1D0-4ADF30AF467E}" srcId="{AF764BA4-2863-4176-BE4B-3A753B986AD4}" destId="{4DC84166-7F07-4002-971F-E5EC4050223F}" srcOrd="1" destOrd="0" parTransId="{06E2D4B5-C7F5-44D3-BC80-B646140D4307}" sibTransId="{11A99C95-6D5D-4C62-A05C-AFC43D659B35}"/>
    <dgm:cxn modelId="{4B20BB5C-EEA5-489C-9E89-E0368BB194B5}" srcId="{AF764BA4-2863-4176-BE4B-3A753B986AD4}" destId="{84EDC37B-E294-4A08-A592-642080BCF88B}" srcOrd="2" destOrd="0" parTransId="{247005B0-2FA3-4E20-91B2-D5DEB52B78B7}" sibTransId="{9C4C3B4D-155F-4230-A995-FCDDD8A4004A}"/>
    <dgm:cxn modelId="{73A00D5E-E189-4232-94F6-914F818DC227}" srcId="{F2D56A4D-F478-4335-8A85-D1EC2DDE5044}" destId="{527A9E70-6B7B-47D0-9059-CE2677007101}" srcOrd="1" destOrd="0" parTransId="{0BF11A33-7B42-4BC6-822E-23C17317CABE}" sibTransId="{64F9B48A-A8C8-41C1-B8CE-C96D4AB6CA12}"/>
    <dgm:cxn modelId="{0D6CBE5E-8BA8-4EB5-89A7-109603026D3E}" type="presOf" srcId="{023BDDFE-897E-40EC-AC74-410267CB6B22}" destId="{11DB0F0A-90CF-49FA-89D1-8496391313B6}" srcOrd="0" destOrd="2" presId="urn:microsoft.com/office/officeart/2005/8/layout/vList5"/>
    <dgm:cxn modelId="{A3F8145F-F7AC-4645-9971-758ABB3988BF}" srcId="{4DC84166-7F07-4002-971F-E5EC4050223F}" destId="{B1909FB2-BDAF-402B-8715-0BD339B7CA88}" srcOrd="1" destOrd="0" parTransId="{55746E00-28B3-42E1-B507-B1801788BF0A}" sibTransId="{394F7401-B1E1-4052-AE9C-AE1F9893EB2D}"/>
    <dgm:cxn modelId="{A7368847-7C3B-4241-9837-95AB17E78287}" type="presOf" srcId="{F2D56A4D-F478-4335-8A85-D1EC2DDE5044}" destId="{3B661FCB-FDE7-41E5-8F91-47D762800445}" srcOrd="0" destOrd="0" presId="urn:microsoft.com/office/officeart/2005/8/layout/vList5"/>
    <dgm:cxn modelId="{7F863F48-7784-4127-A78A-71CF7D9BB380}" srcId="{4DC84166-7F07-4002-971F-E5EC4050223F}" destId="{28DCE260-C20C-4D62-8C16-0ADFFDAA4BC8}" srcOrd="2" destOrd="0" parTransId="{BA738EFB-CC7A-4C5F-A101-814A1CB829AD}" sibTransId="{CB543126-B54E-4D52-9FBD-E235D999C06D}"/>
    <dgm:cxn modelId="{F23C744A-2F83-4115-A4D5-EC53C6E7F206}" type="presOf" srcId="{F16974D6-A37F-41EA-AE68-66ED275B46A3}" destId="{11DB0F0A-90CF-49FA-89D1-8496391313B6}" srcOrd="0" destOrd="0" presId="urn:microsoft.com/office/officeart/2005/8/layout/vList5"/>
    <dgm:cxn modelId="{48F4166C-C3B7-46D4-95CF-7D63A936882B}" type="presOf" srcId="{28DCE260-C20C-4D62-8C16-0ADFFDAA4BC8}" destId="{D6A0774C-6696-4737-B825-A67E217C9F4B}" srcOrd="0" destOrd="2" presId="urn:microsoft.com/office/officeart/2005/8/layout/vList5"/>
    <dgm:cxn modelId="{1EC9724E-1E2B-408F-8801-56794640A11A}" type="presOf" srcId="{8AE5DC67-7646-4C33-8A0E-C69F9E908F42}" destId="{D6A0774C-6696-4737-B825-A67E217C9F4B}" srcOrd="0" destOrd="0" presId="urn:microsoft.com/office/officeart/2005/8/layout/vList5"/>
    <dgm:cxn modelId="{34E4796F-E98E-471E-9D2F-910267BE3AA4}" type="presOf" srcId="{527A9E70-6B7B-47D0-9059-CE2677007101}" destId="{11DB0F0A-90CF-49FA-89D1-8496391313B6}" srcOrd="0" destOrd="1" presId="urn:microsoft.com/office/officeart/2005/8/layout/vList5"/>
    <dgm:cxn modelId="{0E362759-4B7C-43CD-A443-20123C139851}" type="presOf" srcId="{5DA9C11F-767E-4330-A030-0A0D6918C56F}" destId="{8546495F-B33C-4BB6-AB52-B7EE21756C95}" srcOrd="0" destOrd="1" presId="urn:microsoft.com/office/officeart/2005/8/layout/vList5"/>
    <dgm:cxn modelId="{5C450D85-0ADC-4AFA-9813-4EF1C7517B43}" srcId="{84EDC37B-E294-4A08-A592-642080BCF88B}" destId="{5DA9C11F-767E-4330-A030-0A0D6918C56F}" srcOrd="1" destOrd="0" parTransId="{A67DD8B6-01B4-4CE4-8FE5-C86E88F88492}" sibTransId="{82F6CB64-E7A4-4699-B9EE-8FDDC5CA2202}"/>
    <dgm:cxn modelId="{19D28886-BB75-42DC-81F9-D3F29DFE31B6}" srcId="{F2D56A4D-F478-4335-8A85-D1EC2DDE5044}" destId="{023BDDFE-897E-40EC-AC74-410267CB6B22}" srcOrd="2" destOrd="0" parTransId="{A651CFC3-1BA2-4381-B418-2AA2F75B1DC9}" sibTransId="{EDE67606-F0F0-4A42-B0B9-9C5BC98B9B3D}"/>
    <dgm:cxn modelId="{F3F7D186-C29A-4A7C-9DF4-AAE0B3BCE581}" srcId="{AF764BA4-2863-4176-BE4B-3A753B986AD4}" destId="{F2D56A4D-F478-4335-8A85-D1EC2DDE5044}" srcOrd="0" destOrd="0" parTransId="{F035CEB9-F69D-4CA0-B3AE-FD98BC3D93BC}" sibTransId="{AED0C254-B188-4123-BC85-5CB7473F6092}"/>
    <dgm:cxn modelId="{38421D87-D8B4-43CA-A0EF-85457DE55F46}" srcId="{84EDC37B-E294-4A08-A592-642080BCF88B}" destId="{66BA2D84-255E-4244-9AD4-B71697AFB91D}" srcOrd="0" destOrd="0" parTransId="{BD0FFF81-FEF1-4390-908E-3B1797730E55}" sibTransId="{8E955D63-01E6-44F5-88CF-3E80777083BE}"/>
    <dgm:cxn modelId="{E280CFAD-9E74-4B0E-9D53-C129260430E5}" type="presOf" srcId="{1A03882B-CD48-4A2A-8944-883C62033CF0}" destId="{8546495F-B33C-4BB6-AB52-B7EE21756C95}" srcOrd="0" destOrd="2" presId="urn:microsoft.com/office/officeart/2005/8/layout/vList5"/>
    <dgm:cxn modelId="{28DC70CA-1FE1-4CDE-B4A8-B75EF090D9E8}" srcId="{F2D56A4D-F478-4335-8A85-D1EC2DDE5044}" destId="{F16974D6-A37F-41EA-AE68-66ED275B46A3}" srcOrd="0" destOrd="0" parTransId="{5C2DDCBC-CA5A-4186-9514-032FA8B81B6A}" sibTransId="{F14A865D-2C71-4599-8564-69EDC62D55B9}"/>
    <dgm:cxn modelId="{0648BCE1-8912-4A77-8797-F5D1A45ACF87}" type="presOf" srcId="{AF764BA4-2863-4176-BE4B-3A753B986AD4}" destId="{67F7132C-0F80-4DB7-8623-24C4E6B16D71}" srcOrd="0" destOrd="0" presId="urn:microsoft.com/office/officeart/2005/8/layout/vList5"/>
    <dgm:cxn modelId="{E4C6E7E2-5981-40DC-94BE-39813443E1BD}" srcId="{4DC84166-7F07-4002-971F-E5EC4050223F}" destId="{8AE5DC67-7646-4C33-8A0E-C69F9E908F42}" srcOrd="0" destOrd="0" parTransId="{48BD1E93-A16B-4222-8381-2525E815CA89}" sibTransId="{7E6233D3-E9CE-4B2A-A5FA-3306447D7600}"/>
    <dgm:cxn modelId="{F7843BED-0C91-4208-B126-0F0BA21AC108}" type="presOf" srcId="{4DC84166-7F07-4002-971F-E5EC4050223F}" destId="{1ADD6BD9-FC77-4790-BECB-EA60E9CC782A}" srcOrd="0" destOrd="0" presId="urn:microsoft.com/office/officeart/2005/8/layout/vList5"/>
    <dgm:cxn modelId="{E81FDBF0-BCE1-4DF8-B58B-E6614765E2D1}" type="presOf" srcId="{66BA2D84-255E-4244-9AD4-B71697AFB91D}" destId="{8546495F-B33C-4BB6-AB52-B7EE21756C95}" srcOrd="0" destOrd="0" presId="urn:microsoft.com/office/officeart/2005/8/layout/vList5"/>
    <dgm:cxn modelId="{4B5C45F1-D961-4E14-AC15-8216502FA8F7}" type="presOf" srcId="{84EDC37B-E294-4A08-A592-642080BCF88B}" destId="{53EA8527-E67D-4FDE-B2C1-0ACD9389AB85}" srcOrd="0" destOrd="0" presId="urn:microsoft.com/office/officeart/2005/8/layout/vList5"/>
    <dgm:cxn modelId="{9A52B8E1-255B-4321-9624-F6B1A9CE4180}" type="presParOf" srcId="{67F7132C-0F80-4DB7-8623-24C4E6B16D71}" destId="{799DB237-91A0-4829-892B-7C8F31016F09}" srcOrd="0" destOrd="0" presId="urn:microsoft.com/office/officeart/2005/8/layout/vList5"/>
    <dgm:cxn modelId="{D4C57BBA-4D12-452A-B668-A8CB66382C3A}" type="presParOf" srcId="{799DB237-91A0-4829-892B-7C8F31016F09}" destId="{3B661FCB-FDE7-41E5-8F91-47D762800445}" srcOrd="0" destOrd="0" presId="urn:microsoft.com/office/officeart/2005/8/layout/vList5"/>
    <dgm:cxn modelId="{434B1B9A-C1A6-4EA9-ABD8-033D66C37096}" type="presParOf" srcId="{799DB237-91A0-4829-892B-7C8F31016F09}" destId="{11DB0F0A-90CF-49FA-89D1-8496391313B6}" srcOrd="1" destOrd="0" presId="urn:microsoft.com/office/officeart/2005/8/layout/vList5"/>
    <dgm:cxn modelId="{2D38FD0A-B498-468C-877B-B3CCACE5F09D}" type="presParOf" srcId="{67F7132C-0F80-4DB7-8623-24C4E6B16D71}" destId="{DE0244CD-36B9-48F1-8877-45CE00DAEBA0}" srcOrd="1" destOrd="0" presId="urn:microsoft.com/office/officeart/2005/8/layout/vList5"/>
    <dgm:cxn modelId="{2794A3D7-2DE9-4905-825E-22502C47B962}" type="presParOf" srcId="{67F7132C-0F80-4DB7-8623-24C4E6B16D71}" destId="{81D3BAF1-6B93-40E0-87DE-70ADAC71C860}" srcOrd="2" destOrd="0" presId="urn:microsoft.com/office/officeart/2005/8/layout/vList5"/>
    <dgm:cxn modelId="{36440892-CF25-46DD-AC0E-6B2B8527EAAA}" type="presParOf" srcId="{81D3BAF1-6B93-40E0-87DE-70ADAC71C860}" destId="{1ADD6BD9-FC77-4790-BECB-EA60E9CC782A}" srcOrd="0" destOrd="0" presId="urn:microsoft.com/office/officeart/2005/8/layout/vList5"/>
    <dgm:cxn modelId="{538B3FF0-0363-4B47-AFA1-0188013B67EC}" type="presParOf" srcId="{81D3BAF1-6B93-40E0-87DE-70ADAC71C860}" destId="{D6A0774C-6696-4737-B825-A67E217C9F4B}" srcOrd="1" destOrd="0" presId="urn:microsoft.com/office/officeart/2005/8/layout/vList5"/>
    <dgm:cxn modelId="{D0D305A8-A8F2-42C3-9451-685747DA8819}" type="presParOf" srcId="{67F7132C-0F80-4DB7-8623-24C4E6B16D71}" destId="{1C4D63B9-92C4-4FC7-948A-C99776789ECD}" srcOrd="3" destOrd="0" presId="urn:microsoft.com/office/officeart/2005/8/layout/vList5"/>
    <dgm:cxn modelId="{2D83195C-48EA-4F40-AFAE-5D50F7D870A0}" type="presParOf" srcId="{67F7132C-0F80-4DB7-8623-24C4E6B16D71}" destId="{87A941DF-E0ED-4B80-B142-5835B05BF7AA}" srcOrd="4" destOrd="0" presId="urn:microsoft.com/office/officeart/2005/8/layout/vList5"/>
    <dgm:cxn modelId="{A4940460-CC3F-4E03-AC59-4CCC1C820B10}" type="presParOf" srcId="{87A941DF-E0ED-4B80-B142-5835B05BF7AA}" destId="{53EA8527-E67D-4FDE-B2C1-0ACD9389AB85}" srcOrd="0" destOrd="0" presId="urn:microsoft.com/office/officeart/2005/8/layout/vList5"/>
    <dgm:cxn modelId="{23B8F595-99A8-4644-BF85-95DA458B4685}" type="presParOf" srcId="{87A941DF-E0ED-4B80-B142-5835B05BF7AA}" destId="{8546495F-B33C-4BB6-AB52-B7EE21756C9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1E41F6-FE5C-419C-86A8-4E749E9A98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F478282-BF63-45D6-AF8D-6D1426C12CF4}">
      <dgm:prSet/>
      <dgm:spPr/>
      <dgm:t>
        <a:bodyPr/>
        <a:lstStyle/>
        <a:p>
          <a:r>
            <a:rPr lang="en-US"/>
            <a:t>Loan Information Request Form</a:t>
          </a:r>
        </a:p>
      </dgm:t>
    </dgm:pt>
    <dgm:pt modelId="{230FFD49-1210-4380-9EC2-6FB3668AC334}" type="parTrans" cxnId="{EC8B297E-ACDD-4861-B8FF-D2D65A333A32}">
      <dgm:prSet/>
      <dgm:spPr/>
      <dgm:t>
        <a:bodyPr/>
        <a:lstStyle/>
        <a:p>
          <a:endParaRPr lang="en-US"/>
        </a:p>
      </dgm:t>
    </dgm:pt>
    <dgm:pt modelId="{7EAD7208-4821-4FB2-9921-26EB3BF9B36F}" type="sibTrans" cxnId="{EC8B297E-ACDD-4861-B8FF-D2D65A333A32}">
      <dgm:prSet/>
      <dgm:spPr/>
      <dgm:t>
        <a:bodyPr/>
        <a:lstStyle/>
        <a:p>
          <a:endParaRPr lang="en-US"/>
        </a:p>
      </dgm:t>
    </dgm:pt>
    <dgm:pt modelId="{6CC28DAF-2D7F-491E-8331-B638EAB41AC8}">
      <dgm:prSet/>
      <dgm:spPr/>
      <dgm:t>
        <a:bodyPr/>
        <a:lstStyle/>
        <a:p>
          <a:pPr rtl="0"/>
          <a:r>
            <a:rPr lang="en-US"/>
            <a:t>The program received 21 Loan Information Form Requests in SFY24</a:t>
          </a:r>
          <a:r>
            <a:rPr lang="en-US">
              <a:latin typeface="Calibri"/>
            </a:rPr>
            <a:t>, which led to 17 applications.</a:t>
          </a:r>
          <a:endParaRPr lang="en-US"/>
        </a:p>
      </dgm:t>
    </dgm:pt>
    <dgm:pt modelId="{6E93B140-C7C0-4B24-84FB-53D1F0AB97EC}" type="parTrans" cxnId="{0CEDFA76-824A-424C-BE05-CD4B26CC2A21}">
      <dgm:prSet/>
      <dgm:spPr/>
      <dgm:t>
        <a:bodyPr/>
        <a:lstStyle/>
        <a:p>
          <a:endParaRPr lang="en-US"/>
        </a:p>
      </dgm:t>
    </dgm:pt>
    <dgm:pt modelId="{B57FF37D-04CB-400A-BF70-66BD474581AD}" type="sibTrans" cxnId="{0CEDFA76-824A-424C-BE05-CD4B26CC2A21}">
      <dgm:prSet/>
      <dgm:spPr/>
      <dgm:t>
        <a:bodyPr/>
        <a:lstStyle/>
        <a:p>
          <a:endParaRPr lang="en-US"/>
        </a:p>
      </dgm:t>
    </dgm:pt>
    <dgm:pt modelId="{08336D2C-D859-4082-8FF0-8889F02994EF}">
      <dgm:prSet/>
      <dgm:spPr/>
      <dgm:t>
        <a:bodyPr/>
        <a:lstStyle/>
        <a:p>
          <a:r>
            <a:rPr lang="en-US"/>
            <a:t>One Stops </a:t>
          </a:r>
        </a:p>
      </dgm:t>
    </dgm:pt>
    <dgm:pt modelId="{D6347135-9921-4B42-BBCE-CA9A7F9A17DF}" type="parTrans" cxnId="{3319ABF0-E5CF-470D-BBC5-79C11DBAAC5F}">
      <dgm:prSet/>
      <dgm:spPr/>
      <dgm:t>
        <a:bodyPr/>
        <a:lstStyle/>
        <a:p>
          <a:endParaRPr lang="en-US"/>
        </a:p>
      </dgm:t>
    </dgm:pt>
    <dgm:pt modelId="{1F514DE1-7CCD-4DFC-876E-631FE709214C}" type="sibTrans" cxnId="{3319ABF0-E5CF-470D-BBC5-79C11DBAAC5F}">
      <dgm:prSet/>
      <dgm:spPr/>
      <dgm:t>
        <a:bodyPr/>
        <a:lstStyle/>
        <a:p>
          <a:endParaRPr lang="en-US"/>
        </a:p>
      </dgm:t>
    </dgm:pt>
    <dgm:pt modelId="{6B4C2C10-7960-4234-B25A-D676CB3BE150}">
      <dgm:prSet/>
      <dgm:spPr/>
      <dgm:t>
        <a:bodyPr/>
        <a:lstStyle/>
        <a:p>
          <a:r>
            <a:rPr lang="en-US"/>
            <a:t>CWSRF staff participated in 10 One Stop meetings during SFY2024, resulting in loan applications from six communities</a:t>
          </a:r>
          <a:r>
            <a:rPr lang="en-US">
              <a:latin typeface="Calibri"/>
            </a:rPr>
            <a:t>.</a:t>
          </a:r>
          <a:endParaRPr lang="en-US"/>
        </a:p>
      </dgm:t>
    </dgm:pt>
    <dgm:pt modelId="{614B100D-54C7-4D39-BA2A-80AC886FC04E}" type="parTrans" cxnId="{1AFAE564-EA86-418C-AADA-5B3F6266769E}">
      <dgm:prSet/>
      <dgm:spPr/>
      <dgm:t>
        <a:bodyPr/>
        <a:lstStyle/>
        <a:p>
          <a:endParaRPr lang="en-US"/>
        </a:p>
      </dgm:t>
    </dgm:pt>
    <dgm:pt modelId="{D27E576E-C2BA-44D6-911D-8A0B93909F90}" type="sibTrans" cxnId="{1AFAE564-EA86-418C-AADA-5B3F6266769E}">
      <dgm:prSet/>
      <dgm:spPr/>
      <dgm:t>
        <a:bodyPr/>
        <a:lstStyle/>
        <a:p>
          <a:endParaRPr lang="en-US"/>
        </a:p>
      </dgm:t>
    </dgm:pt>
    <dgm:pt modelId="{DBB3F1BF-5E6B-49A0-A5B8-B752A7698835}">
      <dgm:prSet/>
      <dgm:spPr/>
      <dgm:t>
        <a:bodyPr/>
        <a:lstStyle/>
        <a:p>
          <a:r>
            <a:rPr lang="en-US" dirty="0"/>
            <a:t>Technical Assistance</a:t>
          </a:r>
        </a:p>
      </dgm:t>
    </dgm:pt>
    <dgm:pt modelId="{0EF59765-F646-44B4-833C-CDFE61D0741A}" type="parTrans" cxnId="{91AA13B3-ECE7-4043-B868-AB01C056146E}">
      <dgm:prSet/>
      <dgm:spPr/>
      <dgm:t>
        <a:bodyPr/>
        <a:lstStyle/>
        <a:p>
          <a:endParaRPr lang="en-US"/>
        </a:p>
      </dgm:t>
    </dgm:pt>
    <dgm:pt modelId="{9C12BB24-65BA-4D75-8549-CECC5A988B57}" type="sibTrans" cxnId="{91AA13B3-ECE7-4043-B868-AB01C056146E}">
      <dgm:prSet/>
      <dgm:spPr/>
      <dgm:t>
        <a:bodyPr/>
        <a:lstStyle/>
        <a:p>
          <a:endParaRPr lang="en-US"/>
        </a:p>
      </dgm:t>
    </dgm:pt>
    <dgm:pt modelId="{B3B6D355-0B70-40CB-ACE1-A0AC908A41E6}">
      <dgm:prSet/>
      <dgm:spPr/>
      <dgm:t>
        <a:bodyPr/>
        <a:lstStyle/>
        <a:p>
          <a:pPr rtl="0"/>
          <a:r>
            <a:rPr lang="en-US">
              <a:latin typeface="Calibri"/>
            </a:rPr>
            <a:t>Focus on applicants on the IUP to support progress to loan commitments.</a:t>
          </a:r>
        </a:p>
      </dgm:t>
    </dgm:pt>
    <dgm:pt modelId="{F10EDD66-FF1E-4D54-863D-6AE0C8A0C6F1}" type="parTrans" cxnId="{9AAA96B4-DE0A-41A5-9DEF-17C85846B2E8}">
      <dgm:prSet/>
      <dgm:spPr/>
      <dgm:t>
        <a:bodyPr/>
        <a:lstStyle/>
        <a:p>
          <a:endParaRPr lang="en-US"/>
        </a:p>
      </dgm:t>
    </dgm:pt>
    <dgm:pt modelId="{ADED1941-DE69-46B5-A97B-833EB9D5198C}" type="sibTrans" cxnId="{9AAA96B4-DE0A-41A5-9DEF-17C85846B2E8}">
      <dgm:prSet/>
      <dgm:spPr/>
      <dgm:t>
        <a:bodyPr/>
        <a:lstStyle/>
        <a:p>
          <a:endParaRPr lang="en-US"/>
        </a:p>
      </dgm:t>
    </dgm:pt>
    <dgm:pt modelId="{AC94313E-2195-4737-BACF-B4B80E72407E}">
      <dgm:prSet phldr="0"/>
      <dgm:spPr/>
      <dgm:t>
        <a:bodyPr/>
        <a:lstStyle/>
        <a:p>
          <a:r>
            <a:rPr lang="en-US" dirty="0"/>
            <a:t>New Resources for staff and applicants</a:t>
          </a:r>
        </a:p>
      </dgm:t>
    </dgm:pt>
    <dgm:pt modelId="{43A2B1B3-C42A-4C0E-AADB-600EF5CDE31B}" type="parTrans" cxnId="{45768225-E243-4EB7-ACC3-B17882C24F3E}">
      <dgm:prSet/>
      <dgm:spPr/>
      <dgm:t>
        <a:bodyPr/>
        <a:lstStyle/>
        <a:p>
          <a:endParaRPr lang="en-US"/>
        </a:p>
      </dgm:t>
    </dgm:pt>
    <dgm:pt modelId="{50123117-043E-4568-886D-5B7523454049}" type="sibTrans" cxnId="{45768225-E243-4EB7-ACC3-B17882C24F3E}">
      <dgm:prSet/>
      <dgm:spPr/>
      <dgm:t>
        <a:bodyPr/>
        <a:lstStyle/>
        <a:p>
          <a:endParaRPr lang="en-US"/>
        </a:p>
      </dgm:t>
    </dgm:pt>
    <dgm:pt modelId="{4216423E-23AC-4A19-A255-FD55CA9DE154}" type="pres">
      <dgm:prSet presAssocID="{471E41F6-FE5C-419C-86A8-4E749E9A985C}" presName="Name0" presStyleCnt="0">
        <dgm:presLayoutVars>
          <dgm:dir/>
          <dgm:animLvl val="lvl"/>
          <dgm:resizeHandles val="exact"/>
        </dgm:presLayoutVars>
      </dgm:prSet>
      <dgm:spPr/>
    </dgm:pt>
    <dgm:pt modelId="{5C0E3DD2-74A6-4428-85D7-7E006298CA2A}" type="pres">
      <dgm:prSet presAssocID="{4F478282-BF63-45D6-AF8D-6D1426C12CF4}" presName="linNode" presStyleCnt="0"/>
      <dgm:spPr/>
    </dgm:pt>
    <dgm:pt modelId="{4E31AC68-5556-4D54-8182-1AF909EB2825}" type="pres">
      <dgm:prSet presAssocID="{4F478282-BF63-45D6-AF8D-6D1426C12CF4}" presName="parentText" presStyleLbl="node1" presStyleIdx="0" presStyleCnt="3">
        <dgm:presLayoutVars>
          <dgm:chMax val="1"/>
          <dgm:bulletEnabled val="1"/>
        </dgm:presLayoutVars>
      </dgm:prSet>
      <dgm:spPr/>
    </dgm:pt>
    <dgm:pt modelId="{7BA4498F-EF91-4A5C-9C50-04FDECBF650F}" type="pres">
      <dgm:prSet presAssocID="{4F478282-BF63-45D6-AF8D-6D1426C12CF4}" presName="descendantText" presStyleLbl="alignAccFollowNode1" presStyleIdx="0" presStyleCnt="3">
        <dgm:presLayoutVars>
          <dgm:bulletEnabled val="1"/>
        </dgm:presLayoutVars>
      </dgm:prSet>
      <dgm:spPr/>
    </dgm:pt>
    <dgm:pt modelId="{B78B895A-EE6E-49E0-928F-C7FA65EFBF5D}" type="pres">
      <dgm:prSet presAssocID="{7EAD7208-4821-4FB2-9921-26EB3BF9B36F}" presName="sp" presStyleCnt="0"/>
      <dgm:spPr/>
    </dgm:pt>
    <dgm:pt modelId="{926E5177-2181-4C91-967D-1E92AA4E0434}" type="pres">
      <dgm:prSet presAssocID="{08336D2C-D859-4082-8FF0-8889F02994EF}" presName="linNode" presStyleCnt="0"/>
      <dgm:spPr/>
    </dgm:pt>
    <dgm:pt modelId="{97C9B61D-E3FB-4FA6-A742-3997170B3A11}" type="pres">
      <dgm:prSet presAssocID="{08336D2C-D859-4082-8FF0-8889F02994EF}" presName="parentText" presStyleLbl="node1" presStyleIdx="1" presStyleCnt="3">
        <dgm:presLayoutVars>
          <dgm:chMax val="1"/>
          <dgm:bulletEnabled val="1"/>
        </dgm:presLayoutVars>
      </dgm:prSet>
      <dgm:spPr/>
    </dgm:pt>
    <dgm:pt modelId="{17CBB6AD-C4B9-45DF-A37B-C4C10F0F4EBC}" type="pres">
      <dgm:prSet presAssocID="{08336D2C-D859-4082-8FF0-8889F02994EF}" presName="descendantText" presStyleLbl="alignAccFollowNode1" presStyleIdx="1" presStyleCnt="3">
        <dgm:presLayoutVars>
          <dgm:bulletEnabled val="1"/>
        </dgm:presLayoutVars>
      </dgm:prSet>
      <dgm:spPr/>
    </dgm:pt>
    <dgm:pt modelId="{8DFC3DB8-9164-4406-8E3E-7C5D20BEB5C0}" type="pres">
      <dgm:prSet presAssocID="{1F514DE1-7CCD-4DFC-876E-631FE709214C}" presName="sp" presStyleCnt="0"/>
      <dgm:spPr/>
    </dgm:pt>
    <dgm:pt modelId="{2787DEBF-5BE5-4ED3-9F84-FDD75D06860F}" type="pres">
      <dgm:prSet presAssocID="{DBB3F1BF-5E6B-49A0-A5B8-B752A7698835}" presName="linNode" presStyleCnt="0"/>
      <dgm:spPr/>
    </dgm:pt>
    <dgm:pt modelId="{AA371654-C88C-4BF1-914A-3FEEB64143D0}" type="pres">
      <dgm:prSet presAssocID="{DBB3F1BF-5E6B-49A0-A5B8-B752A7698835}" presName="parentText" presStyleLbl="node1" presStyleIdx="2" presStyleCnt="3">
        <dgm:presLayoutVars>
          <dgm:chMax val="1"/>
          <dgm:bulletEnabled val="1"/>
        </dgm:presLayoutVars>
      </dgm:prSet>
      <dgm:spPr/>
    </dgm:pt>
    <dgm:pt modelId="{E6776347-6434-4838-AFD2-2C37115E1D7D}" type="pres">
      <dgm:prSet presAssocID="{DBB3F1BF-5E6B-49A0-A5B8-B752A7698835}" presName="descendantText" presStyleLbl="alignAccFollowNode1" presStyleIdx="2" presStyleCnt="3">
        <dgm:presLayoutVars>
          <dgm:bulletEnabled val="1"/>
        </dgm:presLayoutVars>
      </dgm:prSet>
      <dgm:spPr/>
    </dgm:pt>
  </dgm:ptLst>
  <dgm:cxnLst>
    <dgm:cxn modelId="{45768225-E243-4EB7-ACC3-B17882C24F3E}" srcId="{DBB3F1BF-5E6B-49A0-A5B8-B752A7698835}" destId="{AC94313E-2195-4737-BACF-B4B80E72407E}" srcOrd="1" destOrd="0" parTransId="{43A2B1B3-C42A-4C0E-AADB-600EF5CDE31B}" sibTransId="{50123117-043E-4568-886D-5B7523454049}"/>
    <dgm:cxn modelId="{77C43C32-D4ED-407B-A341-131F2B3FFFD6}" type="presOf" srcId="{6B4C2C10-7960-4234-B25A-D676CB3BE150}" destId="{17CBB6AD-C4B9-45DF-A37B-C4C10F0F4EBC}" srcOrd="0" destOrd="0" presId="urn:microsoft.com/office/officeart/2005/8/layout/vList5"/>
    <dgm:cxn modelId="{E84FEB33-A956-41E2-8087-AB9826198649}" type="presOf" srcId="{AC94313E-2195-4737-BACF-B4B80E72407E}" destId="{E6776347-6434-4838-AFD2-2C37115E1D7D}" srcOrd="0" destOrd="1" presId="urn:microsoft.com/office/officeart/2005/8/layout/vList5"/>
    <dgm:cxn modelId="{C55CA642-7074-4669-99D7-2097F2382D8C}" type="presOf" srcId="{B3B6D355-0B70-40CB-ACE1-A0AC908A41E6}" destId="{E6776347-6434-4838-AFD2-2C37115E1D7D}" srcOrd="0" destOrd="0" presId="urn:microsoft.com/office/officeart/2005/8/layout/vList5"/>
    <dgm:cxn modelId="{1AFAE564-EA86-418C-AADA-5B3F6266769E}" srcId="{08336D2C-D859-4082-8FF0-8889F02994EF}" destId="{6B4C2C10-7960-4234-B25A-D676CB3BE150}" srcOrd="0" destOrd="0" parTransId="{614B100D-54C7-4D39-BA2A-80AC886FC04E}" sibTransId="{D27E576E-C2BA-44D6-911D-8A0B93909F90}"/>
    <dgm:cxn modelId="{0CEDFA76-824A-424C-BE05-CD4B26CC2A21}" srcId="{4F478282-BF63-45D6-AF8D-6D1426C12CF4}" destId="{6CC28DAF-2D7F-491E-8331-B638EAB41AC8}" srcOrd="0" destOrd="0" parTransId="{6E93B140-C7C0-4B24-84FB-53D1F0AB97EC}" sibTransId="{B57FF37D-04CB-400A-BF70-66BD474581AD}"/>
    <dgm:cxn modelId="{EC8B297E-ACDD-4861-B8FF-D2D65A333A32}" srcId="{471E41F6-FE5C-419C-86A8-4E749E9A985C}" destId="{4F478282-BF63-45D6-AF8D-6D1426C12CF4}" srcOrd="0" destOrd="0" parTransId="{230FFD49-1210-4380-9EC2-6FB3668AC334}" sibTransId="{7EAD7208-4821-4FB2-9921-26EB3BF9B36F}"/>
    <dgm:cxn modelId="{91AA13B3-ECE7-4043-B868-AB01C056146E}" srcId="{471E41F6-FE5C-419C-86A8-4E749E9A985C}" destId="{DBB3F1BF-5E6B-49A0-A5B8-B752A7698835}" srcOrd="2" destOrd="0" parTransId="{0EF59765-F646-44B4-833C-CDFE61D0741A}" sibTransId="{9C12BB24-65BA-4D75-8549-CECC5A988B57}"/>
    <dgm:cxn modelId="{9AAA96B4-DE0A-41A5-9DEF-17C85846B2E8}" srcId="{DBB3F1BF-5E6B-49A0-A5B8-B752A7698835}" destId="{B3B6D355-0B70-40CB-ACE1-A0AC908A41E6}" srcOrd="0" destOrd="0" parTransId="{F10EDD66-FF1E-4D54-863D-6AE0C8A0C6F1}" sibTransId="{ADED1941-DE69-46B5-A97B-833EB9D5198C}"/>
    <dgm:cxn modelId="{10F448B8-153A-4FB9-B67F-4541AB9E04ED}" type="presOf" srcId="{471E41F6-FE5C-419C-86A8-4E749E9A985C}" destId="{4216423E-23AC-4A19-A255-FD55CA9DE154}" srcOrd="0" destOrd="0" presId="urn:microsoft.com/office/officeart/2005/8/layout/vList5"/>
    <dgm:cxn modelId="{303B0ABA-078F-4697-B01D-8A9E2DA32C8A}" type="presOf" srcId="{6CC28DAF-2D7F-491E-8331-B638EAB41AC8}" destId="{7BA4498F-EF91-4A5C-9C50-04FDECBF650F}" srcOrd="0" destOrd="0" presId="urn:microsoft.com/office/officeart/2005/8/layout/vList5"/>
    <dgm:cxn modelId="{F16A35E5-D0A9-4301-B9D9-A1E190900F04}" type="presOf" srcId="{DBB3F1BF-5E6B-49A0-A5B8-B752A7698835}" destId="{AA371654-C88C-4BF1-914A-3FEEB64143D0}" srcOrd="0" destOrd="0" presId="urn:microsoft.com/office/officeart/2005/8/layout/vList5"/>
    <dgm:cxn modelId="{C5F458F0-762E-49E6-9211-A7F7BAA1620C}" type="presOf" srcId="{08336D2C-D859-4082-8FF0-8889F02994EF}" destId="{97C9B61D-E3FB-4FA6-A742-3997170B3A11}" srcOrd="0" destOrd="0" presId="urn:microsoft.com/office/officeart/2005/8/layout/vList5"/>
    <dgm:cxn modelId="{3319ABF0-E5CF-470D-BBC5-79C11DBAAC5F}" srcId="{471E41F6-FE5C-419C-86A8-4E749E9A985C}" destId="{08336D2C-D859-4082-8FF0-8889F02994EF}" srcOrd="1" destOrd="0" parTransId="{D6347135-9921-4B42-BBCE-CA9A7F9A17DF}" sibTransId="{1F514DE1-7CCD-4DFC-876E-631FE709214C}"/>
    <dgm:cxn modelId="{45B4B3FB-19B1-4F81-82B4-D8C3DFF7094A}" type="presOf" srcId="{4F478282-BF63-45D6-AF8D-6D1426C12CF4}" destId="{4E31AC68-5556-4D54-8182-1AF909EB2825}" srcOrd="0" destOrd="0" presId="urn:microsoft.com/office/officeart/2005/8/layout/vList5"/>
    <dgm:cxn modelId="{288529AC-133E-463E-8E98-41F0C6E76FEA}" type="presParOf" srcId="{4216423E-23AC-4A19-A255-FD55CA9DE154}" destId="{5C0E3DD2-74A6-4428-85D7-7E006298CA2A}" srcOrd="0" destOrd="0" presId="urn:microsoft.com/office/officeart/2005/8/layout/vList5"/>
    <dgm:cxn modelId="{BE42093C-91C2-4FE8-9F3A-E0857401F875}" type="presParOf" srcId="{5C0E3DD2-74A6-4428-85D7-7E006298CA2A}" destId="{4E31AC68-5556-4D54-8182-1AF909EB2825}" srcOrd="0" destOrd="0" presId="urn:microsoft.com/office/officeart/2005/8/layout/vList5"/>
    <dgm:cxn modelId="{EEE16267-8FA0-45C0-B437-DB64DA5B7AF7}" type="presParOf" srcId="{5C0E3DD2-74A6-4428-85D7-7E006298CA2A}" destId="{7BA4498F-EF91-4A5C-9C50-04FDECBF650F}" srcOrd="1" destOrd="0" presId="urn:microsoft.com/office/officeart/2005/8/layout/vList5"/>
    <dgm:cxn modelId="{70C2051C-26C1-48C8-9F21-AAFF3DA98FD7}" type="presParOf" srcId="{4216423E-23AC-4A19-A255-FD55CA9DE154}" destId="{B78B895A-EE6E-49E0-928F-C7FA65EFBF5D}" srcOrd="1" destOrd="0" presId="urn:microsoft.com/office/officeart/2005/8/layout/vList5"/>
    <dgm:cxn modelId="{0F29A329-C427-4026-93A3-DAD5C022A6D2}" type="presParOf" srcId="{4216423E-23AC-4A19-A255-FD55CA9DE154}" destId="{926E5177-2181-4C91-967D-1E92AA4E0434}" srcOrd="2" destOrd="0" presId="urn:microsoft.com/office/officeart/2005/8/layout/vList5"/>
    <dgm:cxn modelId="{662100C9-6DBC-4FBD-AEFC-E1785F269E11}" type="presParOf" srcId="{926E5177-2181-4C91-967D-1E92AA4E0434}" destId="{97C9B61D-E3FB-4FA6-A742-3997170B3A11}" srcOrd="0" destOrd="0" presId="urn:microsoft.com/office/officeart/2005/8/layout/vList5"/>
    <dgm:cxn modelId="{37B8D87F-70EB-4FE5-A8C0-F1D4C4BA6CE1}" type="presParOf" srcId="{926E5177-2181-4C91-967D-1E92AA4E0434}" destId="{17CBB6AD-C4B9-45DF-A37B-C4C10F0F4EBC}" srcOrd="1" destOrd="0" presId="urn:microsoft.com/office/officeart/2005/8/layout/vList5"/>
    <dgm:cxn modelId="{815AF57D-D8E5-4806-967C-0E632B107100}" type="presParOf" srcId="{4216423E-23AC-4A19-A255-FD55CA9DE154}" destId="{8DFC3DB8-9164-4406-8E3E-7C5D20BEB5C0}" srcOrd="3" destOrd="0" presId="urn:microsoft.com/office/officeart/2005/8/layout/vList5"/>
    <dgm:cxn modelId="{EFAE4A89-07B2-4DE7-A60C-1804F2AFB838}" type="presParOf" srcId="{4216423E-23AC-4A19-A255-FD55CA9DE154}" destId="{2787DEBF-5BE5-4ED3-9F84-FDD75D06860F}" srcOrd="4" destOrd="0" presId="urn:microsoft.com/office/officeart/2005/8/layout/vList5"/>
    <dgm:cxn modelId="{63EEB93E-9B2D-46AE-877E-C9959F315DBE}" type="presParOf" srcId="{2787DEBF-5BE5-4ED3-9F84-FDD75D06860F}" destId="{AA371654-C88C-4BF1-914A-3FEEB64143D0}" srcOrd="0" destOrd="0" presId="urn:microsoft.com/office/officeart/2005/8/layout/vList5"/>
    <dgm:cxn modelId="{F456E239-37A3-49C9-8E1F-596E3B00B257}" type="presParOf" srcId="{2787DEBF-5BE5-4ED3-9F84-FDD75D06860F}" destId="{E6776347-6434-4838-AFD2-2C37115E1D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A1DEAD-D608-4032-AE52-803F59B5675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1D419C0-B68B-4A74-B182-124B353A85F9}">
      <dgm:prSet phldrT="[Text]"/>
      <dgm:spPr/>
      <dgm:t>
        <a:bodyPr/>
        <a:lstStyle/>
        <a:p>
          <a:pPr>
            <a:buFont typeface="Arial" panose="020B0604020202020204" pitchFamily="34" charset="0"/>
            <a:buChar char="•"/>
          </a:pPr>
          <a:r>
            <a:rPr lang="en-US" b="0" i="0" u="none" strike="noStrike">
              <a:solidFill>
                <a:schemeClr val="bg2"/>
              </a:solidFill>
              <a:effectLst/>
              <a:latin typeface="Calibri"/>
              <a:cs typeface="Calibri"/>
            </a:rPr>
            <a:t>SFY 2021 $6,812,000 (4%)</a:t>
          </a:r>
          <a:r>
            <a:rPr lang="en-US" b="0" i="0">
              <a:solidFill>
                <a:schemeClr val="bg2"/>
              </a:solidFill>
              <a:effectLst/>
              <a:latin typeface="Calibri"/>
              <a:cs typeface="Calibri"/>
            </a:rPr>
            <a:t>​</a:t>
          </a:r>
          <a:endParaRPr lang="en-US">
            <a:solidFill>
              <a:schemeClr val="bg2"/>
            </a:solidFill>
          </a:endParaRPr>
        </a:p>
      </dgm:t>
    </dgm:pt>
    <dgm:pt modelId="{53B1BE06-DD2A-47D4-AB54-7A61F9B51536}" type="parTrans" cxnId="{CEB7E38A-824A-4717-9EE0-086DAEC8B5C3}">
      <dgm:prSet/>
      <dgm:spPr/>
      <dgm:t>
        <a:bodyPr/>
        <a:lstStyle/>
        <a:p>
          <a:endParaRPr lang="en-US"/>
        </a:p>
      </dgm:t>
    </dgm:pt>
    <dgm:pt modelId="{6042E181-A2C7-4849-B39B-AB03B050FB85}" type="sibTrans" cxnId="{CEB7E38A-824A-4717-9EE0-086DAEC8B5C3}">
      <dgm:prSet/>
      <dgm:spPr/>
      <dgm:t>
        <a:bodyPr/>
        <a:lstStyle/>
        <a:p>
          <a:endParaRPr lang="en-US"/>
        </a:p>
      </dgm:t>
    </dgm:pt>
    <dgm:pt modelId="{B2C9290F-B300-4EC8-87B1-DE86F07A5F79}">
      <dgm:prSet phldrT="[Text]"/>
      <dgm:spPr/>
      <dgm:t>
        <a:bodyPr/>
        <a:lstStyle/>
        <a:p>
          <a:pPr>
            <a:buFont typeface="Arial" panose="020B0604020202020204" pitchFamily="34" charset="0"/>
            <a:buChar char="•"/>
          </a:pPr>
          <a:r>
            <a:rPr lang="en-US" b="0" i="0" u="none" strike="noStrike">
              <a:solidFill>
                <a:schemeClr val="bg2"/>
              </a:solidFill>
              <a:effectLst/>
              <a:latin typeface="Calibri"/>
              <a:cs typeface="Calibri"/>
            </a:rPr>
            <a:t>SFY 2022 $5,922,500 (3%)</a:t>
          </a:r>
          <a:r>
            <a:rPr lang="en-US" b="0" i="0">
              <a:solidFill>
                <a:schemeClr val="bg2"/>
              </a:solidFill>
              <a:effectLst/>
              <a:latin typeface="Calibri"/>
              <a:cs typeface="Calibri"/>
            </a:rPr>
            <a:t>​</a:t>
          </a:r>
          <a:endParaRPr lang="en-US" b="0" i="0">
            <a:solidFill>
              <a:schemeClr val="bg2"/>
            </a:solidFill>
            <a:effectLst/>
            <a:latin typeface="Arial"/>
            <a:cs typeface="Arial"/>
          </a:endParaRPr>
        </a:p>
      </dgm:t>
    </dgm:pt>
    <dgm:pt modelId="{A5A3FD48-3E18-49DF-B793-970C02B91A08}" type="parTrans" cxnId="{05075CE6-C854-41BF-B783-1F05A876EF2F}">
      <dgm:prSet/>
      <dgm:spPr/>
      <dgm:t>
        <a:bodyPr/>
        <a:lstStyle/>
        <a:p>
          <a:endParaRPr lang="en-US"/>
        </a:p>
      </dgm:t>
    </dgm:pt>
    <dgm:pt modelId="{BB6D14CE-10D1-48A7-A4E9-460AF3B54BD5}" type="sibTrans" cxnId="{05075CE6-C854-41BF-B783-1F05A876EF2F}">
      <dgm:prSet/>
      <dgm:spPr/>
      <dgm:t>
        <a:bodyPr/>
        <a:lstStyle/>
        <a:p>
          <a:endParaRPr lang="en-US"/>
        </a:p>
      </dgm:t>
    </dgm:pt>
    <dgm:pt modelId="{5AFBDF04-F86C-4B76-866F-B4D0F66979C3}">
      <dgm:prSet phldrT="[Text]"/>
      <dgm:spPr/>
      <dgm:t>
        <a:bodyPr/>
        <a:lstStyle/>
        <a:p>
          <a:pPr>
            <a:buFont typeface="Arial" panose="020B0604020202020204" pitchFamily="34" charset="0"/>
            <a:buChar char="•"/>
          </a:pPr>
          <a:r>
            <a:rPr lang="en-US" b="0" i="0" u="none" strike="noStrike">
              <a:solidFill>
                <a:schemeClr val="bg2"/>
              </a:solidFill>
              <a:effectLst/>
              <a:latin typeface="Calibri"/>
              <a:cs typeface="Calibri"/>
            </a:rPr>
            <a:t>SFY 2023 $7,765,000 (4%)</a:t>
          </a:r>
          <a:r>
            <a:rPr lang="en-US" b="0" i="0">
              <a:solidFill>
                <a:schemeClr val="bg2"/>
              </a:solidFill>
              <a:effectLst/>
              <a:latin typeface="Calibri"/>
              <a:cs typeface="Calibri"/>
            </a:rPr>
            <a:t>​</a:t>
          </a:r>
          <a:endParaRPr lang="en-US" b="0" i="0">
            <a:solidFill>
              <a:schemeClr val="bg2"/>
            </a:solidFill>
            <a:effectLst/>
            <a:latin typeface="Arial"/>
            <a:cs typeface="Arial"/>
          </a:endParaRPr>
        </a:p>
      </dgm:t>
    </dgm:pt>
    <dgm:pt modelId="{229DA003-FDC6-4284-B88D-D898777EF116}" type="parTrans" cxnId="{4A9EF849-5A7B-4D38-A858-19FD4630216D}">
      <dgm:prSet/>
      <dgm:spPr/>
      <dgm:t>
        <a:bodyPr/>
        <a:lstStyle/>
        <a:p>
          <a:endParaRPr lang="en-US"/>
        </a:p>
      </dgm:t>
    </dgm:pt>
    <dgm:pt modelId="{2831BF23-235E-426F-88F0-6D8610322DC5}" type="sibTrans" cxnId="{4A9EF849-5A7B-4D38-A858-19FD4630216D}">
      <dgm:prSet/>
      <dgm:spPr/>
      <dgm:t>
        <a:bodyPr/>
        <a:lstStyle/>
        <a:p>
          <a:endParaRPr lang="en-US"/>
        </a:p>
      </dgm:t>
    </dgm:pt>
    <dgm:pt modelId="{77BDA5C4-4068-48D6-AC71-51D0A97F4433}">
      <dgm:prSet phldrT="[Text]"/>
      <dgm:spPr/>
      <dgm:t>
        <a:bodyPr/>
        <a:lstStyle/>
        <a:p>
          <a:pPr>
            <a:buFont typeface="Arial" panose="020B0604020202020204" pitchFamily="34" charset="0"/>
            <a:buChar char="•"/>
          </a:pPr>
          <a:r>
            <a:rPr lang="en-US" b="0" i="0" u="none" strike="noStrike">
              <a:solidFill>
                <a:schemeClr val="bg2"/>
              </a:solidFill>
              <a:effectLst/>
              <a:latin typeface="Calibri"/>
              <a:cs typeface="Calibri"/>
            </a:rPr>
            <a:t>SFY 2024 $43,105,154 (24%)</a:t>
          </a:r>
          <a:r>
            <a:rPr lang="en-US" b="0" i="0">
              <a:solidFill>
                <a:schemeClr val="bg2"/>
              </a:solidFill>
              <a:effectLst/>
              <a:latin typeface="Calibri"/>
              <a:cs typeface="Calibri"/>
            </a:rPr>
            <a:t>​</a:t>
          </a:r>
          <a:endParaRPr lang="en-US" b="0" i="0">
            <a:solidFill>
              <a:schemeClr val="bg2"/>
            </a:solidFill>
            <a:effectLst/>
            <a:latin typeface="Arial"/>
            <a:cs typeface="Arial"/>
          </a:endParaRPr>
        </a:p>
      </dgm:t>
    </dgm:pt>
    <dgm:pt modelId="{73DE7A5D-7F81-42CF-A698-39774F8CC191}" type="parTrans" cxnId="{9153993E-8EB1-417A-95A5-7D627A6957AD}">
      <dgm:prSet/>
      <dgm:spPr/>
      <dgm:t>
        <a:bodyPr/>
        <a:lstStyle/>
        <a:p>
          <a:endParaRPr lang="en-US"/>
        </a:p>
      </dgm:t>
    </dgm:pt>
    <dgm:pt modelId="{3E26431F-9BFB-40CF-970B-E157EC2BB793}" type="sibTrans" cxnId="{9153993E-8EB1-417A-95A5-7D627A6957AD}">
      <dgm:prSet/>
      <dgm:spPr/>
      <dgm:t>
        <a:bodyPr/>
        <a:lstStyle/>
        <a:p>
          <a:endParaRPr lang="en-US"/>
        </a:p>
      </dgm:t>
    </dgm:pt>
    <dgm:pt modelId="{512DABFE-E5F7-4ECC-AF86-ECAFAC5021C0}">
      <dgm:prSet phldrT="[Text]"/>
      <dgm:spPr/>
      <dgm:t>
        <a:bodyPr/>
        <a:lstStyle/>
        <a:p>
          <a:pPr>
            <a:buFont typeface="Arial" panose="020B0604020202020204" pitchFamily="34" charset="0"/>
            <a:buChar char="•"/>
          </a:pPr>
          <a:r>
            <a:rPr lang="en-US" b="0" i="0" u="none" strike="noStrike">
              <a:solidFill>
                <a:schemeClr val="bg2"/>
              </a:solidFill>
              <a:effectLst/>
              <a:latin typeface="Calibri"/>
              <a:cs typeface="Calibri"/>
            </a:rPr>
            <a:t>SFY 2025 $58,789,510 (19%)</a:t>
          </a:r>
          <a:endParaRPr lang="en-US" b="0" i="0">
            <a:solidFill>
              <a:schemeClr val="bg2"/>
            </a:solidFill>
            <a:effectLst/>
            <a:latin typeface="Arial"/>
            <a:cs typeface="Arial"/>
          </a:endParaRPr>
        </a:p>
      </dgm:t>
    </dgm:pt>
    <dgm:pt modelId="{7BE36D6B-C179-414D-A6D6-FDD94A9D524D}" type="parTrans" cxnId="{602906B5-873D-4640-9C33-793E67EE89DD}">
      <dgm:prSet/>
      <dgm:spPr/>
      <dgm:t>
        <a:bodyPr/>
        <a:lstStyle/>
        <a:p>
          <a:endParaRPr lang="en-US"/>
        </a:p>
      </dgm:t>
    </dgm:pt>
    <dgm:pt modelId="{31EF5A73-BB5E-416A-BFBC-0D15BD8563A3}" type="sibTrans" cxnId="{602906B5-873D-4640-9C33-793E67EE89DD}">
      <dgm:prSet/>
      <dgm:spPr/>
      <dgm:t>
        <a:bodyPr/>
        <a:lstStyle/>
        <a:p>
          <a:endParaRPr lang="en-US"/>
        </a:p>
      </dgm:t>
    </dgm:pt>
    <dgm:pt modelId="{77A5246A-5B99-4E58-88D8-B0F19D89B1AE}" type="pres">
      <dgm:prSet presAssocID="{81A1DEAD-D608-4032-AE52-803F59B5675D}" presName="rootnode" presStyleCnt="0">
        <dgm:presLayoutVars>
          <dgm:chMax/>
          <dgm:chPref/>
          <dgm:dir/>
          <dgm:animLvl val="lvl"/>
        </dgm:presLayoutVars>
      </dgm:prSet>
      <dgm:spPr/>
    </dgm:pt>
    <dgm:pt modelId="{348AEAFB-50FA-4E89-B0BE-66AB53D4EDA4}" type="pres">
      <dgm:prSet presAssocID="{41D419C0-B68B-4A74-B182-124B353A85F9}" presName="composite" presStyleCnt="0"/>
      <dgm:spPr/>
    </dgm:pt>
    <dgm:pt modelId="{B9DB1790-CB9B-459D-B935-F516986C7412}" type="pres">
      <dgm:prSet presAssocID="{41D419C0-B68B-4A74-B182-124B353A85F9}" presName="LShape" presStyleLbl="alignNode1" presStyleIdx="0" presStyleCnt="9"/>
      <dgm:spPr/>
    </dgm:pt>
    <dgm:pt modelId="{52421306-4145-4B9F-B828-791A18A0D4B7}" type="pres">
      <dgm:prSet presAssocID="{41D419C0-B68B-4A74-B182-124B353A85F9}" presName="ParentText" presStyleLbl="revTx" presStyleIdx="0" presStyleCnt="5">
        <dgm:presLayoutVars>
          <dgm:chMax val="0"/>
          <dgm:chPref val="0"/>
          <dgm:bulletEnabled val="1"/>
        </dgm:presLayoutVars>
      </dgm:prSet>
      <dgm:spPr/>
    </dgm:pt>
    <dgm:pt modelId="{56103737-5159-4243-B80E-8697CBE31193}" type="pres">
      <dgm:prSet presAssocID="{41D419C0-B68B-4A74-B182-124B353A85F9}" presName="Triangle" presStyleLbl="alignNode1" presStyleIdx="1" presStyleCnt="9"/>
      <dgm:spPr>
        <a:noFill/>
        <a:ln>
          <a:noFill/>
        </a:ln>
      </dgm:spPr>
    </dgm:pt>
    <dgm:pt modelId="{12BB251E-2FC9-4BEF-9C90-4342D5ADDB5E}" type="pres">
      <dgm:prSet presAssocID="{6042E181-A2C7-4849-B39B-AB03B050FB85}" presName="sibTrans" presStyleCnt="0"/>
      <dgm:spPr/>
    </dgm:pt>
    <dgm:pt modelId="{70187459-F449-4FDA-9D3C-22137B84EF0E}" type="pres">
      <dgm:prSet presAssocID="{6042E181-A2C7-4849-B39B-AB03B050FB85}" presName="space" presStyleCnt="0"/>
      <dgm:spPr/>
    </dgm:pt>
    <dgm:pt modelId="{C8D32AE5-83CB-4A4C-B872-5CFC7FD5B283}" type="pres">
      <dgm:prSet presAssocID="{B2C9290F-B300-4EC8-87B1-DE86F07A5F79}" presName="composite" presStyleCnt="0"/>
      <dgm:spPr/>
    </dgm:pt>
    <dgm:pt modelId="{3EA1293E-178F-4DC6-A7A3-BFD447A3421B}" type="pres">
      <dgm:prSet presAssocID="{B2C9290F-B300-4EC8-87B1-DE86F07A5F79}" presName="LShape" presStyleLbl="alignNode1" presStyleIdx="2" presStyleCnt="9" custLinFactNeighborY="59903"/>
      <dgm:spPr/>
    </dgm:pt>
    <dgm:pt modelId="{527F1BFC-A6E5-4809-A7F6-3D2CB54E1BF4}" type="pres">
      <dgm:prSet presAssocID="{B2C9290F-B300-4EC8-87B1-DE86F07A5F79}" presName="ParentText" presStyleLbl="revTx" presStyleIdx="1" presStyleCnt="5" custLinFactNeighborX="10445" custLinFactNeighborY="50846">
        <dgm:presLayoutVars>
          <dgm:chMax val="0"/>
          <dgm:chPref val="0"/>
          <dgm:bulletEnabled val="1"/>
        </dgm:presLayoutVars>
      </dgm:prSet>
      <dgm:spPr/>
    </dgm:pt>
    <dgm:pt modelId="{AA57C3ED-7245-473F-8659-1FFCB0040A85}" type="pres">
      <dgm:prSet presAssocID="{B2C9290F-B300-4EC8-87B1-DE86F07A5F79}" presName="Triangle" presStyleLbl="alignNode1" presStyleIdx="3" presStyleCnt="9"/>
      <dgm:spPr>
        <a:noFill/>
        <a:ln>
          <a:noFill/>
        </a:ln>
      </dgm:spPr>
    </dgm:pt>
    <dgm:pt modelId="{9410B447-A9D1-48F4-A15D-03B5BA592E86}" type="pres">
      <dgm:prSet presAssocID="{BB6D14CE-10D1-48A7-A4E9-460AF3B54BD5}" presName="sibTrans" presStyleCnt="0"/>
      <dgm:spPr/>
    </dgm:pt>
    <dgm:pt modelId="{1A8BF840-9735-432F-9847-7961DC4F1CD1}" type="pres">
      <dgm:prSet presAssocID="{BB6D14CE-10D1-48A7-A4E9-460AF3B54BD5}" presName="space" presStyleCnt="0"/>
      <dgm:spPr/>
    </dgm:pt>
    <dgm:pt modelId="{11EEE70E-0AA0-4C8B-AE27-1634C6938875}" type="pres">
      <dgm:prSet presAssocID="{5AFBDF04-F86C-4B76-866F-B4D0F66979C3}" presName="composite" presStyleCnt="0"/>
      <dgm:spPr/>
    </dgm:pt>
    <dgm:pt modelId="{10CEBE82-8772-4BF8-8C5C-0C10F0E35EF6}" type="pres">
      <dgm:prSet presAssocID="{5AFBDF04-F86C-4B76-866F-B4D0F66979C3}" presName="LShape" presStyleLbl="alignNode1" presStyleIdx="4" presStyleCnt="9" custLinFactNeighborY="83697"/>
      <dgm:spPr/>
    </dgm:pt>
    <dgm:pt modelId="{DD6D5297-C29C-4A57-B7C7-EAEC9D1C51EF}" type="pres">
      <dgm:prSet presAssocID="{5AFBDF04-F86C-4B76-866F-B4D0F66979C3}" presName="ParentText" presStyleLbl="revTx" presStyleIdx="2" presStyleCnt="5" custLinFactNeighborY="63576">
        <dgm:presLayoutVars>
          <dgm:chMax val="0"/>
          <dgm:chPref val="0"/>
          <dgm:bulletEnabled val="1"/>
        </dgm:presLayoutVars>
      </dgm:prSet>
      <dgm:spPr/>
    </dgm:pt>
    <dgm:pt modelId="{4019D120-F0C4-4609-89CC-11A41B2738D8}" type="pres">
      <dgm:prSet presAssocID="{5AFBDF04-F86C-4B76-866F-B4D0F66979C3}" presName="Triangle" presStyleLbl="alignNode1" presStyleIdx="5" presStyleCnt="9"/>
      <dgm:spPr>
        <a:prstGeom prst="ellipse">
          <a:avLst/>
        </a:prstGeom>
        <a:noFill/>
        <a:ln w="0">
          <a:noFill/>
        </a:ln>
      </dgm:spPr>
    </dgm:pt>
    <dgm:pt modelId="{5BC0DB0C-8465-4567-96B4-9EA73C88CDFF}" type="pres">
      <dgm:prSet presAssocID="{2831BF23-235E-426F-88F0-6D8610322DC5}" presName="sibTrans" presStyleCnt="0"/>
      <dgm:spPr/>
    </dgm:pt>
    <dgm:pt modelId="{EA45A780-D632-4E04-B1FE-43C55031AC86}" type="pres">
      <dgm:prSet presAssocID="{2831BF23-235E-426F-88F0-6D8610322DC5}" presName="space" presStyleCnt="0"/>
      <dgm:spPr/>
    </dgm:pt>
    <dgm:pt modelId="{C87CE25D-F607-4148-B994-94DD3E65EF54}" type="pres">
      <dgm:prSet presAssocID="{77BDA5C4-4068-48D6-AC71-51D0A97F4433}" presName="composite" presStyleCnt="0"/>
      <dgm:spPr/>
    </dgm:pt>
    <dgm:pt modelId="{587E6587-75E7-42D6-8DA3-229C5E879DC9}" type="pres">
      <dgm:prSet presAssocID="{77BDA5C4-4068-48D6-AC71-51D0A97F4433}" presName="LShape" presStyleLbl="alignNode1" presStyleIdx="6" presStyleCnt="9"/>
      <dgm:spPr/>
    </dgm:pt>
    <dgm:pt modelId="{C5744326-3D92-4E23-91C4-61669A7219E5}" type="pres">
      <dgm:prSet presAssocID="{77BDA5C4-4068-48D6-AC71-51D0A97F4433}" presName="ParentText" presStyleLbl="revTx" presStyleIdx="3" presStyleCnt="5">
        <dgm:presLayoutVars>
          <dgm:chMax val="0"/>
          <dgm:chPref val="0"/>
          <dgm:bulletEnabled val="1"/>
        </dgm:presLayoutVars>
      </dgm:prSet>
      <dgm:spPr/>
    </dgm:pt>
    <dgm:pt modelId="{7C5B30F8-1DBE-4824-9A13-04AF4546F734}" type="pres">
      <dgm:prSet presAssocID="{77BDA5C4-4068-48D6-AC71-51D0A97F4433}" presName="Triangle" presStyleLbl="alignNode1" presStyleIdx="7" presStyleCnt="9"/>
      <dgm:spPr/>
    </dgm:pt>
    <dgm:pt modelId="{BCA41B02-2A41-460F-A458-AFAB2D315BF1}" type="pres">
      <dgm:prSet presAssocID="{3E26431F-9BFB-40CF-970B-E157EC2BB793}" presName="sibTrans" presStyleCnt="0"/>
      <dgm:spPr/>
    </dgm:pt>
    <dgm:pt modelId="{B44128BB-0ADA-4691-B337-E64769C80213}" type="pres">
      <dgm:prSet presAssocID="{3E26431F-9BFB-40CF-970B-E157EC2BB793}" presName="space" presStyleCnt="0"/>
      <dgm:spPr/>
    </dgm:pt>
    <dgm:pt modelId="{EDA52A21-2CC8-41DF-8B6B-60C40DCE9AD1}" type="pres">
      <dgm:prSet presAssocID="{512DABFE-E5F7-4ECC-AF86-ECAFAC5021C0}" presName="composite" presStyleCnt="0"/>
      <dgm:spPr/>
    </dgm:pt>
    <dgm:pt modelId="{5C0121C6-7CA1-4865-A9E8-A60C84F8339F}" type="pres">
      <dgm:prSet presAssocID="{512DABFE-E5F7-4ECC-AF86-ECAFAC5021C0}" presName="LShape" presStyleLbl="alignNode1" presStyleIdx="8" presStyleCnt="9" custLinFactNeighborX="-4680" custLinFactNeighborY="-90556"/>
      <dgm:spPr/>
    </dgm:pt>
    <dgm:pt modelId="{62E26A71-9728-4A7B-85F8-D481F6229DE2}" type="pres">
      <dgm:prSet presAssocID="{512DABFE-E5F7-4ECC-AF86-ECAFAC5021C0}" presName="ParentText" presStyleLbl="revTx" presStyleIdx="4" presStyleCnt="5" custLinFactNeighborY="-66556">
        <dgm:presLayoutVars>
          <dgm:chMax val="0"/>
          <dgm:chPref val="0"/>
          <dgm:bulletEnabled val="1"/>
        </dgm:presLayoutVars>
      </dgm:prSet>
      <dgm:spPr/>
    </dgm:pt>
  </dgm:ptLst>
  <dgm:cxnLst>
    <dgm:cxn modelId="{BC20C60A-9DC3-43A7-84BD-12AB867CDA09}" type="presOf" srcId="{512DABFE-E5F7-4ECC-AF86-ECAFAC5021C0}" destId="{62E26A71-9728-4A7B-85F8-D481F6229DE2}" srcOrd="0" destOrd="0" presId="urn:microsoft.com/office/officeart/2009/3/layout/StepUpProcess"/>
    <dgm:cxn modelId="{EF07E51C-4AA0-4F09-BE2B-74FA882BA9F0}" type="presOf" srcId="{77BDA5C4-4068-48D6-AC71-51D0A97F4433}" destId="{C5744326-3D92-4E23-91C4-61669A7219E5}" srcOrd="0" destOrd="0" presId="urn:microsoft.com/office/officeart/2009/3/layout/StepUpProcess"/>
    <dgm:cxn modelId="{9153993E-8EB1-417A-95A5-7D627A6957AD}" srcId="{81A1DEAD-D608-4032-AE52-803F59B5675D}" destId="{77BDA5C4-4068-48D6-AC71-51D0A97F4433}" srcOrd="3" destOrd="0" parTransId="{73DE7A5D-7F81-42CF-A698-39774F8CC191}" sibTransId="{3E26431F-9BFB-40CF-970B-E157EC2BB793}"/>
    <dgm:cxn modelId="{68918740-5E42-4EFF-9CEB-AF3DE0DE9260}" type="presOf" srcId="{41D419C0-B68B-4A74-B182-124B353A85F9}" destId="{52421306-4145-4B9F-B828-791A18A0D4B7}" srcOrd="0" destOrd="0" presId="urn:microsoft.com/office/officeart/2009/3/layout/StepUpProcess"/>
    <dgm:cxn modelId="{659E3548-89FB-4784-A008-764083172D2A}" type="presOf" srcId="{B2C9290F-B300-4EC8-87B1-DE86F07A5F79}" destId="{527F1BFC-A6E5-4809-A7F6-3D2CB54E1BF4}" srcOrd="0" destOrd="0" presId="urn:microsoft.com/office/officeart/2009/3/layout/StepUpProcess"/>
    <dgm:cxn modelId="{AFB57249-11FF-4A56-98DD-DB609E362FF2}" type="presOf" srcId="{81A1DEAD-D608-4032-AE52-803F59B5675D}" destId="{77A5246A-5B99-4E58-88D8-B0F19D89B1AE}" srcOrd="0" destOrd="0" presId="urn:microsoft.com/office/officeart/2009/3/layout/StepUpProcess"/>
    <dgm:cxn modelId="{4A9EF849-5A7B-4D38-A858-19FD4630216D}" srcId="{81A1DEAD-D608-4032-AE52-803F59B5675D}" destId="{5AFBDF04-F86C-4B76-866F-B4D0F66979C3}" srcOrd="2" destOrd="0" parTransId="{229DA003-FDC6-4284-B88D-D898777EF116}" sibTransId="{2831BF23-235E-426F-88F0-6D8610322DC5}"/>
    <dgm:cxn modelId="{CEB7E38A-824A-4717-9EE0-086DAEC8B5C3}" srcId="{81A1DEAD-D608-4032-AE52-803F59B5675D}" destId="{41D419C0-B68B-4A74-B182-124B353A85F9}" srcOrd="0" destOrd="0" parTransId="{53B1BE06-DD2A-47D4-AB54-7A61F9B51536}" sibTransId="{6042E181-A2C7-4849-B39B-AB03B050FB85}"/>
    <dgm:cxn modelId="{2D49C9A9-775F-4D98-B812-FB9BB9AAFCBB}" type="presOf" srcId="{5AFBDF04-F86C-4B76-866F-B4D0F66979C3}" destId="{DD6D5297-C29C-4A57-B7C7-EAEC9D1C51EF}" srcOrd="0" destOrd="0" presId="urn:microsoft.com/office/officeart/2009/3/layout/StepUpProcess"/>
    <dgm:cxn modelId="{602906B5-873D-4640-9C33-793E67EE89DD}" srcId="{81A1DEAD-D608-4032-AE52-803F59B5675D}" destId="{512DABFE-E5F7-4ECC-AF86-ECAFAC5021C0}" srcOrd="4" destOrd="0" parTransId="{7BE36D6B-C179-414D-A6D6-FDD94A9D524D}" sibTransId="{31EF5A73-BB5E-416A-BFBC-0D15BD8563A3}"/>
    <dgm:cxn modelId="{05075CE6-C854-41BF-B783-1F05A876EF2F}" srcId="{81A1DEAD-D608-4032-AE52-803F59B5675D}" destId="{B2C9290F-B300-4EC8-87B1-DE86F07A5F79}" srcOrd="1" destOrd="0" parTransId="{A5A3FD48-3E18-49DF-B793-970C02B91A08}" sibTransId="{BB6D14CE-10D1-48A7-A4E9-460AF3B54BD5}"/>
    <dgm:cxn modelId="{D1DF265C-2FF6-4C34-BA41-547473BC7DCA}" type="presParOf" srcId="{77A5246A-5B99-4E58-88D8-B0F19D89B1AE}" destId="{348AEAFB-50FA-4E89-B0BE-66AB53D4EDA4}" srcOrd="0" destOrd="0" presId="urn:microsoft.com/office/officeart/2009/3/layout/StepUpProcess"/>
    <dgm:cxn modelId="{DD46A2C1-9C2D-4357-AFA1-97F3946F5A84}" type="presParOf" srcId="{348AEAFB-50FA-4E89-B0BE-66AB53D4EDA4}" destId="{B9DB1790-CB9B-459D-B935-F516986C7412}" srcOrd="0" destOrd="0" presId="urn:microsoft.com/office/officeart/2009/3/layout/StepUpProcess"/>
    <dgm:cxn modelId="{085FF96B-BF8B-43C8-B24B-B1AA4F3695D7}" type="presParOf" srcId="{348AEAFB-50FA-4E89-B0BE-66AB53D4EDA4}" destId="{52421306-4145-4B9F-B828-791A18A0D4B7}" srcOrd="1" destOrd="0" presId="urn:microsoft.com/office/officeart/2009/3/layout/StepUpProcess"/>
    <dgm:cxn modelId="{4E8213F3-9BB6-4720-AC5E-35415FA99E30}" type="presParOf" srcId="{348AEAFB-50FA-4E89-B0BE-66AB53D4EDA4}" destId="{56103737-5159-4243-B80E-8697CBE31193}" srcOrd="2" destOrd="0" presId="urn:microsoft.com/office/officeart/2009/3/layout/StepUpProcess"/>
    <dgm:cxn modelId="{19EB2887-3E38-47FA-BA50-3C81DCDB83B5}" type="presParOf" srcId="{77A5246A-5B99-4E58-88D8-B0F19D89B1AE}" destId="{12BB251E-2FC9-4BEF-9C90-4342D5ADDB5E}" srcOrd="1" destOrd="0" presId="urn:microsoft.com/office/officeart/2009/3/layout/StepUpProcess"/>
    <dgm:cxn modelId="{CCE05969-FD44-43B2-BE89-D2700EAC386A}" type="presParOf" srcId="{12BB251E-2FC9-4BEF-9C90-4342D5ADDB5E}" destId="{70187459-F449-4FDA-9D3C-22137B84EF0E}" srcOrd="0" destOrd="0" presId="urn:microsoft.com/office/officeart/2009/3/layout/StepUpProcess"/>
    <dgm:cxn modelId="{93894BFC-4FC3-4B25-96F5-93755DA29D21}" type="presParOf" srcId="{77A5246A-5B99-4E58-88D8-B0F19D89B1AE}" destId="{C8D32AE5-83CB-4A4C-B872-5CFC7FD5B283}" srcOrd="2" destOrd="0" presId="urn:microsoft.com/office/officeart/2009/3/layout/StepUpProcess"/>
    <dgm:cxn modelId="{4DD0CC60-FAC3-4420-B994-C72319FCC5EA}" type="presParOf" srcId="{C8D32AE5-83CB-4A4C-B872-5CFC7FD5B283}" destId="{3EA1293E-178F-4DC6-A7A3-BFD447A3421B}" srcOrd="0" destOrd="0" presId="urn:microsoft.com/office/officeart/2009/3/layout/StepUpProcess"/>
    <dgm:cxn modelId="{D13D4A64-F900-4B7B-930B-7B6639FF3DCB}" type="presParOf" srcId="{C8D32AE5-83CB-4A4C-B872-5CFC7FD5B283}" destId="{527F1BFC-A6E5-4809-A7F6-3D2CB54E1BF4}" srcOrd="1" destOrd="0" presId="urn:microsoft.com/office/officeart/2009/3/layout/StepUpProcess"/>
    <dgm:cxn modelId="{54DAE322-84F5-4FB3-AC53-D85180BC0734}" type="presParOf" srcId="{C8D32AE5-83CB-4A4C-B872-5CFC7FD5B283}" destId="{AA57C3ED-7245-473F-8659-1FFCB0040A85}" srcOrd="2" destOrd="0" presId="urn:microsoft.com/office/officeart/2009/3/layout/StepUpProcess"/>
    <dgm:cxn modelId="{2C4F77DE-61FB-453D-B224-A835D7593E82}" type="presParOf" srcId="{77A5246A-5B99-4E58-88D8-B0F19D89B1AE}" destId="{9410B447-A9D1-48F4-A15D-03B5BA592E86}" srcOrd="3" destOrd="0" presId="urn:microsoft.com/office/officeart/2009/3/layout/StepUpProcess"/>
    <dgm:cxn modelId="{9BA8C9B5-83B4-4808-BAA1-9BEF002FEF76}" type="presParOf" srcId="{9410B447-A9D1-48F4-A15D-03B5BA592E86}" destId="{1A8BF840-9735-432F-9847-7961DC4F1CD1}" srcOrd="0" destOrd="0" presId="urn:microsoft.com/office/officeart/2009/3/layout/StepUpProcess"/>
    <dgm:cxn modelId="{1867228D-640F-46C9-BFD9-16CA89CC2FCC}" type="presParOf" srcId="{77A5246A-5B99-4E58-88D8-B0F19D89B1AE}" destId="{11EEE70E-0AA0-4C8B-AE27-1634C6938875}" srcOrd="4" destOrd="0" presId="urn:microsoft.com/office/officeart/2009/3/layout/StepUpProcess"/>
    <dgm:cxn modelId="{D281A94F-D068-4E8C-BBE1-C0F883B3C617}" type="presParOf" srcId="{11EEE70E-0AA0-4C8B-AE27-1634C6938875}" destId="{10CEBE82-8772-4BF8-8C5C-0C10F0E35EF6}" srcOrd="0" destOrd="0" presId="urn:microsoft.com/office/officeart/2009/3/layout/StepUpProcess"/>
    <dgm:cxn modelId="{ED027D70-2B62-4FD9-AB78-4DE44D9E568D}" type="presParOf" srcId="{11EEE70E-0AA0-4C8B-AE27-1634C6938875}" destId="{DD6D5297-C29C-4A57-B7C7-EAEC9D1C51EF}" srcOrd="1" destOrd="0" presId="urn:microsoft.com/office/officeart/2009/3/layout/StepUpProcess"/>
    <dgm:cxn modelId="{8BEAFAE2-7BB3-4865-92B5-E3E4F95FDDF9}" type="presParOf" srcId="{11EEE70E-0AA0-4C8B-AE27-1634C6938875}" destId="{4019D120-F0C4-4609-89CC-11A41B2738D8}" srcOrd="2" destOrd="0" presId="urn:microsoft.com/office/officeart/2009/3/layout/StepUpProcess"/>
    <dgm:cxn modelId="{8D472082-5E65-48B2-999C-C63E9D8AC2BF}" type="presParOf" srcId="{77A5246A-5B99-4E58-88D8-B0F19D89B1AE}" destId="{5BC0DB0C-8465-4567-96B4-9EA73C88CDFF}" srcOrd="5" destOrd="0" presId="urn:microsoft.com/office/officeart/2009/3/layout/StepUpProcess"/>
    <dgm:cxn modelId="{95FAA61A-DF5A-4C0E-98EF-42EC1B330B07}" type="presParOf" srcId="{5BC0DB0C-8465-4567-96B4-9EA73C88CDFF}" destId="{EA45A780-D632-4E04-B1FE-43C55031AC86}" srcOrd="0" destOrd="0" presId="urn:microsoft.com/office/officeart/2009/3/layout/StepUpProcess"/>
    <dgm:cxn modelId="{CA15813A-08D8-470F-A59A-EDE992C2542F}" type="presParOf" srcId="{77A5246A-5B99-4E58-88D8-B0F19D89B1AE}" destId="{C87CE25D-F607-4148-B994-94DD3E65EF54}" srcOrd="6" destOrd="0" presId="urn:microsoft.com/office/officeart/2009/3/layout/StepUpProcess"/>
    <dgm:cxn modelId="{06C896A3-7C66-4776-ADC0-E362953756D5}" type="presParOf" srcId="{C87CE25D-F607-4148-B994-94DD3E65EF54}" destId="{587E6587-75E7-42D6-8DA3-229C5E879DC9}" srcOrd="0" destOrd="0" presId="urn:microsoft.com/office/officeart/2009/3/layout/StepUpProcess"/>
    <dgm:cxn modelId="{50DBF37E-05EA-4737-B5CA-D7AF7FF7E9E9}" type="presParOf" srcId="{C87CE25D-F607-4148-B994-94DD3E65EF54}" destId="{C5744326-3D92-4E23-91C4-61669A7219E5}" srcOrd="1" destOrd="0" presId="urn:microsoft.com/office/officeart/2009/3/layout/StepUpProcess"/>
    <dgm:cxn modelId="{50129E1E-DC56-4591-BAB8-5708B5166EE9}" type="presParOf" srcId="{C87CE25D-F607-4148-B994-94DD3E65EF54}" destId="{7C5B30F8-1DBE-4824-9A13-04AF4546F734}" srcOrd="2" destOrd="0" presId="urn:microsoft.com/office/officeart/2009/3/layout/StepUpProcess"/>
    <dgm:cxn modelId="{511A0316-6AE9-48DA-890C-B54AECC882BF}" type="presParOf" srcId="{77A5246A-5B99-4E58-88D8-B0F19D89B1AE}" destId="{BCA41B02-2A41-460F-A458-AFAB2D315BF1}" srcOrd="7" destOrd="0" presId="urn:microsoft.com/office/officeart/2009/3/layout/StepUpProcess"/>
    <dgm:cxn modelId="{08ED9356-5B29-496D-A116-06B7C0943648}" type="presParOf" srcId="{BCA41B02-2A41-460F-A458-AFAB2D315BF1}" destId="{B44128BB-0ADA-4691-B337-E64769C80213}" srcOrd="0" destOrd="0" presId="urn:microsoft.com/office/officeart/2009/3/layout/StepUpProcess"/>
    <dgm:cxn modelId="{E3589F86-4012-4F5D-8A84-45624A7D8F6C}" type="presParOf" srcId="{77A5246A-5B99-4E58-88D8-B0F19D89B1AE}" destId="{EDA52A21-2CC8-41DF-8B6B-60C40DCE9AD1}" srcOrd="8" destOrd="0" presId="urn:microsoft.com/office/officeart/2009/3/layout/StepUpProcess"/>
    <dgm:cxn modelId="{2FC11330-E28B-48C2-8236-0C81D235A24F}" type="presParOf" srcId="{EDA52A21-2CC8-41DF-8B6B-60C40DCE9AD1}" destId="{5C0121C6-7CA1-4865-A9E8-A60C84F8339F}" srcOrd="0" destOrd="0" presId="urn:microsoft.com/office/officeart/2009/3/layout/StepUpProcess"/>
    <dgm:cxn modelId="{CFC5588E-B6BD-43DB-AA65-27094ABEBA54}" type="presParOf" srcId="{EDA52A21-2CC8-41DF-8B6B-60C40DCE9AD1}" destId="{62E26A71-9728-4A7B-85F8-D481F6229DE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0107AB-CE5E-4BCA-BF38-59E7C833A80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BA427A7-E162-4292-BF34-65ED6AEDF2F5}">
      <dgm:prSet/>
      <dgm:spPr/>
      <dgm:t>
        <a:bodyPr/>
        <a:lstStyle/>
        <a:p>
          <a:pPr rtl="0"/>
          <a:r>
            <a:rPr lang="en-US">
              <a:latin typeface="Calibri"/>
            </a:rPr>
            <a:t>Planning Loans</a:t>
          </a:r>
          <a:endParaRPr lang="en-US"/>
        </a:p>
      </dgm:t>
    </dgm:pt>
    <dgm:pt modelId="{7AEDFC27-D654-4AC3-A267-72B1776D4B42}" type="parTrans" cxnId="{50319C83-2129-4EDF-A27A-30BF4BF90F01}">
      <dgm:prSet/>
      <dgm:spPr/>
      <dgm:t>
        <a:bodyPr/>
        <a:lstStyle/>
        <a:p>
          <a:endParaRPr lang="en-US"/>
        </a:p>
      </dgm:t>
    </dgm:pt>
    <dgm:pt modelId="{D7210134-F2D2-4426-BC11-7DEABFF9C3B9}" type="sibTrans" cxnId="{50319C83-2129-4EDF-A27A-30BF4BF90F01}">
      <dgm:prSet/>
      <dgm:spPr/>
      <dgm:t>
        <a:bodyPr/>
        <a:lstStyle/>
        <a:p>
          <a:endParaRPr lang="en-US"/>
        </a:p>
      </dgm:t>
    </dgm:pt>
    <dgm:pt modelId="{CB1D04EF-FED3-4571-81CF-EF79472B1D13}">
      <dgm:prSet/>
      <dgm:spPr/>
      <dgm:t>
        <a:bodyPr/>
        <a:lstStyle/>
        <a:p>
          <a:pPr rtl="0"/>
          <a:r>
            <a:rPr lang="en-US">
              <a:latin typeface="Calibri"/>
            </a:rPr>
            <a:t>Emerging Contaminants and Green Projects</a:t>
          </a:r>
          <a:endParaRPr lang="en-US"/>
        </a:p>
      </dgm:t>
    </dgm:pt>
    <dgm:pt modelId="{5FA2CFA3-576E-46B9-B3C8-A63A0CE71214}" type="parTrans" cxnId="{EC63CFFA-F84B-4710-BE57-4376B02AE5B6}">
      <dgm:prSet/>
      <dgm:spPr/>
      <dgm:t>
        <a:bodyPr/>
        <a:lstStyle/>
        <a:p>
          <a:endParaRPr lang="en-US"/>
        </a:p>
      </dgm:t>
    </dgm:pt>
    <dgm:pt modelId="{32713901-75AE-4382-8D3A-A110BEA71DF8}" type="sibTrans" cxnId="{EC63CFFA-F84B-4710-BE57-4376B02AE5B6}">
      <dgm:prSet/>
      <dgm:spPr/>
      <dgm:t>
        <a:bodyPr/>
        <a:lstStyle/>
        <a:p>
          <a:endParaRPr lang="en-US"/>
        </a:p>
      </dgm:t>
    </dgm:pt>
    <dgm:pt modelId="{8580E420-250B-4615-9644-851E5C91ED2E}">
      <dgm:prSet/>
      <dgm:spPr/>
      <dgm:t>
        <a:bodyPr/>
        <a:lstStyle/>
        <a:p>
          <a:pPr rtl="0"/>
          <a:r>
            <a:rPr lang="en-US">
              <a:latin typeface="Calibri"/>
            </a:rPr>
            <a:t>Drinking Water Source Protection</a:t>
          </a:r>
          <a:endParaRPr lang="en-US"/>
        </a:p>
      </dgm:t>
    </dgm:pt>
    <dgm:pt modelId="{66D1CB69-E2C4-47D6-BFFF-D2065FF78CB8}" type="parTrans" cxnId="{80B24C4E-AB70-475D-ACE5-3AA8AB9BF28E}">
      <dgm:prSet/>
      <dgm:spPr/>
      <dgm:t>
        <a:bodyPr/>
        <a:lstStyle/>
        <a:p>
          <a:endParaRPr lang="en-US"/>
        </a:p>
      </dgm:t>
    </dgm:pt>
    <dgm:pt modelId="{7DAE4DBD-5D91-4F82-9107-6649DF38B9CB}" type="sibTrans" cxnId="{80B24C4E-AB70-475D-ACE5-3AA8AB9BF28E}">
      <dgm:prSet/>
      <dgm:spPr/>
      <dgm:t>
        <a:bodyPr/>
        <a:lstStyle/>
        <a:p>
          <a:endParaRPr lang="en-US"/>
        </a:p>
      </dgm:t>
    </dgm:pt>
    <dgm:pt modelId="{3592B924-5F57-41E3-88A7-5501EC229227}">
      <dgm:prSet/>
      <dgm:spPr/>
      <dgm:t>
        <a:bodyPr/>
        <a:lstStyle/>
        <a:p>
          <a:pPr rtl="0"/>
          <a:r>
            <a:rPr lang="en-US">
              <a:latin typeface="Calibri"/>
            </a:rPr>
            <a:t>Co-Funding with Grant and Loan Programs</a:t>
          </a:r>
          <a:endParaRPr lang="en-US"/>
        </a:p>
      </dgm:t>
    </dgm:pt>
    <dgm:pt modelId="{C7878CD6-0C44-4DE7-8393-17434FD7901D}" type="parTrans" cxnId="{EB59094C-544A-4E0D-9EAB-DCB2A34B10EF}">
      <dgm:prSet/>
      <dgm:spPr/>
      <dgm:t>
        <a:bodyPr/>
        <a:lstStyle/>
        <a:p>
          <a:endParaRPr lang="en-US"/>
        </a:p>
      </dgm:t>
    </dgm:pt>
    <dgm:pt modelId="{BCE7D40F-2C75-489B-B63B-9A6D2C56E1E0}" type="sibTrans" cxnId="{EB59094C-544A-4E0D-9EAB-DCB2A34B10EF}">
      <dgm:prSet/>
      <dgm:spPr/>
      <dgm:t>
        <a:bodyPr/>
        <a:lstStyle/>
        <a:p>
          <a:endParaRPr lang="en-US"/>
        </a:p>
      </dgm:t>
    </dgm:pt>
    <dgm:pt modelId="{E1A026F1-A572-4342-AAAA-9E3EC5B2956B}" type="pres">
      <dgm:prSet presAssocID="{3D0107AB-CE5E-4BCA-BF38-59E7C833A805}" presName="Name0" presStyleCnt="0">
        <dgm:presLayoutVars>
          <dgm:chMax val="11"/>
          <dgm:chPref val="11"/>
          <dgm:dir/>
          <dgm:resizeHandles/>
        </dgm:presLayoutVars>
      </dgm:prSet>
      <dgm:spPr/>
    </dgm:pt>
    <dgm:pt modelId="{1CD74116-F92D-40FC-8DCD-AA280F9BF2AD}" type="pres">
      <dgm:prSet presAssocID="{3592B924-5F57-41E3-88A7-5501EC229227}" presName="Accent4" presStyleCnt="0"/>
      <dgm:spPr/>
    </dgm:pt>
    <dgm:pt modelId="{C92F8B6C-388A-4F08-83C4-DBA2D44BE5A7}" type="pres">
      <dgm:prSet presAssocID="{3592B924-5F57-41E3-88A7-5501EC229227}" presName="Accent" presStyleLbl="node1" presStyleIdx="0" presStyleCnt="4"/>
      <dgm:spPr/>
    </dgm:pt>
    <dgm:pt modelId="{81D92AFB-F898-4151-BE51-7F4407902109}" type="pres">
      <dgm:prSet presAssocID="{3592B924-5F57-41E3-88A7-5501EC229227}" presName="ParentBackground4" presStyleCnt="0"/>
      <dgm:spPr/>
    </dgm:pt>
    <dgm:pt modelId="{CBF6BC6A-1C8F-4D17-BE35-B656E2E36436}" type="pres">
      <dgm:prSet presAssocID="{3592B924-5F57-41E3-88A7-5501EC229227}" presName="ParentBackground" presStyleLbl="fgAcc1" presStyleIdx="0" presStyleCnt="4"/>
      <dgm:spPr/>
    </dgm:pt>
    <dgm:pt modelId="{0A55EBD6-E455-4E3A-A2B1-23C7AC957058}" type="pres">
      <dgm:prSet presAssocID="{3592B924-5F57-41E3-88A7-5501EC229227}" presName="Parent4" presStyleLbl="revTx" presStyleIdx="0" presStyleCnt="0">
        <dgm:presLayoutVars>
          <dgm:chMax val="1"/>
          <dgm:chPref val="1"/>
          <dgm:bulletEnabled val="1"/>
        </dgm:presLayoutVars>
      </dgm:prSet>
      <dgm:spPr/>
    </dgm:pt>
    <dgm:pt modelId="{9CFA85E5-C8CC-4538-AD0C-5A6483B3AF6F}" type="pres">
      <dgm:prSet presAssocID="{8580E420-250B-4615-9644-851E5C91ED2E}" presName="Accent3" presStyleCnt="0"/>
      <dgm:spPr/>
    </dgm:pt>
    <dgm:pt modelId="{DB7CA7D8-75CA-45B2-8EA7-A5521D1C4EFC}" type="pres">
      <dgm:prSet presAssocID="{8580E420-250B-4615-9644-851E5C91ED2E}" presName="Accent" presStyleLbl="node1" presStyleIdx="1" presStyleCnt="4"/>
      <dgm:spPr/>
    </dgm:pt>
    <dgm:pt modelId="{D80A896F-E8AD-4010-96C9-13F2CA62A433}" type="pres">
      <dgm:prSet presAssocID="{8580E420-250B-4615-9644-851E5C91ED2E}" presName="ParentBackground3" presStyleCnt="0"/>
      <dgm:spPr/>
    </dgm:pt>
    <dgm:pt modelId="{84D0D9B8-BCAA-46B3-A783-079B8700E283}" type="pres">
      <dgm:prSet presAssocID="{8580E420-250B-4615-9644-851E5C91ED2E}" presName="ParentBackground" presStyleLbl="fgAcc1" presStyleIdx="1" presStyleCnt="4"/>
      <dgm:spPr/>
    </dgm:pt>
    <dgm:pt modelId="{36A586F5-DEB9-4C57-AAC9-1B9E61A41F25}" type="pres">
      <dgm:prSet presAssocID="{8580E420-250B-4615-9644-851E5C91ED2E}" presName="Parent3" presStyleLbl="revTx" presStyleIdx="0" presStyleCnt="0">
        <dgm:presLayoutVars>
          <dgm:chMax val="1"/>
          <dgm:chPref val="1"/>
          <dgm:bulletEnabled val="1"/>
        </dgm:presLayoutVars>
      </dgm:prSet>
      <dgm:spPr/>
    </dgm:pt>
    <dgm:pt modelId="{FAB1ED82-AE71-4F14-AB8B-B579C72F7BE5}" type="pres">
      <dgm:prSet presAssocID="{CB1D04EF-FED3-4571-81CF-EF79472B1D13}" presName="Accent2" presStyleCnt="0"/>
      <dgm:spPr/>
    </dgm:pt>
    <dgm:pt modelId="{64E091CB-630F-432F-A593-B67239FAE99E}" type="pres">
      <dgm:prSet presAssocID="{CB1D04EF-FED3-4571-81CF-EF79472B1D13}" presName="Accent" presStyleLbl="node1" presStyleIdx="2" presStyleCnt="4"/>
      <dgm:spPr/>
    </dgm:pt>
    <dgm:pt modelId="{6AAF31D7-7252-4EE5-8DFB-1128AF263DDF}" type="pres">
      <dgm:prSet presAssocID="{CB1D04EF-FED3-4571-81CF-EF79472B1D13}" presName="ParentBackground2" presStyleCnt="0"/>
      <dgm:spPr/>
    </dgm:pt>
    <dgm:pt modelId="{ED98597C-8CCA-43A4-B6F3-E6825190F55F}" type="pres">
      <dgm:prSet presAssocID="{CB1D04EF-FED3-4571-81CF-EF79472B1D13}" presName="ParentBackground" presStyleLbl="fgAcc1" presStyleIdx="2" presStyleCnt="4"/>
      <dgm:spPr/>
    </dgm:pt>
    <dgm:pt modelId="{773E4DB8-4496-407A-B3C3-3004998639D6}" type="pres">
      <dgm:prSet presAssocID="{CB1D04EF-FED3-4571-81CF-EF79472B1D13}" presName="Parent2" presStyleLbl="revTx" presStyleIdx="0" presStyleCnt="0">
        <dgm:presLayoutVars>
          <dgm:chMax val="1"/>
          <dgm:chPref val="1"/>
          <dgm:bulletEnabled val="1"/>
        </dgm:presLayoutVars>
      </dgm:prSet>
      <dgm:spPr/>
    </dgm:pt>
    <dgm:pt modelId="{CAD85C01-6835-4E32-8864-7F834141D05F}" type="pres">
      <dgm:prSet presAssocID="{8BA427A7-E162-4292-BF34-65ED6AEDF2F5}" presName="Accent1" presStyleCnt="0"/>
      <dgm:spPr/>
    </dgm:pt>
    <dgm:pt modelId="{0CA9A8B6-63C0-48C7-9968-D922DE1841EB}" type="pres">
      <dgm:prSet presAssocID="{8BA427A7-E162-4292-BF34-65ED6AEDF2F5}" presName="Accent" presStyleLbl="node1" presStyleIdx="3" presStyleCnt="4"/>
      <dgm:spPr/>
    </dgm:pt>
    <dgm:pt modelId="{53C66718-B976-42FF-AD30-3DB44FF34203}" type="pres">
      <dgm:prSet presAssocID="{8BA427A7-E162-4292-BF34-65ED6AEDF2F5}" presName="ParentBackground1" presStyleCnt="0"/>
      <dgm:spPr/>
    </dgm:pt>
    <dgm:pt modelId="{631DE63B-84DD-4DCF-B67B-9D9EBE1BC2B2}" type="pres">
      <dgm:prSet presAssocID="{8BA427A7-E162-4292-BF34-65ED6AEDF2F5}" presName="ParentBackground" presStyleLbl="fgAcc1" presStyleIdx="3" presStyleCnt="4"/>
      <dgm:spPr/>
    </dgm:pt>
    <dgm:pt modelId="{492B7ECD-F9BC-4C90-A17F-7ED641BAC3AC}" type="pres">
      <dgm:prSet presAssocID="{8BA427A7-E162-4292-BF34-65ED6AEDF2F5}" presName="Parent1" presStyleLbl="revTx" presStyleIdx="0" presStyleCnt="0">
        <dgm:presLayoutVars>
          <dgm:chMax val="1"/>
          <dgm:chPref val="1"/>
          <dgm:bulletEnabled val="1"/>
        </dgm:presLayoutVars>
      </dgm:prSet>
      <dgm:spPr/>
    </dgm:pt>
  </dgm:ptLst>
  <dgm:cxnLst>
    <dgm:cxn modelId="{C66D9E03-7660-450F-9361-C1125605B31A}" type="presOf" srcId="{8580E420-250B-4615-9644-851E5C91ED2E}" destId="{84D0D9B8-BCAA-46B3-A783-079B8700E283}" srcOrd="1" destOrd="0" presId="urn:microsoft.com/office/officeart/2011/layout/CircleProcess"/>
    <dgm:cxn modelId="{99DDED10-8D56-47CD-882A-D3D2BFFF63B6}" type="presOf" srcId="{CB1D04EF-FED3-4571-81CF-EF79472B1D13}" destId="{773E4DB8-4496-407A-B3C3-3004998639D6}" srcOrd="0" destOrd="0" presId="urn:microsoft.com/office/officeart/2011/layout/CircleProcess"/>
    <dgm:cxn modelId="{FBB2A12A-36FD-4E4D-A168-799F85B961D0}" type="presOf" srcId="{8580E420-250B-4615-9644-851E5C91ED2E}" destId="{36A586F5-DEB9-4C57-AAC9-1B9E61A41F25}" srcOrd="0" destOrd="0" presId="urn:microsoft.com/office/officeart/2011/layout/CircleProcess"/>
    <dgm:cxn modelId="{EB59094C-544A-4E0D-9EAB-DCB2A34B10EF}" srcId="{3D0107AB-CE5E-4BCA-BF38-59E7C833A805}" destId="{3592B924-5F57-41E3-88A7-5501EC229227}" srcOrd="3" destOrd="0" parTransId="{C7878CD6-0C44-4DE7-8393-17434FD7901D}" sibTransId="{BCE7D40F-2C75-489B-B63B-9A6D2C56E1E0}"/>
    <dgm:cxn modelId="{80B24C4E-AB70-475D-ACE5-3AA8AB9BF28E}" srcId="{3D0107AB-CE5E-4BCA-BF38-59E7C833A805}" destId="{8580E420-250B-4615-9644-851E5C91ED2E}" srcOrd="2" destOrd="0" parTransId="{66D1CB69-E2C4-47D6-BFFF-D2065FF78CB8}" sibTransId="{7DAE4DBD-5D91-4F82-9107-6649DF38B9CB}"/>
    <dgm:cxn modelId="{50319C83-2129-4EDF-A27A-30BF4BF90F01}" srcId="{3D0107AB-CE5E-4BCA-BF38-59E7C833A805}" destId="{8BA427A7-E162-4292-BF34-65ED6AEDF2F5}" srcOrd="0" destOrd="0" parTransId="{7AEDFC27-D654-4AC3-A267-72B1776D4B42}" sibTransId="{D7210134-F2D2-4426-BC11-7DEABFF9C3B9}"/>
    <dgm:cxn modelId="{800E238B-49D6-4B3B-ABCB-D589B29361C1}" type="presOf" srcId="{CB1D04EF-FED3-4571-81CF-EF79472B1D13}" destId="{ED98597C-8CCA-43A4-B6F3-E6825190F55F}" srcOrd="1" destOrd="0" presId="urn:microsoft.com/office/officeart/2011/layout/CircleProcess"/>
    <dgm:cxn modelId="{BF63F094-E9F8-4F1B-9E11-3B1BC49673E7}" type="presOf" srcId="{8BA427A7-E162-4292-BF34-65ED6AEDF2F5}" destId="{492B7ECD-F9BC-4C90-A17F-7ED641BAC3AC}" srcOrd="0" destOrd="0" presId="urn:microsoft.com/office/officeart/2011/layout/CircleProcess"/>
    <dgm:cxn modelId="{FA25F1B4-6430-444F-B0F0-BFC4E1B57C12}" type="presOf" srcId="{3D0107AB-CE5E-4BCA-BF38-59E7C833A805}" destId="{E1A026F1-A572-4342-AAAA-9E3EC5B2956B}" srcOrd="0" destOrd="0" presId="urn:microsoft.com/office/officeart/2011/layout/CircleProcess"/>
    <dgm:cxn modelId="{C0F64CB5-7FB5-4820-B201-77B02585D183}" type="presOf" srcId="{3592B924-5F57-41E3-88A7-5501EC229227}" destId="{0A55EBD6-E455-4E3A-A2B1-23C7AC957058}" srcOrd="0" destOrd="0" presId="urn:microsoft.com/office/officeart/2011/layout/CircleProcess"/>
    <dgm:cxn modelId="{76F631DA-5E3F-4278-B993-20D27D0DB153}" type="presOf" srcId="{3592B924-5F57-41E3-88A7-5501EC229227}" destId="{CBF6BC6A-1C8F-4D17-BE35-B656E2E36436}" srcOrd="1" destOrd="0" presId="urn:microsoft.com/office/officeart/2011/layout/CircleProcess"/>
    <dgm:cxn modelId="{596F5FDA-11FD-40E6-8207-A30493355DC5}" type="presOf" srcId="{8BA427A7-E162-4292-BF34-65ED6AEDF2F5}" destId="{631DE63B-84DD-4DCF-B67B-9D9EBE1BC2B2}" srcOrd="1" destOrd="0" presId="urn:microsoft.com/office/officeart/2011/layout/CircleProcess"/>
    <dgm:cxn modelId="{EC63CFFA-F84B-4710-BE57-4376B02AE5B6}" srcId="{3D0107AB-CE5E-4BCA-BF38-59E7C833A805}" destId="{CB1D04EF-FED3-4571-81CF-EF79472B1D13}" srcOrd="1" destOrd="0" parTransId="{5FA2CFA3-576E-46B9-B3C8-A63A0CE71214}" sibTransId="{32713901-75AE-4382-8D3A-A110BEA71DF8}"/>
    <dgm:cxn modelId="{33894FD1-750C-40F4-8B8A-141E15C80A5B}" type="presParOf" srcId="{E1A026F1-A572-4342-AAAA-9E3EC5B2956B}" destId="{1CD74116-F92D-40FC-8DCD-AA280F9BF2AD}" srcOrd="0" destOrd="0" presId="urn:microsoft.com/office/officeart/2011/layout/CircleProcess"/>
    <dgm:cxn modelId="{3BAF098A-8FAF-429B-A4E4-723FE5A81C04}" type="presParOf" srcId="{1CD74116-F92D-40FC-8DCD-AA280F9BF2AD}" destId="{C92F8B6C-388A-4F08-83C4-DBA2D44BE5A7}" srcOrd="0" destOrd="0" presId="urn:microsoft.com/office/officeart/2011/layout/CircleProcess"/>
    <dgm:cxn modelId="{3C166BD5-5447-43BF-A335-B0F998F8570E}" type="presParOf" srcId="{E1A026F1-A572-4342-AAAA-9E3EC5B2956B}" destId="{81D92AFB-F898-4151-BE51-7F4407902109}" srcOrd="1" destOrd="0" presId="urn:microsoft.com/office/officeart/2011/layout/CircleProcess"/>
    <dgm:cxn modelId="{8ECDF44F-4E94-4BF4-8788-D3BC278F60EA}" type="presParOf" srcId="{81D92AFB-F898-4151-BE51-7F4407902109}" destId="{CBF6BC6A-1C8F-4D17-BE35-B656E2E36436}" srcOrd="0" destOrd="0" presId="urn:microsoft.com/office/officeart/2011/layout/CircleProcess"/>
    <dgm:cxn modelId="{27342241-96FB-408C-9318-FCA5E4515627}" type="presParOf" srcId="{E1A026F1-A572-4342-AAAA-9E3EC5B2956B}" destId="{0A55EBD6-E455-4E3A-A2B1-23C7AC957058}" srcOrd="2" destOrd="0" presId="urn:microsoft.com/office/officeart/2011/layout/CircleProcess"/>
    <dgm:cxn modelId="{75B77007-379C-4B34-88BA-B05D9DCA4645}" type="presParOf" srcId="{E1A026F1-A572-4342-AAAA-9E3EC5B2956B}" destId="{9CFA85E5-C8CC-4538-AD0C-5A6483B3AF6F}" srcOrd="3" destOrd="0" presId="urn:microsoft.com/office/officeart/2011/layout/CircleProcess"/>
    <dgm:cxn modelId="{66EFF481-A636-472D-838A-9F8F4750BE0B}" type="presParOf" srcId="{9CFA85E5-C8CC-4538-AD0C-5A6483B3AF6F}" destId="{DB7CA7D8-75CA-45B2-8EA7-A5521D1C4EFC}" srcOrd="0" destOrd="0" presId="urn:microsoft.com/office/officeart/2011/layout/CircleProcess"/>
    <dgm:cxn modelId="{5B872BF7-4F1F-4094-909E-BB222D042376}" type="presParOf" srcId="{E1A026F1-A572-4342-AAAA-9E3EC5B2956B}" destId="{D80A896F-E8AD-4010-96C9-13F2CA62A433}" srcOrd="4" destOrd="0" presId="urn:microsoft.com/office/officeart/2011/layout/CircleProcess"/>
    <dgm:cxn modelId="{857D5BBF-338B-4AF0-885F-5C63E63FE9A3}" type="presParOf" srcId="{D80A896F-E8AD-4010-96C9-13F2CA62A433}" destId="{84D0D9B8-BCAA-46B3-A783-079B8700E283}" srcOrd="0" destOrd="0" presId="urn:microsoft.com/office/officeart/2011/layout/CircleProcess"/>
    <dgm:cxn modelId="{62AE8B15-0F70-4E19-A9C5-C0962343C52F}" type="presParOf" srcId="{E1A026F1-A572-4342-AAAA-9E3EC5B2956B}" destId="{36A586F5-DEB9-4C57-AAC9-1B9E61A41F25}" srcOrd="5" destOrd="0" presId="urn:microsoft.com/office/officeart/2011/layout/CircleProcess"/>
    <dgm:cxn modelId="{BF0561DE-913E-44CB-B224-09E93F6F4CBB}" type="presParOf" srcId="{E1A026F1-A572-4342-AAAA-9E3EC5B2956B}" destId="{FAB1ED82-AE71-4F14-AB8B-B579C72F7BE5}" srcOrd="6" destOrd="0" presId="urn:microsoft.com/office/officeart/2011/layout/CircleProcess"/>
    <dgm:cxn modelId="{3E50897A-39CB-4D56-B6A5-A2B50D86E6B5}" type="presParOf" srcId="{FAB1ED82-AE71-4F14-AB8B-B579C72F7BE5}" destId="{64E091CB-630F-432F-A593-B67239FAE99E}" srcOrd="0" destOrd="0" presId="urn:microsoft.com/office/officeart/2011/layout/CircleProcess"/>
    <dgm:cxn modelId="{56441ED1-34BB-40AD-8B5B-C77A6BA3D849}" type="presParOf" srcId="{E1A026F1-A572-4342-AAAA-9E3EC5B2956B}" destId="{6AAF31D7-7252-4EE5-8DFB-1128AF263DDF}" srcOrd="7" destOrd="0" presId="urn:microsoft.com/office/officeart/2011/layout/CircleProcess"/>
    <dgm:cxn modelId="{2103DE4F-F6F6-408D-8C1E-3AF0EDD22E98}" type="presParOf" srcId="{6AAF31D7-7252-4EE5-8DFB-1128AF263DDF}" destId="{ED98597C-8CCA-43A4-B6F3-E6825190F55F}" srcOrd="0" destOrd="0" presId="urn:microsoft.com/office/officeart/2011/layout/CircleProcess"/>
    <dgm:cxn modelId="{E08D25F2-B988-4FB7-AEBF-4365CC00F2CA}" type="presParOf" srcId="{E1A026F1-A572-4342-AAAA-9E3EC5B2956B}" destId="{773E4DB8-4496-407A-B3C3-3004998639D6}" srcOrd="8" destOrd="0" presId="urn:microsoft.com/office/officeart/2011/layout/CircleProcess"/>
    <dgm:cxn modelId="{FB319293-78CB-4196-A86B-3B491C0540C6}" type="presParOf" srcId="{E1A026F1-A572-4342-AAAA-9E3EC5B2956B}" destId="{CAD85C01-6835-4E32-8864-7F834141D05F}" srcOrd="9" destOrd="0" presId="urn:microsoft.com/office/officeart/2011/layout/CircleProcess"/>
    <dgm:cxn modelId="{A2A9E0E9-5D94-4A37-A594-41237B495F89}" type="presParOf" srcId="{CAD85C01-6835-4E32-8864-7F834141D05F}" destId="{0CA9A8B6-63C0-48C7-9968-D922DE1841EB}" srcOrd="0" destOrd="0" presId="urn:microsoft.com/office/officeart/2011/layout/CircleProcess"/>
    <dgm:cxn modelId="{F9A423AA-BC51-41A4-8931-FA96B613E432}" type="presParOf" srcId="{E1A026F1-A572-4342-AAAA-9E3EC5B2956B}" destId="{53C66718-B976-42FF-AD30-3DB44FF34203}" srcOrd="10" destOrd="0" presId="urn:microsoft.com/office/officeart/2011/layout/CircleProcess"/>
    <dgm:cxn modelId="{F4E828AE-06CB-41E8-9792-6A7D053B9122}" type="presParOf" srcId="{53C66718-B976-42FF-AD30-3DB44FF34203}" destId="{631DE63B-84DD-4DCF-B67B-9D9EBE1BC2B2}" srcOrd="0" destOrd="0" presId="urn:microsoft.com/office/officeart/2011/layout/CircleProcess"/>
    <dgm:cxn modelId="{ECDD404D-5227-42FE-9727-C6D2857589EB}" type="presParOf" srcId="{E1A026F1-A572-4342-AAAA-9E3EC5B2956B}" destId="{492B7ECD-F9BC-4C90-A17F-7ED641BAC3AC}"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8AEBF-02C2-40C0-BF9D-F0A515071F40}">
      <dsp:nvSpPr>
        <dsp:cNvPr id="0" name=""/>
        <dsp:cNvSpPr/>
      </dsp:nvSpPr>
      <dsp:spPr>
        <a:xfrm>
          <a:off x="380761" y="3078"/>
          <a:ext cx="3476773" cy="208606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Oregon CWSRF Bipartisan Infrastructure Law action plan </a:t>
          </a:r>
        </a:p>
      </dsp:txBody>
      <dsp:txXfrm>
        <a:off x="380761" y="3078"/>
        <a:ext cx="3476773" cy="2086064"/>
      </dsp:txXfrm>
    </dsp:sp>
    <dsp:sp modelId="{2F90DFE4-D65A-490B-ADD4-71D903CD6573}">
      <dsp:nvSpPr>
        <dsp:cNvPr id="0" name=""/>
        <dsp:cNvSpPr/>
      </dsp:nvSpPr>
      <dsp:spPr>
        <a:xfrm>
          <a:off x="4205213" y="3078"/>
          <a:ext cx="3476773" cy="208606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Oregon DEQ Rulemaking 2022</a:t>
          </a:r>
        </a:p>
      </dsp:txBody>
      <dsp:txXfrm>
        <a:off x="4205213" y="3078"/>
        <a:ext cx="3476773" cy="2086064"/>
      </dsp:txXfrm>
    </dsp:sp>
    <dsp:sp modelId="{10C2FC91-D4A6-488A-90DD-71B53B12342E}">
      <dsp:nvSpPr>
        <dsp:cNvPr id="0" name=""/>
        <dsp:cNvSpPr/>
      </dsp:nvSpPr>
      <dsp:spPr>
        <a:xfrm>
          <a:off x="8029664" y="3078"/>
          <a:ext cx="3476773" cy="208606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New Principal Forgiveness limits</a:t>
          </a:r>
        </a:p>
      </dsp:txBody>
      <dsp:txXfrm>
        <a:off x="8029664" y="3078"/>
        <a:ext cx="3476773" cy="2086064"/>
      </dsp:txXfrm>
    </dsp:sp>
    <dsp:sp modelId="{01D9704F-47D0-44DC-991E-B78239AEA298}">
      <dsp:nvSpPr>
        <dsp:cNvPr id="0" name=""/>
        <dsp:cNvSpPr/>
      </dsp:nvSpPr>
      <dsp:spPr>
        <a:xfrm>
          <a:off x="380761" y="2436820"/>
          <a:ext cx="3476773" cy="208606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Outreach and technical assistance</a:t>
          </a:r>
        </a:p>
      </dsp:txBody>
      <dsp:txXfrm>
        <a:off x="380761" y="2436820"/>
        <a:ext cx="3476773" cy="2086064"/>
      </dsp:txXfrm>
    </dsp:sp>
    <dsp:sp modelId="{35F74F57-8226-4F39-A799-D03B66CFE4D1}">
      <dsp:nvSpPr>
        <dsp:cNvPr id="0" name=""/>
        <dsp:cNvSpPr/>
      </dsp:nvSpPr>
      <dsp:spPr>
        <a:xfrm>
          <a:off x="4205213" y="2436820"/>
          <a:ext cx="3476773" cy="208606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Increasing staff capacity </a:t>
          </a:r>
        </a:p>
      </dsp:txBody>
      <dsp:txXfrm>
        <a:off x="4205213" y="2436820"/>
        <a:ext cx="3476773" cy="2086064"/>
      </dsp:txXfrm>
    </dsp:sp>
    <dsp:sp modelId="{05A786EB-338D-43C1-B46F-602587812A44}">
      <dsp:nvSpPr>
        <dsp:cNvPr id="0" name=""/>
        <dsp:cNvSpPr/>
      </dsp:nvSpPr>
      <dsp:spPr>
        <a:xfrm>
          <a:off x="8029664" y="2436820"/>
          <a:ext cx="3476773" cy="208606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Impacts and results</a:t>
          </a:r>
        </a:p>
      </dsp:txBody>
      <dsp:txXfrm>
        <a:off x="8029664" y="2436820"/>
        <a:ext cx="3476773" cy="20860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7AA09-ACD9-42F6-ABB6-380DE4D61FA0}">
      <dsp:nvSpPr>
        <dsp:cNvPr id="0" name=""/>
        <dsp:cNvSpPr/>
      </dsp:nvSpPr>
      <dsp:spPr>
        <a:xfrm>
          <a:off x="1393" y="1418608"/>
          <a:ext cx="3499991" cy="1350996"/>
        </a:xfrm>
        <a:prstGeom prst="chevron">
          <a:avLst>
            <a:gd name="adj" fmla="val 40000"/>
          </a:avLst>
        </a:prstGeom>
        <a:solidFill>
          <a:srgbClr val="71BC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A7159-C36B-471F-B792-28FFC4307A80}">
      <dsp:nvSpPr>
        <dsp:cNvPr id="0" name=""/>
        <dsp:cNvSpPr/>
      </dsp:nvSpPr>
      <dsp:spPr>
        <a:xfrm>
          <a:off x="934723" y="1756357"/>
          <a:ext cx="2955547" cy="1350996"/>
        </a:xfrm>
        <a:prstGeom prst="roundRect">
          <a:avLst>
            <a:gd name="adj" fmla="val 10000"/>
          </a:avLst>
        </a:prstGeom>
        <a:solidFill>
          <a:schemeClr val="lt1">
            <a:alpha val="90000"/>
            <a:hueOff val="0"/>
            <a:satOff val="0"/>
            <a:lumOff val="0"/>
            <a:alphaOff val="0"/>
          </a:schemeClr>
        </a:solidFill>
        <a:ln w="25400" cap="flat" cmpd="sng" algn="ctr">
          <a:solidFill>
            <a:srgbClr val="71BCB4"/>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defRPr b="1"/>
          </a:pPr>
          <a:r>
            <a:rPr lang="en-US" sz="2200" kern="1200">
              <a:latin typeface="Calibri"/>
            </a:rPr>
            <a:t>Applicants: Loan requirements other technical assistance</a:t>
          </a:r>
          <a:endParaRPr lang="en-US" sz="2200" kern="1200"/>
        </a:p>
      </dsp:txBody>
      <dsp:txXfrm>
        <a:off x="974292" y="1795926"/>
        <a:ext cx="2876409" cy="1271858"/>
      </dsp:txXfrm>
    </dsp:sp>
    <dsp:sp modelId="{AA0992B5-3DCB-480E-BF40-0DFC7017FB34}">
      <dsp:nvSpPr>
        <dsp:cNvPr id="0" name=""/>
        <dsp:cNvSpPr/>
      </dsp:nvSpPr>
      <dsp:spPr>
        <a:xfrm>
          <a:off x="3999160" y="1418608"/>
          <a:ext cx="3499991" cy="1350996"/>
        </a:xfrm>
        <a:prstGeom prst="chevron">
          <a:avLst>
            <a:gd name="adj" fmla="val 40000"/>
          </a:avLst>
        </a:prstGeom>
        <a:solidFill>
          <a:srgbClr val="71BC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A9ED2-7A7A-4213-8832-3239C3447B2C}">
      <dsp:nvSpPr>
        <dsp:cNvPr id="0" name=""/>
        <dsp:cNvSpPr/>
      </dsp:nvSpPr>
      <dsp:spPr>
        <a:xfrm>
          <a:off x="4932491" y="1756357"/>
          <a:ext cx="2955547" cy="1350996"/>
        </a:xfrm>
        <a:prstGeom prst="roundRect">
          <a:avLst>
            <a:gd name="adj" fmla="val 10000"/>
          </a:avLst>
        </a:prstGeom>
        <a:solidFill>
          <a:schemeClr val="lt1">
            <a:alpha val="90000"/>
            <a:hueOff val="0"/>
            <a:satOff val="0"/>
            <a:lumOff val="0"/>
            <a:alphaOff val="0"/>
          </a:schemeClr>
        </a:solidFill>
        <a:ln w="25400" cap="flat" cmpd="sng" algn="ctr">
          <a:solidFill>
            <a:srgbClr val="71BCB4"/>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defRPr b="1"/>
          </a:pPr>
          <a:r>
            <a:rPr lang="en-US" sz="2200" kern="1200">
              <a:latin typeface="Calibri"/>
            </a:rPr>
            <a:t> Loan Administration: </a:t>
          </a:r>
          <a:br>
            <a:rPr lang="en-US" sz="2200" kern="1200">
              <a:latin typeface="Calibri"/>
            </a:rPr>
          </a:br>
          <a:r>
            <a:rPr lang="en-US" sz="2200" kern="1200">
              <a:latin typeface="Calibri"/>
            </a:rPr>
            <a:t>Adding staffing</a:t>
          </a:r>
        </a:p>
      </dsp:txBody>
      <dsp:txXfrm>
        <a:off x="4972060" y="1795926"/>
        <a:ext cx="2876409" cy="1271858"/>
      </dsp:txXfrm>
    </dsp:sp>
    <dsp:sp modelId="{9DAD2181-8C64-4D99-9DD3-8522C0B0A280}">
      <dsp:nvSpPr>
        <dsp:cNvPr id="0" name=""/>
        <dsp:cNvSpPr/>
      </dsp:nvSpPr>
      <dsp:spPr>
        <a:xfrm>
          <a:off x="7996928" y="1418608"/>
          <a:ext cx="3499991" cy="1350996"/>
        </a:xfrm>
        <a:prstGeom prst="chevron">
          <a:avLst>
            <a:gd name="adj" fmla="val 40000"/>
          </a:avLst>
        </a:prstGeom>
        <a:solidFill>
          <a:srgbClr val="71BC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FF665-3359-4A4D-9309-F483A0744359}">
      <dsp:nvSpPr>
        <dsp:cNvPr id="0" name=""/>
        <dsp:cNvSpPr/>
      </dsp:nvSpPr>
      <dsp:spPr>
        <a:xfrm>
          <a:off x="8930259" y="1756357"/>
          <a:ext cx="2955547" cy="1350996"/>
        </a:xfrm>
        <a:prstGeom prst="roundRect">
          <a:avLst>
            <a:gd name="adj" fmla="val 10000"/>
          </a:avLst>
        </a:prstGeom>
        <a:solidFill>
          <a:schemeClr val="lt1">
            <a:alpha val="90000"/>
            <a:hueOff val="0"/>
            <a:satOff val="0"/>
            <a:lumOff val="0"/>
            <a:alphaOff val="0"/>
          </a:schemeClr>
        </a:solidFill>
        <a:ln w="25400" cap="flat" cmpd="sng" algn="ctr">
          <a:solidFill>
            <a:srgbClr val="71BCB4"/>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defRPr b="1"/>
          </a:pPr>
          <a:r>
            <a:rPr lang="en-US" sz="2200" kern="1200">
              <a:latin typeface="Calibri"/>
            </a:rPr>
            <a:t>Modernization: </a:t>
          </a:r>
          <a:br>
            <a:rPr lang="en-US" sz="2200" kern="1200">
              <a:latin typeface="Calibri"/>
            </a:rPr>
          </a:br>
          <a:r>
            <a:rPr lang="en-US" sz="2200" kern="1200">
              <a:latin typeface="Calibri"/>
            </a:rPr>
            <a:t>Clean</a:t>
          </a:r>
          <a:r>
            <a:rPr lang="en-US" sz="2200" kern="1200"/>
            <a:t> Water Funding Hub</a:t>
          </a:r>
        </a:p>
      </dsp:txBody>
      <dsp:txXfrm>
        <a:off x="8969828" y="1795926"/>
        <a:ext cx="2876409" cy="1271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CB39C-13E7-4E40-BD04-D2D38627F30E}">
      <dsp:nvSpPr>
        <dsp:cNvPr id="0" name=""/>
        <dsp:cNvSpPr/>
      </dsp:nvSpPr>
      <dsp:spPr>
        <a:xfrm>
          <a:off x="3161241" y="0"/>
          <a:ext cx="5562600" cy="55626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BF9F2-B2E8-421A-A7D5-2A1D375A0337}">
      <dsp:nvSpPr>
        <dsp:cNvPr id="0" name=""/>
        <dsp:cNvSpPr/>
      </dsp:nvSpPr>
      <dsp:spPr>
        <a:xfrm>
          <a:off x="3689689" y="528447"/>
          <a:ext cx="2169414" cy="216941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COVID</a:t>
          </a:r>
        </a:p>
      </dsp:txBody>
      <dsp:txXfrm>
        <a:off x="3795591" y="634349"/>
        <a:ext cx="1957610" cy="1957610"/>
      </dsp:txXfrm>
    </dsp:sp>
    <dsp:sp modelId="{8D7001A1-AA27-42BB-87EF-49F2FA417E39}">
      <dsp:nvSpPr>
        <dsp:cNvPr id="0" name=""/>
        <dsp:cNvSpPr/>
      </dsp:nvSpPr>
      <dsp:spPr>
        <a:xfrm>
          <a:off x="6025981" y="528447"/>
          <a:ext cx="2169414" cy="216941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Wildfire</a:t>
          </a:r>
        </a:p>
      </dsp:txBody>
      <dsp:txXfrm>
        <a:off x="6131883" y="634349"/>
        <a:ext cx="1957610" cy="1957610"/>
      </dsp:txXfrm>
    </dsp:sp>
    <dsp:sp modelId="{60389941-14C6-4984-A948-9102BF4DE69B}">
      <dsp:nvSpPr>
        <dsp:cNvPr id="0" name=""/>
        <dsp:cNvSpPr/>
      </dsp:nvSpPr>
      <dsp:spPr>
        <a:xfrm>
          <a:off x="3689689" y="2864739"/>
          <a:ext cx="2169414" cy="216941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BIL</a:t>
          </a:r>
        </a:p>
      </dsp:txBody>
      <dsp:txXfrm>
        <a:off x="3795591" y="2970641"/>
        <a:ext cx="1957610" cy="1957610"/>
      </dsp:txXfrm>
    </dsp:sp>
    <dsp:sp modelId="{6D11BA73-6C49-4451-8113-6BF3E321711A}">
      <dsp:nvSpPr>
        <dsp:cNvPr id="0" name=""/>
        <dsp:cNvSpPr/>
      </dsp:nvSpPr>
      <dsp:spPr>
        <a:xfrm>
          <a:off x="6025981" y="2864739"/>
          <a:ext cx="2169414" cy="216941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Program changes</a:t>
          </a:r>
        </a:p>
      </dsp:txBody>
      <dsp:txXfrm>
        <a:off x="6131883" y="2970641"/>
        <a:ext cx="1957610" cy="1957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0AB6D-ED25-4CDE-9A95-B9FEB5CD7B76}">
      <dsp:nvSpPr>
        <dsp:cNvPr id="0" name=""/>
        <dsp:cNvSpPr/>
      </dsp:nvSpPr>
      <dsp:spPr>
        <a:xfrm>
          <a:off x="0" y="2209"/>
          <a:ext cx="118872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6FEA49B-9BC5-45D3-8D6C-7AF6B15C02F1}">
      <dsp:nvSpPr>
        <dsp:cNvPr id="0" name=""/>
        <dsp:cNvSpPr/>
      </dsp:nvSpPr>
      <dsp:spPr>
        <a:xfrm>
          <a:off x="0" y="2209"/>
          <a:ext cx="118872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solidFill>
                <a:schemeClr val="bg2"/>
              </a:solidFill>
            </a:rPr>
            <a:t>Rulemaking </a:t>
          </a:r>
        </a:p>
      </dsp:txBody>
      <dsp:txXfrm>
        <a:off x="0" y="2209"/>
        <a:ext cx="11887200" cy="753590"/>
      </dsp:txXfrm>
    </dsp:sp>
    <dsp:sp modelId="{B7E3765D-AC8B-4CEF-AD2B-A19FE5BC853A}">
      <dsp:nvSpPr>
        <dsp:cNvPr id="0" name=""/>
        <dsp:cNvSpPr/>
      </dsp:nvSpPr>
      <dsp:spPr>
        <a:xfrm>
          <a:off x="0" y="755800"/>
          <a:ext cx="118872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C14DE4A-6464-4D36-94E6-D91D083BCBCE}">
      <dsp:nvSpPr>
        <dsp:cNvPr id="0" name=""/>
        <dsp:cNvSpPr/>
      </dsp:nvSpPr>
      <dsp:spPr>
        <a:xfrm>
          <a:off x="0" y="755800"/>
          <a:ext cx="118872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solidFill>
                <a:schemeClr val="bg2"/>
              </a:solidFill>
            </a:rPr>
            <a:t>Principal forgiveness limits</a:t>
          </a:r>
        </a:p>
      </dsp:txBody>
      <dsp:txXfrm>
        <a:off x="0" y="755800"/>
        <a:ext cx="11887200" cy="753590"/>
      </dsp:txXfrm>
    </dsp:sp>
    <dsp:sp modelId="{BC9EBABF-20D9-43DE-A802-BE72D2D0C15D}">
      <dsp:nvSpPr>
        <dsp:cNvPr id="0" name=""/>
        <dsp:cNvSpPr/>
      </dsp:nvSpPr>
      <dsp:spPr>
        <a:xfrm>
          <a:off x="0" y="1509390"/>
          <a:ext cx="118872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3932D9-6ED7-4B02-82AB-8CD3FBDDC34C}">
      <dsp:nvSpPr>
        <dsp:cNvPr id="0" name=""/>
        <dsp:cNvSpPr/>
      </dsp:nvSpPr>
      <dsp:spPr>
        <a:xfrm>
          <a:off x="0" y="1509390"/>
          <a:ext cx="118872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solidFill>
                <a:schemeClr val="bg2"/>
              </a:solidFill>
            </a:rPr>
            <a:t>Affordability criteria</a:t>
          </a:r>
        </a:p>
      </dsp:txBody>
      <dsp:txXfrm>
        <a:off x="0" y="1509390"/>
        <a:ext cx="11887200" cy="753590"/>
      </dsp:txXfrm>
    </dsp:sp>
    <dsp:sp modelId="{ECA8FC19-AD89-4196-9930-DCA9A17F32C6}">
      <dsp:nvSpPr>
        <dsp:cNvPr id="0" name=""/>
        <dsp:cNvSpPr/>
      </dsp:nvSpPr>
      <dsp:spPr>
        <a:xfrm>
          <a:off x="0" y="2262981"/>
          <a:ext cx="118872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4D2FD9D-3E7E-432F-BB3C-7F3C49B8064D}">
      <dsp:nvSpPr>
        <dsp:cNvPr id="0" name=""/>
        <dsp:cNvSpPr/>
      </dsp:nvSpPr>
      <dsp:spPr>
        <a:xfrm>
          <a:off x="0" y="2379019"/>
          <a:ext cx="118872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solidFill>
                <a:schemeClr val="bg2"/>
              </a:solidFill>
            </a:rPr>
            <a:t>Environmental Justice metrics</a:t>
          </a:r>
        </a:p>
      </dsp:txBody>
      <dsp:txXfrm>
        <a:off x="0" y="2379019"/>
        <a:ext cx="11887200" cy="753590"/>
      </dsp:txXfrm>
    </dsp:sp>
    <dsp:sp modelId="{659486E4-6B6C-4A4C-BAC3-8924BCFA4D89}">
      <dsp:nvSpPr>
        <dsp:cNvPr id="0" name=""/>
        <dsp:cNvSpPr/>
      </dsp:nvSpPr>
      <dsp:spPr>
        <a:xfrm>
          <a:off x="0" y="3016572"/>
          <a:ext cx="118872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8C9F8A1-8FC4-4758-8769-3613AE3F56FE}">
      <dsp:nvSpPr>
        <dsp:cNvPr id="0" name=""/>
        <dsp:cNvSpPr/>
      </dsp:nvSpPr>
      <dsp:spPr>
        <a:xfrm>
          <a:off x="0" y="3016572"/>
          <a:ext cx="118872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dirty="0">
              <a:solidFill>
                <a:schemeClr val="bg2"/>
              </a:solidFill>
            </a:rPr>
            <a:t>Outreach and technical assistance </a:t>
          </a:r>
          <a:endParaRPr lang="en-US" sz="2600" kern="1200" dirty="0">
            <a:latin typeface="+mn-lt"/>
          </a:endParaRPr>
        </a:p>
      </dsp:txBody>
      <dsp:txXfrm>
        <a:off x="0" y="3016572"/>
        <a:ext cx="11887200" cy="753590"/>
      </dsp:txXfrm>
    </dsp:sp>
    <dsp:sp modelId="{09C9EDE9-973B-4274-ADE7-CEC4696A07B3}">
      <dsp:nvSpPr>
        <dsp:cNvPr id="0" name=""/>
        <dsp:cNvSpPr/>
      </dsp:nvSpPr>
      <dsp:spPr>
        <a:xfrm>
          <a:off x="0" y="3770162"/>
          <a:ext cx="118872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F6EDC17-001E-4188-B910-C53C5B74394E}">
      <dsp:nvSpPr>
        <dsp:cNvPr id="0" name=""/>
        <dsp:cNvSpPr/>
      </dsp:nvSpPr>
      <dsp:spPr>
        <a:xfrm>
          <a:off x="0" y="3770162"/>
          <a:ext cx="118872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bg2"/>
              </a:solidFill>
            </a:rPr>
            <a:t>Program guidance – BABA, Emerging Contaminants, IUP, cap grants, EPA coordination</a:t>
          </a:r>
          <a:endParaRPr lang="en-US" sz="2600" kern="1200" dirty="0"/>
        </a:p>
      </dsp:txBody>
      <dsp:txXfrm>
        <a:off x="0" y="3770162"/>
        <a:ext cx="11887200" cy="753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E3955-DCE9-4078-AE1F-1069426F11B6}">
      <dsp:nvSpPr>
        <dsp:cNvPr id="0" name=""/>
        <dsp:cNvSpPr/>
      </dsp:nvSpPr>
      <dsp:spPr>
        <a:xfrm>
          <a:off x="2603512" y="814673"/>
          <a:ext cx="7181372" cy="3711289"/>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929298-3EE0-4378-983D-664E545A294B}">
      <dsp:nvSpPr>
        <dsp:cNvPr id="0" name=""/>
        <dsp:cNvSpPr/>
      </dsp:nvSpPr>
      <dsp:spPr>
        <a:xfrm>
          <a:off x="6449088" y="1104592"/>
          <a:ext cx="3004619" cy="317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US" sz="2000" b="1" kern="1200">
              <a:solidFill>
                <a:srgbClr val="2D2D2D">
                  <a:hueOff val="0"/>
                  <a:satOff val="0"/>
                  <a:lumOff val="0"/>
                  <a:alphaOff val="0"/>
                </a:srgbClr>
              </a:solidFill>
              <a:latin typeface="Segoe UI" panose="020B0502040204020203" pitchFamily="34" charset="0"/>
              <a:ea typeface="+mn-ea"/>
              <a:cs typeface="Segoe UI" panose="020B0502040204020203" pitchFamily="34" charset="0"/>
            </a:rPr>
            <a:t>Increased limits for PF up to $2,000,000 for design and construction loans documented in Intended Use Plan</a:t>
          </a:r>
        </a:p>
        <a:p>
          <a:pPr marL="0" lvl="0" indent="0" algn="l" defTabSz="889000">
            <a:lnSpc>
              <a:spcPct val="90000"/>
            </a:lnSpc>
            <a:spcBef>
              <a:spcPct val="0"/>
            </a:spcBef>
            <a:spcAft>
              <a:spcPct val="35000"/>
            </a:spcAft>
            <a:buNone/>
          </a:pPr>
          <a:endParaRPr lang="en-US" sz="2000" b="1" kern="1200">
            <a:solidFill>
              <a:srgbClr val="2D2D2D">
                <a:hueOff val="0"/>
                <a:satOff val="0"/>
                <a:lumOff val="0"/>
                <a:alphaOff val="0"/>
              </a:srgbClr>
            </a:solidFill>
            <a:latin typeface="Segoe UI" panose="020B0502040204020203" pitchFamily="34" charset="0"/>
            <a:ea typeface="+mn-ea"/>
            <a:cs typeface="Segoe UI" panose="020B0502040204020203" pitchFamily="34" charset="0"/>
          </a:endParaRPr>
        </a:p>
        <a:p>
          <a:pPr marL="0" lvl="0" indent="0" algn="l" defTabSz="889000">
            <a:lnSpc>
              <a:spcPct val="90000"/>
            </a:lnSpc>
            <a:spcBef>
              <a:spcPct val="0"/>
            </a:spcBef>
            <a:spcAft>
              <a:spcPct val="35000"/>
            </a:spcAft>
            <a:buNone/>
          </a:pPr>
          <a:r>
            <a:rPr lang="en-US" sz="2000" b="1" kern="1200">
              <a:solidFill>
                <a:srgbClr val="2D2D2D">
                  <a:hueOff val="0"/>
                  <a:satOff val="0"/>
                  <a:lumOff val="0"/>
                  <a:alphaOff val="0"/>
                </a:srgbClr>
              </a:solidFill>
              <a:latin typeface="Segoe UI" panose="020B0502040204020203" pitchFamily="34" charset="0"/>
              <a:ea typeface="+mn-ea"/>
              <a:cs typeface="Segoe UI" panose="020B0502040204020203" pitchFamily="34" charset="0"/>
            </a:rPr>
            <a:t>Added 100% PF for eligible planning loans up to $100,000 </a:t>
          </a:r>
        </a:p>
      </dsp:txBody>
      <dsp:txXfrm>
        <a:off x="6449088" y="1104592"/>
        <a:ext cx="3004619" cy="3174963"/>
      </dsp:txXfrm>
    </dsp:sp>
    <dsp:sp modelId="{DA91F9F7-8D5F-483E-B7C5-8DCF4A33F888}">
      <dsp:nvSpPr>
        <dsp:cNvPr id="0" name=""/>
        <dsp:cNvSpPr/>
      </dsp:nvSpPr>
      <dsp:spPr>
        <a:xfrm>
          <a:off x="2667801" y="1134056"/>
          <a:ext cx="3334798" cy="317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US" sz="2000" b="1" kern="1200">
              <a:latin typeface="Segoe UI" panose="020B0502040204020203" pitchFamily="34" charset="0"/>
              <a:cs typeface="Segoe UI" panose="020B0502040204020203" pitchFamily="34" charset="0"/>
            </a:rPr>
            <a:t>Removed rule language limiting PF maximum of $500,000</a:t>
          </a:r>
        </a:p>
        <a:p>
          <a:pPr marL="0" lvl="0" indent="0" algn="l" defTabSz="889000">
            <a:lnSpc>
              <a:spcPct val="90000"/>
            </a:lnSpc>
            <a:spcBef>
              <a:spcPct val="0"/>
            </a:spcBef>
            <a:spcAft>
              <a:spcPct val="35000"/>
            </a:spcAft>
            <a:buNone/>
          </a:pPr>
          <a:endParaRPr lang="en-US" sz="2000" b="1" kern="1200">
            <a:latin typeface="Segoe UI" panose="020B0502040204020203" pitchFamily="34" charset="0"/>
            <a:cs typeface="Segoe UI" panose="020B0502040204020203" pitchFamily="34" charset="0"/>
          </a:endParaRPr>
        </a:p>
        <a:p>
          <a:pPr marL="0" lvl="0" indent="0" algn="l" defTabSz="889000">
            <a:lnSpc>
              <a:spcPct val="90000"/>
            </a:lnSpc>
            <a:spcBef>
              <a:spcPct val="0"/>
            </a:spcBef>
            <a:spcAft>
              <a:spcPct val="35000"/>
            </a:spcAft>
            <a:buNone/>
          </a:pPr>
          <a:r>
            <a:rPr lang="en-US" sz="2000" b="1" kern="1200">
              <a:latin typeface="Segoe UI" panose="020B0502040204020203" pitchFamily="34" charset="0"/>
              <a:cs typeface="Segoe UI" panose="020B0502040204020203" pitchFamily="34" charset="0"/>
            </a:rPr>
            <a:t>Removed rule language limiting PF to only sustainable planning projects and 50% principal forgiveness </a:t>
          </a:r>
        </a:p>
      </dsp:txBody>
      <dsp:txXfrm>
        <a:off x="2667801" y="1134056"/>
        <a:ext cx="3334798" cy="3174963"/>
      </dsp:txXfrm>
    </dsp:sp>
    <dsp:sp modelId="{7407B162-EFC4-4A66-B847-EDE61C6ECFAC}">
      <dsp:nvSpPr>
        <dsp:cNvPr id="0" name=""/>
        <dsp:cNvSpPr/>
      </dsp:nvSpPr>
      <dsp:spPr>
        <a:xfrm>
          <a:off x="8802319" y="1"/>
          <a:ext cx="1403256" cy="1403256"/>
        </a:xfrm>
        <a:prstGeom prst="plus">
          <a:avLst>
            <a:gd name="adj" fmla="val 328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3C465-81AD-43AB-AE35-358BB7AEBBF1}">
      <dsp:nvSpPr>
        <dsp:cNvPr id="0" name=""/>
        <dsp:cNvSpPr/>
      </dsp:nvSpPr>
      <dsp:spPr>
        <a:xfrm>
          <a:off x="2604958" y="343982"/>
          <a:ext cx="1320712" cy="45259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B2D2D-DB00-4001-9490-100EBA0204BD}">
      <dsp:nvSpPr>
        <dsp:cNvPr id="0" name=""/>
        <dsp:cNvSpPr/>
      </dsp:nvSpPr>
      <dsp:spPr>
        <a:xfrm>
          <a:off x="6003292" y="841274"/>
          <a:ext cx="16508" cy="3489589"/>
        </a:xfrm>
        <a:prstGeom prst="line">
          <a:avLst/>
        </a:prstGeom>
        <a:noFill/>
        <a:ln w="63500" cap="flat" cmpd="sng" algn="ctr">
          <a:solidFill>
            <a:srgbClr val="71BCB4"/>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6146-2D7A-4555-8E0A-4E479F2AB7D5}">
      <dsp:nvSpPr>
        <dsp:cNvPr id="0" name=""/>
        <dsp:cNvSpPr/>
      </dsp:nvSpPr>
      <dsp:spPr>
        <a:xfrm>
          <a:off x="0" y="3535"/>
          <a:ext cx="118872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C5C67-B91E-4B96-BA8C-4BF414B962D7}">
      <dsp:nvSpPr>
        <dsp:cNvPr id="0" name=""/>
        <dsp:cNvSpPr/>
      </dsp:nvSpPr>
      <dsp:spPr>
        <a:xfrm>
          <a:off x="227827" y="172994"/>
          <a:ext cx="414231" cy="414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6100EF-8196-40AE-98BB-AA782F8AFE8B}">
      <dsp:nvSpPr>
        <dsp:cNvPr id="0" name=""/>
        <dsp:cNvSpPr/>
      </dsp:nvSpPr>
      <dsp:spPr>
        <a:xfrm>
          <a:off x="869886" y="3535"/>
          <a:ext cx="110173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Removed rule language referencing Oregon Distressed Areas Index, retained language of affordability criteria requirements in Clean Water Act</a:t>
          </a:r>
        </a:p>
      </dsp:txBody>
      <dsp:txXfrm>
        <a:off x="869886" y="3535"/>
        <a:ext cx="11017313" cy="753148"/>
      </dsp:txXfrm>
    </dsp:sp>
    <dsp:sp modelId="{4BB41A00-C726-4A05-B5BC-323214185D22}">
      <dsp:nvSpPr>
        <dsp:cNvPr id="0" name=""/>
        <dsp:cNvSpPr/>
      </dsp:nvSpPr>
      <dsp:spPr>
        <a:xfrm>
          <a:off x="0" y="944971"/>
          <a:ext cx="118872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76687-BBB4-4BD4-A7F5-F8127F503B02}">
      <dsp:nvSpPr>
        <dsp:cNvPr id="0" name=""/>
        <dsp:cNvSpPr/>
      </dsp:nvSpPr>
      <dsp:spPr>
        <a:xfrm>
          <a:off x="227827" y="1114429"/>
          <a:ext cx="414231" cy="414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7DE36C-36DB-4861-8E06-DD5FE28C1AC9}">
      <dsp:nvSpPr>
        <dsp:cNvPr id="0" name=""/>
        <dsp:cNvSpPr/>
      </dsp:nvSpPr>
      <dsp:spPr>
        <a:xfrm>
          <a:off x="869886" y="944971"/>
          <a:ext cx="110173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Revised affordability criteria regarding income, unemployment, and population trends </a:t>
          </a:r>
        </a:p>
      </dsp:txBody>
      <dsp:txXfrm>
        <a:off x="869886" y="944971"/>
        <a:ext cx="11017313" cy="753148"/>
      </dsp:txXfrm>
    </dsp:sp>
    <dsp:sp modelId="{0D599C44-6B6C-4A6C-9E54-6C641A6C8965}">
      <dsp:nvSpPr>
        <dsp:cNvPr id="0" name=""/>
        <dsp:cNvSpPr/>
      </dsp:nvSpPr>
      <dsp:spPr>
        <a:xfrm>
          <a:off x="0" y="1886407"/>
          <a:ext cx="118872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8596F-404C-4816-AD80-B817E3A10F86}">
      <dsp:nvSpPr>
        <dsp:cNvPr id="0" name=""/>
        <dsp:cNvSpPr/>
      </dsp:nvSpPr>
      <dsp:spPr>
        <a:xfrm>
          <a:off x="227827" y="2055865"/>
          <a:ext cx="414231" cy="41423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3EB76B-BF78-4977-8428-8D2A9B0B91C1}">
      <dsp:nvSpPr>
        <dsp:cNvPr id="0" name=""/>
        <dsp:cNvSpPr/>
      </dsp:nvSpPr>
      <dsp:spPr>
        <a:xfrm>
          <a:off x="869886" y="1886407"/>
          <a:ext cx="110173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Developed environmental justice metrics including water pollution burdened and health burdened communities</a:t>
          </a:r>
        </a:p>
      </dsp:txBody>
      <dsp:txXfrm>
        <a:off x="869886" y="1886407"/>
        <a:ext cx="11017313" cy="753148"/>
      </dsp:txXfrm>
    </dsp:sp>
    <dsp:sp modelId="{D0E2C637-1144-4D35-9D98-349318CAD5E8}">
      <dsp:nvSpPr>
        <dsp:cNvPr id="0" name=""/>
        <dsp:cNvSpPr/>
      </dsp:nvSpPr>
      <dsp:spPr>
        <a:xfrm>
          <a:off x="0" y="2827842"/>
          <a:ext cx="118872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B6801-7953-4964-B341-77CCC48C2D20}">
      <dsp:nvSpPr>
        <dsp:cNvPr id="0" name=""/>
        <dsp:cNvSpPr/>
      </dsp:nvSpPr>
      <dsp:spPr>
        <a:xfrm>
          <a:off x="227827" y="2997301"/>
          <a:ext cx="414231" cy="414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9C8786-D39A-4B62-9F28-791E1E0FAD44}">
      <dsp:nvSpPr>
        <dsp:cNvPr id="0" name=""/>
        <dsp:cNvSpPr/>
      </dsp:nvSpPr>
      <dsp:spPr>
        <a:xfrm>
          <a:off x="869886" y="2827842"/>
          <a:ext cx="110173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Prioritized very small communities</a:t>
          </a:r>
        </a:p>
      </dsp:txBody>
      <dsp:txXfrm>
        <a:off x="869886" y="2827842"/>
        <a:ext cx="11017313" cy="753148"/>
      </dsp:txXfrm>
    </dsp:sp>
    <dsp:sp modelId="{7F588734-A2B8-4C49-9E13-1F82A7664FD6}">
      <dsp:nvSpPr>
        <dsp:cNvPr id="0" name=""/>
        <dsp:cNvSpPr/>
      </dsp:nvSpPr>
      <dsp:spPr>
        <a:xfrm>
          <a:off x="0" y="3769278"/>
          <a:ext cx="118872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A618FC-9049-4794-9B8A-3E878AC57C20}">
      <dsp:nvSpPr>
        <dsp:cNvPr id="0" name=""/>
        <dsp:cNvSpPr/>
      </dsp:nvSpPr>
      <dsp:spPr>
        <a:xfrm>
          <a:off x="227827" y="3938736"/>
          <a:ext cx="414231" cy="414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F8748A-B50D-4E00-844A-2F31B6E083E9}">
      <dsp:nvSpPr>
        <dsp:cNvPr id="0" name=""/>
        <dsp:cNvSpPr/>
      </dsp:nvSpPr>
      <dsp:spPr>
        <a:xfrm>
          <a:off x="869886" y="3769278"/>
          <a:ext cx="110173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i="0" kern="1200"/>
            <a:t>Documented program enhancements in Intended Use Plan </a:t>
          </a:r>
        </a:p>
      </dsp:txBody>
      <dsp:txXfrm>
        <a:off x="869886" y="3769278"/>
        <a:ext cx="11017313" cy="7531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B0F0A-90CF-49FA-89D1-8496391313B6}">
      <dsp:nvSpPr>
        <dsp:cNvPr id="0" name=""/>
        <dsp:cNvSpPr/>
      </dsp:nvSpPr>
      <dsp:spPr>
        <a:xfrm rot="5400000">
          <a:off x="7499871" y="-3072412"/>
          <a:ext cx="1166849" cy="76078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Online easy to fill out form about entity and project</a:t>
          </a:r>
        </a:p>
        <a:p>
          <a:pPr marL="171450" lvl="1" indent="-171450" algn="l" defTabSz="800100">
            <a:lnSpc>
              <a:spcPct val="90000"/>
            </a:lnSpc>
            <a:spcBef>
              <a:spcPct val="0"/>
            </a:spcBef>
            <a:spcAft>
              <a:spcPct val="15000"/>
            </a:spcAft>
            <a:buChar char="•"/>
          </a:pPr>
          <a:r>
            <a:rPr lang="en-US" sz="1800" kern="1200"/>
            <a:t>Early consultation with potential applicants</a:t>
          </a:r>
        </a:p>
        <a:p>
          <a:pPr marL="171450" lvl="1" indent="-171450" algn="l" defTabSz="800100">
            <a:lnSpc>
              <a:spcPct val="90000"/>
            </a:lnSpc>
            <a:spcBef>
              <a:spcPct val="0"/>
            </a:spcBef>
            <a:spcAft>
              <a:spcPct val="15000"/>
            </a:spcAft>
            <a:buChar char="•"/>
          </a:pPr>
          <a:r>
            <a:rPr lang="en-US" sz="1800" kern="1200"/>
            <a:t>Pipeline development</a:t>
          </a:r>
        </a:p>
      </dsp:txBody>
      <dsp:txXfrm rot="-5400000">
        <a:off x="4279392" y="205028"/>
        <a:ext cx="7550847" cy="1052927"/>
      </dsp:txXfrm>
    </dsp:sp>
    <dsp:sp modelId="{3B661FCB-FDE7-41E5-8F91-47D762800445}">
      <dsp:nvSpPr>
        <dsp:cNvPr id="0" name=""/>
        <dsp:cNvSpPr/>
      </dsp:nvSpPr>
      <dsp:spPr>
        <a:xfrm>
          <a:off x="0" y="2209"/>
          <a:ext cx="4279392" cy="14585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Loan Information Request Form</a:t>
          </a:r>
        </a:p>
      </dsp:txBody>
      <dsp:txXfrm>
        <a:off x="71201" y="73410"/>
        <a:ext cx="4136990" cy="1316160"/>
      </dsp:txXfrm>
    </dsp:sp>
    <dsp:sp modelId="{D6A0774C-6696-4737-B825-A67E217C9F4B}">
      <dsp:nvSpPr>
        <dsp:cNvPr id="0" name=""/>
        <dsp:cNvSpPr/>
      </dsp:nvSpPr>
      <dsp:spPr>
        <a:xfrm rot="5400000">
          <a:off x="7499871" y="-1540922"/>
          <a:ext cx="1166849" cy="76078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Business Oregon organizes meetings with communities and funding agencies</a:t>
          </a:r>
        </a:p>
        <a:p>
          <a:pPr marL="171450" lvl="1" indent="-171450" algn="l" defTabSz="800100">
            <a:lnSpc>
              <a:spcPct val="90000"/>
            </a:lnSpc>
            <a:spcBef>
              <a:spcPct val="0"/>
            </a:spcBef>
            <a:spcAft>
              <a:spcPct val="15000"/>
            </a:spcAft>
            <a:buChar char="•"/>
          </a:pPr>
          <a:r>
            <a:rPr lang="en-US" sz="1800" kern="1200"/>
            <a:t>Agencies highlight programs and funding scenarios</a:t>
          </a:r>
        </a:p>
        <a:p>
          <a:pPr marL="171450" lvl="1" indent="-171450" algn="l" defTabSz="800100">
            <a:lnSpc>
              <a:spcPct val="90000"/>
            </a:lnSpc>
            <a:spcBef>
              <a:spcPct val="0"/>
            </a:spcBef>
            <a:spcAft>
              <a:spcPct val="15000"/>
            </a:spcAft>
            <a:buChar char="•"/>
          </a:pPr>
          <a:r>
            <a:rPr lang="en-US" sz="1800" kern="1200"/>
            <a:t>Finance scenarios include projected impacts on rates </a:t>
          </a:r>
        </a:p>
      </dsp:txBody>
      <dsp:txXfrm rot="-5400000">
        <a:off x="4279392" y="1736518"/>
        <a:ext cx="7550847" cy="1052927"/>
      </dsp:txXfrm>
    </dsp:sp>
    <dsp:sp modelId="{1ADD6BD9-FC77-4790-BECB-EA60E9CC782A}">
      <dsp:nvSpPr>
        <dsp:cNvPr id="0" name=""/>
        <dsp:cNvSpPr/>
      </dsp:nvSpPr>
      <dsp:spPr>
        <a:xfrm>
          <a:off x="0" y="1533700"/>
          <a:ext cx="4279392" cy="1458562"/>
        </a:xfrm>
        <a:prstGeom prst="roundRect">
          <a:avLst/>
        </a:prstGeom>
        <a:solidFill>
          <a:srgbClr val="00907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One Stops</a:t>
          </a:r>
        </a:p>
      </dsp:txBody>
      <dsp:txXfrm>
        <a:off x="71201" y="1604901"/>
        <a:ext cx="4136990" cy="1316160"/>
      </dsp:txXfrm>
    </dsp:sp>
    <dsp:sp modelId="{8546495F-B33C-4BB6-AB52-B7EE21756C95}">
      <dsp:nvSpPr>
        <dsp:cNvPr id="0" name=""/>
        <dsp:cNvSpPr/>
      </dsp:nvSpPr>
      <dsp:spPr>
        <a:xfrm rot="5400000">
          <a:off x="7499871" y="-9432"/>
          <a:ext cx="1166849" cy="76078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Internal to applicants on IUP to understand requirements for loans</a:t>
          </a:r>
        </a:p>
        <a:p>
          <a:pPr marL="171450" lvl="1" indent="-171450" algn="l" defTabSz="800100">
            <a:lnSpc>
              <a:spcPct val="90000"/>
            </a:lnSpc>
            <a:spcBef>
              <a:spcPct val="0"/>
            </a:spcBef>
            <a:spcAft>
              <a:spcPct val="15000"/>
            </a:spcAft>
            <a:buChar char="•"/>
          </a:pPr>
          <a:r>
            <a:rPr lang="en-US" sz="1800" kern="1200"/>
            <a:t>Goal to move applications to loan commitments more timely</a:t>
          </a:r>
        </a:p>
        <a:p>
          <a:pPr marL="171450" lvl="1" indent="-171450" algn="l" defTabSz="800100">
            <a:lnSpc>
              <a:spcPct val="90000"/>
            </a:lnSpc>
            <a:spcBef>
              <a:spcPct val="0"/>
            </a:spcBef>
            <a:spcAft>
              <a:spcPct val="15000"/>
            </a:spcAft>
            <a:buChar char="•"/>
          </a:pPr>
          <a:r>
            <a:rPr lang="en-US" sz="1800" kern="1200"/>
            <a:t>External coordination with EPA region 10 and TA providers in Oregon</a:t>
          </a:r>
        </a:p>
      </dsp:txBody>
      <dsp:txXfrm rot="-5400000">
        <a:off x="4279392" y="3268009"/>
        <a:ext cx="7550847" cy="1052927"/>
      </dsp:txXfrm>
    </dsp:sp>
    <dsp:sp modelId="{53EA8527-E67D-4FDE-B2C1-0ACD9389AB85}">
      <dsp:nvSpPr>
        <dsp:cNvPr id="0" name=""/>
        <dsp:cNvSpPr/>
      </dsp:nvSpPr>
      <dsp:spPr>
        <a:xfrm>
          <a:off x="0" y="3065190"/>
          <a:ext cx="4279392" cy="14585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Technical assistance</a:t>
          </a:r>
        </a:p>
      </dsp:txBody>
      <dsp:txXfrm>
        <a:off x="71201" y="3136391"/>
        <a:ext cx="4136990" cy="1316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4498F-EF91-4A5C-9C50-04FDECBF650F}">
      <dsp:nvSpPr>
        <dsp:cNvPr id="0" name=""/>
        <dsp:cNvSpPr/>
      </dsp:nvSpPr>
      <dsp:spPr>
        <a:xfrm rot="5400000">
          <a:off x="7320889" y="-2969755"/>
          <a:ext cx="1213916" cy="74615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a:t>The program received 21 Loan Information Form Requests in SFY24</a:t>
          </a:r>
          <a:r>
            <a:rPr lang="en-US" sz="2200" kern="1200">
              <a:latin typeface="Calibri"/>
            </a:rPr>
            <a:t>, which led to 17 applications.</a:t>
          </a:r>
          <a:endParaRPr lang="en-US" sz="2200" kern="1200"/>
        </a:p>
      </dsp:txBody>
      <dsp:txXfrm rot="-5400000">
        <a:off x="4197095" y="213297"/>
        <a:ext cx="7402246" cy="1095400"/>
      </dsp:txXfrm>
    </dsp:sp>
    <dsp:sp modelId="{4E31AC68-5556-4D54-8182-1AF909EB2825}">
      <dsp:nvSpPr>
        <dsp:cNvPr id="0" name=""/>
        <dsp:cNvSpPr/>
      </dsp:nvSpPr>
      <dsp:spPr>
        <a:xfrm>
          <a:off x="0" y="2299"/>
          <a:ext cx="4197096" cy="1517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Loan Information Request Form</a:t>
          </a:r>
        </a:p>
      </dsp:txBody>
      <dsp:txXfrm>
        <a:off x="74073" y="76372"/>
        <a:ext cx="4048950" cy="1369249"/>
      </dsp:txXfrm>
    </dsp:sp>
    <dsp:sp modelId="{17CBB6AD-C4B9-45DF-A37B-C4C10F0F4EBC}">
      <dsp:nvSpPr>
        <dsp:cNvPr id="0" name=""/>
        <dsp:cNvSpPr/>
      </dsp:nvSpPr>
      <dsp:spPr>
        <a:xfrm rot="5400000">
          <a:off x="7320889" y="-1376489"/>
          <a:ext cx="1213916" cy="74615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CWSRF staff participated in 10 One Stop meetings during SFY2024, resulting in loan applications from six communities</a:t>
          </a:r>
          <a:r>
            <a:rPr lang="en-US" sz="2200" kern="1200">
              <a:latin typeface="Calibri"/>
            </a:rPr>
            <a:t>.</a:t>
          </a:r>
          <a:endParaRPr lang="en-US" sz="2200" kern="1200"/>
        </a:p>
      </dsp:txBody>
      <dsp:txXfrm rot="-5400000">
        <a:off x="4197095" y="1806563"/>
        <a:ext cx="7402246" cy="1095400"/>
      </dsp:txXfrm>
    </dsp:sp>
    <dsp:sp modelId="{97C9B61D-E3FB-4FA6-A742-3997170B3A11}">
      <dsp:nvSpPr>
        <dsp:cNvPr id="0" name=""/>
        <dsp:cNvSpPr/>
      </dsp:nvSpPr>
      <dsp:spPr>
        <a:xfrm>
          <a:off x="0" y="1595564"/>
          <a:ext cx="4197096" cy="1517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One Stops </a:t>
          </a:r>
        </a:p>
      </dsp:txBody>
      <dsp:txXfrm>
        <a:off x="74073" y="1669637"/>
        <a:ext cx="4048950" cy="1369249"/>
      </dsp:txXfrm>
    </dsp:sp>
    <dsp:sp modelId="{E6776347-6434-4838-AFD2-2C37115E1D7D}">
      <dsp:nvSpPr>
        <dsp:cNvPr id="0" name=""/>
        <dsp:cNvSpPr/>
      </dsp:nvSpPr>
      <dsp:spPr>
        <a:xfrm rot="5400000">
          <a:off x="7320889" y="216776"/>
          <a:ext cx="1213916" cy="74615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a:latin typeface="Calibri"/>
            </a:rPr>
            <a:t>Focus on applicants on the IUP to support progress to loan commitments.</a:t>
          </a:r>
        </a:p>
        <a:p>
          <a:pPr marL="228600" lvl="1" indent="-228600" algn="l" defTabSz="977900">
            <a:lnSpc>
              <a:spcPct val="90000"/>
            </a:lnSpc>
            <a:spcBef>
              <a:spcPct val="0"/>
            </a:spcBef>
            <a:spcAft>
              <a:spcPct val="15000"/>
            </a:spcAft>
            <a:buChar char="•"/>
          </a:pPr>
          <a:r>
            <a:rPr lang="en-US" sz="2200" kern="1200" dirty="0"/>
            <a:t>New Resources for staff and applicants</a:t>
          </a:r>
        </a:p>
      </dsp:txBody>
      <dsp:txXfrm rot="-5400000">
        <a:off x="4197095" y="3399828"/>
        <a:ext cx="7402246" cy="1095400"/>
      </dsp:txXfrm>
    </dsp:sp>
    <dsp:sp modelId="{AA371654-C88C-4BF1-914A-3FEEB64143D0}">
      <dsp:nvSpPr>
        <dsp:cNvPr id="0" name=""/>
        <dsp:cNvSpPr/>
      </dsp:nvSpPr>
      <dsp:spPr>
        <a:xfrm>
          <a:off x="0" y="3188830"/>
          <a:ext cx="4197096" cy="1517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Technical Assistance</a:t>
          </a:r>
        </a:p>
      </dsp:txBody>
      <dsp:txXfrm>
        <a:off x="74073" y="3262903"/>
        <a:ext cx="4048950" cy="13692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B1790-CB9B-459D-B935-F516986C7412}">
      <dsp:nvSpPr>
        <dsp:cNvPr id="0" name=""/>
        <dsp:cNvSpPr/>
      </dsp:nvSpPr>
      <dsp:spPr>
        <a:xfrm rot="5400000">
          <a:off x="403845" y="2092864"/>
          <a:ext cx="1192571" cy="198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21306-4145-4B9F-B828-791A18A0D4B7}">
      <dsp:nvSpPr>
        <dsp:cNvPr id="0" name=""/>
        <dsp:cNvSpPr/>
      </dsp:nvSpPr>
      <dsp:spPr>
        <a:xfrm>
          <a:off x="204775" y="2685776"/>
          <a:ext cx="1791537" cy="157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0" i="0" u="none" strike="noStrike" kern="1200">
              <a:solidFill>
                <a:schemeClr val="bg2"/>
              </a:solidFill>
              <a:effectLst/>
              <a:latin typeface="Calibri"/>
              <a:cs typeface="Calibri"/>
            </a:rPr>
            <a:t>SFY 2021 $6,812,000 (4%)</a:t>
          </a:r>
          <a:r>
            <a:rPr lang="en-US" sz="2400" b="0" i="0" kern="1200">
              <a:solidFill>
                <a:schemeClr val="bg2"/>
              </a:solidFill>
              <a:effectLst/>
              <a:latin typeface="Calibri"/>
              <a:cs typeface="Calibri"/>
            </a:rPr>
            <a:t>​</a:t>
          </a:r>
          <a:endParaRPr lang="en-US" sz="2400" kern="1200">
            <a:solidFill>
              <a:schemeClr val="bg2"/>
            </a:solidFill>
          </a:endParaRPr>
        </a:p>
      </dsp:txBody>
      <dsp:txXfrm>
        <a:off x="204775" y="2685776"/>
        <a:ext cx="1791537" cy="1570387"/>
      </dsp:txXfrm>
    </dsp:sp>
    <dsp:sp modelId="{56103737-5159-4243-B80E-8697CBE31193}">
      <dsp:nvSpPr>
        <dsp:cNvPr id="0" name=""/>
        <dsp:cNvSpPr/>
      </dsp:nvSpPr>
      <dsp:spPr>
        <a:xfrm>
          <a:off x="1658287" y="1946770"/>
          <a:ext cx="338026" cy="338026"/>
        </a:xfrm>
        <a:prstGeom prst="triangle">
          <a:avLst>
            <a:gd name="adj" fmla="val 1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A1293E-178F-4DC6-A7A3-BFD447A3421B}">
      <dsp:nvSpPr>
        <dsp:cNvPr id="0" name=""/>
        <dsp:cNvSpPr/>
      </dsp:nvSpPr>
      <dsp:spPr>
        <a:xfrm rot="5400000">
          <a:off x="2597037" y="2264543"/>
          <a:ext cx="1192571" cy="198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7F1BFC-A6E5-4809-A7F6-3D2CB54E1BF4}">
      <dsp:nvSpPr>
        <dsp:cNvPr id="0" name=""/>
        <dsp:cNvSpPr/>
      </dsp:nvSpPr>
      <dsp:spPr>
        <a:xfrm>
          <a:off x="2585094" y="2941548"/>
          <a:ext cx="1791537" cy="157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0" i="0" u="none" strike="noStrike" kern="1200">
              <a:solidFill>
                <a:schemeClr val="bg2"/>
              </a:solidFill>
              <a:effectLst/>
              <a:latin typeface="Calibri"/>
              <a:cs typeface="Calibri"/>
            </a:rPr>
            <a:t>SFY 2022 $5,922,500 (3%)</a:t>
          </a:r>
          <a:r>
            <a:rPr lang="en-US" sz="2400" b="0" i="0" kern="1200">
              <a:solidFill>
                <a:schemeClr val="bg2"/>
              </a:solidFill>
              <a:effectLst/>
              <a:latin typeface="Calibri"/>
              <a:cs typeface="Calibri"/>
            </a:rPr>
            <a:t>​</a:t>
          </a:r>
          <a:endParaRPr lang="en-US" sz="2400" b="0" i="0" kern="1200">
            <a:solidFill>
              <a:schemeClr val="bg2"/>
            </a:solidFill>
            <a:effectLst/>
            <a:latin typeface="Arial"/>
            <a:cs typeface="Arial"/>
          </a:endParaRPr>
        </a:p>
      </dsp:txBody>
      <dsp:txXfrm>
        <a:off x="2585094" y="2941548"/>
        <a:ext cx="1791537" cy="1570387"/>
      </dsp:txXfrm>
    </dsp:sp>
    <dsp:sp modelId="{AA57C3ED-7245-473F-8659-1FFCB0040A85}">
      <dsp:nvSpPr>
        <dsp:cNvPr id="0" name=""/>
        <dsp:cNvSpPr/>
      </dsp:nvSpPr>
      <dsp:spPr>
        <a:xfrm>
          <a:off x="3851479" y="1404062"/>
          <a:ext cx="338026" cy="338026"/>
        </a:xfrm>
        <a:prstGeom prst="triangle">
          <a:avLst>
            <a:gd name="adj" fmla="val 1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CEBE82-8772-4BF8-8C5C-0C10F0E35EF6}">
      <dsp:nvSpPr>
        <dsp:cNvPr id="0" name=""/>
        <dsp:cNvSpPr/>
      </dsp:nvSpPr>
      <dsp:spPr>
        <a:xfrm rot="5400000">
          <a:off x="4790230" y="2005595"/>
          <a:ext cx="1192571" cy="198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D5297-C29C-4A57-B7C7-EAEC9D1C51EF}">
      <dsp:nvSpPr>
        <dsp:cNvPr id="0" name=""/>
        <dsp:cNvSpPr/>
      </dsp:nvSpPr>
      <dsp:spPr>
        <a:xfrm>
          <a:off x="4591160" y="2598751"/>
          <a:ext cx="1791537" cy="157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0" i="0" u="none" strike="noStrike" kern="1200">
              <a:solidFill>
                <a:schemeClr val="bg2"/>
              </a:solidFill>
              <a:effectLst/>
              <a:latin typeface="Calibri"/>
              <a:cs typeface="Calibri"/>
            </a:rPr>
            <a:t>SFY 2023 $7,765,000 (4%)</a:t>
          </a:r>
          <a:r>
            <a:rPr lang="en-US" sz="2400" b="0" i="0" kern="1200">
              <a:solidFill>
                <a:schemeClr val="bg2"/>
              </a:solidFill>
              <a:effectLst/>
              <a:latin typeface="Calibri"/>
              <a:cs typeface="Calibri"/>
            </a:rPr>
            <a:t>​</a:t>
          </a:r>
          <a:endParaRPr lang="en-US" sz="2400" b="0" i="0" kern="1200">
            <a:solidFill>
              <a:schemeClr val="bg2"/>
            </a:solidFill>
            <a:effectLst/>
            <a:latin typeface="Arial"/>
            <a:cs typeface="Arial"/>
          </a:endParaRPr>
        </a:p>
      </dsp:txBody>
      <dsp:txXfrm>
        <a:off x="4591160" y="2598751"/>
        <a:ext cx="1791537" cy="1570387"/>
      </dsp:txXfrm>
    </dsp:sp>
    <dsp:sp modelId="{4019D120-F0C4-4609-89CC-11A41B2738D8}">
      <dsp:nvSpPr>
        <dsp:cNvPr id="0" name=""/>
        <dsp:cNvSpPr/>
      </dsp:nvSpPr>
      <dsp:spPr>
        <a:xfrm>
          <a:off x="6044672" y="861355"/>
          <a:ext cx="338026" cy="338026"/>
        </a:xfrm>
        <a:prstGeom prst="ellipse">
          <a:avLst/>
        </a:prstGeom>
        <a:noFill/>
        <a:ln w="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7E6587-75E7-42D6-8DA3-229C5E879DC9}">
      <dsp:nvSpPr>
        <dsp:cNvPr id="0" name=""/>
        <dsp:cNvSpPr/>
      </dsp:nvSpPr>
      <dsp:spPr>
        <a:xfrm rot="5400000">
          <a:off x="6983422" y="464742"/>
          <a:ext cx="1192571" cy="198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44326-3D92-4E23-91C4-61669A7219E5}">
      <dsp:nvSpPr>
        <dsp:cNvPr id="0" name=""/>
        <dsp:cNvSpPr/>
      </dsp:nvSpPr>
      <dsp:spPr>
        <a:xfrm>
          <a:off x="6784352" y="1057653"/>
          <a:ext cx="1791537" cy="157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0" i="0" u="none" strike="noStrike" kern="1200">
              <a:solidFill>
                <a:schemeClr val="bg2"/>
              </a:solidFill>
              <a:effectLst/>
              <a:latin typeface="Calibri"/>
              <a:cs typeface="Calibri"/>
            </a:rPr>
            <a:t>SFY 2024 $43,105,154 (24%)</a:t>
          </a:r>
          <a:r>
            <a:rPr lang="en-US" sz="2400" b="0" i="0" kern="1200">
              <a:solidFill>
                <a:schemeClr val="bg2"/>
              </a:solidFill>
              <a:effectLst/>
              <a:latin typeface="Calibri"/>
              <a:cs typeface="Calibri"/>
            </a:rPr>
            <a:t>​</a:t>
          </a:r>
          <a:endParaRPr lang="en-US" sz="2400" b="0" i="0" kern="1200">
            <a:solidFill>
              <a:schemeClr val="bg2"/>
            </a:solidFill>
            <a:effectLst/>
            <a:latin typeface="Arial"/>
            <a:cs typeface="Arial"/>
          </a:endParaRPr>
        </a:p>
      </dsp:txBody>
      <dsp:txXfrm>
        <a:off x="6784352" y="1057653"/>
        <a:ext cx="1791537" cy="1570387"/>
      </dsp:txXfrm>
    </dsp:sp>
    <dsp:sp modelId="{7C5B30F8-1DBE-4824-9A13-04AF4546F734}">
      <dsp:nvSpPr>
        <dsp:cNvPr id="0" name=""/>
        <dsp:cNvSpPr/>
      </dsp:nvSpPr>
      <dsp:spPr>
        <a:xfrm>
          <a:off x="8237864" y="318647"/>
          <a:ext cx="338026" cy="33802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0121C6-7CA1-4865-A9E8-A60C84F8339F}">
      <dsp:nvSpPr>
        <dsp:cNvPr id="0" name=""/>
        <dsp:cNvSpPr/>
      </dsp:nvSpPr>
      <dsp:spPr>
        <a:xfrm rot="5400000">
          <a:off x="9083744" y="-992205"/>
          <a:ext cx="1192571" cy="198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26A71-9728-4A7B-85F8-D481F6229DE2}">
      <dsp:nvSpPr>
        <dsp:cNvPr id="0" name=""/>
        <dsp:cNvSpPr/>
      </dsp:nvSpPr>
      <dsp:spPr>
        <a:xfrm>
          <a:off x="8977544" y="0"/>
          <a:ext cx="1791537" cy="157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0" i="0" u="none" strike="noStrike" kern="1200">
              <a:solidFill>
                <a:schemeClr val="bg2"/>
              </a:solidFill>
              <a:effectLst/>
              <a:latin typeface="Calibri"/>
              <a:cs typeface="Calibri"/>
            </a:rPr>
            <a:t>SFY 2025 $58,789,510 (19%)</a:t>
          </a:r>
          <a:endParaRPr lang="en-US" sz="2400" b="0" i="0" kern="1200">
            <a:solidFill>
              <a:schemeClr val="bg2"/>
            </a:solidFill>
            <a:effectLst/>
            <a:latin typeface="Arial"/>
            <a:cs typeface="Arial"/>
          </a:endParaRPr>
        </a:p>
      </dsp:txBody>
      <dsp:txXfrm>
        <a:off x="8977544" y="0"/>
        <a:ext cx="1791537" cy="15703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F8B6C-388A-4F08-83C4-DBA2D44BE5A7}">
      <dsp:nvSpPr>
        <dsp:cNvPr id="0" name=""/>
        <dsp:cNvSpPr/>
      </dsp:nvSpPr>
      <dsp:spPr>
        <a:xfrm>
          <a:off x="8511140" y="902319"/>
          <a:ext cx="2390540" cy="2390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F6BC6A-1C8F-4D17-BE35-B656E2E36436}">
      <dsp:nvSpPr>
        <dsp:cNvPr id="0" name=""/>
        <dsp:cNvSpPr/>
      </dsp:nvSpPr>
      <dsp:spPr>
        <a:xfrm>
          <a:off x="8591098" y="982021"/>
          <a:ext cx="2231649" cy="22312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rPr>
            <a:t>Co-Funding with Grant and Loan Programs</a:t>
          </a:r>
          <a:endParaRPr lang="en-US" sz="2100" kern="1200"/>
        </a:p>
      </dsp:txBody>
      <dsp:txXfrm>
        <a:off x="8909905" y="1300832"/>
        <a:ext cx="1594035" cy="1593635"/>
      </dsp:txXfrm>
    </dsp:sp>
    <dsp:sp modelId="{DB7CA7D8-75CA-45B2-8EA7-A5521D1C4EFC}">
      <dsp:nvSpPr>
        <dsp:cNvPr id="0" name=""/>
        <dsp:cNvSpPr/>
      </dsp:nvSpPr>
      <dsp:spPr>
        <a:xfrm rot="2700000">
          <a:off x="6030370" y="902150"/>
          <a:ext cx="2390580" cy="239058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D0D9B8-BCAA-46B3-A783-079B8700E283}">
      <dsp:nvSpPr>
        <dsp:cNvPr id="0" name=""/>
        <dsp:cNvSpPr/>
      </dsp:nvSpPr>
      <dsp:spPr>
        <a:xfrm>
          <a:off x="6120599" y="982021"/>
          <a:ext cx="2231649" cy="22312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rPr>
            <a:t>Drinking Water Source Protection</a:t>
          </a:r>
          <a:endParaRPr lang="en-US" sz="2100" kern="1200"/>
        </a:p>
      </dsp:txBody>
      <dsp:txXfrm>
        <a:off x="6439406" y="1300832"/>
        <a:ext cx="1594035" cy="1593635"/>
      </dsp:txXfrm>
    </dsp:sp>
    <dsp:sp modelId="{64E091CB-630F-432F-A593-B67239FAE99E}">
      <dsp:nvSpPr>
        <dsp:cNvPr id="0" name=""/>
        <dsp:cNvSpPr/>
      </dsp:nvSpPr>
      <dsp:spPr>
        <a:xfrm rot="2700000">
          <a:off x="3570122" y="902150"/>
          <a:ext cx="2390580" cy="239058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8597C-8CCA-43A4-B6F3-E6825190F55F}">
      <dsp:nvSpPr>
        <dsp:cNvPr id="0" name=""/>
        <dsp:cNvSpPr/>
      </dsp:nvSpPr>
      <dsp:spPr>
        <a:xfrm>
          <a:off x="3650100" y="982021"/>
          <a:ext cx="2231649" cy="22312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rPr>
            <a:t>Emerging Contaminants and Green Projects</a:t>
          </a:r>
          <a:endParaRPr lang="en-US" sz="2100" kern="1200"/>
        </a:p>
      </dsp:txBody>
      <dsp:txXfrm>
        <a:off x="3968907" y="1300832"/>
        <a:ext cx="1594035" cy="1593635"/>
      </dsp:txXfrm>
    </dsp:sp>
    <dsp:sp modelId="{0CA9A8B6-63C0-48C7-9968-D922DE1841EB}">
      <dsp:nvSpPr>
        <dsp:cNvPr id="0" name=""/>
        <dsp:cNvSpPr/>
      </dsp:nvSpPr>
      <dsp:spPr>
        <a:xfrm rot="2700000">
          <a:off x="1099623" y="902150"/>
          <a:ext cx="2390580" cy="239058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DE63B-84DD-4DCF-B67B-9D9EBE1BC2B2}">
      <dsp:nvSpPr>
        <dsp:cNvPr id="0" name=""/>
        <dsp:cNvSpPr/>
      </dsp:nvSpPr>
      <dsp:spPr>
        <a:xfrm>
          <a:off x="1179601" y="982021"/>
          <a:ext cx="2231649" cy="22312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rPr>
            <a:t>Planning Loans</a:t>
          </a:r>
          <a:endParaRPr lang="en-US" sz="2100" kern="1200"/>
        </a:p>
      </dsp:txBody>
      <dsp:txXfrm>
        <a:off x="1498408" y="1300832"/>
        <a:ext cx="1594035" cy="15936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204794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19759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HQ –  </a:t>
            </a:r>
          </a:p>
          <a:p>
            <a:r>
              <a:rPr lang="en-US"/>
              <a:t>Chris 3 years, both Noosh and Alli within last </a:t>
            </a:r>
          </a:p>
          <a:p>
            <a:r>
              <a:rPr lang="en-US"/>
              <a:t>Regional staff: </a:t>
            </a:r>
          </a:p>
        </p:txBody>
      </p:sp>
      <p:sp>
        <p:nvSpPr>
          <p:cNvPr id="4" name="Slide Number Placeholder 3"/>
          <p:cNvSpPr>
            <a:spLocks noGrp="1"/>
          </p:cNvSpPr>
          <p:nvPr>
            <p:ph type="sldNum" sz="quarter" idx="5"/>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360378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Rows 3 &amp;4 from spreadsheet</a:t>
            </a:r>
          </a:p>
        </p:txBody>
      </p:sp>
      <p:sp>
        <p:nvSpPr>
          <p:cNvPr id="4" name="Slide Number Placeholder 3"/>
          <p:cNvSpPr>
            <a:spLocks noGrp="1"/>
          </p:cNvSpPr>
          <p:nvPr>
            <p:ph type="sldNum" sz="quarter" idx="5"/>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418559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Row 7 from spreadsheet</a:t>
            </a:r>
          </a:p>
        </p:txBody>
      </p:sp>
      <p:sp>
        <p:nvSpPr>
          <p:cNvPr id="4" name="Slide Number Placeholder 3"/>
          <p:cNvSpPr>
            <a:spLocks noGrp="1"/>
          </p:cNvSpPr>
          <p:nvPr>
            <p:ph type="sldNum" sz="quarter" idx="5"/>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63437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SFY2021 after COVID-related shutdowns, loans that were in the queue were signed and a backlog was addressed. </a:t>
            </a:r>
          </a:p>
          <a:p>
            <a:r>
              <a:rPr lang="en-US"/>
              <a:t>***SFY 2025 still in progress</a:t>
            </a:r>
          </a:p>
          <a:p>
            <a:r>
              <a:rPr lang="en-US"/>
              <a:t>The low number of loans signed in SFY2022 and 2023 were due to the rule change process and staff transitions.</a:t>
            </a:r>
          </a:p>
          <a:p>
            <a:endParaRPr lang="en-US">
              <a:cs typeface="Calibri"/>
            </a:endParaRPr>
          </a:p>
        </p:txBody>
      </p:sp>
      <p:sp>
        <p:nvSpPr>
          <p:cNvPr id="4" name="Slide Number Placeholder 3"/>
          <p:cNvSpPr>
            <a:spLocks noGrp="1"/>
          </p:cNvSpPr>
          <p:nvPr>
            <p:ph type="sldNum" sz="quarter" idx="5"/>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60847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6"/>
            <a:ext cx="10972800" cy="1470025"/>
          </a:xfrm>
        </p:spPr>
        <p:txBody>
          <a:bodyPr/>
          <a:lstStyle>
            <a:lvl1pPr>
              <a:defRPr>
                <a:solidFill>
                  <a:schemeClr val="bg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04800" y="3886200"/>
            <a:ext cx="10058400" cy="1752600"/>
          </a:xfrm>
        </p:spPr>
        <p:txBody>
          <a:bodyPr/>
          <a:lstStyle>
            <a:lvl1pPr marL="0" indent="0" algn="l">
              <a:buNone/>
              <a:defRPr>
                <a:solidFill>
                  <a:schemeClr val="bg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1634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2400" y="6308727"/>
            <a:ext cx="2844800" cy="365125"/>
          </a:xfrm>
          <a:prstGeom prst="rect">
            <a:avLst/>
          </a:prstGeom>
        </p:spPr>
        <p:txBody>
          <a:bodyPr/>
          <a:lstStyle>
            <a:lvl1pPr algn="l">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2" name="Title 1"/>
          <p:cNvSpPr>
            <a:spLocks noGrp="1"/>
          </p:cNvSpPr>
          <p:nvPr>
            <p:ph type="title"/>
          </p:nvPr>
        </p:nvSpPr>
        <p:spPr>
          <a:xfrm>
            <a:off x="152400" y="304800"/>
            <a:ext cx="118872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52400" y="1600201"/>
            <a:ext cx="118872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85084"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152400" y="1535113"/>
            <a:ext cx="58441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2174875"/>
            <a:ext cx="58441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8441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8441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52400"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0439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87200"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152400"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29512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2400"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27279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11734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600201"/>
            <a:ext cx="1173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Logo&#10;&#10;Description automatically generated">
            <a:extLst>
              <a:ext uri="{FF2B5EF4-FFF2-40B4-BE49-F238E27FC236}">
                <a16:creationId xmlns:a16="http://schemas.microsoft.com/office/drawing/2014/main" id="{925C3B3A-4508-4B22-B1BB-DFBA057D2EB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34600" y="6276993"/>
            <a:ext cx="1828800" cy="457200"/>
          </a:xfrm>
          <a:prstGeom prst="rect">
            <a:avLst/>
          </a:prstGeom>
        </p:spPr>
      </p:pic>
      <p:sp>
        <p:nvSpPr>
          <p:cNvPr id="9" name="Slide Number Placeholder 5">
            <a:extLst>
              <a:ext uri="{FF2B5EF4-FFF2-40B4-BE49-F238E27FC236}">
                <a16:creationId xmlns:a16="http://schemas.microsoft.com/office/drawing/2014/main" id="{73B3B042-7DBB-4450-8D62-80E91DC15A90}"/>
              </a:ext>
            </a:extLst>
          </p:cNvPr>
          <p:cNvSpPr>
            <a:spLocks noGrp="1"/>
          </p:cNvSpPr>
          <p:nvPr>
            <p:ph type="sldNum" sz="quarter" idx="4"/>
          </p:nvPr>
        </p:nvSpPr>
        <p:spPr>
          <a:xfrm>
            <a:off x="208472" y="6369068"/>
            <a:ext cx="2768600" cy="365125"/>
          </a:xfrm>
          <a:prstGeom prst="rect">
            <a:avLst/>
          </a:prstGeom>
        </p:spPr>
        <p:txBody>
          <a:bodyPr/>
          <a:lstStyle>
            <a:lvl1pPr algn="l">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1" r:id="rId3"/>
    <p:sldLayoutId id="2147483762" r:id="rId4"/>
    <p:sldLayoutId id="2147483763" r:id="rId5"/>
  </p:sldLayoutIdLst>
  <p:txStyles>
    <p:titleStyle>
      <a:lvl1pPr algn="l" defTabSz="914400" rtl="0" eaLnBrk="1" latinLnBrk="0" hangingPunct="1">
        <a:spcBef>
          <a:spcPct val="0"/>
        </a:spcBef>
        <a:buNone/>
        <a:defRPr sz="4400" b="1" kern="1200">
          <a:solidFill>
            <a:schemeClr val="bg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hyperlink" Target="mailto:deqinfo@deq.oregon.gov" TargetMode="External"/><Relationship Id="rId2" Type="http://schemas.openxmlformats.org/officeDocument/2006/relationships/hyperlink" Target="https://www.oregon.gov/deq/about-us/Pages/titleVIacces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381000" y="2819400"/>
            <a:ext cx="11430000" cy="3276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Oregon Clean </a:t>
            </a:r>
            <a:r>
              <a:rPr lang="en-US" sz="3600" b="0">
                <a:solidFill>
                  <a:schemeClr val="bg1"/>
                </a:solidFill>
                <a:ea typeface="+mn-ea"/>
              </a:rPr>
              <a:t>Water State Revolving Fund: Expanding Reach and Impact through Program Enhancements</a:t>
            </a:r>
            <a:endParaRPr kumimoji="0" lang="en-US" sz="3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600" b="0">
                <a:ea typeface="+mn-ea"/>
              </a:rPr>
              <a:t>Council of Infrastructure Finance Authorities SRF Workshop 2024</a:t>
            </a:r>
            <a:endParaRPr kumimoji="0" lang="en-US" sz="26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0">
                <a:ea typeface="+mn-ea"/>
              </a:rPr>
              <a:t>Chris Marko and Deb </a:t>
            </a:r>
            <a:r>
              <a:rPr lang="en-US" sz="1400" b="0" err="1">
                <a:ea typeface="+mn-ea"/>
              </a:rPr>
              <a:t>Mailander</a:t>
            </a:r>
            <a:endParaRPr kumimoji="0" lang="en-US" sz="14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1400" b="0">
                <a:ea typeface="+mn-ea"/>
              </a:rPr>
              <a:t>Nov. 18, 2024</a:t>
            </a:r>
            <a:endParaRPr kumimoji="0" lang="en-US" sz="14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kumimoji="0" lang="en-US" sz="14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Long Beach, CA.</a:t>
            </a:r>
          </a:p>
        </p:txBody>
      </p:sp>
      <p:pic>
        <p:nvPicPr>
          <p:cNvPr id="5" name="Picture 4">
            <a:extLst>
              <a:ext uri="{FF2B5EF4-FFF2-40B4-BE49-F238E27FC236}">
                <a16:creationId xmlns:a16="http://schemas.microsoft.com/office/drawing/2014/main" id="{3CFCF8DD-6872-48CC-9E1E-DC00831B136A}"/>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 t="34413" r="62" b="33708"/>
          <a:stretch/>
        </p:blipFill>
        <p:spPr>
          <a:xfrm>
            <a:off x="-15240" y="-3586"/>
            <a:ext cx="12207240" cy="25943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6E9EFD6C-742A-AEE7-0D9D-A774627F30BC}"/>
              </a:ext>
            </a:extLst>
          </p:cNvPr>
          <p:cNvSpPr>
            <a:spLocks noGrp="1"/>
          </p:cNvSpPr>
          <p:nvPr>
            <p:ph type="title"/>
          </p:nvPr>
        </p:nvSpPr>
        <p:spPr>
          <a:xfrm>
            <a:off x="152400" y="304800"/>
            <a:ext cx="11887200" cy="1112838"/>
          </a:xfrm>
        </p:spPr>
        <p:txBody>
          <a:bodyPr anchor="ctr">
            <a:normAutofit/>
          </a:bodyPr>
          <a:lstStyle/>
          <a:p>
            <a:pPr>
              <a:lnSpc>
                <a:spcPct val="90000"/>
              </a:lnSpc>
            </a:pPr>
            <a:r>
              <a:rPr lang="en-US" sz="3700" dirty="0">
                <a:latin typeface="Arial"/>
                <a:cs typeface="Arial"/>
              </a:rPr>
              <a:t>Intended Use Plan: Number of Applications and Dollar Amount Requested Increased</a:t>
            </a:r>
          </a:p>
        </p:txBody>
      </p:sp>
      <p:pic>
        <p:nvPicPr>
          <p:cNvPr id="4" name="Picture 3">
            <a:extLst>
              <a:ext uri="{FF2B5EF4-FFF2-40B4-BE49-F238E27FC236}">
                <a16:creationId xmlns:a16="http://schemas.microsoft.com/office/drawing/2014/main" id="{D47A2663-02A7-05F8-DC94-5B1EF185FF9E}"/>
              </a:ext>
            </a:extLst>
          </p:cNvPr>
          <p:cNvPicPr>
            <a:picLocks noChangeAspect="1"/>
          </p:cNvPicPr>
          <p:nvPr/>
        </p:nvPicPr>
        <p:blipFill>
          <a:blip r:embed="rId3"/>
          <a:stretch>
            <a:fillRect/>
          </a:stretch>
        </p:blipFill>
        <p:spPr>
          <a:xfrm>
            <a:off x="550333" y="1703677"/>
            <a:ext cx="9325505" cy="4939482"/>
          </a:xfrm>
          <a:prstGeom prst="rect">
            <a:avLst/>
          </a:prstGeom>
        </p:spPr>
      </p:pic>
    </p:spTree>
    <p:extLst>
      <p:ext uri="{BB962C8B-B14F-4D97-AF65-F5344CB8AC3E}">
        <p14:creationId xmlns:p14="http://schemas.microsoft.com/office/powerpoint/2010/main" val="117895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lowchart: Extract 56">
            <a:extLst>
              <a:ext uri="{FF2B5EF4-FFF2-40B4-BE49-F238E27FC236}">
                <a16:creationId xmlns:a16="http://schemas.microsoft.com/office/drawing/2014/main" id="{536E0B10-5ACC-295D-C79A-8286EE907140}"/>
              </a:ext>
            </a:extLst>
          </p:cNvPr>
          <p:cNvSpPr/>
          <p:nvPr/>
        </p:nvSpPr>
        <p:spPr>
          <a:xfrm rot="2773350">
            <a:off x="10361151" y="519344"/>
            <a:ext cx="1930652" cy="1221749"/>
          </a:xfrm>
          <a:prstGeom prst="flowChartExtra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F0AF-9069-834C-A17E-38CF70D01228}"/>
              </a:ext>
            </a:extLst>
          </p:cNvPr>
          <p:cNvSpPr>
            <a:spLocks noGrp="1"/>
          </p:cNvSpPr>
          <p:nvPr>
            <p:ph type="title"/>
          </p:nvPr>
        </p:nvSpPr>
        <p:spPr>
          <a:xfrm>
            <a:off x="549377" y="313554"/>
            <a:ext cx="8384823" cy="816505"/>
          </a:xfrm>
        </p:spPr>
        <p:txBody>
          <a:bodyPr>
            <a:normAutofit fontScale="90000"/>
          </a:bodyPr>
          <a:lstStyle/>
          <a:p>
            <a:r>
              <a:rPr lang="en-US">
                <a:latin typeface="Arial"/>
                <a:cs typeface="Arial"/>
              </a:rPr>
              <a:t>Principal Forgiveness Eligibility</a:t>
            </a:r>
          </a:p>
        </p:txBody>
      </p:sp>
      <p:sp>
        <p:nvSpPr>
          <p:cNvPr id="8" name="TextBox 7">
            <a:extLst>
              <a:ext uri="{FF2B5EF4-FFF2-40B4-BE49-F238E27FC236}">
                <a16:creationId xmlns:a16="http://schemas.microsoft.com/office/drawing/2014/main" id="{7692EE37-97FA-48BB-F6D3-4839527CB67D}"/>
              </a:ext>
            </a:extLst>
          </p:cNvPr>
          <p:cNvSpPr txBox="1"/>
          <p:nvPr/>
        </p:nvSpPr>
        <p:spPr>
          <a:xfrm>
            <a:off x="454564" y="2974104"/>
            <a:ext cx="5971235" cy="461665"/>
          </a:xfrm>
          <a:prstGeom prst="rect">
            <a:avLst/>
          </a:prstGeom>
          <a:noFill/>
        </p:spPr>
        <p:txBody>
          <a:bodyPr wrap="square" lIns="91440" tIns="45720" rIns="91440" bIns="45720" rtlCol="0" anchor="t">
            <a:spAutoFit/>
          </a:bodyPr>
          <a:lstStyle/>
          <a:p>
            <a:r>
              <a:rPr lang="en-US" sz="2400">
                <a:solidFill>
                  <a:srgbClr val="FFFF00"/>
                </a:solidFill>
                <a:ea typeface="+mn-lt"/>
                <a:cs typeface="+mn-lt"/>
              </a:rPr>
              <a:t>Rule Change Spring 2023 to implement BIL</a:t>
            </a:r>
          </a:p>
        </p:txBody>
      </p:sp>
      <p:graphicFrame>
        <p:nvGraphicFramePr>
          <p:cNvPr id="33" name="Diagram 32">
            <a:extLst>
              <a:ext uri="{FF2B5EF4-FFF2-40B4-BE49-F238E27FC236}">
                <a16:creationId xmlns:a16="http://schemas.microsoft.com/office/drawing/2014/main" id="{325370B0-829E-C36F-E169-C6D5DB4976C8}"/>
              </a:ext>
            </a:extLst>
          </p:cNvPr>
          <p:cNvGraphicFramePr/>
          <p:nvPr>
            <p:extLst>
              <p:ext uri="{D42A27DB-BD31-4B8C-83A1-F6EECF244321}">
                <p14:modId xmlns:p14="http://schemas.microsoft.com/office/powerpoint/2010/main" val="3061283339"/>
              </p:ext>
            </p:extLst>
          </p:nvPr>
        </p:nvGraphicFramePr>
        <p:xfrm>
          <a:off x="707496" y="2085460"/>
          <a:ext cx="10777008" cy="4574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Battery charging with solid fill">
            <a:extLst>
              <a:ext uri="{FF2B5EF4-FFF2-40B4-BE49-F238E27FC236}">
                <a16:creationId xmlns:a16="http://schemas.microsoft.com/office/drawing/2014/main" id="{17357A62-8F8B-EE3E-EA18-20C20D413A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48350" y="3334546"/>
            <a:ext cx="1685925" cy="1685925"/>
          </a:xfrm>
          <a:prstGeom prst="rect">
            <a:avLst/>
          </a:prstGeom>
        </p:spPr>
      </p:pic>
      <p:cxnSp>
        <p:nvCxnSpPr>
          <p:cNvPr id="14" name="Straight Connector 13">
            <a:extLst>
              <a:ext uri="{FF2B5EF4-FFF2-40B4-BE49-F238E27FC236}">
                <a16:creationId xmlns:a16="http://schemas.microsoft.com/office/drawing/2014/main" id="{C1854746-B3DD-7731-89C5-4309FAF9B0CA}"/>
              </a:ext>
            </a:extLst>
          </p:cNvPr>
          <p:cNvCxnSpPr/>
          <p:nvPr/>
        </p:nvCxnSpPr>
        <p:spPr>
          <a:xfrm>
            <a:off x="5848350" y="3334546"/>
            <a:ext cx="476250" cy="40877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38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2259-9C94-BCA3-CF31-4B6F5F85CE1E}"/>
              </a:ext>
            </a:extLst>
          </p:cNvPr>
          <p:cNvSpPr>
            <a:spLocks noGrp="1"/>
          </p:cNvSpPr>
          <p:nvPr>
            <p:ph type="title"/>
          </p:nvPr>
        </p:nvSpPr>
        <p:spPr/>
        <p:txBody>
          <a:bodyPr/>
          <a:lstStyle/>
          <a:p>
            <a:r>
              <a:rPr lang="en-US">
                <a:latin typeface="Arial"/>
                <a:cs typeface="Arial"/>
              </a:rPr>
              <a:t>Results: Notable Increase in Commitments</a:t>
            </a:r>
            <a:endParaRPr lang="en-US" err="1"/>
          </a:p>
        </p:txBody>
      </p:sp>
      <p:pic>
        <p:nvPicPr>
          <p:cNvPr id="5" name="Picture 4">
            <a:extLst>
              <a:ext uri="{FF2B5EF4-FFF2-40B4-BE49-F238E27FC236}">
                <a16:creationId xmlns:a16="http://schemas.microsoft.com/office/drawing/2014/main" id="{5DCCD2C9-5129-F8A5-66AF-357A0BCCFB0A}"/>
              </a:ext>
            </a:extLst>
          </p:cNvPr>
          <p:cNvPicPr>
            <a:picLocks noChangeAspect="1"/>
          </p:cNvPicPr>
          <p:nvPr/>
        </p:nvPicPr>
        <p:blipFill>
          <a:blip r:embed="rId3"/>
          <a:stretch>
            <a:fillRect/>
          </a:stretch>
        </p:blipFill>
        <p:spPr>
          <a:xfrm>
            <a:off x="1888066" y="1502186"/>
            <a:ext cx="7885549" cy="5178014"/>
          </a:xfrm>
          <a:prstGeom prst="rect">
            <a:avLst/>
          </a:prstGeom>
        </p:spPr>
      </p:pic>
    </p:spTree>
    <p:extLst>
      <p:ext uri="{BB962C8B-B14F-4D97-AF65-F5344CB8AC3E}">
        <p14:creationId xmlns:p14="http://schemas.microsoft.com/office/powerpoint/2010/main" val="195652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7586-5AAA-4902-AF3D-656AF70223D6}"/>
              </a:ext>
            </a:extLst>
          </p:cNvPr>
          <p:cNvSpPr>
            <a:spLocks noGrp="1"/>
          </p:cNvSpPr>
          <p:nvPr>
            <p:ph type="title"/>
          </p:nvPr>
        </p:nvSpPr>
        <p:spPr>
          <a:xfrm>
            <a:off x="152400" y="304800"/>
            <a:ext cx="11887200" cy="1825449"/>
          </a:xfrm>
        </p:spPr>
        <p:txBody>
          <a:bodyPr>
            <a:normAutofit/>
          </a:bodyPr>
          <a:lstStyle/>
          <a:p>
            <a:r>
              <a:rPr lang="en-US" sz="3600">
                <a:solidFill>
                  <a:srgbClr val="71BCB4"/>
                </a:solidFill>
                <a:latin typeface="Arial"/>
                <a:cs typeface="Arial"/>
              </a:rPr>
              <a:t>Project Planning and Expanded Opportunities </a:t>
            </a:r>
            <a:br>
              <a:rPr lang="en-US" sz="3600">
                <a:solidFill>
                  <a:srgbClr val="71BCB4"/>
                </a:solidFill>
                <a:latin typeface="Arial"/>
                <a:cs typeface="Arial"/>
              </a:rPr>
            </a:br>
            <a:r>
              <a:rPr lang="en-US" sz="3600">
                <a:solidFill>
                  <a:srgbClr val="71BCB4"/>
                </a:solidFill>
                <a:latin typeface="Arial"/>
                <a:cs typeface="Arial"/>
              </a:rPr>
              <a:t>to Improve Water Quality Benefits</a:t>
            </a:r>
            <a:endParaRPr lang="en-US" sz="3600">
              <a:solidFill>
                <a:srgbClr val="71BCB4"/>
              </a:solidFill>
            </a:endParaRPr>
          </a:p>
        </p:txBody>
      </p:sp>
      <p:graphicFrame>
        <p:nvGraphicFramePr>
          <p:cNvPr id="4" name="Content Placeholder 3">
            <a:extLst>
              <a:ext uri="{FF2B5EF4-FFF2-40B4-BE49-F238E27FC236}">
                <a16:creationId xmlns:a16="http://schemas.microsoft.com/office/drawing/2014/main" id="{0AFB49E9-0C20-EA5C-952E-5BDBA63D1DE7}"/>
              </a:ext>
            </a:extLst>
          </p:cNvPr>
          <p:cNvGraphicFramePr>
            <a:graphicFrameLocks noGrp="1"/>
          </p:cNvGraphicFramePr>
          <p:nvPr>
            <p:ph idx="1"/>
            <p:extLst>
              <p:ext uri="{D42A27DB-BD31-4B8C-83A1-F6EECF244321}">
                <p14:modId xmlns:p14="http://schemas.microsoft.com/office/powerpoint/2010/main" val="505837037"/>
              </p:ext>
            </p:extLst>
          </p:nvPr>
        </p:nvGraphicFramePr>
        <p:xfrm>
          <a:off x="152400" y="2130249"/>
          <a:ext cx="11506200" cy="4194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10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4F57-8547-C583-8147-6ECBE62AA728}"/>
              </a:ext>
            </a:extLst>
          </p:cNvPr>
          <p:cNvSpPr>
            <a:spLocks noGrp="1"/>
          </p:cNvSpPr>
          <p:nvPr>
            <p:ph type="title"/>
          </p:nvPr>
        </p:nvSpPr>
        <p:spPr>
          <a:xfrm>
            <a:off x="152400" y="304800"/>
            <a:ext cx="11887200" cy="1112838"/>
          </a:xfrm>
        </p:spPr>
        <p:txBody>
          <a:bodyPr anchor="ctr">
            <a:normAutofit/>
          </a:bodyPr>
          <a:lstStyle/>
          <a:p>
            <a:r>
              <a:rPr lang="en-US"/>
              <a:t>What’s Next?</a:t>
            </a:r>
          </a:p>
        </p:txBody>
      </p:sp>
      <p:graphicFrame>
        <p:nvGraphicFramePr>
          <p:cNvPr id="5" name="Content Placeholder 2">
            <a:extLst>
              <a:ext uri="{FF2B5EF4-FFF2-40B4-BE49-F238E27FC236}">
                <a16:creationId xmlns:a16="http://schemas.microsoft.com/office/drawing/2014/main" id="{FFB2B406-B868-9F11-F0EB-BBD4D3AE410C}"/>
              </a:ext>
            </a:extLst>
          </p:cNvPr>
          <p:cNvGraphicFramePr>
            <a:graphicFrameLocks noGrp="1"/>
          </p:cNvGraphicFramePr>
          <p:nvPr>
            <p:ph idx="1"/>
            <p:extLst>
              <p:ext uri="{D42A27DB-BD31-4B8C-83A1-F6EECF244321}">
                <p14:modId xmlns:p14="http://schemas.microsoft.com/office/powerpoint/2010/main" val="3459022265"/>
              </p:ext>
            </p:extLst>
          </p:nvPr>
        </p:nvGraphicFramePr>
        <p:xfrm>
          <a:off x="152400" y="1600201"/>
          <a:ext cx="11887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23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F648-58AA-C850-11AE-966CDC554619}"/>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a:solidFill>
                  <a:schemeClr val="bg1"/>
                </a:solidFill>
              </a:rPr>
              <a:t>Title VI and alternate formats </a:t>
            </a:r>
            <a:endParaRPr lang="en-US"/>
          </a:p>
        </p:txBody>
      </p:sp>
      <p:sp>
        <p:nvSpPr>
          <p:cNvPr id="3" name="Content Placeholder 2">
            <a:extLst>
              <a:ext uri="{FF2B5EF4-FFF2-40B4-BE49-F238E27FC236}">
                <a16:creationId xmlns:a16="http://schemas.microsoft.com/office/drawing/2014/main" id="{0FBBB871-1594-44D9-A45A-C281038EE3DD}"/>
              </a:ext>
              <a:ext uri="{C183D7F6-B498-43B3-948B-1728B52AA6E4}">
                <adec:decorative xmlns:adec="http://schemas.microsoft.com/office/drawing/2017/decorative" val="0"/>
              </a:ext>
            </a:extLst>
          </p:cNvPr>
          <p:cNvSpPr>
            <a:spLocks noGrp="1"/>
          </p:cNvSpPr>
          <p:nvPr>
            <p:ph idx="1"/>
          </p:nvPr>
        </p:nvSpPr>
        <p:spPr/>
        <p:txBody>
          <a:bodyPr/>
          <a:lstStyle/>
          <a:p>
            <a:pPr marL="0" indent="0">
              <a:spcBef>
                <a:spcPts val="0"/>
              </a:spcBef>
              <a:buNone/>
              <a:tabLst>
                <a:tab pos="2971800" algn="ctr"/>
                <a:tab pos="5943600" algn="r"/>
              </a:tabLst>
            </a:pPr>
            <a:r>
              <a:rPr lang="en-US" sz="1800">
                <a:ea typeface="Times New Roman" panose="02020603050405020304" pitchFamily="18" charset="0"/>
              </a:rPr>
              <a:t>DEQ does not discriminate on the basis of race, color, national origin, disability, age, sex, religion, sexual orientation, gender identity, or marital status in the administration of its programs and activities. </a:t>
            </a:r>
          </a:p>
          <a:p>
            <a:pPr marL="0" indent="0">
              <a:spcBef>
                <a:spcPts val="0"/>
              </a:spcBef>
              <a:buNone/>
              <a:tabLst>
                <a:tab pos="2971800" algn="ctr"/>
                <a:tab pos="5943600" algn="r"/>
              </a:tabLst>
            </a:pPr>
            <a:endParaRPr lang="en-US" sz="1800">
              <a:ea typeface="Times New Roman" panose="02020603050405020304" pitchFamily="18" charset="0"/>
            </a:endParaRPr>
          </a:p>
          <a:p>
            <a:pPr marL="0" indent="0">
              <a:spcBef>
                <a:spcPts val="0"/>
              </a:spcBef>
              <a:buNone/>
              <a:tabLst>
                <a:tab pos="2971800" algn="ctr"/>
                <a:tab pos="5943600" algn="r"/>
              </a:tabLst>
            </a:pPr>
            <a:r>
              <a:rPr lang="en-US" sz="1800">
                <a:ea typeface="Times New Roman" panose="02020603050405020304" pitchFamily="18" charset="0"/>
              </a:rPr>
              <a:t>Visit DEQ’s </a:t>
            </a:r>
            <a:r>
              <a:rPr lang="en-US" sz="1800" u="sng">
                <a:solidFill>
                  <a:schemeClr val="accent1">
                    <a:lumMod val="20000"/>
                    <a:lumOff val="80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Civil Rights and Environmental Justice page</a:t>
            </a:r>
            <a:r>
              <a:rPr lang="en-US" sz="1800" u="sng">
                <a:solidFill>
                  <a:schemeClr val="accent1">
                    <a:lumMod val="20000"/>
                    <a:lumOff val="80000"/>
                  </a:schemeClr>
                </a:solidFill>
                <a:ea typeface="Times New Roman" panose="02020603050405020304" pitchFamily="18" charset="0"/>
              </a:rPr>
              <a:t>.</a:t>
            </a:r>
            <a:endParaRPr lang="en-US" sz="1800">
              <a:solidFill>
                <a:schemeClr val="accent1">
                  <a:lumMod val="20000"/>
                  <a:lumOff val="80000"/>
                </a:schemeClr>
              </a:solidFill>
              <a:ea typeface="Times New Roman" panose="02020603050405020304" pitchFamily="18" charset="0"/>
            </a:endParaRPr>
          </a:p>
          <a:p>
            <a:pPr marL="0" indent="0">
              <a:spcBef>
                <a:spcPts val="0"/>
              </a:spcBef>
              <a:buNone/>
              <a:tabLst>
                <a:tab pos="2971800" algn="ctr"/>
                <a:tab pos="5943600" algn="r"/>
              </a:tabLst>
            </a:pPr>
            <a:endParaRPr lang="en-US" sz="1800">
              <a:solidFill>
                <a:srgbClr val="000000"/>
              </a:solidFill>
              <a:ea typeface="Times New Roman" panose="02020603050405020304" pitchFamily="18" charset="0"/>
            </a:endParaRPr>
          </a:p>
          <a:p>
            <a:pPr marL="0" marR="0" indent="0">
              <a:spcBef>
                <a:spcPts val="600"/>
              </a:spcBef>
              <a:spcAft>
                <a:spcPts val="0"/>
              </a:spcAft>
              <a:buNone/>
            </a:pPr>
            <a:r>
              <a:rPr lang="en-US" sz="1800" u="sng">
                <a:solidFill>
                  <a:schemeClr val="accent1">
                    <a:lumMod val="20000"/>
                    <a:lumOff val="80000"/>
                  </a:schemeClr>
                </a:solidFill>
                <a:effectLst/>
                <a:hlinkClick r:id="rId2">
                  <a:extLst>
                    <a:ext uri="{A12FA001-AC4F-418D-AE19-62706E023703}">
                      <ahyp:hlinkClr xmlns:ahyp="http://schemas.microsoft.com/office/drawing/2018/hyperlinkcolor" val="tx"/>
                    </a:ext>
                  </a:extLst>
                </a:hlinkClick>
              </a:rPr>
              <a:t>Español</a:t>
            </a:r>
            <a:r>
              <a:rPr lang="en-US" sz="1800">
                <a:solidFill>
                  <a:schemeClr val="accent1">
                    <a:lumMod val="20000"/>
                    <a:lumOff val="80000"/>
                  </a:schemeClr>
                </a:solidFill>
                <a:effectLst/>
              </a:rPr>
              <a:t> </a:t>
            </a:r>
            <a:r>
              <a:rPr lang="en-US" sz="1800">
                <a:solidFill>
                  <a:schemeClr val="accent2">
                    <a:lumMod val="20000"/>
                    <a:lumOff val="80000"/>
                  </a:schemeClr>
                </a:solidFill>
                <a:effectLst/>
                <a:latin typeface="Segoe UI" panose="020B0502040204020203" pitchFamily="34" charset="0"/>
                <a:cs typeface="+mn-cs"/>
              </a:rPr>
              <a:t> |  </a:t>
            </a:r>
            <a:r>
              <a:rPr lang="en-US" sz="1800" u="sng">
                <a:solidFill>
                  <a:schemeClr val="accent1">
                    <a:lumMod val="20000"/>
                    <a:lumOff val="80000"/>
                  </a:schemeClr>
                </a:solidFill>
                <a:effectLst/>
                <a:hlinkClick r:id="rId2">
                  <a:extLst>
                    <a:ext uri="{A12FA001-AC4F-418D-AE19-62706E023703}">
                      <ahyp:hlinkClr xmlns:ahyp="http://schemas.microsoft.com/office/drawing/2018/hyperlinkcolor" val="tx"/>
                    </a:ext>
                  </a:extLst>
                </a:hlinkClick>
              </a:rPr>
              <a:t>한국어</a:t>
            </a:r>
            <a:r>
              <a:rPr lang="en-US" sz="1800">
                <a:solidFill>
                  <a:schemeClr val="accent2">
                    <a:lumMod val="20000"/>
                    <a:lumOff val="80000"/>
                  </a:schemeClr>
                </a:solidFill>
                <a:effectLst/>
                <a:latin typeface="Segoe UI" panose="020B0502040204020203" pitchFamily="34" charset="0"/>
                <a:ea typeface="Malgun Gothic" panose="020B0503020000020004" pitchFamily="34" charset="-127"/>
                <a:cs typeface="+mn-cs"/>
              </a:rPr>
              <a:t>  </a:t>
            </a:r>
            <a:r>
              <a:rPr lang="en-US" sz="1800">
                <a:solidFill>
                  <a:schemeClr val="accent2">
                    <a:lumMod val="20000"/>
                    <a:lumOff val="80000"/>
                  </a:schemeClr>
                </a:solidFill>
                <a:effectLst/>
                <a:latin typeface="Segoe UI" panose="020B0502040204020203" pitchFamily="34" charset="0"/>
                <a:ea typeface="SimSun" panose="02010600030101010101" pitchFamily="2" charset="-122"/>
                <a:cs typeface="+mn-cs"/>
              </a:rPr>
              <a:t>| </a:t>
            </a:r>
            <a:r>
              <a:rPr lang="en-US" sz="1800">
                <a:solidFill>
                  <a:schemeClr val="accent2">
                    <a:lumMod val="20000"/>
                    <a:lumOff val="80000"/>
                  </a:schemeClr>
                </a:solidFill>
                <a:effectLst/>
                <a:latin typeface="Segoe UI" panose="020B0502040204020203" pitchFamily="34" charset="0"/>
                <a:cs typeface="+mn-cs"/>
              </a:rPr>
              <a:t> </a:t>
            </a:r>
            <a:r>
              <a:rPr lang="en-US" sz="1800" u="sng">
                <a:solidFill>
                  <a:schemeClr val="accent1">
                    <a:lumMod val="20000"/>
                    <a:lumOff val="80000"/>
                  </a:schemeClr>
                </a:solidFill>
                <a:effectLst/>
                <a:latin typeface="MS Mincho" panose="02020609040205080304" pitchFamily="49" charset="-128"/>
                <a:cs typeface="+mn-cs"/>
                <a:hlinkClick r:id="rId2">
                  <a:extLst>
                    <a:ext uri="{A12FA001-AC4F-418D-AE19-62706E023703}">
                      <ahyp:hlinkClr xmlns:ahyp="http://schemas.microsoft.com/office/drawing/2018/hyperlinkcolor" val="tx"/>
                    </a:ext>
                  </a:extLst>
                </a:hlinkClick>
              </a:rPr>
              <a:t>繁體中文</a:t>
            </a:r>
            <a:r>
              <a:rPr lang="en-US" sz="1800">
                <a:solidFill>
                  <a:schemeClr val="accent2">
                    <a:lumMod val="20000"/>
                    <a:lumOff val="80000"/>
                  </a:schemeClr>
                </a:solidFill>
                <a:effectLst/>
                <a:latin typeface="Segoe UI" panose="020B0502040204020203" pitchFamily="34" charset="0"/>
                <a:ea typeface="MS Mincho" panose="02020609040205080304" pitchFamily="49" charset="-128"/>
                <a:cs typeface="+mn-cs"/>
              </a:rPr>
              <a:t>  |  </a:t>
            </a:r>
            <a:r>
              <a:rPr lang="en-US" sz="1800" u="sng">
                <a:solidFill>
                  <a:schemeClr val="accent1">
                    <a:lumMod val="20000"/>
                    <a:lumOff val="80000"/>
                  </a:schemeClr>
                </a:solidFill>
                <a:effectLst/>
                <a:hlinkClick r:id="rId2">
                  <a:extLst>
                    <a:ext uri="{A12FA001-AC4F-418D-AE19-62706E023703}">
                      <ahyp:hlinkClr xmlns:ahyp="http://schemas.microsoft.com/office/drawing/2018/hyperlinkcolor" val="tx"/>
                    </a:ext>
                  </a:extLst>
                </a:hlinkClick>
              </a:rPr>
              <a:t>Pусский</a:t>
            </a:r>
            <a:r>
              <a:rPr lang="en-US" sz="1800">
                <a:solidFill>
                  <a:schemeClr val="accent2">
                    <a:lumMod val="20000"/>
                    <a:lumOff val="80000"/>
                  </a:schemeClr>
                </a:solidFill>
                <a:effectLst/>
                <a:latin typeface="Segoe UI" panose="020B0502040204020203" pitchFamily="34" charset="0"/>
                <a:cs typeface="+mn-cs"/>
              </a:rPr>
              <a:t>  </a:t>
            </a:r>
            <a:r>
              <a:rPr lang="en-US" sz="1800">
                <a:solidFill>
                  <a:schemeClr val="accent2">
                    <a:lumMod val="20000"/>
                    <a:lumOff val="80000"/>
                  </a:schemeClr>
                </a:solidFill>
                <a:effectLst/>
                <a:latin typeface="Segoe UI" panose="020B0502040204020203" pitchFamily="34" charset="0"/>
                <a:ea typeface="MS Mincho" panose="02020609040205080304" pitchFamily="49" charset="-128"/>
                <a:cs typeface="+mn-cs"/>
              </a:rPr>
              <a:t>|  </a:t>
            </a:r>
            <a:r>
              <a:rPr lang="en-US" sz="1800" u="sng">
                <a:solidFill>
                  <a:schemeClr val="accent1">
                    <a:lumMod val="20000"/>
                    <a:lumOff val="80000"/>
                  </a:schemeClr>
                </a:solidFill>
                <a:effectLst/>
                <a:hlinkClick r:id="rId2">
                  <a:extLst>
                    <a:ext uri="{A12FA001-AC4F-418D-AE19-62706E023703}">
                      <ahyp:hlinkClr xmlns:ahyp="http://schemas.microsoft.com/office/drawing/2018/hyperlinkcolor" val="tx"/>
                    </a:ext>
                  </a:extLst>
                </a:hlinkClick>
              </a:rPr>
              <a:t>Tiếng Việt</a:t>
            </a:r>
            <a:r>
              <a:rPr lang="en-US" sz="1800" u="none" strike="noStrike">
                <a:solidFill>
                  <a:schemeClr val="accent2">
                    <a:lumMod val="20000"/>
                    <a:lumOff val="80000"/>
                  </a:schemeClr>
                </a:solidFill>
                <a:effectLst/>
              </a:rPr>
              <a:t>  </a:t>
            </a:r>
            <a:r>
              <a:rPr lang="en-US" sz="1800" u="none" strike="noStrike">
                <a:solidFill>
                  <a:schemeClr val="accent2">
                    <a:lumMod val="20000"/>
                    <a:lumOff val="80000"/>
                  </a:schemeClr>
                </a:solidFill>
                <a:effectLst/>
                <a:latin typeface="Segoe UI" panose="020B0502040204020203" pitchFamily="34" charset="0"/>
                <a:cs typeface="+mn-cs"/>
              </a:rPr>
              <a:t>|  </a:t>
            </a:r>
            <a:r>
              <a:rPr lang="ar-SA" sz="1800" u="sng">
                <a:solidFill>
                  <a:schemeClr val="accent1">
                    <a:lumMod val="20000"/>
                    <a:lumOff val="80000"/>
                  </a:schemeClr>
                </a:solidFill>
                <a:effectLst/>
                <a:latin typeface="Segoe UI" panose="020B0502040204020203" pitchFamily="34" charset="0"/>
                <a:cs typeface="+mn-cs"/>
                <a:hlinkClick r:id="rId2">
                  <a:extLst>
                    <a:ext uri="{A12FA001-AC4F-418D-AE19-62706E023703}">
                      <ahyp:hlinkClr xmlns:ahyp="http://schemas.microsoft.com/office/drawing/2018/hyperlinkcolor" val="tx"/>
                    </a:ext>
                  </a:extLst>
                </a:hlinkClick>
              </a:rPr>
              <a:t>العربية</a:t>
            </a:r>
            <a:endParaRPr lang="en-US" sz="1800">
              <a:solidFill>
                <a:schemeClr val="accent1">
                  <a:lumMod val="20000"/>
                  <a:lumOff val="80000"/>
                </a:schemeClr>
              </a:solidFill>
              <a:effectLst/>
              <a:latin typeface="Segoe UI" panose="020B0502040204020203" pitchFamily="34" charset="0"/>
              <a:cs typeface="+mn-cs"/>
            </a:endParaRPr>
          </a:p>
          <a:p>
            <a:pPr marL="0" marR="0" indent="0">
              <a:spcBef>
                <a:spcPts val="0"/>
              </a:spcBef>
              <a:spcAft>
                <a:spcPts val="0"/>
              </a:spcAft>
              <a:buNone/>
              <a:tabLst>
                <a:tab pos="2971800" algn="ctr"/>
                <a:tab pos="5943600" algn="r"/>
              </a:tabLst>
            </a:pPr>
            <a:r>
              <a:rPr lang="en-US" sz="1800">
                <a:solidFill>
                  <a:schemeClr val="accent2">
                    <a:lumMod val="20000"/>
                    <a:lumOff val="80000"/>
                  </a:schemeClr>
                </a:solidFill>
                <a:effectLst/>
                <a:latin typeface="Arial" panose="020B0604020202020204" pitchFamily="34" charset="0"/>
                <a:ea typeface="Times New Roman" panose="02020603050405020304" pitchFamily="18" charset="0"/>
              </a:rPr>
              <a:t>Contact: 800-452-4011  |  TTY: 711  |  </a:t>
            </a:r>
            <a:r>
              <a:rPr lang="en-US" sz="1800" u="sng">
                <a:solidFill>
                  <a:schemeClr val="accent1">
                    <a:lumMod val="20000"/>
                    <a:lumOff val="80000"/>
                  </a:schemeClr>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deqinfo@deq.</a:t>
            </a:r>
            <a:r>
              <a:rPr lang="en-US" sz="1800" u="sng">
                <a:solidFill>
                  <a:schemeClr val="accent1">
                    <a:lumMod val="20000"/>
                    <a:lumOff val="80000"/>
                  </a:schemeClr>
                </a:solidFill>
                <a:ea typeface="Times New Roman" panose="02020603050405020304" pitchFamily="18" charset="0"/>
                <a:hlinkClick r:id="rId3">
                  <a:extLst>
                    <a:ext uri="{A12FA001-AC4F-418D-AE19-62706E023703}">
                      <ahyp:hlinkClr xmlns:ahyp="http://schemas.microsoft.com/office/drawing/2018/hyperlinkcolor" val="tx"/>
                    </a:ext>
                  </a:extLst>
                </a:hlinkClick>
              </a:rPr>
              <a:t>o</a:t>
            </a:r>
            <a:r>
              <a:rPr lang="en-US" sz="1800" u="sng">
                <a:solidFill>
                  <a:schemeClr val="accent1">
                    <a:lumMod val="20000"/>
                    <a:lumOff val="80000"/>
                  </a:schemeClr>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regon.gov</a:t>
            </a:r>
            <a:r>
              <a:rPr lang="en-US" sz="1800">
                <a:solidFill>
                  <a:schemeClr val="accent2">
                    <a:lumMod val="20000"/>
                    <a:lumOff val="80000"/>
                  </a:schemeClr>
                </a:solidFill>
                <a:effectLst/>
                <a:latin typeface="Arial" panose="020B0604020202020204" pitchFamily="34" charset="0"/>
                <a:ea typeface="Times New Roman" panose="02020603050405020304" pitchFamily="18" charset="0"/>
              </a:rPr>
              <a:t> </a:t>
            </a:r>
          </a:p>
          <a:p>
            <a:pPr marL="0" indent="0">
              <a:buNone/>
            </a:pPr>
            <a:endParaRPr lang="en-US"/>
          </a:p>
        </p:txBody>
      </p:sp>
    </p:spTree>
    <p:extLst>
      <p:ext uri="{BB962C8B-B14F-4D97-AF65-F5344CB8AC3E}">
        <p14:creationId xmlns:p14="http://schemas.microsoft.com/office/powerpoint/2010/main" val="225111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7586-5AAA-4902-AF3D-656AF70223D6}"/>
              </a:ext>
            </a:extLst>
          </p:cNvPr>
          <p:cNvSpPr>
            <a:spLocks noGrp="1"/>
          </p:cNvSpPr>
          <p:nvPr>
            <p:ph type="title"/>
          </p:nvPr>
        </p:nvSpPr>
        <p:spPr>
          <a:xfrm>
            <a:off x="152400" y="304800"/>
            <a:ext cx="11887200" cy="1112838"/>
          </a:xfrm>
        </p:spPr>
        <p:txBody>
          <a:bodyPr anchor="ctr">
            <a:normAutofit/>
          </a:bodyPr>
          <a:lstStyle/>
          <a:p>
            <a:pPr>
              <a:lnSpc>
                <a:spcPct val="90000"/>
              </a:lnSpc>
            </a:pPr>
            <a:r>
              <a:rPr lang="en-US" sz="3700"/>
              <a:t>Oregon CWSRF Program Enhancements and Impacts Session Overview</a:t>
            </a:r>
          </a:p>
        </p:txBody>
      </p:sp>
      <p:graphicFrame>
        <p:nvGraphicFramePr>
          <p:cNvPr id="5" name="Content Placeholder 2">
            <a:extLst>
              <a:ext uri="{FF2B5EF4-FFF2-40B4-BE49-F238E27FC236}">
                <a16:creationId xmlns:a16="http://schemas.microsoft.com/office/drawing/2014/main" id="{FD5B485F-5D99-0477-60A6-558E1C19F3C1}"/>
              </a:ext>
            </a:extLst>
          </p:cNvPr>
          <p:cNvGraphicFramePr>
            <a:graphicFrameLocks noGrp="1"/>
          </p:cNvGraphicFramePr>
          <p:nvPr>
            <p:ph idx="1"/>
            <p:extLst>
              <p:ext uri="{D42A27DB-BD31-4B8C-83A1-F6EECF244321}">
                <p14:modId xmlns:p14="http://schemas.microsoft.com/office/powerpoint/2010/main" val="2880185668"/>
              </p:ext>
            </p:extLst>
          </p:nvPr>
        </p:nvGraphicFramePr>
        <p:xfrm>
          <a:off x="152400" y="1600201"/>
          <a:ext cx="11887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94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7586-5AAA-4902-AF3D-656AF70223D6}"/>
              </a:ext>
            </a:extLst>
          </p:cNvPr>
          <p:cNvSpPr>
            <a:spLocks noGrp="1"/>
          </p:cNvSpPr>
          <p:nvPr>
            <p:ph type="title"/>
          </p:nvPr>
        </p:nvSpPr>
        <p:spPr>
          <a:xfrm>
            <a:off x="152400" y="76200"/>
            <a:ext cx="11885084" cy="1143000"/>
          </a:xfrm>
        </p:spPr>
        <p:txBody>
          <a:bodyPr anchor="ctr">
            <a:normAutofit/>
          </a:bodyPr>
          <a:lstStyle/>
          <a:p>
            <a:r>
              <a:rPr lang="en-US"/>
              <a:t>Oregon Context</a:t>
            </a:r>
          </a:p>
        </p:txBody>
      </p:sp>
      <p:graphicFrame>
        <p:nvGraphicFramePr>
          <p:cNvPr id="5" name="Content Placeholder 2">
            <a:extLst>
              <a:ext uri="{FF2B5EF4-FFF2-40B4-BE49-F238E27FC236}">
                <a16:creationId xmlns:a16="http://schemas.microsoft.com/office/drawing/2014/main" id="{F98B3D3D-3FF7-BD2B-6DA3-4ACD118A1AA9}"/>
              </a:ext>
            </a:extLst>
          </p:cNvPr>
          <p:cNvGraphicFramePr>
            <a:graphicFrameLocks noGrp="1"/>
          </p:cNvGraphicFramePr>
          <p:nvPr>
            <p:ph sz="quarter" idx="4"/>
            <p:extLst>
              <p:ext uri="{D42A27DB-BD31-4B8C-83A1-F6EECF244321}">
                <p14:modId xmlns:p14="http://schemas.microsoft.com/office/powerpoint/2010/main" val="371572348"/>
              </p:ext>
            </p:extLst>
          </p:nvPr>
        </p:nvGraphicFramePr>
        <p:xfrm>
          <a:off x="152400" y="1219200"/>
          <a:ext cx="11885084"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9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7586-5AAA-4902-AF3D-656AF70223D6}"/>
              </a:ext>
            </a:extLst>
          </p:cNvPr>
          <p:cNvSpPr>
            <a:spLocks noGrp="1"/>
          </p:cNvSpPr>
          <p:nvPr>
            <p:ph type="title"/>
          </p:nvPr>
        </p:nvSpPr>
        <p:spPr>
          <a:xfrm>
            <a:off x="152400" y="304800"/>
            <a:ext cx="11887200" cy="1112838"/>
          </a:xfrm>
        </p:spPr>
        <p:txBody>
          <a:bodyPr anchor="ctr">
            <a:normAutofit/>
          </a:bodyPr>
          <a:lstStyle/>
          <a:p>
            <a:pPr>
              <a:lnSpc>
                <a:spcPct val="90000"/>
              </a:lnSpc>
            </a:pPr>
            <a:r>
              <a:rPr lang="en-US" sz="3700"/>
              <a:t>Bipartisan Infrastructure Law Implementation Action Plan</a:t>
            </a:r>
          </a:p>
        </p:txBody>
      </p:sp>
      <p:graphicFrame>
        <p:nvGraphicFramePr>
          <p:cNvPr id="5" name="Content Placeholder 2">
            <a:extLst>
              <a:ext uri="{FF2B5EF4-FFF2-40B4-BE49-F238E27FC236}">
                <a16:creationId xmlns:a16="http://schemas.microsoft.com/office/drawing/2014/main" id="{8A0947EA-77F3-4644-FDC0-A72EA5555087}"/>
              </a:ext>
            </a:extLst>
          </p:cNvPr>
          <p:cNvGraphicFramePr>
            <a:graphicFrameLocks noGrp="1"/>
          </p:cNvGraphicFramePr>
          <p:nvPr>
            <p:ph idx="1"/>
            <p:extLst>
              <p:ext uri="{D42A27DB-BD31-4B8C-83A1-F6EECF244321}">
                <p14:modId xmlns:p14="http://schemas.microsoft.com/office/powerpoint/2010/main" val="3114216093"/>
              </p:ext>
            </p:extLst>
          </p:nvPr>
        </p:nvGraphicFramePr>
        <p:xfrm>
          <a:off x="152400" y="1646237"/>
          <a:ext cx="11887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24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7586-5AAA-4902-AF3D-656AF70223D6}"/>
              </a:ext>
            </a:extLst>
          </p:cNvPr>
          <p:cNvSpPr>
            <a:spLocks noGrp="1"/>
          </p:cNvSpPr>
          <p:nvPr>
            <p:ph type="title"/>
          </p:nvPr>
        </p:nvSpPr>
        <p:spPr>
          <a:xfrm>
            <a:off x="152400" y="304800"/>
            <a:ext cx="11887200" cy="1112838"/>
          </a:xfrm>
        </p:spPr>
        <p:txBody>
          <a:bodyPr anchor="ctr">
            <a:normAutofit/>
          </a:bodyPr>
          <a:lstStyle/>
          <a:p>
            <a:r>
              <a:rPr lang="en-US"/>
              <a:t>Principal Forgiveness</a:t>
            </a:r>
          </a:p>
        </p:txBody>
      </p:sp>
      <p:graphicFrame>
        <p:nvGraphicFramePr>
          <p:cNvPr id="5" name="Content Placeholder 2">
            <a:extLst>
              <a:ext uri="{FF2B5EF4-FFF2-40B4-BE49-F238E27FC236}">
                <a16:creationId xmlns:a16="http://schemas.microsoft.com/office/drawing/2014/main" id="{8F1FF0FA-ED58-D687-C9FE-2968C067A8C3}"/>
              </a:ext>
            </a:extLst>
          </p:cNvPr>
          <p:cNvGraphicFramePr>
            <a:graphicFrameLocks noGrp="1"/>
          </p:cNvGraphicFramePr>
          <p:nvPr>
            <p:ph idx="1"/>
            <p:extLst>
              <p:ext uri="{D42A27DB-BD31-4B8C-83A1-F6EECF244321}">
                <p14:modId xmlns:p14="http://schemas.microsoft.com/office/powerpoint/2010/main" val="2880446768"/>
              </p:ext>
            </p:extLst>
          </p:nvPr>
        </p:nvGraphicFramePr>
        <p:xfrm>
          <a:off x="152400" y="1575620"/>
          <a:ext cx="11887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85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7586-5AAA-4902-AF3D-656AF70223D6}"/>
              </a:ext>
            </a:extLst>
          </p:cNvPr>
          <p:cNvSpPr>
            <a:spLocks noGrp="1"/>
          </p:cNvSpPr>
          <p:nvPr>
            <p:ph type="title"/>
          </p:nvPr>
        </p:nvSpPr>
        <p:spPr>
          <a:xfrm>
            <a:off x="152400" y="304800"/>
            <a:ext cx="11887200" cy="1112838"/>
          </a:xfrm>
        </p:spPr>
        <p:txBody>
          <a:bodyPr anchor="ctr">
            <a:normAutofit/>
          </a:bodyPr>
          <a:lstStyle/>
          <a:p>
            <a:r>
              <a:rPr lang="en-US"/>
              <a:t>Affordability Criteria</a:t>
            </a:r>
          </a:p>
        </p:txBody>
      </p:sp>
      <p:graphicFrame>
        <p:nvGraphicFramePr>
          <p:cNvPr id="5" name="Content Placeholder 2">
            <a:extLst>
              <a:ext uri="{FF2B5EF4-FFF2-40B4-BE49-F238E27FC236}">
                <a16:creationId xmlns:a16="http://schemas.microsoft.com/office/drawing/2014/main" id="{E4AB072A-F3E8-3A2E-C0DC-48DA48D6E91D}"/>
              </a:ext>
            </a:extLst>
          </p:cNvPr>
          <p:cNvGraphicFramePr>
            <a:graphicFrameLocks noGrp="1"/>
          </p:cNvGraphicFramePr>
          <p:nvPr>
            <p:ph idx="1"/>
            <p:extLst>
              <p:ext uri="{D42A27DB-BD31-4B8C-83A1-F6EECF244321}">
                <p14:modId xmlns:p14="http://schemas.microsoft.com/office/powerpoint/2010/main" val="971255938"/>
              </p:ext>
            </p:extLst>
          </p:nvPr>
        </p:nvGraphicFramePr>
        <p:xfrm>
          <a:off x="152400" y="1600201"/>
          <a:ext cx="11887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16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7586-5AAA-4902-AF3D-656AF70223D6}"/>
              </a:ext>
            </a:extLst>
          </p:cNvPr>
          <p:cNvSpPr>
            <a:spLocks noGrp="1"/>
          </p:cNvSpPr>
          <p:nvPr>
            <p:ph type="title"/>
          </p:nvPr>
        </p:nvSpPr>
        <p:spPr>
          <a:xfrm>
            <a:off x="152400" y="304800"/>
            <a:ext cx="11887200" cy="1112838"/>
          </a:xfrm>
        </p:spPr>
        <p:txBody>
          <a:bodyPr anchor="ctr">
            <a:normAutofit/>
          </a:bodyPr>
          <a:lstStyle/>
          <a:p>
            <a:pPr>
              <a:lnSpc>
                <a:spcPct val="90000"/>
              </a:lnSpc>
            </a:pPr>
            <a:r>
              <a:rPr lang="en-US" sz="3700"/>
              <a:t>Outreach and Technical Assistance for Pipeline Development</a:t>
            </a:r>
          </a:p>
        </p:txBody>
      </p:sp>
      <p:graphicFrame>
        <p:nvGraphicFramePr>
          <p:cNvPr id="5" name="Content Placeholder 2">
            <a:extLst>
              <a:ext uri="{FF2B5EF4-FFF2-40B4-BE49-F238E27FC236}">
                <a16:creationId xmlns:a16="http://schemas.microsoft.com/office/drawing/2014/main" id="{3E225C7B-A101-133F-410C-A07812C19099}"/>
              </a:ext>
            </a:extLst>
          </p:cNvPr>
          <p:cNvGraphicFramePr>
            <a:graphicFrameLocks noGrp="1"/>
          </p:cNvGraphicFramePr>
          <p:nvPr>
            <p:ph idx="1"/>
            <p:extLst>
              <p:ext uri="{D42A27DB-BD31-4B8C-83A1-F6EECF244321}">
                <p14:modId xmlns:p14="http://schemas.microsoft.com/office/powerpoint/2010/main" val="2203745598"/>
              </p:ext>
            </p:extLst>
          </p:nvPr>
        </p:nvGraphicFramePr>
        <p:xfrm>
          <a:off x="152400" y="1600201"/>
          <a:ext cx="11887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71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CC51-E3F8-2D2E-8E04-EDBC11477003}"/>
              </a:ext>
            </a:extLst>
          </p:cNvPr>
          <p:cNvSpPr>
            <a:spLocks noGrp="1"/>
          </p:cNvSpPr>
          <p:nvPr>
            <p:ph type="title"/>
          </p:nvPr>
        </p:nvSpPr>
        <p:spPr>
          <a:solidFill>
            <a:srgbClr val="71BCB4"/>
          </a:solidFill>
        </p:spPr>
        <p:txBody>
          <a:bodyPr>
            <a:normAutofit/>
          </a:bodyPr>
          <a:lstStyle/>
          <a:p>
            <a:pPr algn="ctr"/>
            <a:r>
              <a:rPr lang="en-US">
                <a:solidFill>
                  <a:schemeClr val="bg1"/>
                </a:solidFill>
                <a:latin typeface="Arial"/>
                <a:cs typeface="Arial"/>
              </a:rPr>
              <a:t>Agency Changes: Staffing and Structures</a:t>
            </a:r>
          </a:p>
        </p:txBody>
      </p:sp>
      <p:sp>
        <p:nvSpPr>
          <p:cNvPr id="3" name="Text Placeholder 2">
            <a:extLst>
              <a:ext uri="{FF2B5EF4-FFF2-40B4-BE49-F238E27FC236}">
                <a16:creationId xmlns:a16="http://schemas.microsoft.com/office/drawing/2014/main" id="{31663801-09D0-24D2-F703-8B071A5970FC}"/>
              </a:ext>
            </a:extLst>
          </p:cNvPr>
          <p:cNvSpPr>
            <a:spLocks noGrp="1"/>
          </p:cNvSpPr>
          <p:nvPr>
            <p:ph type="body" idx="1"/>
          </p:nvPr>
        </p:nvSpPr>
        <p:spPr>
          <a:xfrm>
            <a:off x="152400" y="1542169"/>
            <a:ext cx="5844117" cy="639762"/>
          </a:xfrm>
        </p:spPr>
        <p:txBody>
          <a:bodyPr>
            <a:normAutofit/>
          </a:bodyPr>
          <a:lstStyle/>
          <a:p>
            <a:pPr algn="ctr"/>
            <a:r>
              <a:rPr lang="en-US" sz="2800">
                <a:solidFill>
                  <a:srgbClr val="71BCB4"/>
                </a:solidFill>
                <a:latin typeface="Arial"/>
                <a:cs typeface="Arial"/>
              </a:rPr>
              <a:t>New People</a:t>
            </a:r>
            <a:endParaRPr lang="en-US" sz="2800">
              <a:solidFill>
                <a:srgbClr val="71BCB4"/>
              </a:solidFill>
            </a:endParaRPr>
          </a:p>
        </p:txBody>
      </p:sp>
      <p:sp>
        <p:nvSpPr>
          <p:cNvPr id="4" name="Content Placeholder 3">
            <a:extLst>
              <a:ext uri="{FF2B5EF4-FFF2-40B4-BE49-F238E27FC236}">
                <a16:creationId xmlns:a16="http://schemas.microsoft.com/office/drawing/2014/main" id="{89FBA624-729B-00FA-D923-16985B292F6D}"/>
              </a:ext>
            </a:extLst>
          </p:cNvPr>
          <p:cNvSpPr>
            <a:spLocks noGrp="1"/>
          </p:cNvSpPr>
          <p:nvPr>
            <p:ph sz="half" idx="2"/>
          </p:nvPr>
        </p:nvSpPr>
        <p:spPr>
          <a:xfrm>
            <a:off x="152400" y="2167820"/>
            <a:ext cx="5844117" cy="3605565"/>
          </a:xfrm>
        </p:spPr>
        <p:txBody>
          <a:bodyPr vert="horz" lIns="91440" tIns="45720" rIns="91440" bIns="45720" rtlCol="0" anchor="t">
            <a:normAutofit fontScale="92500" lnSpcReduction="20000"/>
          </a:bodyPr>
          <a:lstStyle/>
          <a:p>
            <a:pPr marL="0" indent="0" algn="ctr">
              <a:buNone/>
            </a:pPr>
            <a:endParaRPr lang="en-US" dirty="0">
              <a:solidFill>
                <a:srgbClr val="00907E"/>
              </a:solidFill>
              <a:latin typeface="Arial"/>
              <a:cs typeface="Arial"/>
            </a:endParaRPr>
          </a:p>
          <a:p>
            <a:r>
              <a:rPr lang="en-US" dirty="0">
                <a:latin typeface="Arial"/>
                <a:cs typeface="Arial"/>
              </a:rPr>
              <a:t>Headquarters: 100% new staff or staff in new positions since October 2021.</a:t>
            </a:r>
            <a:br>
              <a:rPr lang="en-US" dirty="0"/>
            </a:br>
            <a:endParaRPr lang="en-US" dirty="0">
              <a:latin typeface="Arial"/>
              <a:cs typeface="Arial"/>
            </a:endParaRPr>
          </a:p>
          <a:p>
            <a:r>
              <a:rPr lang="en-US" dirty="0">
                <a:latin typeface="Arial"/>
                <a:cs typeface="Arial"/>
              </a:rPr>
              <a:t>In Fall 2023 most staff and managers statewide had between 3 months and 2.5 years of experience with the Program.</a:t>
            </a:r>
            <a:endParaRPr lang="en-US" dirty="0"/>
          </a:p>
          <a:p>
            <a:pPr marL="0" indent="0">
              <a:buNone/>
            </a:pPr>
            <a:endParaRPr lang="en-US" dirty="0">
              <a:latin typeface="Arial"/>
              <a:cs typeface="Arial"/>
            </a:endParaRPr>
          </a:p>
          <a:p>
            <a:r>
              <a:rPr lang="en-US" dirty="0">
                <a:latin typeface="Arial"/>
                <a:cs typeface="Arial"/>
              </a:rPr>
              <a:t>New energy and commitment to the mission</a:t>
            </a:r>
            <a:br>
              <a:rPr lang="en-US" sz="3200" dirty="0">
                <a:latin typeface="Arial"/>
                <a:cs typeface="Arial"/>
              </a:rPr>
            </a:br>
            <a:endParaRPr lang="en-US" sz="3200" dirty="0">
              <a:solidFill>
                <a:srgbClr val="000000"/>
              </a:solidFill>
              <a:latin typeface="Arial"/>
              <a:cs typeface="Arial"/>
            </a:endParaRPr>
          </a:p>
          <a:p>
            <a:endParaRPr lang="en-US" dirty="0">
              <a:latin typeface="Arial"/>
              <a:cs typeface="Arial"/>
            </a:endParaRPr>
          </a:p>
          <a:p>
            <a:endParaRPr lang="en-US" dirty="0"/>
          </a:p>
          <a:p>
            <a:endParaRPr lang="en-US" dirty="0"/>
          </a:p>
          <a:p>
            <a:pPr marL="0" indent="0">
              <a:buNone/>
            </a:pPr>
            <a:endParaRPr lang="en-US" dirty="0">
              <a:latin typeface="Arial"/>
              <a:cs typeface="Arial"/>
            </a:endParaRPr>
          </a:p>
        </p:txBody>
      </p:sp>
      <p:sp>
        <p:nvSpPr>
          <p:cNvPr id="5" name="Text Placeholder 4">
            <a:extLst>
              <a:ext uri="{FF2B5EF4-FFF2-40B4-BE49-F238E27FC236}">
                <a16:creationId xmlns:a16="http://schemas.microsoft.com/office/drawing/2014/main" id="{EA5272DF-50C8-307D-2898-A6F3178C5FC1}"/>
              </a:ext>
            </a:extLst>
          </p:cNvPr>
          <p:cNvSpPr>
            <a:spLocks noGrp="1"/>
          </p:cNvSpPr>
          <p:nvPr>
            <p:ph type="body" sz="quarter" idx="3"/>
          </p:nvPr>
        </p:nvSpPr>
        <p:spPr/>
        <p:txBody>
          <a:bodyPr>
            <a:normAutofit/>
          </a:bodyPr>
          <a:lstStyle/>
          <a:p>
            <a:pPr algn="ctr"/>
            <a:r>
              <a:rPr lang="en-US" sz="2800">
                <a:solidFill>
                  <a:srgbClr val="71BCB4"/>
                </a:solidFill>
              </a:rPr>
              <a:t>New Opportunities</a:t>
            </a:r>
            <a:endParaRPr lang="en-US">
              <a:solidFill>
                <a:srgbClr val="71BCB4"/>
              </a:solidFill>
            </a:endParaRPr>
          </a:p>
        </p:txBody>
      </p:sp>
      <p:sp>
        <p:nvSpPr>
          <p:cNvPr id="6" name="Content Placeholder 5">
            <a:extLst>
              <a:ext uri="{FF2B5EF4-FFF2-40B4-BE49-F238E27FC236}">
                <a16:creationId xmlns:a16="http://schemas.microsoft.com/office/drawing/2014/main" id="{8D6C5668-7B4F-171B-0634-8FE5DD2832A8}"/>
              </a:ext>
            </a:extLst>
          </p:cNvPr>
          <p:cNvSpPr>
            <a:spLocks noGrp="1"/>
          </p:cNvSpPr>
          <p:nvPr>
            <p:ph sz="quarter" idx="4"/>
          </p:nvPr>
        </p:nvSpPr>
        <p:spPr/>
        <p:txBody>
          <a:bodyPr vert="horz" lIns="91440" tIns="45720" rIns="91440" bIns="45720" rtlCol="0" anchor="t">
            <a:normAutofit fontScale="92500" lnSpcReduction="20000"/>
          </a:bodyPr>
          <a:lstStyle/>
          <a:p>
            <a:pPr marL="0" indent="0">
              <a:buNone/>
            </a:pPr>
            <a:endParaRPr lang="en-US"/>
          </a:p>
          <a:p>
            <a:r>
              <a:rPr lang="en-US">
                <a:latin typeface="Arial"/>
                <a:cs typeface="Arial"/>
              </a:rPr>
              <a:t>Organizational structure to enhance communication and responsiveness</a:t>
            </a:r>
            <a:endParaRPr lang="en-US"/>
          </a:p>
          <a:p>
            <a:endParaRPr lang="en-US">
              <a:latin typeface="Arial"/>
              <a:cs typeface="Arial"/>
            </a:endParaRPr>
          </a:p>
          <a:p>
            <a:r>
              <a:rPr lang="en-US">
                <a:latin typeface="Arial"/>
                <a:cs typeface="Arial"/>
              </a:rPr>
              <a:t>New guidance and tools for staff and the public</a:t>
            </a:r>
          </a:p>
          <a:p>
            <a:pPr marL="0" indent="0">
              <a:buNone/>
            </a:pPr>
            <a:endParaRPr lang="en-US">
              <a:latin typeface="Arial"/>
              <a:cs typeface="Arial"/>
            </a:endParaRPr>
          </a:p>
          <a:p>
            <a:r>
              <a:rPr lang="en-US">
                <a:latin typeface="Arial"/>
                <a:cs typeface="Arial"/>
              </a:rPr>
              <a:t>Strengthen External partnerships</a:t>
            </a:r>
          </a:p>
        </p:txBody>
      </p:sp>
    </p:spTree>
    <p:extLst>
      <p:ext uri="{BB962C8B-B14F-4D97-AF65-F5344CB8AC3E}">
        <p14:creationId xmlns:p14="http://schemas.microsoft.com/office/powerpoint/2010/main" val="251935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7586-5AAA-4902-AF3D-656AF70223D6}"/>
              </a:ext>
            </a:extLst>
          </p:cNvPr>
          <p:cNvSpPr>
            <a:spLocks noGrp="1"/>
          </p:cNvSpPr>
          <p:nvPr>
            <p:ph type="title"/>
          </p:nvPr>
        </p:nvSpPr>
        <p:spPr>
          <a:xfrm>
            <a:off x="152400" y="274638"/>
            <a:ext cx="11885084" cy="1143000"/>
          </a:xfrm>
        </p:spPr>
        <p:txBody>
          <a:bodyPr anchor="ctr">
            <a:normAutofit/>
          </a:bodyPr>
          <a:lstStyle/>
          <a:p>
            <a:r>
              <a:rPr lang="en-US">
                <a:latin typeface="Arial"/>
                <a:cs typeface="Arial"/>
              </a:rPr>
              <a:t>Impacts from Outreach and Engagement</a:t>
            </a:r>
            <a:endParaRPr lang="en-US"/>
          </a:p>
        </p:txBody>
      </p:sp>
      <p:graphicFrame>
        <p:nvGraphicFramePr>
          <p:cNvPr id="5" name="Content Placeholder 2">
            <a:extLst>
              <a:ext uri="{FF2B5EF4-FFF2-40B4-BE49-F238E27FC236}">
                <a16:creationId xmlns:a16="http://schemas.microsoft.com/office/drawing/2014/main" id="{7BF017E6-9B0D-7BFE-F10A-E2F193A97FFC}"/>
              </a:ext>
            </a:extLst>
          </p:cNvPr>
          <p:cNvGraphicFramePr>
            <a:graphicFrameLocks noGrp="1"/>
          </p:cNvGraphicFramePr>
          <p:nvPr>
            <p:ph sz="half" idx="2"/>
            <p:extLst>
              <p:ext uri="{D42A27DB-BD31-4B8C-83A1-F6EECF244321}">
                <p14:modId xmlns:p14="http://schemas.microsoft.com/office/powerpoint/2010/main" val="3435217646"/>
              </p:ext>
            </p:extLst>
          </p:nvPr>
        </p:nvGraphicFramePr>
        <p:xfrm>
          <a:off x="152400" y="1417638"/>
          <a:ext cx="11658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872443"/>
      </p:ext>
    </p:extLst>
  </p:cSld>
  <p:clrMapOvr>
    <a:masterClrMapping/>
  </p:clrMapOvr>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Dark.potx" id="{1879AB53-D263-45F3-98AF-94734B993A19}" vid="{CBD13BF4-AAEC-417E-8CFB-7CD767C4AC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documentwasapproved xmlns="6076d197-b432-4a89-8b9d-b97676e775aa" xsi:nil="true"/>
    <SRFCategory xmlns="6076d197-b432-4a89-8b9d-b97676e775aa" xsi:nil="true"/>
    <TaxCatchAll xmlns="3f71e46e-dbdb-4936-a808-49fb891fc3e2" xsi:nil="true"/>
    <lcf76f155ced4ddcb4097134ff3c332f xmlns="6076d197-b432-4a89-8b9d-b97676e775aa">
      <Terms xmlns="http://schemas.microsoft.com/office/infopath/2007/PartnerControls"/>
    </lcf76f155ced4ddcb4097134ff3c332f>
    <Typeofdocument xmlns="6076d197-b432-4a89-8b9d-b97676e775aa" xsi:nil="true"/>
    <Internalorexternal xmlns="6076d197-b432-4a89-8b9d-b97676e775aa" xsi:nil="true"/>
    <Websitewheredocumentisposted xmlns="6076d197-b432-4a89-8b9d-b97676e775aa">
      <Url xsi:nil="true"/>
      <Description xsi:nil="true"/>
    </Websitewheredocumentisposte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0178CB431FBB44BA390DFB7A67DCC0" ma:contentTypeVersion="23" ma:contentTypeDescription="Create a new document." ma:contentTypeScope="" ma:versionID="316229faf720ecead2615927fd7267b4">
  <xsd:schema xmlns:xsd="http://www.w3.org/2001/XMLSchema" xmlns:xs="http://www.w3.org/2001/XMLSchema" xmlns:p="http://schemas.microsoft.com/office/2006/metadata/properties" xmlns:ns2="6076d197-b432-4a89-8b9d-b97676e775aa" xmlns:ns3="3f71e46e-dbdb-4936-a808-49fb891fc3e2" targetNamespace="http://schemas.microsoft.com/office/2006/metadata/properties" ma:root="true" ma:fieldsID="464b6ce4c399f274b1897ef9bbdfd63f" ns2:_="" ns3:_="">
    <xsd:import namespace="6076d197-b432-4a89-8b9d-b97676e775aa"/>
    <xsd:import namespace="3f71e46e-dbdb-4936-a808-49fb891fc3e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Typeofdocument" minOccurs="0"/>
                <xsd:element ref="ns2:SRFCategory" minOccurs="0"/>
                <xsd:element ref="ns2:Internalorexternal" minOccurs="0"/>
                <xsd:element ref="ns2:MediaServiceSearchProperties" minOccurs="0"/>
                <xsd:element ref="ns2:Websitewheredocumentisposted" minOccurs="0"/>
                <xsd:element ref="ns2:Datedocumentwasapprove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76d197-b432-4a89-8b9d-b97676e775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bc13bb2-4050-4808-9050-3ebd68b2d7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Typeofdocument" ma:index="20" nillable="true" ma:displayName="Type of document" ma:format="Dropdown" ma:internalName="Typeofdocument">
      <xsd:simpleType>
        <xsd:restriction base="dms:Choice">
          <xsd:enumeration value="Policy"/>
          <xsd:enumeration value="Fact Sheet"/>
          <xsd:enumeration value="Guidance"/>
          <xsd:enumeration value="Application"/>
          <xsd:enumeration value="Checklist"/>
          <xsd:enumeration value="Template"/>
          <xsd:enumeration value="Form"/>
          <xsd:enumeration value="Certification letter sample"/>
          <xsd:enumeration value="Certification"/>
          <xsd:enumeration value="Criteria"/>
          <xsd:enumeration value="Template"/>
        </xsd:restriction>
      </xsd:simpleType>
    </xsd:element>
    <xsd:element name="SRFCategory" ma:index="21" nillable="true" ma:displayName="CWSRF Category" ma:format="Dropdown" ma:internalName="SRFCategory">
      <xsd:simpleType>
        <xsd:restriction base="dms:Choice">
          <xsd:enumeration value="AIS"/>
          <xsd:enumeration value="Applications"/>
          <xsd:enumeration value="BABA"/>
          <xsd:enumeration value="Bidding"/>
          <xsd:enumeration value="Disbursements"/>
          <xsd:enumeration value="Loan Exhibits"/>
          <xsd:enumeration value="Principal Forgiveness"/>
          <xsd:enumeration value="Notes"/>
          <xsd:enumeration value="Congressional Direct Spending"/>
          <xsd:enumeration value="Engineering"/>
          <xsd:enumeration value="Emerging Contaminants"/>
          <xsd:enumeration value="Equivalency"/>
          <xsd:enumeration value="Cost and Effectiveness"/>
          <xsd:enumeration value="Environmental Review"/>
          <xsd:enumeration value="One Stop"/>
        </xsd:restriction>
      </xsd:simpleType>
    </xsd:element>
    <xsd:element name="Internalorexternal" ma:index="22" nillable="true" ma:displayName="Internal or external" ma:format="Dropdown" ma:internalName="Internalorexternal">
      <xsd:simpleType>
        <xsd:restriction base="dms:Choice">
          <xsd:enumeration value="Internal"/>
          <xsd:enumeration value="External"/>
          <xsd:enumeration value="Both"/>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Websitewheredocumentisposted" ma:index="24" nillable="true" ma:displayName="Website where document is posted" ma:format="Hyperlink" ma:internalName="Websitewheredocumentisposted">
      <xsd:complexType>
        <xsd:complexContent>
          <xsd:extension base="dms:URL">
            <xsd:sequence>
              <xsd:element name="Url" type="dms:ValidUrl" minOccurs="0" nillable="true"/>
              <xsd:element name="Description" type="xsd:string" nillable="true"/>
            </xsd:sequence>
          </xsd:extension>
        </xsd:complexContent>
      </xsd:complexType>
    </xsd:element>
    <xsd:element name="Datedocumentwasapproved" ma:index="25" nillable="true" ma:displayName="Date document was approved" ma:format="DateOnly" ma:internalName="Datedocumentwasapproved">
      <xsd:simpleType>
        <xsd:restriction base="dms:DateTime"/>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71e46e-dbdb-4936-a808-49fb891fc3e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332a6b8-96a8-49c6-88e2-631cf8e09fcf}" ma:internalName="TaxCatchAll" ma:showField="CatchAllData" ma:web="3f71e46e-dbdb-4936-a808-49fb891fc3e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E05AC8-6681-48F2-B275-2175FFF4586A}">
  <ds:schemaRefs>
    <ds:schemaRef ds:uri="http://schemas.microsoft.com/office/2006/metadata/properties"/>
    <ds:schemaRef ds:uri="http://purl.org/dc/elements/1.1/"/>
    <ds:schemaRef ds:uri="3f71e46e-dbdb-4936-a808-49fb891fc3e2"/>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076d197-b432-4a89-8b9d-b97676e775aa"/>
    <ds:schemaRef ds:uri="http://www.w3.org/XML/1998/namespace"/>
    <ds:schemaRef ds:uri="http://purl.org/dc/terms/"/>
  </ds:schemaRefs>
</ds:datastoreItem>
</file>

<file path=customXml/itemProps2.xml><?xml version="1.0" encoding="utf-8"?>
<ds:datastoreItem xmlns:ds="http://schemas.openxmlformats.org/officeDocument/2006/customXml" ds:itemID="{9F4ABFE9-DA60-425D-A799-14D733D1583C}">
  <ds:schemaRefs>
    <ds:schemaRef ds:uri="3f71e46e-dbdb-4936-a808-49fb891fc3e2"/>
    <ds:schemaRef ds:uri="6076d197-b432-4a89-8b9d-b97676e775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739B4D-513D-4335-9CAC-01E8979F35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PPTtemplateDark</Template>
  <TotalTime>0</TotalTime>
  <Words>727</Words>
  <Application>Microsoft Office PowerPoint</Application>
  <PresentationFormat>Widescreen</PresentationFormat>
  <Paragraphs>114</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DEQSimpleTheme</vt:lpstr>
      <vt:lpstr>Oregon Clean Water State Revolving Fund: Expanding Reach and Impact through Program Enhancements Council of Infrastructure Finance Authorities SRF Workshop 2024  Chris Marko and Deb Mailander Nov. 18, 2024 Long Beach, CA.</vt:lpstr>
      <vt:lpstr>Oregon CWSRF Program Enhancements and Impacts Session Overview</vt:lpstr>
      <vt:lpstr>Oregon Context</vt:lpstr>
      <vt:lpstr>Bipartisan Infrastructure Law Implementation Action Plan</vt:lpstr>
      <vt:lpstr>Principal Forgiveness</vt:lpstr>
      <vt:lpstr>Affordability Criteria</vt:lpstr>
      <vt:lpstr>Outreach and Technical Assistance for Pipeline Development</vt:lpstr>
      <vt:lpstr>Agency Changes: Staffing and Structures</vt:lpstr>
      <vt:lpstr>Impacts from Outreach and Engagement</vt:lpstr>
      <vt:lpstr>Intended Use Plan: Number of Applications and Dollar Amount Requested Increased</vt:lpstr>
      <vt:lpstr>Principal Forgiveness Eligibility</vt:lpstr>
      <vt:lpstr>Results: Notable Increase in Commitments</vt:lpstr>
      <vt:lpstr>Project Planning and Expanded Opportunities  to Improve Water Quality Benefits</vt:lpstr>
      <vt:lpstr>What’s Next?</vt:lpstr>
      <vt:lpstr>Title VI and alternate formats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Michele * DEQ</dc:creator>
  <cp:lastModifiedBy>MAILANDER Deb * DEQ</cp:lastModifiedBy>
  <cp:revision>2</cp:revision>
  <dcterms:created xsi:type="dcterms:W3CDTF">2023-01-26T00:57:50Z</dcterms:created>
  <dcterms:modified xsi:type="dcterms:W3CDTF">2024-11-15T01:24:23Z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0x010100D20178CB431FBB44BA390DFB7A67DCC0</vt:lpwstr>
  </property>
  <property fmtid="{D5CDD505-2E9C-101B-9397-08002B2CF9AE}" pid="3" name="_dlc_DocIdItemGuid">
    <vt:lpwstr>329fcf54-7bef-403a-b376-34a41a6b236d</vt:lpwstr>
  </property>
  <property fmtid="{D5CDD505-2E9C-101B-9397-08002B2CF9AE}" pid="4" name="MSIP_Label_09b73270-2993-4076-be47-9c78f42a1e84_Enabled">
    <vt:lpwstr>true</vt:lpwstr>
  </property>
  <property fmtid="{D5CDD505-2E9C-101B-9397-08002B2CF9AE}" pid="5" name="MSIP_Label_09b73270-2993-4076-be47-9c78f42a1e84_SetDate">
    <vt:lpwstr>2022-11-21T22:11:49Z</vt:lpwstr>
  </property>
  <property fmtid="{D5CDD505-2E9C-101B-9397-08002B2CF9AE}" pid="6" name="MSIP_Label_09b73270-2993-4076-be47-9c78f42a1e84_Method">
    <vt:lpwstr>Privileged</vt:lpwstr>
  </property>
  <property fmtid="{D5CDD505-2E9C-101B-9397-08002B2CF9AE}" pid="7" name="MSIP_Label_09b73270-2993-4076-be47-9c78f42a1e84_Name">
    <vt:lpwstr>Level 1 - Published (Items)</vt:lpwstr>
  </property>
  <property fmtid="{D5CDD505-2E9C-101B-9397-08002B2CF9AE}" pid="8" name="MSIP_Label_09b73270-2993-4076-be47-9c78f42a1e84_SiteId">
    <vt:lpwstr>aa3f6932-fa7c-47b4-a0ce-a598cad161cf</vt:lpwstr>
  </property>
  <property fmtid="{D5CDD505-2E9C-101B-9397-08002B2CF9AE}" pid="9" name="MSIP_Label_09b73270-2993-4076-be47-9c78f42a1e84_ActionId">
    <vt:lpwstr>cdd2695b-b72c-4298-9b94-10ae2f4b82fa</vt:lpwstr>
  </property>
  <property fmtid="{D5CDD505-2E9C-101B-9397-08002B2CF9AE}" pid="10" name="MSIP_Label_09b73270-2993-4076-be47-9c78f42a1e84_ContentBits">
    <vt:lpwstr>0</vt:lpwstr>
  </property>
  <property fmtid="{D5CDD505-2E9C-101B-9397-08002B2CF9AE}" pid="11" name="MediaServiceImageTags">
    <vt:lpwstr/>
  </property>
</Properties>
</file>