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8" r:id="rId2"/>
    <p:sldId id="257" r:id="rId3"/>
    <p:sldId id="353" r:id="rId4"/>
    <p:sldId id="335" r:id="rId5"/>
    <p:sldId id="354" r:id="rId6"/>
    <p:sldId id="356" r:id="rId7"/>
    <p:sldId id="287" r:id="rId8"/>
    <p:sldId id="345" r:id="rId9"/>
    <p:sldId id="346" r:id="rId10"/>
    <p:sldId id="347" r:id="rId11"/>
    <p:sldId id="348" r:id="rId12"/>
    <p:sldId id="340" r:id="rId13"/>
    <p:sldId id="349" r:id="rId14"/>
    <p:sldId id="341" r:id="rId15"/>
    <p:sldId id="342" r:id="rId16"/>
    <p:sldId id="343" r:id="rId17"/>
    <p:sldId id="344" r:id="rId18"/>
    <p:sldId id="351" r:id="rId19"/>
    <p:sldId id="355" r:id="rId20"/>
    <p:sldId id="334" r:id="rId21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2E8F12E-A02D-4F4E-9076-83A2040708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6" rIns="93093" bIns="46546" numCol="1" anchor="t" anchorCtr="0" compatLnSpc="1">
            <a:prstTxWarp prst="textNoShape">
              <a:avLst/>
            </a:prstTxWarp>
          </a:bodyPr>
          <a:lstStyle>
            <a:lvl1pPr algn="l" defTabSz="93087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538B1D3-FBFA-402D-A8B8-4429DA3B38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6" rIns="93093" bIns="46546" numCol="1" anchor="t" anchorCtr="0" compatLnSpc="1">
            <a:prstTxWarp prst="textNoShape">
              <a:avLst/>
            </a:prstTxWarp>
          </a:bodyPr>
          <a:lstStyle>
            <a:lvl1pPr algn="r" defTabSz="93087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8972057-8F50-48DD-9AF3-65D19B5D04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6" rIns="93093" bIns="46546" numCol="1" anchor="b" anchorCtr="0" compatLnSpc="1">
            <a:prstTxWarp prst="textNoShape">
              <a:avLst/>
            </a:prstTxWarp>
          </a:bodyPr>
          <a:lstStyle>
            <a:lvl1pPr algn="l" defTabSz="93087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1CA5DD5-34B2-4832-AD84-D52F0F75D2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2375"/>
            <a:ext cx="30432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6" rIns="93093" bIns="4654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D092AB28-E1F8-4242-AD89-CB56BCBB46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A49B05B-3C27-432C-A7FA-726F943D60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8148E98-67FB-443B-913F-3680062E4C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B7E1A47-90D8-4465-9D27-2615DAA325F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C934DB6-DA53-4A4C-8F4F-4EF804F91E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213B7690-9AEA-4C80-9C8D-F3114EC01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9DF72F6A-2A19-4C69-A23A-B4C01A162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8F647E-7C06-4FBD-B69B-C0F46FD796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36F5AB-44E8-448C-B419-33EA3849D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FACDE3-3DF4-45C9-9E92-4C4F9FE91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AC4FB-6B81-474C-8526-183679089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C04EF2-F027-4456-A4FD-B2CA4481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88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8E5C2-D858-4087-B531-51B0B9CE0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DCF511-3BB0-42E3-AC7C-044CF4F73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D9B9C-D08A-43D8-80C9-38A15B1C7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E2C6E-5FBF-468F-A9A1-2C74D64A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7198BE-D2EE-442E-B09E-89200DF9D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9719A4-9FDF-4EE3-BB29-31591AC17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89C98-6747-479B-8AF2-3FF671693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9D75E-11C0-4173-B9AF-07AFE8240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3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EAA31-2EB9-4754-AA7D-D948003E1A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5A2B00-11FF-4DCD-8986-5495E988E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C5D9B-43F3-4C57-9574-D53C9C156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FE0D4-64A0-4DD9-80A7-B931DD179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A9C25-99B6-478B-8316-FA45063AA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BA51A-E1D8-449F-8CCA-6F315DC67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FDF32-D187-4F51-8C22-A447FC5D8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B492C-9291-44F5-B3DC-941CBD91F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32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F559A-8D5C-4A78-9E23-9CBC36B25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70E9E-3F2F-4F5C-8F2B-B2B8BEF9B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C0461-DFA2-4DAC-8B09-F8C8E0CCA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846EE-4D55-4F73-9DE2-C4287E8B4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2C0B51-3A21-4610-A308-DC45D1960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F79604-C011-4A7E-8C9F-68ADA0DCB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C18393-DDD1-4957-A048-1C447EC7F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576C5-20C2-437F-8D2D-A61AB61DE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0AD658-DC61-402B-BC93-377141C8D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AED786-6F1E-4EE5-9B77-3CEB28851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8AB6D6-0597-4FB6-80DE-91E6E5728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1A48E-BD6E-4CEE-8F86-CACC8C680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19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73E414-32EE-4F1E-A0E0-392B2BF60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5812F8-FBB9-4D54-A5FF-AA34C2C4C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24E7CC-BB5E-4371-8000-99A19C0CE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C35B3-729D-4A17-862A-87D77036A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8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E384A-02E4-41A5-BAE4-002F35E23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D2F17-853A-46BD-A432-01A1EAF06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AA9B9-A8FD-4775-A823-DE2281A36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012A-D246-4D93-8105-4D7F4E9D9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60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BA3B6-EA64-4538-B61F-6DE64F0D6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65A58-C1BD-4F33-8F23-A6A40919B5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2D834-A39B-44BB-9AD2-DD18317FA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87E57-D865-4AC3-BAC2-7E774D244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34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EAB93D-0DD9-44E2-9EC4-039B7B910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8CEEA0-D40B-490D-8531-2EB42B19D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243640-CCC5-471B-92DC-32493F879D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D9E44F-D69C-46C4-93EC-6F5F65C3DB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4DDC58-0DF6-4855-9ED3-3B87D33237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CC58E1-AD98-48CD-8D58-A67ADA9584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B5F9F845-1A51-4FE0-83A6-5B0E73ECA83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2800"/>
            <a:ext cx="91440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kia.ky.gov/wri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kia.ky.gov/wri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6AD75A-7EAF-47A3-A8ED-90B96F2017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25908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0000FF"/>
                </a:solidFill>
              </a:rPr>
              <a:t>Sharing Resources </a:t>
            </a:r>
            <a:br>
              <a:rPr lang="en-US" altLang="en-US" sz="6000">
                <a:solidFill>
                  <a:srgbClr val="0000FF"/>
                </a:solidFill>
              </a:rPr>
            </a:br>
            <a:r>
              <a:rPr lang="en-US" altLang="en-US" sz="6000">
                <a:solidFill>
                  <a:srgbClr val="0000FF"/>
                </a:solidFill>
              </a:rPr>
              <a:t>and </a:t>
            </a:r>
            <a:br>
              <a:rPr lang="en-US" altLang="en-US" sz="6000">
                <a:solidFill>
                  <a:srgbClr val="0000FF"/>
                </a:solidFill>
              </a:rPr>
            </a:br>
            <a:r>
              <a:rPr lang="en-US" altLang="en-US" sz="6000">
                <a:solidFill>
                  <a:srgbClr val="0000FF"/>
                </a:solidFill>
              </a:rPr>
              <a:t>Promotion Partnerships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DAB4E3-B19A-49B1-B9E7-680DE04637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3581400"/>
          </a:xfrm>
        </p:spPr>
        <p:txBody>
          <a:bodyPr/>
          <a:lstStyle/>
          <a:p>
            <a:pPr eaLnBrk="1" hangingPunct="1"/>
            <a:br>
              <a:rPr lang="en-US" altLang="en-US" b="1">
                <a:solidFill>
                  <a:srgbClr val="0000FF"/>
                </a:solidFill>
              </a:rPr>
            </a:br>
            <a:r>
              <a:rPr lang="en-US" altLang="en-US" b="1">
                <a:solidFill>
                  <a:srgbClr val="0000FF"/>
                </a:solidFill>
              </a:rPr>
              <a:t>Donna Marlin McNeil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Executive Director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Kentucky Infrastructure Authority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CIFA – Indianapolis, IN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October 30, 2017</a:t>
            </a:r>
          </a:p>
        </p:txBody>
      </p:sp>
      <p:pic>
        <p:nvPicPr>
          <p:cNvPr id="3076" name="Picture 2" descr="Water Resource Information System">
            <a:hlinkClick r:id="rId2" tooltip="Water Resource Information System"/>
            <a:extLst>
              <a:ext uri="{FF2B5EF4-FFF2-40B4-BE49-F238E27FC236}">
                <a16:creationId xmlns:a16="http://schemas.microsoft.com/office/drawing/2014/main" id="{1A994601-6430-4267-AA61-F7F2B87E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228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My Documents\kialogowhite.gif">
            <a:extLst>
              <a:ext uri="{FF2B5EF4-FFF2-40B4-BE49-F238E27FC236}">
                <a16:creationId xmlns:a16="http://schemas.microsoft.com/office/drawing/2014/main" id="{62B9F29E-DAA0-46A5-AF1A-D87B0354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12954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865F4E5-B7E5-4B2A-8E62-2D8DC4A49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indent="-457200" eaLnBrk="1" hangingPunct="1">
              <a:spcBef>
                <a:spcPts val="0"/>
              </a:spcBef>
              <a:defRPr/>
            </a:pPr>
            <a:r>
              <a:rPr lang="en-US" sz="4800" dirty="0">
                <a:solidFill>
                  <a:schemeClr val="accent6"/>
                </a:solidFill>
              </a:rPr>
              <a:t>Contract Required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24460BB-A824-4186-8897-EAE6B9EC9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562600"/>
          </a:xfrm>
        </p:spPr>
        <p:txBody>
          <a:bodyPr/>
          <a:lstStyle/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Operation &amp; Maintenance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Engineering Services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Purchasing Water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0993D85-34E4-4583-89D6-95C15E901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indent="-457200" eaLnBrk="1" hangingPunct="1">
              <a:spcBef>
                <a:spcPts val="0"/>
              </a:spcBef>
              <a:defRPr/>
            </a:pPr>
            <a:r>
              <a:rPr lang="en-US" sz="4800" dirty="0">
                <a:solidFill>
                  <a:schemeClr val="accent6"/>
                </a:solidFill>
              </a:rPr>
              <a:t>Joint Partnership Agency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A9F17A8-ABBF-4031-8BEF-2CF0BBF97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562600"/>
          </a:xfrm>
        </p:spPr>
        <p:txBody>
          <a:bodyPr/>
          <a:lstStyle/>
          <a:p>
            <a:pPr marL="0" indent="-457200" eaLnBrk="1" hangingPunct="1">
              <a:spcBef>
                <a:spcPct val="0"/>
              </a:spcBef>
              <a:buFontTx/>
              <a:buNone/>
            </a:pPr>
            <a:r>
              <a:rPr lang="en-US" altLang="en-US" sz="5400"/>
              <a:t>Creation of a new utility by existing utilities (regionalization).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4800"/>
              <a:t>System Management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4800"/>
              <a:t>Operators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4800"/>
              <a:t>Source Water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A8771FA-63EA-4152-A522-65DC16690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92163"/>
            <a:ext cx="8534400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/>
              <a:t>Customers Served:  About 300-3,300 customers </a:t>
            </a:r>
          </a:p>
          <a:p>
            <a:pPr algn="l" eaLnBrk="1" hangingPunct="1"/>
            <a:r>
              <a:rPr lang="en-US" altLang="en-US" sz="2800" b="1"/>
              <a:t>•7 systems served &lt;1,000 </a:t>
            </a:r>
          </a:p>
          <a:p>
            <a:pPr algn="l" eaLnBrk="1" hangingPunct="1"/>
            <a:endParaRPr lang="en-US" altLang="en-US" sz="2800" b="1"/>
          </a:p>
          <a:p>
            <a:pPr algn="l" eaLnBrk="1" hangingPunct="1"/>
            <a:r>
              <a:rPr lang="en-US" altLang="en-US" sz="2800" b="1"/>
              <a:t>System Ownership: </a:t>
            </a:r>
          </a:p>
          <a:p>
            <a:pPr algn="l" eaLnBrk="1" hangingPunct="1"/>
            <a:r>
              <a:rPr lang="en-US" altLang="en-US" sz="2800" b="1"/>
              <a:t>•8 municipally-owned systems – with their own treatment plants</a:t>
            </a:r>
          </a:p>
          <a:p>
            <a:pPr algn="l" eaLnBrk="1" hangingPunct="1"/>
            <a:r>
              <a:rPr lang="en-US" altLang="en-US" sz="2800" b="1"/>
              <a:t>•3 water districts – purchased finished water; 1 treated water </a:t>
            </a:r>
          </a:p>
          <a:p>
            <a:pPr algn="l" eaLnBrk="1" hangingPunct="1"/>
            <a:r>
              <a:rPr lang="en-US" altLang="en-US" sz="2800" b="1"/>
              <a:t>•1 privately-owned water association – purchased finished water </a:t>
            </a:r>
          </a:p>
          <a:p>
            <a:pPr algn="l" eaLnBrk="1" hangingPunct="1"/>
            <a:endParaRPr lang="en-US" altLang="en-US" sz="2800" b="1"/>
          </a:p>
          <a:p>
            <a:pPr algn="l" eaLnBrk="1" hangingPunct="1"/>
            <a:r>
              <a:rPr lang="en-US" altLang="en-US" sz="2800" b="1"/>
              <a:t>System Sources: </a:t>
            </a:r>
          </a:p>
          <a:p>
            <a:pPr algn="l" eaLnBrk="1" hangingPunct="1"/>
            <a:r>
              <a:rPr lang="en-US" altLang="en-US" sz="2800" b="1"/>
              <a:t>•Several flashy springs, some lakes and rivers</a:t>
            </a:r>
            <a:endParaRPr lang="en-US" altLang="en-US" sz="2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C85BC6-224A-4CEF-B451-8E05AF63570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indent="-457200">
              <a:spcBef>
                <a:spcPts val="0"/>
              </a:spcBef>
              <a:defRPr/>
            </a:pPr>
            <a:r>
              <a:rPr lang="en-US" sz="40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Logan-Todd Regional Commission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ogan-Todd map.PNG">
            <a:extLst>
              <a:ext uri="{FF2B5EF4-FFF2-40B4-BE49-F238E27FC236}">
                <a16:creationId xmlns:a16="http://schemas.microsoft.com/office/drawing/2014/main" id="{EEBA4EAF-9A12-4DC1-AB2F-FE801823A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8FACE47-6973-466E-A89A-D2CE9F0D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590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88E149FA-D832-409C-80CA-C69FBF95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5867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4800"/>
              <a:t>•Russellville was a key plant </a:t>
            </a:r>
          </a:p>
          <a:p>
            <a:pPr algn="l" eaLnBrk="1" hangingPunct="1"/>
            <a:r>
              <a:rPr lang="en-US" altLang="en-US" sz="4800"/>
              <a:t>– it served 3 other systems </a:t>
            </a:r>
          </a:p>
          <a:p>
            <a:pPr algn="l" eaLnBrk="1" hangingPunct="1"/>
            <a:r>
              <a:rPr lang="en-US" altLang="en-US" sz="4800"/>
              <a:t>•Drought </a:t>
            </a:r>
          </a:p>
          <a:p>
            <a:pPr algn="l" eaLnBrk="1" hangingPunct="1"/>
            <a:r>
              <a:rPr lang="en-US" altLang="en-US" sz="4800"/>
              <a:t>•Not enough water for industry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8B75FB-2512-4939-BC47-A3AF610F1696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6"/>
                </a:solidFill>
              </a:rPr>
              <a:t>Why the systems came together? </a:t>
            </a:r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6ECA0403-7C95-45DB-8A0B-A48DA41E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38113"/>
            <a:ext cx="9353550" cy="713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3CB86D6-E51F-429D-9B99-DB5B2553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7875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F1C2EC91-40CD-400A-8CE3-B52F09ECA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8077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4000"/>
              <a:t>Management determined by Kentucky Statutes –Regional Water Commission by-laws, positions</a:t>
            </a:r>
          </a:p>
          <a:p>
            <a:pPr algn="l" eaLnBrk="1" hangingPunct="1"/>
            <a:endParaRPr lang="en-US" altLang="en-US" sz="2000"/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4000"/>
              <a:t>Board has 12 members – one from each member system</a:t>
            </a:r>
          </a:p>
          <a:p>
            <a:pPr algn="l" eaLnBrk="1" hangingPunct="1"/>
            <a:endParaRPr lang="en-US" altLang="en-US" sz="2000"/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4000"/>
              <a:t>Each member has one vote on the board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C8021-CB56-4273-9BA3-B74EDBF72C2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6"/>
                </a:solidFill>
              </a:rPr>
              <a:t>Logan-Todd Regional Water Commission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4E009DD-128E-4DAA-87AC-E543C9481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82296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/>
              <a:t>Total project cost of regional project was about $77M</a:t>
            </a:r>
          </a:p>
          <a:p>
            <a:pPr algn="l" eaLnBrk="1" hangingPunct="1"/>
            <a:endParaRPr lang="en-US" altLang="en-US" sz="2800"/>
          </a:p>
          <a:p>
            <a:pPr algn="l" eaLnBrk="1" hangingPunct="1"/>
            <a:r>
              <a:rPr lang="en-US" altLang="en-US" sz="2800"/>
              <a:t>Funded through various sources: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USDA loan amount 			$49.8M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DWSRF 					$10.4M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KIA 20/20 Grant 			$5M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Appropriation - Earmarks 		$3.3M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State funds $3.5M –CDBG 		$1M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Area Development Grant Fund 	$5K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Systems’ contributions 			$19K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Other funding 				$4M </a:t>
            </a:r>
          </a:p>
          <a:p>
            <a:pPr algn="l" eaLnBrk="1" hangingPunct="1"/>
            <a:r>
              <a:rPr lang="en-US" altLang="en-US" sz="2800" i="1"/>
              <a:t>*Water Plant currently serves a population of 62K</a:t>
            </a:r>
            <a:endParaRPr lang="en-US" altLang="en-US" sz="2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3E54D-629B-4DE6-BE05-8ACA918FFF3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indent="-457200">
              <a:spcBef>
                <a:spcPts val="0"/>
              </a:spcBef>
              <a:defRPr/>
            </a:pPr>
            <a:r>
              <a:rPr lang="en-US" sz="48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Funding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80610549-64E3-4590-ABF6-B6FAD2EB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302C74-2D00-4757-8073-B3FF2730962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indent="-457200">
              <a:spcBef>
                <a:spcPts val="0"/>
              </a:spcBef>
              <a:defRPr/>
            </a:pPr>
            <a:r>
              <a:rPr lang="en-US" sz="48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Systems (WRIS)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0E1B711-AD8E-4828-BA3C-38490198F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indent="-457200" eaLnBrk="1" hangingPunct="1">
              <a:spcBef>
                <a:spcPts val="0"/>
              </a:spcBef>
              <a:defRPr/>
            </a:pPr>
            <a:r>
              <a:rPr lang="en-US" sz="4800" dirty="0">
                <a:solidFill>
                  <a:schemeClr val="accent6"/>
                </a:solidFill>
              </a:rPr>
              <a:t>Ownership Transfer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B615AA9-6988-41A8-AC5B-7671C3907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562600"/>
          </a:xfrm>
        </p:spPr>
        <p:txBody>
          <a:bodyPr/>
          <a:lstStyle/>
          <a:p>
            <a:pPr marL="0" indent="-457200" eaLnBrk="1" hangingPunct="1">
              <a:spcBef>
                <a:spcPct val="0"/>
              </a:spcBef>
              <a:buFontTx/>
              <a:buNone/>
            </a:pPr>
            <a:r>
              <a:rPr lang="en-US" altLang="en-US" sz="5400"/>
              <a:t>Consolidation of existing utilities.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4800"/>
              <a:t>Acquisition with physical interconnection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4800"/>
              <a:t>Acquisition with satellite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7521E5B-C47F-49C6-A8B3-1E5BCB865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br>
              <a:rPr lang="en-US" sz="2400" dirty="0"/>
            </a:b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chemeClr val="accent6"/>
                </a:solidFill>
              </a:rPr>
              <a:t>KIA and SB 409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E4A7E2-1A67-4D51-AD0A-6BBD80500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410200"/>
          </a:xfrm>
        </p:spPr>
        <p:txBody>
          <a:bodyPr/>
          <a:lstStyle/>
          <a:p>
            <a:pPr marL="0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000099"/>
                </a:solidFill>
              </a:rPr>
              <a:t>Created to provide the mechanism for funding construction of local public works projects. </a:t>
            </a:r>
          </a:p>
          <a:p>
            <a:pPr marL="0" indent="-457200" eaLnBrk="1" hangingPunct="1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dirty="0"/>
              <a:t>KRS 224A.300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dirty="0"/>
              <a:t>passed to encourage regionalization, consolidation, and partnerships </a:t>
            </a:r>
          </a:p>
          <a:p>
            <a:pPr lvl="1">
              <a:defRPr/>
            </a:pPr>
            <a:r>
              <a:rPr lang="en-US" sz="3200" dirty="0"/>
              <a:t>Goal of making potable water and wastewater treatment available to all Kentuckians</a:t>
            </a:r>
          </a:p>
          <a:p>
            <a:pPr marL="0" indent="-457200" eaLnBrk="1" hangingPunct="1">
              <a:spcBef>
                <a:spcPts val="0"/>
              </a:spcBef>
              <a:defRPr/>
            </a:pPr>
            <a:endParaRPr lang="en-US" sz="2800" b="1" dirty="0">
              <a:solidFill>
                <a:srgbClr val="000099"/>
              </a:solidFill>
            </a:endParaRPr>
          </a:p>
          <a:p>
            <a:pPr marL="0" indent="-457200" eaLnBrk="1" hangingPunct="1">
              <a:spcBef>
                <a:spcPts val="0"/>
              </a:spcBef>
              <a:buFontTx/>
              <a:buNone/>
              <a:defRPr/>
            </a:pPr>
            <a:endParaRPr lang="en-US" sz="2800" b="1" dirty="0">
              <a:solidFill>
                <a:srgbClr val="000099"/>
              </a:solidFill>
            </a:endParaRPr>
          </a:p>
          <a:p>
            <a:pPr marL="0" indent="-457200" eaLnBrk="1" hangingPunct="1">
              <a:spcBef>
                <a:spcPts val="0"/>
              </a:spcBef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F23BF2-362A-4BFC-922A-23D398CE45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20574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0000FF"/>
                </a:solidFill>
              </a:rPr>
              <a:t>Questions?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F05B805-B450-48D2-A123-A288F3316C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667000"/>
            <a:ext cx="9144000" cy="3581400"/>
          </a:xfrm>
        </p:spPr>
        <p:txBody>
          <a:bodyPr/>
          <a:lstStyle/>
          <a:p>
            <a:pPr eaLnBrk="1" hangingPunct="1"/>
            <a:br>
              <a:rPr lang="en-US" altLang="en-US" b="1">
                <a:solidFill>
                  <a:srgbClr val="0000FF"/>
                </a:solidFill>
              </a:rPr>
            </a:br>
            <a:r>
              <a:rPr lang="en-US" altLang="en-US" b="1">
                <a:solidFill>
                  <a:srgbClr val="0000FF"/>
                </a:solidFill>
              </a:rPr>
              <a:t>Donna McNeil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Executive Director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Kentucky Infrastructure Authority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>
                <a:solidFill>
                  <a:srgbClr val="0000FF"/>
                </a:solidFill>
              </a:rPr>
              <a:t>Donna.McNeil@ky.gov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0000FF"/>
                </a:solidFill>
              </a:rPr>
              <a:t>502-892-3496</a:t>
            </a:r>
          </a:p>
        </p:txBody>
      </p:sp>
      <p:pic>
        <p:nvPicPr>
          <p:cNvPr id="22532" name="Picture 2" descr="Water Resource Information System">
            <a:hlinkClick r:id="rId2" tooltip="Water Resource Information System"/>
            <a:extLst>
              <a:ext uri="{FF2B5EF4-FFF2-40B4-BE49-F238E27FC236}">
                <a16:creationId xmlns:a16="http://schemas.microsoft.com/office/drawing/2014/main" id="{FE5094A1-DAF9-4B31-A005-46B4E7EB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2192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:\My Documents\kialogowhite.gif">
            <a:extLst>
              <a:ext uri="{FF2B5EF4-FFF2-40B4-BE49-F238E27FC236}">
                <a16:creationId xmlns:a16="http://schemas.microsoft.com/office/drawing/2014/main" id="{AB4C9662-0B21-45B9-A176-8CD91182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2954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7B00C8-EE8F-4708-BFA2-09BFEF502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br>
              <a:rPr lang="en-US" sz="2400" dirty="0"/>
            </a:b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>
                <a:solidFill>
                  <a:schemeClr val="accent6"/>
                </a:solidFill>
              </a:rPr>
              <a:t>KIA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020E806-EC8D-4179-B123-ACBBCEF26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en-US" sz="2800"/>
              <a:t>KIA to implement a program for the provision of water services as authorized in the budget and directed by the General Assembly.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altLang="en-US" sz="2400"/>
              <a:t>KRS 151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altLang="en-US" sz="2400"/>
              <a:t>Water Management Councils – local level prioritization</a:t>
            </a:r>
          </a:p>
          <a:p>
            <a:pPr marL="514350" indent="-514350">
              <a:buFontTx/>
              <a:buNone/>
            </a:pPr>
            <a:r>
              <a:rPr lang="en-US" altLang="en-US" sz="2800"/>
              <a:t> 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en-US" sz="2800"/>
              <a:t>Water Resource Information System. 				</a:t>
            </a:r>
            <a:r>
              <a:rPr lang="en-US" altLang="en-US" sz="3600" b="1">
                <a:solidFill>
                  <a:srgbClr val="0000FF"/>
                </a:solidFill>
              </a:rPr>
              <a:t>http://kia.ky.gov/wris/ </a:t>
            </a:r>
            <a:endParaRPr lang="en-US" altLang="en-US" sz="2800" b="1">
              <a:solidFill>
                <a:srgbClr val="0000FF"/>
              </a:solidFill>
            </a:endParaRPr>
          </a:p>
          <a:p>
            <a:pPr marL="514350" indent="-514350">
              <a:buFontTx/>
              <a:buNone/>
            </a:pPr>
            <a:r>
              <a:rPr lang="en-US" altLang="en-US" sz="2800"/>
              <a:t>	The authority shall maintain and, at least annually, update the information contained in this system to ensure its accuracy. </a:t>
            </a:r>
          </a:p>
          <a:p>
            <a:pPr marL="514350" indent="-514350">
              <a:buFontTx/>
              <a:buAutoNum type="arabicPeriod"/>
            </a:pPr>
            <a:endParaRPr lang="en-US" altLang="en-US" sz="2800" b="1">
              <a:solidFill>
                <a:srgbClr val="0000FF"/>
              </a:solidFill>
            </a:endParaRPr>
          </a:p>
          <a:p>
            <a:pPr marL="514350" indent="-514350" eaLnBrk="1" hangingPunct="1">
              <a:spcBef>
                <a:spcPct val="0"/>
              </a:spcBef>
            </a:pPr>
            <a:endParaRPr lang="en-US" altLang="en-US" sz="2800" b="1">
              <a:solidFill>
                <a:srgbClr val="000099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99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960A5E-25B2-42F7-8C96-540552FAB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br>
              <a:rPr lang="en-US" altLang="en-US" sz="2400"/>
            </a:br>
            <a:r>
              <a:rPr lang="en-US" altLang="en-US" sz="4400">
                <a:solidFill>
                  <a:srgbClr val="0000FF"/>
                </a:solidFill>
              </a:rPr>
              <a:t> 2005 LRC Update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DB648E4-67A2-47B5-B04C-9B00E4874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562600"/>
          </a:xfrm>
        </p:spPr>
        <p:txBody>
          <a:bodyPr/>
          <a:lstStyle/>
          <a:p>
            <a:pPr marL="0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/>
              <a:t>The Legislative Research Commission looked at SB 409 progress.</a:t>
            </a:r>
          </a:p>
          <a:p>
            <a:pPr marL="400050" lvl="1" indent="-457200" eaLnBrk="1" hangingPunct="1">
              <a:spcBef>
                <a:spcPts val="0"/>
              </a:spcBef>
              <a:defRPr/>
            </a:pPr>
            <a:r>
              <a:rPr lang="en-US" dirty="0"/>
              <a:t>133 projects funded 17% were regional</a:t>
            </a:r>
          </a:p>
          <a:p>
            <a:pPr marL="400050" lvl="1" indent="-457200" eaLnBrk="1" hangingPunct="1">
              <a:spcBef>
                <a:spcPts val="0"/>
              </a:spcBef>
              <a:defRPr/>
            </a:pPr>
            <a:r>
              <a:rPr lang="en-US" dirty="0"/>
              <a:t>Received $17 million or 38% of state grants (2020 funds)</a:t>
            </a:r>
          </a:p>
          <a:p>
            <a:pPr marL="400050" lvl="1" indent="-457200" eaLnBrk="1" hangingPunct="1">
              <a:spcBef>
                <a:spcPts val="0"/>
              </a:spcBef>
              <a:defRPr/>
            </a:pPr>
            <a:r>
              <a:rPr lang="en-US" dirty="0"/>
              <a:t>From 2000 to 2004 purchasing water systems rose form 30 to almost 40%. </a:t>
            </a:r>
          </a:p>
          <a:p>
            <a:pPr marL="400050" lvl="1" indent="-457200" eaLnBrk="1" hangingPunct="1">
              <a:spcBef>
                <a:spcPts val="0"/>
              </a:spcBef>
              <a:defRPr/>
            </a:pPr>
            <a:r>
              <a:rPr lang="en-US" dirty="0"/>
              <a:t>Kentucky ranked 3</a:t>
            </a:r>
            <a:r>
              <a:rPr lang="en-US" baseline="30000" dirty="0"/>
              <a:t>rd</a:t>
            </a:r>
            <a:r>
              <a:rPr lang="en-US" dirty="0"/>
              <a:t> highest according to US EPA with </a:t>
            </a:r>
            <a:r>
              <a:rPr lang="en-US"/>
              <a:t>90%.</a:t>
            </a:r>
            <a:endParaRPr lang="en-US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8CD3BBE-1684-4204-83E5-71253E1A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LRS Research Report No. 329</a:t>
            </a:r>
          </a:p>
          <a:p>
            <a:pPr>
              <a:defRPr/>
            </a:pPr>
            <a:r>
              <a:rPr lang="en-US" sz="3600" b="1" u="sng" dirty="0">
                <a:solidFill>
                  <a:srgbClr val="0000FF"/>
                </a:solidFill>
              </a:rPr>
              <a:t>http://www.lrc.ky.gov/</a:t>
            </a:r>
          </a:p>
          <a:p>
            <a:pPr>
              <a:defRPr/>
            </a:pPr>
            <a:endParaRPr lang="en-US" sz="36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1F9343A-03AA-48EF-A2B5-3B50D8832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LRS Research Report No. 329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EF787C1-1103-439E-9580-781746C6B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562600"/>
          </a:xfrm>
        </p:spPr>
        <p:txBody>
          <a:bodyPr/>
          <a:lstStyle/>
          <a:p>
            <a:r>
              <a:rPr lang="en-US" altLang="en-US" sz="2800"/>
              <a:t>Planning process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15 Area Development Districts have a planning coordinator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Project Profiles developed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Water Management Councils formed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Local prioritization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2020 Fund ($850 million in funding)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Regional plan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KIA review create state plan</a:t>
            </a:r>
          </a:p>
          <a:p>
            <a:pPr lvl="1"/>
            <a:r>
              <a:rPr lang="en-US" altLang="en-US" b="1">
                <a:solidFill>
                  <a:srgbClr val="0000FF"/>
                </a:solidFill>
              </a:rPr>
              <a:t>SRF priority points</a:t>
            </a:r>
          </a:p>
          <a:p>
            <a:pPr lvl="1"/>
            <a:endParaRPr lang="en-US" alt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FDB1CA1E-B4E9-4F9D-82F6-0E90D0ED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3137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B050"/>
                </a:solidFill>
                <a:latin typeface="Britannic Bold" panose="020B0903060703020204" pitchFamily="34" charset="0"/>
              </a:rPr>
              <a:t>Natural Consolidation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EAD3877A-C5CE-424F-AFA0-C75B84142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487488"/>
            <a:ext cx="8905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latin typeface="Arial Black" panose="020B0A04020102020204" pitchFamily="34" charset="0"/>
              </a:rPr>
              <a:t>YEAR</a:t>
            </a:r>
          </a:p>
          <a:p>
            <a:pPr eaLnBrk="1" hangingPunct="1"/>
            <a:endParaRPr lang="en-US" altLang="en-US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1974</a:t>
            </a:r>
          </a:p>
          <a:p>
            <a:pPr eaLnBrk="1" hangingPunct="1"/>
            <a:endParaRPr lang="en-US" altLang="en-US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1979</a:t>
            </a:r>
          </a:p>
          <a:p>
            <a:pPr eaLnBrk="1" hangingPunct="1"/>
            <a:endParaRPr lang="en-US" altLang="en-US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1989</a:t>
            </a:r>
          </a:p>
          <a:p>
            <a:pPr eaLnBrk="1" hangingPunct="1"/>
            <a:endParaRPr lang="en-US" altLang="en-US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1999</a:t>
            </a:r>
          </a:p>
          <a:p>
            <a:pPr eaLnBrk="1" hangingPunct="1"/>
            <a:endParaRPr lang="en-US" altLang="en-US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2009</a:t>
            </a:r>
          </a:p>
          <a:p>
            <a:pPr eaLnBrk="1" hangingPunct="1"/>
            <a:endParaRPr lang="en-US" altLang="en-US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265A5-C911-4DA0-9733-5784D219715B}"/>
              </a:ext>
            </a:extLst>
          </p:cNvPr>
          <p:cNvSpPr txBox="1"/>
          <p:nvPr/>
        </p:nvSpPr>
        <p:spPr>
          <a:xfrm>
            <a:off x="1981200" y="1487488"/>
            <a:ext cx="1120775" cy="3694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TNCWS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1058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805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400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199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49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63636-0BFD-49FA-85CB-E4D0CAF71B9C}"/>
              </a:ext>
            </a:extLst>
          </p:cNvPr>
          <p:cNvSpPr txBox="1"/>
          <p:nvPr/>
        </p:nvSpPr>
        <p:spPr>
          <a:xfrm>
            <a:off x="3317875" y="1524000"/>
            <a:ext cx="1312863" cy="3694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chemeClr val="accent6"/>
                </a:solidFill>
                <a:latin typeface="Arial Black" pitchFamily="34" charset="0"/>
              </a:rPr>
              <a:t>NTNCWS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 Black" pitchFamily="34" charset="0"/>
              </a:rPr>
              <a:t>252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 Black" pitchFamily="34" charset="0"/>
              </a:rPr>
              <a:t>252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 Black" pitchFamily="34" charset="0"/>
              </a:rPr>
              <a:t>215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 Black" pitchFamily="34" charset="0"/>
              </a:rPr>
              <a:t>85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 Black" pitchFamily="34" charset="0"/>
              </a:rPr>
              <a:t>26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 Black" pitchFamily="34" charset="0"/>
              </a:rPr>
              <a:t>15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1C147244-13D2-4BD0-93D6-F0355C07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1524000"/>
            <a:ext cx="7604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00B050"/>
                </a:solidFill>
                <a:latin typeface="Arial Black" panose="020B0A04020102020204" pitchFamily="34" charset="0"/>
              </a:rPr>
              <a:t>CWS</a:t>
            </a:r>
          </a:p>
          <a:p>
            <a:pPr eaLnBrk="1" hangingPunct="1"/>
            <a:endParaRPr lang="en-US" altLang="en-US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50"/>
                </a:solidFill>
                <a:latin typeface="Arial Black" panose="020B0A04020102020204" pitchFamily="34" charset="0"/>
              </a:rPr>
              <a:t>868</a:t>
            </a:r>
          </a:p>
          <a:p>
            <a:pPr eaLnBrk="1" hangingPunct="1"/>
            <a:endParaRPr lang="en-US" altLang="en-US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50"/>
                </a:solidFill>
                <a:latin typeface="Arial Black" panose="020B0A04020102020204" pitchFamily="34" charset="0"/>
              </a:rPr>
              <a:t>755</a:t>
            </a:r>
          </a:p>
          <a:p>
            <a:pPr eaLnBrk="1" hangingPunct="1"/>
            <a:endParaRPr lang="en-US" altLang="en-US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50"/>
                </a:solidFill>
                <a:latin typeface="Arial Black" panose="020B0A04020102020204" pitchFamily="34" charset="0"/>
              </a:rPr>
              <a:t>639</a:t>
            </a:r>
          </a:p>
          <a:p>
            <a:pPr eaLnBrk="1" hangingPunct="1"/>
            <a:endParaRPr lang="en-US" altLang="en-US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50"/>
                </a:solidFill>
                <a:latin typeface="Arial Black" panose="020B0A04020102020204" pitchFamily="34" charset="0"/>
              </a:rPr>
              <a:t>497</a:t>
            </a:r>
          </a:p>
          <a:p>
            <a:pPr eaLnBrk="1" hangingPunct="1"/>
            <a:endParaRPr lang="en-US" altLang="en-US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50"/>
                </a:solidFill>
                <a:latin typeface="Arial Black" panose="020B0A04020102020204" pitchFamily="34" charset="0"/>
              </a:rPr>
              <a:t>409</a:t>
            </a:r>
          </a:p>
          <a:p>
            <a:pPr eaLnBrk="1" hangingPunct="1"/>
            <a:endParaRPr lang="en-US" altLang="en-US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50"/>
                </a:solidFill>
                <a:latin typeface="Arial Black" panose="020B0A04020102020204" pitchFamily="34" charset="0"/>
              </a:rPr>
              <a:t>358</a:t>
            </a: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699C8EC3-582E-44BF-8ACA-4EB4A016E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1524000"/>
            <a:ext cx="8001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00B0F0"/>
                </a:solidFill>
                <a:latin typeface="Arial Black" panose="020B0A04020102020204" pitchFamily="34" charset="0"/>
              </a:rPr>
              <a:t>PWS</a:t>
            </a:r>
          </a:p>
          <a:p>
            <a:pPr eaLnBrk="1" hangingPunct="1"/>
            <a:endParaRPr lang="en-US" altLang="en-US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F0"/>
                </a:solidFill>
                <a:latin typeface="Arial Black" panose="020B0A04020102020204" pitchFamily="34" charset="0"/>
              </a:rPr>
              <a:t>2178</a:t>
            </a:r>
          </a:p>
          <a:p>
            <a:pPr eaLnBrk="1" hangingPunct="1"/>
            <a:endParaRPr lang="en-US" altLang="en-US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F0"/>
                </a:solidFill>
                <a:latin typeface="Arial Black" panose="020B0A04020102020204" pitchFamily="34" charset="0"/>
              </a:rPr>
              <a:t>1812</a:t>
            </a:r>
          </a:p>
          <a:p>
            <a:pPr eaLnBrk="1" hangingPunct="1"/>
            <a:endParaRPr lang="en-US" altLang="en-US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F0"/>
                </a:solidFill>
                <a:latin typeface="Arial Black" panose="020B0A04020102020204" pitchFamily="34" charset="0"/>
              </a:rPr>
              <a:t>1254</a:t>
            </a:r>
          </a:p>
          <a:p>
            <a:pPr eaLnBrk="1" hangingPunct="1"/>
            <a:endParaRPr lang="en-US" altLang="en-US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F0"/>
                </a:solidFill>
                <a:latin typeface="Arial Black" panose="020B0A04020102020204" pitchFamily="34" charset="0"/>
              </a:rPr>
              <a:t>781</a:t>
            </a:r>
          </a:p>
          <a:p>
            <a:pPr eaLnBrk="1" hangingPunct="1"/>
            <a:endParaRPr lang="en-US" altLang="en-US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F0"/>
                </a:solidFill>
                <a:latin typeface="Arial Black" panose="020B0A04020102020204" pitchFamily="34" charset="0"/>
              </a:rPr>
              <a:t>484</a:t>
            </a:r>
          </a:p>
          <a:p>
            <a:pPr eaLnBrk="1" hangingPunct="1"/>
            <a:endParaRPr lang="en-US" altLang="en-US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B0F0"/>
                </a:solidFill>
                <a:latin typeface="Arial Black" panose="020B0A04020102020204" pitchFamily="34" charset="0"/>
              </a:rPr>
              <a:t>398</a:t>
            </a:r>
          </a:p>
        </p:txBody>
      </p:sp>
      <p:sp>
        <p:nvSpPr>
          <p:cNvPr id="8200" name="TextBox 8">
            <a:extLst>
              <a:ext uri="{FF2B5EF4-FFF2-40B4-BE49-F238E27FC236}">
                <a16:creationId xmlns:a16="http://schemas.microsoft.com/office/drawing/2014/main" id="{EE3D9712-68E1-4DAE-8B1C-E773473C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1487488"/>
            <a:ext cx="128746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Arial Black" panose="020B0A04020102020204" pitchFamily="34" charset="0"/>
              </a:rPr>
              <a:t>CHANGE</a:t>
            </a:r>
          </a:p>
          <a:p>
            <a:pPr eaLnBrk="1" hangingPunct="1"/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-17 %</a:t>
            </a:r>
          </a:p>
          <a:p>
            <a:pPr eaLnBrk="1" hangingPunct="1"/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-31 %</a:t>
            </a:r>
          </a:p>
          <a:p>
            <a:pPr eaLnBrk="1" hangingPunct="1"/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-38 %</a:t>
            </a:r>
          </a:p>
          <a:p>
            <a:pPr eaLnBrk="1" hangingPunct="1"/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-38 %</a:t>
            </a:r>
          </a:p>
          <a:p>
            <a:pPr eaLnBrk="1" hangingPunct="1"/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-18 %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9A65CC-91F5-4C41-966C-7A3866DC560F}"/>
              </a:ext>
            </a:extLst>
          </p:cNvPr>
          <p:cNvSpPr/>
          <p:nvPr/>
        </p:nvSpPr>
        <p:spPr>
          <a:xfrm>
            <a:off x="762000" y="2286000"/>
            <a:ext cx="7772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909394-4F03-4921-B56E-E45943B12B47}"/>
              </a:ext>
            </a:extLst>
          </p:cNvPr>
          <p:cNvSpPr/>
          <p:nvPr/>
        </p:nvSpPr>
        <p:spPr>
          <a:xfrm>
            <a:off x="762000" y="2971800"/>
            <a:ext cx="7772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80EEB-73F4-4BF3-95A4-83A99A9492C5}"/>
              </a:ext>
            </a:extLst>
          </p:cNvPr>
          <p:cNvSpPr/>
          <p:nvPr/>
        </p:nvSpPr>
        <p:spPr>
          <a:xfrm>
            <a:off x="762000" y="3733800"/>
            <a:ext cx="7772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5D01C-7EB1-4401-9434-E4D5E4E79D97}"/>
              </a:ext>
            </a:extLst>
          </p:cNvPr>
          <p:cNvSpPr/>
          <p:nvPr/>
        </p:nvSpPr>
        <p:spPr>
          <a:xfrm>
            <a:off x="762000" y="4419600"/>
            <a:ext cx="7772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464C4-B82A-4F12-A8B8-6A21FA718B69}"/>
              </a:ext>
            </a:extLst>
          </p:cNvPr>
          <p:cNvSpPr/>
          <p:nvPr/>
        </p:nvSpPr>
        <p:spPr>
          <a:xfrm>
            <a:off x="762000" y="5181600"/>
            <a:ext cx="7772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4832B2-942A-43F6-B765-37ED0BE918CE}"/>
              </a:ext>
            </a:extLst>
          </p:cNvPr>
          <p:cNvSpPr/>
          <p:nvPr/>
        </p:nvSpPr>
        <p:spPr>
          <a:xfrm>
            <a:off x="762000" y="5943600"/>
            <a:ext cx="7772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207" name="TextBox 15">
            <a:extLst>
              <a:ext uri="{FF2B5EF4-FFF2-40B4-BE49-F238E27FC236}">
                <a16:creationId xmlns:a16="http://schemas.microsoft.com/office/drawing/2014/main" id="{8653A314-DC81-4583-BAAD-4C33DC8FA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304800"/>
            <a:ext cx="29670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800">
                <a:solidFill>
                  <a:srgbClr val="0000FF"/>
                </a:solidFill>
                <a:latin typeface="Freestyle Script" panose="030804020302050B0404" pitchFamily="66" charset="0"/>
              </a:rPr>
              <a:t>Kentucky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>
            <a:extLst>
              <a:ext uri="{FF2B5EF4-FFF2-40B4-BE49-F238E27FC236}">
                <a16:creationId xmlns:a16="http://schemas.microsoft.com/office/drawing/2014/main" id="{A30420A5-EEF6-4307-821B-23C8CB24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buFontTx/>
              <a:buChar char="•"/>
              <a:defRPr/>
            </a:pPr>
            <a:endParaRPr lang="en-US" sz="1200" dirty="0">
              <a:latin typeface="+mn-lt"/>
            </a:endParaRPr>
          </a:p>
          <a:p>
            <a:pPr lvl="3" algn="l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2.75% State MHI and above</a:t>
            </a:r>
          </a:p>
          <a:p>
            <a:pPr lvl="3" algn="l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1.75% Below State MHI or Consent Degrees or Agreed Orders or 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Regional Project</a:t>
            </a:r>
          </a:p>
          <a:p>
            <a:pPr lvl="3" algn="l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</a:rPr>
              <a:t>0.50% below 80% of State MHI ($34,673)</a:t>
            </a:r>
          </a:p>
          <a:p>
            <a:pPr marL="2057400" lvl="4" indent="-228600" algn="l">
              <a:defRPr/>
            </a:pPr>
            <a:endParaRPr lang="en-US" sz="1200" dirty="0">
              <a:latin typeface="+mn-lt"/>
            </a:endParaRPr>
          </a:p>
          <a:p>
            <a:pPr lvl="3" algn="l">
              <a:defRPr/>
            </a:pPr>
            <a:endParaRPr lang="en-US" dirty="0">
              <a:latin typeface="Arial" charset="0"/>
            </a:endParaRPr>
          </a:p>
          <a:p>
            <a:pPr algn="l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56645934-DBE7-417E-AFD9-1F290AB7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Fund A, B and F Interest Rates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C121A86-353B-4CCE-A195-DFCB1082F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br>
              <a:rPr lang="en-US" altLang="en-US" sz="2800"/>
            </a:br>
            <a:r>
              <a:rPr lang="en-US" altLang="en-US" sz="4800">
                <a:solidFill>
                  <a:srgbClr val="0000FF"/>
                </a:solidFill>
              </a:rPr>
              <a:t>Types of Partnerships</a:t>
            </a: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9336D4F-C985-4652-8D3F-57FC2F800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562600"/>
          </a:xfrm>
        </p:spPr>
        <p:txBody>
          <a:bodyPr/>
          <a:lstStyle/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Informal Cooperation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Contract Required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Joint Partnership Agency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Ownership Transferred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FEA45E-AE25-4194-97B1-27BB72767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4800" dirty="0">
                <a:solidFill>
                  <a:schemeClr val="accent6"/>
                </a:solidFill>
              </a:rPr>
              <a:t>Informal Cooperation</a:t>
            </a:r>
            <a:br>
              <a:rPr lang="en-US" sz="4800" dirty="0">
                <a:solidFill>
                  <a:schemeClr val="accent6"/>
                </a:solidFill>
              </a:rPr>
            </a:b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E897F82-441E-4719-9F4A-40DE8182F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562600"/>
          </a:xfrm>
        </p:spPr>
        <p:txBody>
          <a:bodyPr/>
          <a:lstStyle/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Sharing equipment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Sharing bulk supply purchases</a:t>
            </a:r>
          </a:p>
          <a:p>
            <a:pPr marL="0" indent="-457200" eaLnBrk="1" hangingPunct="1">
              <a:spcBef>
                <a:spcPct val="0"/>
              </a:spcBef>
            </a:pPr>
            <a:r>
              <a:rPr lang="en-US" altLang="en-US" sz="5400"/>
              <a:t>Mutual Aid Agreements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9841</TotalTime>
  <Words>486</Words>
  <Application>Microsoft Office PowerPoint</Application>
  <PresentationFormat>On-screen Show (4:3)</PresentationFormat>
  <Paragraphs>189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Sharing Resources  and  Promotion Partnerships</vt:lpstr>
      <vt:lpstr>  KIA and SB 409</vt:lpstr>
      <vt:lpstr>  KIA</vt:lpstr>
      <vt:lpstr>  2005 LRC Update</vt:lpstr>
      <vt:lpstr>LRS Research Report No. 329</vt:lpstr>
      <vt:lpstr>PowerPoint Presentation</vt:lpstr>
      <vt:lpstr>PowerPoint Presentation</vt:lpstr>
      <vt:lpstr> Types of Partnerships</vt:lpstr>
      <vt:lpstr> Informal Cooperation </vt:lpstr>
      <vt:lpstr>Contract Required</vt:lpstr>
      <vt:lpstr>Joint Partnership Agency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Ownership Transfer</vt:lpstr>
      <vt:lpstr>Questions?</vt:lpstr>
    </vt:vector>
  </TitlesOfParts>
  <Company>New 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Transportation</dc:title>
  <dc:creator>dodonnell</dc:creator>
  <cp:lastModifiedBy>donna.mcneil</cp:lastModifiedBy>
  <cp:revision>564</cp:revision>
  <dcterms:created xsi:type="dcterms:W3CDTF">2004-12-15T23:10:27Z</dcterms:created>
  <dcterms:modified xsi:type="dcterms:W3CDTF">2020-06-02T18:42:32Z</dcterms:modified>
</cp:coreProperties>
</file>