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68" r:id="rId3"/>
    <p:sldId id="310" r:id="rId4"/>
    <p:sldId id="309" r:id="rId5"/>
    <p:sldId id="303" r:id="rId6"/>
    <p:sldId id="313" r:id="rId7"/>
    <p:sldId id="326" r:id="rId8"/>
    <p:sldId id="315" r:id="rId9"/>
    <p:sldId id="314" r:id="rId10"/>
    <p:sldId id="305" r:id="rId11"/>
    <p:sldId id="316" r:id="rId12"/>
    <p:sldId id="317" r:id="rId13"/>
    <p:sldId id="318" r:id="rId14"/>
    <p:sldId id="322" r:id="rId15"/>
    <p:sldId id="311" r:id="rId16"/>
    <p:sldId id="302" r:id="rId17"/>
    <p:sldId id="300" r:id="rId18"/>
    <p:sldId id="319" r:id="rId19"/>
    <p:sldId id="327" r:id="rId20"/>
    <p:sldId id="328" r:id="rId21"/>
    <p:sldId id="284" r:id="rId22"/>
    <p:sldId id="304" r:id="rId23"/>
    <p:sldId id="297" r:id="rId24"/>
    <p:sldId id="293" r:id="rId25"/>
    <p:sldId id="259"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4" autoAdjust="0"/>
    <p:restoredTop sz="94660"/>
  </p:normalViewPr>
  <p:slideViewPr>
    <p:cSldViewPr snapToGrid="0">
      <p:cViewPr varScale="1">
        <p:scale>
          <a:sx n="71" d="100"/>
          <a:sy n="71" d="100"/>
        </p:scale>
        <p:origin x="346"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47A59-A6D5-4FB0-93F9-CA3A1FEA8F7E}" type="datetimeFigureOut">
              <a:rPr lang="en-US" smtClean="0"/>
              <a:t>10/31/2017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A72F45-84CB-4423-807E-E836CB8B4D08}" type="slidenum">
              <a:rPr lang="en-US" smtClean="0"/>
              <a:t>‹#›</a:t>
            </a:fld>
            <a:endParaRPr lang="en-US"/>
          </a:p>
        </p:txBody>
      </p:sp>
    </p:spTree>
    <p:extLst>
      <p:ext uri="{BB962C8B-B14F-4D97-AF65-F5344CB8AC3E}">
        <p14:creationId xmlns:p14="http://schemas.microsoft.com/office/powerpoint/2010/main" val="2766274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A72F45-84CB-4423-807E-E836CB8B4D08}" type="slidenum">
              <a:rPr lang="en-US" smtClean="0"/>
              <a:t>3</a:t>
            </a:fld>
            <a:endParaRPr lang="en-US"/>
          </a:p>
        </p:txBody>
      </p:sp>
    </p:spTree>
    <p:extLst>
      <p:ext uri="{BB962C8B-B14F-4D97-AF65-F5344CB8AC3E}">
        <p14:creationId xmlns:p14="http://schemas.microsoft.com/office/powerpoint/2010/main" val="3692023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A72F45-84CB-4423-807E-E836CB8B4D08}" type="slidenum">
              <a:rPr lang="en-US" smtClean="0"/>
              <a:t>4</a:t>
            </a:fld>
            <a:endParaRPr lang="en-US" dirty="0"/>
          </a:p>
        </p:txBody>
      </p:sp>
    </p:spTree>
    <p:extLst>
      <p:ext uri="{BB962C8B-B14F-4D97-AF65-F5344CB8AC3E}">
        <p14:creationId xmlns:p14="http://schemas.microsoft.com/office/powerpoint/2010/main" val="1851905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A72F45-84CB-4423-807E-E836CB8B4D08}" type="slidenum">
              <a:rPr lang="en-US" smtClean="0"/>
              <a:t>7</a:t>
            </a:fld>
            <a:endParaRPr lang="en-US"/>
          </a:p>
        </p:txBody>
      </p:sp>
    </p:spTree>
    <p:extLst>
      <p:ext uri="{BB962C8B-B14F-4D97-AF65-F5344CB8AC3E}">
        <p14:creationId xmlns:p14="http://schemas.microsoft.com/office/powerpoint/2010/main" val="190894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CA7A38-4075-41CF-96C1-2CC5629D1DF7}" type="datetime1">
              <a:rPr lang="en-US" smtClean="0"/>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F8202-3BFC-42FE-B56A-3A34E4F60769}" type="slidenum">
              <a:rPr lang="en-US" smtClean="0"/>
              <a:t>‹#›</a:t>
            </a:fld>
            <a:endParaRPr lang="en-US"/>
          </a:p>
        </p:txBody>
      </p:sp>
    </p:spTree>
    <p:extLst>
      <p:ext uri="{BB962C8B-B14F-4D97-AF65-F5344CB8AC3E}">
        <p14:creationId xmlns:p14="http://schemas.microsoft.com/office/powerpoint/2010/main" val="3999263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0A9443-E849-4DE8-AAA9-1769E9CCA3C8}" type="datetime1">
              <a:rPr lang="en-US" smtClean="0"/>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F8202-3BFC-42FE-B56A-3A34E4F60769}" type="slidenum">
              <a:rPr lang="en-US" smtClean="0"/>
              <a:t>‹#›</a:t>
            </a:fld>
            <a:endParaRPr lang="en-US"/>
          </a:p>
        </p:txBody>
      </p:sp>
    </p:spTree>
    <p:extLst>
      <p:ext uri="{BB962C8B-B14F-4D97-AF65-F5344CB8AC3E}">
        <p14:creationId xmlns:p14="http://schemas.microsoft.com/office/powerpoint/2010/main" val="1878787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5192BD-8EA0-4CE8-B7BF-286FA03880DF}" type="datetime1">
              <a:rPr lang="en-US" smtClean="0"/>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F8202-3BFC-42FE-B56A-3A34E4F60769}" type="slidenum">
              <a:rPr lang="en-US" smtClean="0"/>
              <a:t>‹#›</a:t>
            </a:fld>
            <a:endParaRPr lang="en-US"/>
          </a:p>
        </p:txBody>
      </p:sp>
    </p:spTree>
    <p:extLst>
      <p:ext uri="{BB962C8B-B14F-4D97-AF65-F5344CB8AC3E}">
        <p14:creationId xmlns:p14="http://schemas.microsoft.com/office/powerpoint/2010/main" val="61110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BBA5E1-BE22-4539-A46A-7B1204E5B395}" type="datetime1">
              <a:rPr lang="en-US" smtClean="0"/>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F8202-3BFC-42FE-B56A-3A34E4F60769}" type="slidenum">
              <a:rPr lang="en-US" smtClean="0"/>
              <a:t>‹#›</a:t>
            </a:fld>
            <a:endParaRPr lang="en-US"/>
          </a:p>
        </p:txBody>
      </p:sp>
    </p:spTree>
    <p:extLst>
      <p:ext uri="{BB962C8B-B14F-4D97-AF65-F5344CB8AC3E}">
        <p14:creationId xmlns:p14="http://schemas.microsoft.com/office/powerpoint/2010/main" val="3010744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6A4995-52B6-4689-A216-60BAA277DAEE}" type="datetime1">
              <a:rPr lang="en-US" smtClean="0"/>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F8202-3BFC-42FE-B56A-3A34E4F60769}" type="slidenum">
              <a:rPr lang="en-US" smtClean="0"/>
              <a:t>‹#›</a:t>
            </a:fld>
            <a:endParaRPr lang="en-US"/>
          </a:p>
        </p:txBody>
      </p:sp>
    </p:spTree>
    <p:extLst>
      <p:ext uri="{BB962C8B-B14F-4D97-AF65-F5344CB8AC3E}">
        <p14:creationId xmlns:p14="http://schemas.microsoft.com/office/powerpoint/2010/main" val="3083435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914476-440C-4815-89D7-7CBD594C1E7A}" type="datetime1">
              <a:rPr lang="en-US" smtClean="0"/>
              <a:t>10/31/2017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7F8202-3BFC-42FE-B56A-3A34E4F60769}" type="slidenum">
              <a:rPr lang="en-US" smtClean="0"/>
              <a:t>‹#›</a:t>
            </a:fld>
            <a:endParaRPr lang="en-US"/>
          </a:p>
        </p:txBody>
      </p:sp>
    </p:spTree>
    <p:extLst>
      <p:ext uri="{BB962C8B-B14F-4D97-AF65-F5344CB8AC3E}">
        <p14:creationId xmlns:p14="http://schemas.microsoft.com/office/powerpoint/2010/main" val="1288908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866172-28D8-492E-B741-960088DD1738}" type="datetime1">
              <a:rPr lang="en-US" smtClean="0"/>
              <a:t>10/31/2017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7F8202-3BFC-42FE-B56A-3A34E4F60769}" type="slidenum">
              <a:rPr lang="en-US" smtClean="0"/>
              <a:t>‹#›</a:t>
            </a:fld>
            <a:endParaRPr lang="en-US"/>
          </a:p>
        </p:txBody>
      </p:sp>
    </p:spTree>
    <p:extLst>
      <p:ext uri="{BB962C8B-B14F-4D97-AF65-F5344CB8AC3E}">
        <p14:creationId xmlns:p14="http://schemas.microsoft.com/office/powerpoint/2010/main" val="4293416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A26D45-6207-4EBA-8B06-41D21650C75D}" type="datetime1">
              <a:rPr lang="en-US" smtClean="0"/>
              <a:t>10/31/2017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7F8202-3BFC-42FE-B56A-3A34E4F60769}" type="slidenum">
              <a:rPr lang="en-US" smtClean="0"/>
              <a:t>‹#›</a:t>
            </a:fld>
            <a:endParaRPr lang="en-US"/>
          </a:p>
        </p:txBody>
      </p:sp>
    </p:spTree>
    <p:extLst>
      <p:ext uri="{BB962C8B-B14F-4D97-AF65-F5344CB8AC3E}">
        <p14:creationId xmlns:p14="http://schemas.microsoft.com/office/powerpoint/2010/main" val="185715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5DDA96-944B-47D6-B008-590F3F95EC8D}" type="datetime1">
              <a:rPr lang="en-US" smtClean="0"/>
              <a:t>10/31/2017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7F8202-3BFC-42FE-B56A-3A34E4F60769}" type="slidenum">
              <a:rPr lang="en-US" smtClean="0"/>
              <a:t>‹#›</a:t>
            </a:fld>
            <a:endParaRPr lang="en-US"/>
          </a:p>
        </p:txBody>
      </p:sp>
    </p:spTree>
    <p:extLst>
      <p:ext uri="{BB962C8B-B14F-4D97-AF65-F5344CB8AC3E}">
        <p14:creationId xmlns:p14="http://schemas.microsoft.com/office/powerpoint/2010/main" val="141025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2717D0-C43E-4909-B205-2DE414367472}" type="datetime1">
              <a:rPr lang="en-US" smtClean="0"/>
              <a:t>10/31/2017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7F8202-3BFC-42FE-B56A-3A34E4F60769}" type="slidenum">
              <a:rPr lang="en-US" smtClean="0"/>
              <a:t>‹#›</a:t>
            </a:fld>
            <a:endParaRPr lang="en-US"/>
          </a:p>
        </p:txBody>
      </p:sp>
    </p:spTree>
    <p:extLst>
      <p:ext uri="{BB962C8B-B14F-4D97-AF65-F5344CB8AC3E}">
        <p14:creationId xmlns:p14="http://schemas.microsoft.com/office/powerpoint/2010/main" val="802667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442C49-9895-42D3-AAA3-880894B15F8B}" type="datetime1">
              <a:rPr lang="en-US" smtClean="0"/>
              <a:t>10/31/2017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7F8202-3BFC-42FE-B56A-3A34E4F60769}" type="slidenum">
              <a:rPr lang="en-US" smtClean="0"/>
              <a:t>‹#›</a:t>
            </a:fld>
            <a:endParaRPr lang="en-US"/>
          </a:p>
        </p:txBody>
      </p:sp>
    </p:spTree>
    <p:extLst>
      <p:ext uri="{BB962C8B-B14F-4D97-AF65-F5344CB8AC3E}">
        <p14:creationId xmlns:p14="http://schemas.microsoft.com/office/powerpoint/2010/main" val="333778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1C7AEE-061D-48DA-AC98-26467D8D61F1}" type="datetime1">
              <a:rPr lang="en-US" smtClean="0"/>
              <a:t>10/31/2017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7F8202-3BFC-42FE-B56A-3A34E4F60769}" type="slidenum">
              <a:rPr lang="en-US" smtClean="0"/>
              <a:t>‹#›</a:t>
            </a:fld>
            <a:endParaRPr lang="en-US"/>
          </a:p>
        </p:txBody>
      </p:sp>
    </p:spTree>
    <p:extLst>
      <p:ext uri="{BB962C8B-B14F-4D97-AF65-F5344CB8AC3E}">
        <p14:creationId xmlns:p14="http://schemas.microsoft.com/office/powerpoint/2010/main" val="2539670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C1F0-2950-43EB-93BD-3B8C6B8D4BC0}"/>
              </a:ext>
            </a:extLst>
          </p:cNvPr>
          <p:cNvSpPr>
            <a:spLocks noGrp="1"/>
          </p:cNvSpPr>
          <p:nvPr>
            <p:ph type="ctrTitle"/>
          </p:nvPr>
        </p:nvSpPr>
        <p:spPr>
          <a:xfrm>
            <a:off x="1524000" y="1704975"/>
            <a:ext cx="9144000" cy="1804988"/>
          </a:xfrm>
          <a:solidFill>
            <a:schemeClr val="accent5">
              <a:lumMod val="75000"/>
            </a:schemeClr>
          </a:solidFill>
        </p:spPr>
        <p:txBody>
          <a:bodyPr/>
          <a:lstStyle/>
          <a:p>
            <a:r>
              <a:rPr lang="en-US" dirty="0">
                <a:solidFill>
                  <a:schemeClr val="bg1"/>
                </a:solidFill>
              </a:rPr>
              <a:t>Water Privatization:</a:t>
            </a:r>
            <a:br>
              <a:rPr lang="en-US" dirty="0">
                <a:solidFill>
                  <a:schemeClr val="bg1"/>
                </a:solidFill>
              </a:rPr>
            </a:br>
            <a:r>
              <a:rPr lang="en-US" dirty="0">
                <a:solidFill>
                  <a:schemeClr val="bg1"/>
                </a:solidFill>
              </a:rPr>
              <a:t>Approach with Caution</a:t>
            </a:r>
          </a:p>
        </p:txBody>
      </p:sp>
      <p:sp>
        <p:nvSpPr>
          <p:cNvPr id="3" name="Subtitle 2">
            <a:extLst>
              <a:ext uri="{FF2B5EF4-FFF2-40B4-BE49-F238E27FC236}">
                <a16:creationId xmlns:a16="http://schemas.microsoft.com/office/drawing/2014/main" id="{E70B2A77-5287-4C93-BE66-88EEA170D3E6}"/>
              </a:ext>
            </a:extLst>
          </p:cNvPr>
          <p:cNvSpPr>
            <a:spLocks noGrp="1"/>
          </p:cNvSpPr>
          <p:nvPr>
            <p:ph type="subTitle" idx="1"/>
          </p:nvPr>
        </p:nvSpPr>
        <p:spPr>
          <a:xfrm>
            <a:off x="1524000" y="5324476"/>
            <a:ext cx="9144000" cy="1266824"/>
          </a:xfrm>
        </p:spPr>
        <p:txBody>
          <a:bodyPr>
            <a:normAutofit/>
          </a:bodyPr>
          <a:lstStyle/>
          <a:p>
            <a:r>
              <a:rPr lang="en-US" dirty="0"/>
              <a:t>Elizabeth Douglass, InquireFirst.org</a:t>
            </a:r>
            <a:endParaRPr lang="en-US" sz="1600" dirty="0"/>
          </a:p>
          <a:p>
            <a:r>
              <a:rPr lang="en-US" sz="2000" dirty="0"/>
              <a:t>Council of Infrastructure Financing Authorities, SRF Workshop</a:t>
            </a:r>
          </a:p>
          <a:p>
            <a:r>
              <a:rPr lang="en-US" sz="2000" dirty="0"/>
              <a:t>October 31, 2017</a:t>
            </a:r>
          </a:p>
          <a:p>
            <a:endParaRPr lang="en-US" dirty="0"/>
          </a:p>
        </p:txBody>
      </p:sp>
      <p:sp>
        <p:nvSpPr>
          <p:cNvPr id="4" name="Slide Number Placeholder 3">
            <a:extLst>
              <a:ext uri="{FF2B5EF4-FFF2-40B4-BE49-F238E27FC236}">
                <a16:creationId xmlns:a16="http://schemas.microsoft.com/office/drawing/2014/main" id="{15592564-8272-476E-94EE-749D30F28A5E}"/>
              </a:ext>
            </a:extLst>
          </p:cNvPr>
          <p:cNvSpPr>
            <a:spLocks noGrp="1"/>
          </p:cNvSpPr>
          <p:nvPr>
            <p:ph type="sldNum" sz="quarter" idx="12"/>
          </p:nvPr>
        </p:nvSpPr>
        <p:spPr/>
        <p:txBody>
          <a:bodyPr/>
          <a:lstStyle/>
          <a:p>
            <a:fld id="{B67F8202-3BFC-42FE-B56A-3A34E4F60769}" type="slidenum">
              <a:rPr lang="en-US" smtClean="0"/>
              <a:t>1</a:t>
            </a:fld>
            <a:endParaRPr lang="en-US" dirty="0"/>
          </a:p>
        </p:txBody>
      </p:sp>
    </p:spTree>
    <p:extLst>
      <p:ext uri="{BB962C8B-B14F-4D97-AF65-F5344CB8AC3E}">
        <p14:creationId xmlns:p14="http://schemas.microsoft.com/office/powerpoint/2010/main" val="1291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normAutofit/>
          </a:bodyPr>
          <a:lstStyle/>
          <a:p>
            <a:pPr algn="ctr"/>
            <a:r>
              <a:rPr lang="en-US" dirty="0">
                <a:solidFill>
                  <a:schemeClr val="bg1"/>
                </a:solidFill>
              </a:rPr>
              <a:t>Investor-Owned Private Water Utilities</a:t>
            </a:r>
          </a:p>
        </p:txBody>
      </p:sp>
      <p:sp>
        <p:nvSpPr>
          <p:cNvPr id="3" name="Content Placeholder 4">
            <a:extLst>
              <a:ext uri="{FF2B5EF4-FFF2-40B4-BE49-F238E27FC236}">
                <a16:creationId xmlns:a16="http://schemas.microsoft.com/office/drawing/2014/main" id="{B7A5C5C7-4794-4DCE-AD80-73E468B53715}"/>
              </a:ext>
            </a:extLst>
          </p:cNvPr>
          <p:cNvSpPr txBox="1">
            <a:spLocks/>
          </p:cNvSpPr>
          <p:nvPr/>
        </p:nvSpPr>
        <p:spPr>
          <a:xfrm>
            <a:off x="838200" y="2009775"/>
            <a:ext cx="10515600" cy="10152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There are roughly 20 publicly traded water utilities in the United States, but the top three players dominate the space</a:t>
            </a:r>
          </a:p>
        </p:txBody>
      </p:sp>
      <p:sp>
        <p:nvSpPr>
          <p:cNvPr id="2" name="Slide Number Placeholder 1">
            <a:extLst>
              <a:ext uri="{FF2B5EF4-FFF2-40B4-BE49-F238E27FC236}">
                <a16:creationId xmlns:a16="http://schemas.microsoft.com/office/drawing/2014/main" id="{CE143A34-3E72-4199-8A7F-4143DB5CBABC}"/>
              </a:ext>
            </a:extLst>
          </p:cNvPr>
          <p:cNvSpPr>
            <a:spLocks noGrp="1"/>
          </p:cNvSpPr>
          <p:nvPr>
            <p:ph type="sldNum" sz="quarter" idx="12"/>
          </p:nvPr>
        </p:nvSpPr>
        <p:spPr/>
        <p:txBody>
          <a:bodyPr/>
          <a:lstStyle/>
          <a:p>
            <a:fld id="{B67F8202-3BFC-42FE-B56A-3A34E4F60769}" type="slidenum">
              <a:rPr lang="en-US" smtClean="0"/>
              <a:t>10</a:t>
            </a:fld>
            <a:endParaRPr lang="en-US"/>
          </a:p>
        </p:txBody>
      </p:sp>
      <p:pic>
        <p:nvPicPr>
          <p:cNvPr id="4" name="Picture 3">
            <a:extLst>
              <a:ext uri="{FF2B5EF4-FFF2-40B4-BE49-F238E27FC236}">
                <a16:creationId xmlns:a16="http://schemas.microsoft.com/office/drawing/2014/main" id="{09E988DA-1923-4518-9093-E730FCEBD6CA}"/>
              </a:ext>
            </a:extLst>
          </p:cNvPr>
          <p:cNvPicPr>
            <a:picLocks noChangeAspect="1"/>
          </p:cNvPicPr>
          <p:nvPr/>
        </p:nvPicPr>
        <p:blipFill>
          <a:blip r:embed="rId2"/>
          <a:stretch>
            <a:fillRect/>
          </a:stretch>
        </p:blipFill>
        <p:spPr>
          <a:xfrm>
            <a:off x="513542" y="3212481"/>
            <a:ext cx="5928573" cy="1478211"/>
          </a:xfrm>
          <a:prstGeom prst="rect">
            <a:avLst/>
          </a:prstGeom>
        </p:spPr>
      </p:pic>
      <p:pic>
        <p:nvPicPr>
          <p:cNvPr id="5" name="Picture 4">
            <a:extLst>
              <a:ext uri="{FF2B5EF4-FFF2-40B4-BE49-F238E27FC236}">
                <a16:creationId xmlns:a16="http://schemas.microsoft.com/office/drawing/2014/main" id="{A34637ED-8D1B-4E57-9106-E1A18FDEFB8E}"/>
              </a:ext>
            </a:extLst>
          </p:cNvPr>
          <p:cNvPicPr>
            <a:picLocks noChangeAspect="1"/>
          </p:cNvPicPr>
          <p:nvPr/>
        </p:nvPicPr>
        <p:blipFill>
          <a:blip r:embed="rId3"/>
          <a:stretch>
            <a:fillRect/>
          </a:stretch>
        </p:blipFill>
        <p:spPr>
          <a:xfrm>
            <a:off x="7354617" y="3356974"/>
            <a:ext cx="3540792" cy="1334051"/>
          </a:xfrm>
          <a:prstGeom prst="rect">
            <a:avLst/>
          </a:prstGeom>
        </p:spPr>
      </p:pic>
      <p:pic>
        <p:nvPicPr>
          <p:cNvPr id="6" name="Picture 5">
            <a:extLst>
              <a:ext uri="{FF2B5EF4-FFF2-40B4-BE49-F238E27FC236}">
                <a16:creationId xmlns:a16="http://schemas.microsoft.com/office/drawing/2014/main" id="{743839FF-2D17-4955-9ECD-3F957C37EB67}"/>
              </a:ext>
            </a:extLst>
          </p:cNvPr>
          <p:cNvPicPr>
            <a:picLocks noChangeAspect="1"/>
          </p:cNvPicPr>
          <p:nvPr/>
        </p:nvPicPr>
        <p:blipFill>
          <a:blip r:embed="rId4"/>
          <a:stretch>
            <a:fillRect/>
          </a:stretch>
        </p:blipFill>
        <p:spPr>
          <a:xfrm>
            <a:off x="3572494" y="4955164"/>
            <a:ext cx="3899258" cy="1401186"/>
          </a:xfrm>
          <a:prstGeom prst="rect">
            <a:avLst/>
          </a:prstGeom>
        </p:spPr>
      </p:pic>
    </p:spTree>
    <p:extLst>
      <p:ext uri="{BB962C8B-B14F-4D97-AF65-F5344CB8AC3E}">
        <p14:creationId xmlns:p14="http://schemas.microsoft.com/office/powerpoint/2010/main" val="1707157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lstStyle/>
          <a:p>
            <a:pPr algn="ctr"/>
            <a:r>
              <a:rPr lang="en-US" dirty="0">
                <a:solidFill>
                  <a:schemeClr val="bg1"/>
                </a:solidFill>
              </a:rPr>
              <a:t>Lake Station, Indiana</a:t>
            </a:r>
          </a:p>
        </p:txBody>
      </p:sp>
      <p:sp>
        <p:nvSpPr>
          <p:cNvPr id="3" name="Slide Number Placeholder 2">
            <a:extLst>
              <a:ext uri="{FF2B5EF4-FFF2-40B4-BE49-F238E27FC236}">
                <a16:creationId xmlns:a16="http://schemas.microsoft.com/office/drawing/2014/main" id="{7CA11804-4AE1-4671-8269-D0B7C5BE6930}"/>
              </a:ext>
            </a:extLst>
          </p:cNvPr>
          <p:cNvSpPr>
            <a:spLocks noGrp="1"/>
          </p:cNvSpPr>
          <p:nvPr>
            <p:ph type="sldNum" sz="quarter" idx="12"/>
          </p:nvPr>
        </p:nvSpPr>
        <p:spPr/>
        <p:txBody>
          <a:bodyPr/>
          <a:lstStyle/>
          <a:p>
            <a:fld id="{B67F8202-3BFC-42FE-B56A-3A34E4F60769}" type="slidenum">
              <a:rPr lang="en-US" smtClean="0"/>
              <a:t>11</a:t>
            </a:fld>
            <a:endParaRPr lang="en-US"/>
          </a:p>
        </p:txBody>
      </p:sp>
      <p:sp>
        <p:nvSpPr>
          <p:cNvPr id="4" name="Rectangle 3">
            <a:extLst>
              <a:ext uri="{FF2B5EF4-FFF2-40B4-BE49-F238E27FC236}">
                <a16:creationId xmlns:a16="http://schemas.microsoft.com/office/drawing/2014/main" id="{FE787E31-2648-4166-BE11-57E3652BE9CF}"/>
              </a:ext>
            </a:extLst>
          </p:cNvPr>
          <p:cNvSpPr/>
          <p:nvPr/>
        </p:nvSpPr>
        <p:spPr>
          <a:xfrm>
            <a:off x="557274" y="1806983"/>
            <a:ext cx="6689942" cy="4339650"/>
          </a:xfrm>
          <a:prstGeom prst="rect">
            <a:avLst/>
          </a:prstGeom>
        </p:spPr>
        <p:txBody>
          <a:bodyPr wrap="square">
            <a:spAutoFit/>
          </a:bodyPr>
          <a:lstStyle/>
          <a:p>
            <a:pPr marL="342900" indent="-342900">
              <a:buFont typeface="Arial" panose="020B0604020202020204" pitchFamily="34" charset="0"/>
              <a:buChar char="•"/>
            </a:pPr>
            <a:r>
              <a:rPr lang="en-US" sz="2000" dirty="0"/>
              <a:t>Population:  12,000</a:t>
            </a:r>
          </a:p>
          <a:p>
            <a:pPr marL="342900" indent="-342900">
              <a:buFont typeface="Arial" panose="020B0604020202020204" pitchFamily="34" charset="0"/>
              <a:buChar char="•"/>
            </a:pPr>
            <a:r>
              <a:rPr lang="en-US" sz="2000" dirty="0"/>
              <a:t>Economically distressed </a:t>
            </a:r>
          </a:p>
          <a:p>
            <a:endParaRPr lang="en-US" sz="2000" dirty="0"/>
          </a:p>
          <a:p>
            <a:pPr marL="342900" indent="-342900">
              <a:buFont typeface="Arial" panose="020B0604020202020204" pitchFamily="34" charset="0"/>
              <a:buChar char="•"/>
            </a:pPr>
            <a:r>
              <a:rPr lang="en-US" sz="2000" dirty="0"/>
              <a:t>Municipal water system customers:  3,500 (2/3 of the city)</a:t>
            </a:r>
            <a:br>
              <a:rPr lang="en-US" sz="2000" dirty="0"/>
            </a:br>
            <a:r>
              <a:rPr lang="en-US" sz="2000" dirty="0"/>
              <a:t>Daily usage- ~1 million gals/day</a:t>
            </a:r>
          </a:p>
          <a:p>
            <a:pPr marL="342900" indent="-342900">
              <a:buFont typeface="Arial" panose="020B0604020202020204" pitchFamily="34" charset="0"/>
              <a:buChar char="•"/>
            </a:pPr>
            <a:endParaRPr lang="en-US" sz="2000" u="sng" dirty="0"/>
          </a:p>
          <a:p>
            <a:pPr marL="342900" indent="-342900">
              <a:buFont typeface="Arial" panose="020B0604020202020204" pitchFamily="34" charset="0"/>
              <a:buChar char="•"/>
            </a:pPr>
            <a:r>
              <a:rPr lang="en-US" sz="2000" u="sng" dirty="0"/>
              <a:t>SRF loan for $11 million project (approved Sept. 2012):</a:t>
            </a:r>
            <a:br>
              <a:rPr lang="en-US" sz="2000" dirty="0"/>
            </a:br>
            <a:r>
              <a:rPr lang="en-US" sz="2000" dirty="0"/>
              <a:t>New filtration plant, 1.5 million gallons cap., (April 2015)</a:t>
            </a:r>
            <a:br>
              <a:rPr lang="en-US" sz="2000" dirty="0"/>
            </a:br>
            <a:r>
              <a:rPr lang="en-US" sz="2000" dirty="0"/>
              <a:t>5 new replacement wells</a:t>
            </a:r>
            <a:br>
              <a:rPr lang="en-US" sz="2000" dirty="0"/>
            </a:br>
            <a:r>
              <a:rPr lang="en-US" sz="2000" dirty="0"/>
              <a:t>Replaced/enlarged/upgraded certain water mains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Three rates increases phased in, last one in 2014</a:t>
            </a:r>
            <a:br>
              <a:rPr lang="en-US" sz="2000" dirty="0"/>
            </a:br>
            <a:br>
              <a:rPr lang="en-US" dirty="0"/>
            </a:br>
            <a:endParaRPr lang="en-US" dirty="0"/>
          </a:p>
        </p:txBody>
      </p:sp>
      <p:pic>
        <p:nvPicPr>
          <p:cNvPr id="5" name="Picture 4">
            <a:extLst>
              <a:ext uri="{FF2B5EF4-FFF2-40B4-BE49-F238E27FC236}">
                <a16:creationId xmlns:a16="http://schemas.microsoft.com/office/drawing/2014/main" id="{5C9E5583-C3F1-415D-AFC0-FCBA24953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834" y="2313414"/>
            <a:ext cx="4268082" cy="3218318"/>
          </a:xfrm>
          <a:prstGeom prst="rect">
            <a:avLst/>
          </a:prstGeom>
          <a:ln>
            <a:solidFill>
              <a:schemeClr val="tx1"/>
            </a:solidFill>
          </a:ln>
        </p:spPr>
      </p:pic>
      <p:sp>
        <p:nvSpPr>
          <p:cNvPr id="2" name="Rectangle 1">
            <a:extLst>
              <a:ext uri="{FF2B5EF4-FFF2-40B4-BE49-F238E27FC236}">
                <a16:creationId xmlns:a16="http://schemas.microsoft.com/office/drawing/2014/main" id="{9B203716-A816-4675-82E9-56E177F1451C}"/>
              </a:ext>
            </a:extLst>
          </p:cNvPr>
          <p:cNvSpPr/>
          <p:nvPr/>
        </p:nvSpPr>
        <p:spPr>
          <a:xfrm>
            <a:off x="7154644" y="5574709"/>
            <a:ext cx="2217082" cy="369332"/>
          </a:xfrm>
          <a:prstGeom prst="rect">
            <a:avLst/>
          </a:prstGeom>
        </p:spPr>
        <p:txBody>
          <a:bodyPr wrap="none">
            <a:spAutoFit/>
          </a:bodyPr>
          <a:lstStyle/>
          <a:p>
            <a:r>
              <a:rPr lang="en-US" dirty="0"/>
              <a:t>Photo by John Nelson</a:t>
            </a:r>
          </a:p>
        </p:txBody>
      </p:sp>
    </p:spTree>
    <p:extLst>
      <p:ext uri="{BB962C8B-B14F-4D97-AF65-F5344CB8AC3E}">
        <p14:creationId xmlns:p14="http://schemas.microsoft.com/office/powerpoint/2010/main" val="3914457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normAutofit/>
          </a:bodyPr>
          <a:lstStyle/>
          <a:p>
            <a:pPr algn="ctr"/>
            <a:r>
              <a:rPr lang="en-US" dirty="0">
                <a:solidFill>
                  <a:schemeClr val="bg1"/>
                </a:solidFill>
              </a:rPr>
              <a:t>$11+ million SRF Loan: Major Water Projects</a:t>
            </a:r>
          </a:p>
        </p:txBody>
      </p:sp>
      <p:sp>
        <p:nvSpPr>
          <p:cNvPr id="3" name="Slide Number Placeholder 2">
            <a:extLst>
              <a:ext uri="{FF2B5EF4-FFF2-40B4-BE49-F238E27FC236}">
                <a16:creationId xmlns:a16="http://schemas.microsoft.com/office/drawing/2014/main" id="{7CA11804-4AE1-4671-8269-D0B7C5BE6930}"/>
              </a:ext>
            </a:extLst>
          </p:cNvPr>
          <p:cNvSpPr>
            <a:spLocks noGrp="1"/>
          </p:cNvSpPr>
          <p:nvPr>
            <p:ph type="sldNum" sz="quarter" idx="12"/>
          </p:nvPr>
        </p:nvSpPr>
        <p:spPr/>
        <p:txBody>
          <a:bodyPr/>
          <a:lstStyle/>
          <a:p>
            <a:fld id="{B67F8202-3BFC-42FE-B56A-3A34E4F60769}" type="slidenum">
              <a:rPr lang="en-US" smtClean="0"/>
              <a:t>12</a:t>
            </a:fld>
            <a:endParaRPr lang="en-US"/>
          </a:p>
        </p:txBody>
      </p:sp>
      <p:pic>
        <p:nvPicPr>
          <p:cNvPr id="6" name="Picture 5">
            <a:extLst>
              <a:ext uri="{FF2B5EF4-FFF2-40B4-BE49-F238E27FC236}">
                <a16:creationId xmlns:a16="http://schemas.microsoft.com/office/drawing/2014/main" id="{523B8740-1192-4C60-8E2A-EE0617780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916" y="1608902"/>
            <a:ext cx="4955968" cy="2787733"/>
          </a:xfrm>
          <a:prstGeom prst="rect">
            <a:avLst/>
          </a:prstGeom>
          <a:ln>
            <a:solidFill>
              <a:schemeClr val="tx1"/>
            </a:solidFill>
          </a:ln>
        </p:spPr>
      </p:pic>
      <p:pic>
        <p:nvPicPr>
          <p:cNvPr id="7" name="Picture 6">
            <a:extLst>
              <a:ext uri="{FF2B5EF4-FFF2-40B4-BE49-F238E27FC236}">
                <a16:creationId xmlns:a16="http://schemas.microsoft.com/office/drawing/2014/main" id="{7B14CD29-FFB2-48E8-999D-A715588A2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8511" y="1588216"/>
            <a:ext cx="4955970" cy="2787733"/>
          </a:xfrm>
          <a:prstGeom prst="rect">
            <a:avLst/>
          </a:prstGeom>
          <a:ln>
            <a:solidFill>
              <a:schemeClr val="tx1"/>
            </a:solidFill>
          </a:ln>
        </p:spPr>
      </p:pic>
      <p:sp>
        <p:nvSpPr>
          <p:cNvPr id="2" name="Rectangle 1">
            <a:extLst>
              <a:ext uri="{FF2B5EF4-FFF2-40B4-BE49-F238E27FC236}">
                <a16:creationId xmlns:a16="http://schemas.microsoft.com/office/drawing/2014/main" id="{A9501F2C-7913-4523-845C-35FE47AE9EBA}"/>
              </a:ext>
            </a:extLst>
          </p:cNvPr>
          <p:cNvSpPr/>
          <p:nvPr/>
        </p:nvSpPr>
        <p:spPr>
          <a:xfrm>
            <a:off x="1771389" y="4984194"/>
            <a:ext cx="8649222" cy="1446550"/>
          </a:xfrm>
          <a:prstGeom prst="rect">
            <a:avLst/>
          </a:prstGeom>
        </p:spPr>
        <p:txBody>
          <a:bodyPr wrap="square">
            <a:spAutoFit/>
          </a:bodyPr>
          <a:lstStyle/>
          <a:p>
            <a:r>
              <a:rPr lang="en-US" sz="2200" b="1" dirty="0">
                <a:ea typeface="Times New Roman" panose="02020603050405020304" pitchFamily="18" charset="0"/>
              </a:rPr>
              <a:t>“I'm excited for the opportunity to improve the quality of our water and control our destiny for future generations”</a:t>
            </a:r>
          </a:p>
          <a:p>
            <a:endParaRPr lang="en-US" sz="2200" b="1" dirty="0">
              <a:ea typeface="Times New Roman" panose="02020603050405020304" pitchFamily="18" charset="0"/>
            </a:endParaRPr>
          </a:p>
          <a:p>
            <a:r>
              <a:rPr lang="en-US" sz="2200" b="1" dirty="0">
                <a:ea typeface="Times New Roman" panose="02020603050405020304" pitchFamily="18" charset="0"/>
              </a:rPr>
              <a:t>                      -- Lake Station Mayor Keith </a:t>
            </a:r>
            <a:r>
              <a:rPr lang="en-US" sz="2200" b="1" dirty="0" err="1">
                <a:ea typeface="Times New Roman" panose="02020603050405020304" pitchFamily="18" charset="0"/>
              </a:rPr>
              <a:t>Soderquist</a:t>
            </a:r>
            <a:r>
              <a:rPr lang="en-US" sz="2200" b="1" dirty="0">
                <a:ea typeface="Times New Roman" panose="02020603050405020304" pitchFamily="18" charset="0"/>
              </a:rPr>
              <a:t>, April 2015</a:t>
            </a:r>
          </a:p>
        </p:txBody>
      </p:sp>
      <p:sp>
        <p:nvSpPr>
          <p:cNvPr id="4" name="Rectangle 3">
            <a:extLst>
              <a:ext uri="{FF2B5EF4-FFF2-40B4-BE49-F238E27FC236}">
                <a16:creationId xmlns:a16="http://schemas.microsoft.com/office/drawing/2014/main" id="{2F56AE47-C5C4-4876-92C5-F2A9E4B6ED9D}"/>
              </a:ext>
            </a:extLst>
          </p:cNvPr>
          <p:cNvSpPr/>
          <p:nvPr/>
        </p:nvSpPr>
        <p:spPr>
          <a:xfrm>
            <a:off x="9410237" y="4375949"/>
            <a:ext cx="2217082" cy="369332"/>
          </a:xfrm>
          <a:prstGeom prst="rect">
            <a:avLst/>
          </a:prstGeom>
        </p:spPr>
        <p:txBody>
          <a:bodyPr wrap="none">
            <a:spAutoFit/>
          </a:bodyPr>
          <a:lstStyle/>
          <a:p>
            <a:r>
              <a:rPr lang="en-US" dirty="0"/>
              <a:t>Photo by John Nelson</a:t>
            </a:r>
          </a:p>
        </p:txBody>
      </p:sp>
    </p:spTree>
    <p:extLst>
      <p:ext uri="{BB962C8B-B14F-4D97-AF65-F5344CB8AC3E}">
        <p14:creationId xmlns:p14="http://schemas.microsoft.com/office/powerpoint/2010/main" val="1716070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lstStyle/>
          <a:p>
            <a:pPr algn="ctr"/>
            <a:r>
              <a:rPr lang="en-US" dirty="0">
                <a:solidFill>
                  <a:schemeClr val="bg1"/>
                </a:solidFill>
              </a:rPr>
              <a:t>…But This Also Happened</a:t>
            </a:r>
          </a:p>
        </p:txBody>
      </p:sp>
      <p:sp>
        <p:nvSpPr>
          <p:cNvPr id="3" name="Slide Number Placeholder 2">
            <a:extLst>
              <a:ext uri="{FF2B5EF4-FFF2-40B4-BE49-F238E27FC236}">
                <a16:creationId xmlns:a16="http://schemas.microsoft.com/office/drawing/2014/main" id="{7CA11804-4AE1-4671-8269-D0B7C5BE6930}"/>
              </a:ext>
            </a:extLst>
          </p:cNvPr>
          <p:cNvSpPr>
            <a:spLocks noGrp="1"/>
          </p:cNvSpPr>
          <p:nvPr>
            <p:ph type="sldNum" sz="quarter" idx="12"/>
          </p:nvPr>
        </p:nvSpPr>
        <p:spPr/>
        <p:txBody>
          <a:bodyPr/>
          <a:lstStyle/>
          <a:p>
            <a:fld id="{B67F8202-3BFC-42FE-B56A-3A34E4F60769}" type="slidenum">
              <a:rPr lang="en-US" smtClean="0"/>
              <a:t>13</a:t>
            </a:fld>
            <a:endParaRPr lang="en-US"/>
          </a:p>
        </p:txBody>
      </p:sp>
      <p:pic>
        <p:nvPicPr>
          <p:cNvPr id="5" name="Picture 4">
            <a:extLst>
              <a:ext uri="{FF2B5EF4-FFF2-40B4-BE49-F238E27FC236}">
                <a16:creationId xmlns:a16="http://schemas.microsoft.com/office/drawing/2014/main" id="{82A06545-FA47-402C-B5B1-3517DF533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956" y="1668578"/>
            <a:ext cx="2230923" cy="3966085"/>
          </a:xfrm>
          <a:prstGeom prst="rect">
            <a:avLst/>
          </a:prstGeom>
          <a:ln>
            <a:solidFill>
              <a:schemeClr val="tx1"/>
            </a:solidFill>
          </a:ln>
        </p:spPr>
      </p:pic>
      <p:pic>
        <p:nvPicPr>
          <p:cNvPr id="6" name="Picture 5">
            <a:extLst>
              <a:ext uri="{FF2B5EF4-FFF2-40B4-BE49-F238E27FC236}">
                <a16:creationId xmlns:a16="http://schemas.microsoft.com/office/drawing/2014/main" id="{2027295D-E167-43C5-9E98-81453D37D1C7}"/>
              </a:ext>
            </a:extLst>
          </p:cNvPr>
          <p:cNvPicPr>
            <a:picLocks noChangeAspect="1"/>
          </p:cNvPicPr>
          <p:nvPr/>
        </p:nvPicPr>
        <p:blipFill>
          <a:blip r:embed="rId3"/>
          <a:stretch>
            <a:fillRect/>
          </a:stretch>
        </p:blipFill>
        <p:spPr>
          <a:xfrm>
            <a:off x="4049538" y="1574633"/>
            <a:ext cx="5932662" cy="4482042"/>
          </a:xfrm>
          <a:prstGeom prst="rect">
            <a:avLst/>
          </a:prstGeom>
          <a:ln>
            <a:solidFill>
              <a:schemeClr val="tx1"/>
            </a:solidFill>
          </a:ln>
        </p:spPr>
      </p:pic>
      <p:pic>
        <p:nvPicPr>
          <p:cNvPr id="7" name="Picture 6">
            <a:extLst>
              <a:ext uri="{FF2B5EF4-FFF2-40B4-BE49-F238E27FC236}">
                <a16:creationId xmlns:a16="http://schemas.microsoft.com/office/drawing/2014/main" id="{92EC55A8-AA3F-4D78-A069-B2F12891E8A9}"/>
              </a:ext>
            </a:extLst>
          </p:cNvPr>
          <p:cNvPicPr>
            <a:picLocks noChangeAspect="1"/>
          </p:cNvPicPr>
          <p:nvPr/>
        </p:nvPicPr>
        <p:blipFill>
          <a:blip r:embed="rId4"/>
          <a:stretch>
            <a:fillRect/>
          </a:stretch>
        </p:blipFill>
        <p:spPr>
          <a:xfrm>
            <a:off x="5599666" y="2832100"/>
            <a:ext cx="4934462" cy="3712278"/>
          </a:xfrm>
          <a:prstGeom prst="rect">
            <a:avLst/>
          </a:prstGeom>
          <a:ln>
            <a:solidFill>
              <a:schemeClr val="tx1"/>
            </a:solidFill>
          </a:ln>
        </p:spPr>
      </p:pic>
      <p:pic>
        <p:nvPicPr>
          <p:cNvPr id="2" name="Picture 1">
            <a:extLst>
              <a:ext uri="{FF2B5EF4-FFF2-40B4-BE49-F238E27FC236}">
                <a16:creationId xmlns:a16="http://schemas.microsoft.com/office/drawing/2014/main" id="{63EE42E4-7C95-437F-AFBF-4AA778D6BCC3}"/>
              </a:ext>
            </a:extLst>
          </p:cNvPr>
          <p:cNvPicPr>
            <a:picLocks noChangeAspect="1"/>
          </p:cNvPicPr>
          <p:nvPr/>
        </p:nvPicPr>
        <p:blipFill>
          <a:blip r:embed="rId5"/>
          <a:stretch>
            <a:fillRect/>
          </a:stretch>
        </p:blipFill>
        <p:spPr>
          <a:xfrm rot="21133167">
            <a:off x="737039" y="5071537"/>
            <a:ext cx="4373796" cy="937242"/>
          </a:xfrm>
          <a:prstGeom prst="rect">
            <a:avLst/>
          </a:prstGeom>
          <a:ln>
            <a:solidFill>
              <a:schemeClr val="tx1"/>
            </a:solidFill>
          </a:ln>
        </p:spPr>
      </p:pic>
    </p:spTree>
    <p:extLst>
      <p:ext uri="{BB962C8B-B14F-4D97-AF65-F5344CB8AC3E}">
        <p14:creationId xmlns:p14="http://schemas.microsoft.com/office/powerpoint/2010/main" val="1200718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38F438-899F-4382-AED6-2B6AE0D4F77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9063" t="11667"/>
          <a:stretch/>
        </p:blipFill>
        <p:spPr>
          <a:xfrm>
            <a:off x="620038" y="1691816"/>
            <a:ext cx="5819794" cy="4076419"/>
          </a:xfrm>
          <a:prstGeom prst="rect">
            <a:avLst/>
          </a:prstGeom>
          <a:ln>
            <a:solidFill>
              <a:schemeClr val="tx1"/>
            </a:solidFill>
          </a:ln>
        </p:spPr>
      </p:pic>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normAutofit/>
          </a:bodyPr>
          <a:lstStyle/>
          <a:p>
            <a:pPr algn="ctr"/>
            <a:r>
              <a:rPr lang="en-US" dirty="0">
                <a:solidFill>
                  <a:schemeClr val="bg1"/>
                </a:solidFill>
              </a:rPr>
              <a:t>Old-School Maps &amp; Institutional Knowledge</a:t>
            </a:r>
          </a:p>
        </p:txBody>
      </p:sp>
      <p:sp>
        <p:nvSpPr>
          <p:cNvPr id="2" name="Slide Number Placeholder 1">
            <a:extLst>
              <a:ext uri="{FF2B5EF4-FFF2-40B4-BE49-F238E27FC236}">
                <a16:creationId xmlns:a16="http://schemas.microsoft.com/office/drawing/2014/main" id="{219B63BF-EBCC-4A98-9E21-7E3D76326B6B}"/>
              </a:ext>
            </a:extLst>
          </p:cNvPr>
          <p:cNvSpPr>
            <a:spLocks noGrp="1"/>
          </p:cNvSpPr>
          <p:nvPr>
            <p:ph type="sldNum" sz="quarter" idx="12"/>
          </p:nvPr>
        </p:nvSpPr>
        <p:spPr/>
        <p:txBody>
          <a:bodyPr/>
          <a:lstStyle/>
          <a:p>
            <a:fld id="{B67F8202-3BFC-42FE-B56A-3A34E4F60769}" type="slidenum">
              <a:rPr lang="en-US" smtClean="0"/>
              <a:t>14</a:t>
            </a:fld>
            <a:endParaRPr lang="en-US"/>
          </a:p>
        </p:txBody>
      </p:sp>
      <p:sp>
        <p:nvSpPr>
          <p:cNvPr id="6" name="Rectangle 5">
            <a:extLst>
              <a:ext uri="{FF2B5EF4-FFF2-40B4-BE49-F238E27FC236}">
                <a16:creationId xmlns:a16="http://schemas.microsoft.com/office/drawing/2014/main" id="{0DE250F5-4933-44B3-AF01-5D331387BFE0}"/>
              </a:ext>
            </a:extLst>
          </p:cNvPr>
          <p:cNvSpPr/>
          <p:nvPr/>
        </p:nvSpPr>
        <p:spPr>
          <a:xfrm>
            <a:off x="8339626" y="6352143"/>
            <a:ext cx="2306850" cy="369332"/>
          </a:xfrm>
          <a:prstGeom prst="rect">
            <a:avLst/>
          </a:prstGeom>
        </p:spPr>
        <p:txBody>
          <a:bodyPr wrap="none">
            <a:spAutoFit/>
          </a:bodyPr>
          <a:lstStyle/>
          <a:p>
            <a:r>
              <a:rPr lang="en-US" dirty="0"/>
              <a:t>Photos by John Nelson</a:t>
            </a:r>
          </a:p>
        </p:txBody>
      </p:sp>
      <p:sp>
        <p:nvSpPr>
          <p:cNvPr id="8" name="Rectangle 7">
            <a:extLst>
              <a:ext uri="{FF2B5EF4-FFF2-40B4-BE49-F238E27FC236}">
                <a16:creationId xmlns:a16="http://schemas.microsoft.com/office/drawing/2014/main" id="{2A7719C4-978E-4C79-9EA3-3B7C904B36BE}"/>
              </a:ext>
            </a:extLst>
          </p:cNvPr>
          <p:cNvSpPr/>
          <p:nvPr/>
        </p:nvSpPr>
        <p:spPr>
          <a:xfrm>
            <a:off x="6602055" y="1753665"/>
            <a:ext cx="3939412" cy="707886"/>
          </a:xfrm>
          <a:prstGeom prst="rect">
            <a:avLst/>
          </a:prstGeom>
        </p:spPr>
        <p:txBody>
          <a:bodyPr wrap="none">
            <a:spAutoFit/>
          </a:bodyPr>
          <a:lstStyle/>
          <a:p>
            <a:r>
              <a:rPr lang="en-US" sz="2000" dirty="0"/>
              <a:t>Harry Heath, water tech supervisor, </a:t>
            </a:r>
          </a:p>
          <a:p>
            <a:r>
              <a:rPr lang="en-US" sz="2000" dirty="0"/>
              <a:t>30 years of service</a:t>
            </a:r>
          </a:p>
        </p:txBody>
      </p:sp>
      <p:pic>
        <p:nvPicPr>
          <p:cNvPr id="5" name="Picture 4">
            <a:extLst>
              <a:ext uri="{FF2B5EF4-FFF2-40B4-BE49-F238E27FC236}">
                <a16:creationId xmlns:a16="http://schemas.microsoft.com/office/drawing/2014/main" id="{F8C96D45-336A-4737-9550-560B02A5B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4081" y="2426953"/>
            <a:ext cx="5279719" cy="3959789"/>
          </a:xfrm>
          <a:prstGeom prst="rect">
            <a:avLst/>
          </a:prstGeom>
          <a:ln>
            <a:solidFill>
              <a:schemeClr val="tx1"/>
            </a:solidFill>
          </a:ln>
        </p:spPr>
      </p:pic>
      <p:sp>
        <p:nvSpPr>
          <p:cNvPr id="9" name="Rectangle 8">
            <a:extLst>
              <a:ext uri="{FF2B5EF4-FFF2-40B4-BE49-F238E27FC236}">
                <a16:creationId xmlns:a16="http://schemas.microsoft.com/office/drawing/2014/main" id="{944BB27B-8873-4A88-878D-067005EBCE1D}"/>
              </a:ext>
            </a:extLst>
          </p:cNvPr>
          <p:cNvSpPr/>
          <p:nvPr/>
        </p:nvSpPr>
        <p:spPr>
          <a:xfrm>
            <a:off x="1411265" y="5768235"/>
            <a:ext cx="4684735" cy="707886"/>
          </a:xfrm>
          <a:prstGeom prst="rect">
            <a:avLst/>
          </a:prstGeom>
        </p:spPr>
        <p:txBody>
          <a:bodyPr wrap="square">
            <a:spAutoFit/>
          </a:bodyPr>
          <a:lstStyle/>
          <a:p>
            <a:r>
              <a:rPr lang="en-US" sz="2000" dirty="0">
                <a:ea typeface="Calibri" panose="020F0502020204030204" pitchFamily="34" charset="0"/>
              </a:rPr>
              <a:t>“I do know the system, e</a:t>
            </a:r>
            <a:r>
              <a:rPr lang="en-US" sz="2000" dirty="0"/>
              <a:t>very size main, valves…I d</a:t>
            </a:r>
            <a:r>
              <a:rPr lang="en-US" sz="2000" dirty="0">
                <a:ea typeface="Calibri" panose="020F0502020204030204" pitchFamily="34" charset="0"/>
              </a:rPr>
              <a:t>on’t even have to look at maps”</a:t>
            </a:r>
            <a:r>
              <a:rPr lang="en-US" dirty="0">
                <a:ea typeface="Calibri" panose="020F0502020204030204" pitchFamily="34" charset="0"/>
              </a:rPr>
              <a:t> </a:t>
            </a:r>
            <a:endParaRPr lang="en-US" dirty="0"/>
          </a:p>
        </p:txBody>
      </p:sp>
    </p:spTree>
    <p:extLst>
      <p:ext uri="{BB962C8B-B14F-4D97-AF65-F5344CB8AC3E}">
        <p14:creationId xmlns:p14="http://schemas.microsoft.com/office/powerpoint/2010/main" val="889547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normAutofit/>
          </a:bodyPr>
          <a:lstStyle/>
          <a:p>
            <a:pPr algn="ctr"/>
            <a:r>
              <a:rPr lang="en-US" dirty="0">
                <a:solidFill>
                  <a:schemeClr val="bg1"/>
                </a:solidFill>
              </a:rPr>
              <a:t>Indiana American Water </a:t>
            </a:r>
          </a:p>
        </p:txBody>
      </p:sp>
      <p:sp>
        <p:nvSpPr>
          <p:cNvPr id="2" name="Slide Number Placeholder 1">
            <a:extLst>
              <a:ext uri="{FF2B5EF4-FFF2-40B4-BE49-F238E27FC236}">
                <a16:creationId xmlns:a16="http://schemas.microsoft.com/office/drawing/2014/main" id="{9528F636-7AD3-4E52-B540-83E49D1F810A}"/>
              </a:ext>
            </a:extLst>
          </p:cNvPr>
          <p:cNvSpPr>
            <a:spLocks noGrp="1"/>
          </p:cNvSpPr>
          <p:nvPr>
            <p:ph type="sldNum" sz="quarter" idx="12"/>
          </p:nvPr>
        </p:nvSpPr>
        <p:spPr/>
        <p:txBody>
          <a:bodyPr/>
          <a:lstStyle/>
          <a:p>
            <a:fld id="{B67F8202-3BFC-42FE-B56A-3A34E4F60769}" type="slidenum">
              <a:rPr lang="en-US" smtClean="0"/>
              <a:t>15</a:t>
            </a:fld>
            <a:endParaRPr lang="en-US"/>
          </a:p>
        </p:txBody>
      </p:sp>
      <p:pic>
        <p:nvPicPr>
          <p:cNvPr id="5" name="Picture 4">
            <a:extLst>
              <a:ext uri="{FF2B5EF4-FFF2-40B4-BE49-F238E27FC236}">
                <a16:creationId xmlns:a16="http://schemas.microsoft.com/office/drawing/2014/main" id="{324060C6-82B3-4FF6-B2C3-773690FFD951}"/>
              </a:ext>
            </a:extLst>
          </p:cNvPr>
          <p:cNvPicPr>
            <a:picLocks noChangeAspect="1"/>
          </p:cNvPicPr>
          <p:nvPr/>
        </p:nvPicPr>
        <p:blipFill>
          <a:blip r:embed="rId2"/>
          <a:stretch>
            <a:fillRect/>
          </a:stretch>
        </p:blipFill>
        <p:spPr>
          <a:xfrm>
            <a:off x="2384757" y="1571904"/>
            <a:ext cx="6676694" cy="5016221"/>
          </a:xfrm>
          <a:prstGeom prst="rect">
            <a:avLst/>
          </a:prstGeom>
          <a:ln w="12700">
            <a:solidFill>
              <a:schemeClr val="accent1"/>
            </a:solidFill>
          </a:ln>
        </p:spPr>
      </p:pic>
    </p:spTree>
    <p:extLst>
      <p:ext uri="{BB962C8B-B14F-4D97-AF65-F5344CB8AC3E}">
        <p14:creationId xmlns:p14="http://schemas.microsoft.com/office/powerpoint/2010/main" val="2561080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normAutofit/>
          </a:bodyPr>
          <a:lstStyle/>
          <a:p>
            <a:pPr algn="ctr"/>
            <a:r>
              <a:rPr lang="en-US" dirty="0">
                <a:solidFill>
                  <a:schemeClr val="bg1"/>
                </a:solidFill>
              </a:rPr>
              <a:t>Benefits of Selling to Indiana American Water</a:t>
            </a:r>
          </a:p>
        </p:txBody>
      </p:sp>
      <p:sp>
        <p:nvSpPr>
          <p:cNvPr id="2" name="Slide Number Placeholder 1">
            <a:extLst>
              <a:ext uri="{FF2B5EF4-FFF2-40B4-BE49-F238E27FC236}">
                <a16:creationId xmlns:a16="http://schemas.microsoft.com/office/drawing/2014/main" id="{C723DA8C-2B70-42E9-9141-4D5E563E5139}"/>
              </a:ext>
            </a:extLst>
          </p:cNvPr>
          <p:cNvSpPr>
            <a:spLocks noGrp="1"/>
          </p:cNvSpPr>
          <p:nvPr>
            <p:ph type="sldNum" sz="quarter" idx="12"/>
          </p:nvPr>
        </p:nvSpPr>
        <p:spPr/>
        <p:txBody>
          <a:bodyPr/>
          <a:lstStyle/>
          <a:p>
            <a:fld id="{B67F8202-3BFC-42FE-B56A-3A34E4F60769}" type="slidenum">
              <a:rPr lang="en-US" smtClean="0"/>
              <a:t>16</a:t>
            </a:fld>
            <a:endParaRPr lang="en-US"/>
          </a:p>
        </p:txBody>
      </p:sp>
      <p:sp>
        <p:nvSpPr>
          <p:cNvPr id="3" name="Rectangle 2">
            <a:extLst>
              <a:ext uri="{FF2B5EF4-FFF2-40B4-BE49-F238E27FC236}">
                <a16:creationId xmlns:a16="http://schemas.microsoft.com/office/drawing/2014/main" id="{C687DF6D-6E8E-4E93-B0B2-9945EFA295EC}"/>
              </a:ext>
            </a:extLst>
          </p:cNvPr>
          <p:cNvSpPr/>
          <p:nvPr/>
        </p:nvSpPr>
        <p:spPr>
          <a:xfrm>
            <a:off x="838200" y="1621686"/>
            <a:ext cx="10419567" cy="5016758"/>
          </a:xfrm>
          <a:prstGeom prst="rect">
            <a:avLst/>
          </a:prstGeom>
        </p:spPr>
        <p:txBody>
          <a:bodyPr wrap="square">
            <a:spAutoFit/>
          </a:bodyPr>
          <a:lstStyle/>
          <a:p>
            <a:pPr marL="342900" indent="-342900">
              <a:buFont typeface="Arial" panose="020B0604020202020204" pitchFamily="34" charset="0"/>
              <a:buChar char="•"/>
            </a:pPr>
            <a:r>
              <a:rPr lang="en-US" sz="2000" dirty="0"/>
              <a:t>$20.68 million cash payment to City of Lake Station for the system;</a:t>
            </a:r>
          </a:p>
          <a:p>
            <a:r>
              <a:rPr lang="en-US" sz="2000" dirty="0"/>
              <a:t>      Net to city of $9.5 million, erases budget deficit, allows road repairs and restoration of services</a:t>
            </a:r>
          </a:p>
          <a:p>
            <a:endParaRPr lang="en-US" sz="2000" dirty="0"/>
          </a:p>
          <a:p>
            <a:pPr marL="342900" indent="-342900">
              <a:buFont typeface="Arial" panose="020B0604020202020204" pitchFamily="34" charset="0"/>
              <a:buChar char="•"/>
            </a:pPr>
            <a:r>
              <a:rPr lang="en-US" sz="2000" dirty="0"/>
              <a:t>Lower rates initially:  cost of 4,000 gals/month, drops to $33.25 from current rate of $39.33 </a:t>
            </a:r>
          </a:p>
          <a:p>
            <a:endParaRPr lang="en-US" sz="2000" dirty="0"/>
          </a:p>
          <a:p>
            <a:pPr marL="342900" indent="-342900">
              <a:buFont typeface="Arial" panose="020B0604020202020204" pitchFamily="34" charset="0"/>
              <a:buChar char="•"/>
            </a:pPr>
            <a:r>
              <a:rPr lang="en-US" sz="2000" dirty="0"/>
              <a:t>Higher quality water, sourced from Lake Michigan</a:t>
            </a:r>
          </a:p>
          <a:p>
            <a:endParaRPr lang="en-US" sz="2000" dirty="0"/>
          </a:p>
          <a:p>
            <a:pPr marL="342900" indent="-342900">
              <a:buFont typeface="Arial" panose="020B0604020202020204" pitchFamily="34" charset="0"/>
              <a:buChar char="•"/>
            </a:pPr>
            <a:r>
              <a:rPr lang="en-US" sz="2000" dirty="0"/>
              <a:t>Economies of scale:</a:t>
            </a:r>
          </a:p>
          <a:p>
            <a:r>
              <a:rPr lang="en-US" sz="2000" dirty="0"/>
              <a:t>      Purchasing power, R&amp;D, greater expertise, more manpower and resources for emergency work,</a:t>
            </a:r>
          </a:p>
          <a:p>
            <a:r>
              <a:rPr lang="en-US" sz="2000" dirty="0"/>
              <a:t>      sharing costs with larger customer base, more automated billing and customer service</a:t>
            </a:r>
          </a:p>
          <a:p>
            <a:endParaRPr lang="en-US" sz="2000" dirty="0"/>
          </a:p>
          <a:p>
            <a:pPr marL="342900" indent="-342900">
              <a:buFont typeface="Arial" panose="020B0604020202020204" pitchFamily="34" charset="0"/>
              <a:buChar char="•"/>
            </a:pPr>
            <a:r>
              <a:rPr lang="en-US" sz="2000" dirty="0"/>
              <a:t>Transfers potential liabilities, responsibility for upgrades and rate increases to Indiana American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City collects property taxes from Indiana American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Indiana American removes existing water tower on commercially valuable city-owned land</a:t>
            </a:r>
            <a:endParaRPr lang="en-US" dirty="0"/>
          </a:p>
        </p:txBody>
      </p:sp>
    </p:spTree>
    <p:extLst>
      <p:ext uri="{BB962C8B-B14F-4D97-AF65-F5344CB8AC3E}">
        <p14:creationId xmlns:p14="http://schemas.microsoft.com/office/powerpoint/2010/main" val="230998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lstStyle/>
          <a:p>
            <a:pPr algn="ctr"/>
            <a:r>
              <a:rPr lang="en-US" dirty="0">
                <a:solidFill>
                  <a:schemeClr val="bg1"/>
                </a:solidFill>
              </a:rPr>
              <a:t>Opposition to Privatizing Water</a:t>
            </a:r>
          </a:p>
        </p:txBody>
      </p:sp>
      <p:sp>
        <p:nvSpPr>
          <p:cNvPr id="2" name="Slide Number Placeholder 1">
            <a:extLst>
              <a:ext uri="{FF2B5EF4-FFF2-40B4-BE49-F238E27FC236}">
                <a16:creationId xmlns:a16="http://schemas.microsoft.com/office/drawing/2014/main" id="{3BDC12F7-07F4-4591-9646-DB366A18C2F1}"/>
              </a:ext>
            </a:extLst>
          </p:cNvPr>
          <p:cNvSpPr>
            <a:spLocks noGrp="1"/>
          </p:cNvSpPr>
          <p:nvPr>
            <p:ph type="sldNum" sz="quarter" idx="12"/>
          </p:nvPr>
        </p:nvSpPr>
        <p:spPr/>
        <p:txBody>
          <a:bodyPr/>
          <a:lstStyle/>
          <a:p>
            <a:fld id="{B67F8202-3BFC-42FE-B56A-3A34E4F60769}" type="slidenum">
              <a:rPr lang="en-US" smtClean="0"/>
              <a:t>17</a:t>
            </a:fld>
            <a:endParaRPr lang="en-US"/>
          </a:p>
        </p:txBody>
      </p:sp>
      <p:sp>
        <p:nvSpPr>
          <p:cNvPr id="4" name="TextBox 3">
            <a:extLst>
              <a:ext uri="{FF2B5EF4-FFF2-40B4-BE49-F238E27FC236}">
                <a16:creationId xmlns:a16="http://schemas.microsoft.com/office/drawing/2014/main" id="{AA549771-6E88-49AE-92CC-0F50444CFC6F}"/>
              </a:ext>
            </a:extLst>
          </p:cNvPr>
          <p:cNvSpPr txBox="1"/>
          <p:nvPr/>
        </p:nvSpPr>
        <p:spPr>
          <a:xfrm>
            <a:off x="585653" y="1979234"/>
            <a:ext cx="5585503" cy="3970318"/>
          </a:xfrm>
          <a:prstGeom prst="rect">
            <a:avLst/>
          </a:prstGeom>
          <a:noFill/>
        </p:spPr>
        <p:txBody>
          <a:bodyPr wrap="none" rtlCol="0">
            <a:spAutoFit/>
          </a:bodyPr>
          <a:lstStyle/>
          <a:p>
            <a:pPr marL="285750" indent="-285750">
              <a:buFont typeface="Arial" panose="020B0604020202020204" pitchFamily="34" charset="0"/>
              <a:buChar char="•"/>
            </a:pPr>
            <a:r>
              <a:rPr lang="en-US" dirty="0"/>
              <a:t>Water rates often increase, sometimes dramatically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 free money – customers still pay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Investor-owned companies have different priorities;</a:t>
            </a:r>
          </a:p>
          <a:p>
            <a:r>
              <a:rPr lang="en-US" dirty="0"/>
              <a:t>      Profit and shareholder dividends is Job #1</a:t>
            </a:r>
          </a:p>
          <a:p>
            <a:endParaRPr lang="en-US" dirty="0"/>
          </a:p>
          <a:p>
            <a:pPr marL="285750" indent="-285750">
              <a:buFont typeface="Arial" panose="020B0604020202020204" pitchFamily="34" charset="0"/>
              <a:buChar char="•"/>
            </a:pPr>
            <a:r>
              <a:rPr lang="en-US" dirty="0"/>
              <a:t>Focus on profit can lead to cutting corners on safety or</a:t>
            </a:r>
          </a:p>
          <a:p>
            <a:r>
              <a:rPr lang="en-US" dirty="0"/>
              <a:t>     emergency preparedness </a:t>
            </a:r>
          </a:p>
          <a:p>
            <a:endParaRPr lang="en-US" dirty="0"/>
          </a:p>
          <a:p>
            <a:pPr marL="285750" indent="-285750">
              <a:buFont typeface="Arial" panose="020B0604020202020204" pitchFamily="34" charset="0"/>
              <a:buChar char="•"/>
            </a:pPr>
            <a:r>
              <a:rPr lang="en-US" dirty="0"/>
              <a:t>Less local accountability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Less transparency; private companies aren’t subject </a:t>
            </a:r>
          </a:p>
          <a:p>
            <a:r>
              <a:rPr lang="en-US" dirty="0"/>
              <a:t>     to freedom of information laws</a:t>
            </a:r>
          </a:p>
        </p:txBody>
      </p:sp>
      <p:pic>
        <p:nvPicPr>
          <p:cNvPr id="5" name="Picture 4">
            <a:extLst>
              <a:ext uri="{FF2B5EF4-FFF2-40B4-BE49-F238E27FC236}">
                <a16:creationId xmlns:a16="http://schemas.microsoft.com/office/drawing/2014/main" id="{7E468935-87F9-468F-94A2-C9C6C974F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3587" y="2142292"/>
            <a:ext cx="5180525" cy="3807260"/>
          </a:xfrm>
          <a:prstGeom prst="rect">
            <a:avLst/>
          </a:prstGeom>
          <a:ln>
            <a:solidFill>
              <a:schemeClr val="tx1"/>
            </a:solidFill>
          </a:ln>
        </p:spPr>
      </p:pic>
    </p:spTree>
    <p:extLst>
      <p:ext uri="{BB962C8B-B14F-4D97-AF65-F5344CB8AC3E}">
        <p14:creationId xmlns:p14="http://schemas.microsoft.com/office/powerpoint/2010/main" val="3523005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lstStyle/>
          <a:p>
            <a:pPr algn="ctr"/>
            <a:r>
              <a:rPr lang="en-US" dirty="0">
                <a:solidFill>
                  <a:schemeClr val="bg1"/>
                </a:solidFill>
              </a:rPr>
              <a:t>Missoula, Mont.</a:t>
            </a:r>
          </a:p>
        </p:txBody>
      </p:sp>
      <p:sp>
        <p:nvSpPr>
          <p:cNvPr id="2" name="Slide Number Placeholder 1">
            <a:extLst>
              <a:ext uri="{FF2B5EF4-FFF2-40B4-BE49-F238E27FC236}">
                <a16:creationId xmlns:a16="http://schemas.microsoft.com/office/drawing/2014/main" id="{3BDC12F7-07F4-4591-9646-DB366A18C2F1}"/>
              </a:ext>
            </a:extLst>
          </p:cNvPr>
          <p:cNvSpPr>
            <a:spLocks noGrp="1"/>
          </p:cNvSpPr>
          <p:nvPr>
            <p:ph type="sldNum" sz="quarter" idx="12"/>
          </p:nvPr>
        </p:nvSpPr>
        <p:spPr/>
        <p:txBody>
          <a:bodyPr/>
          <a:lstStyle/>
          <a:p>
            <a:fld id="{B67F8202-3BFC-42FE-B56A-3A34E4F60769}" type="slidenum">
              <a:rPr lang="en-US" smtClean="0"/>
              <a:t>18</a:t>
            </a:fld>
            <a:endParaRPr lang="en-US"/>
          </a:p>
        </p:txBody>
      </p:sp>
      <p:sp>
        <p:nvSpPr>
          <p:cNvPr id="3" name="TextBox 2">
            <a:extLst>
              <a:ext uri="{FF2B5EF4-FFF2-40B4-BE49-F238E27FC236}">
                <a16:creationId xmlns:a16="http://schemas.microsoft.com/office/drawing/2014/main" id="{B664D062-652C-4E8F-B24D-C34E2E10A29A}"/>
              </a:ext>
            </a:extLst>
          </p:cNvPr>
          <p:cNvSpPr txBox="1"/>
          <p:nvPr/>
        </p:nvSpPr>
        <p:spPr>
          <a:xfrm>
            <a:off x="1146598" y="1412329"/>
            <a:ext cx="9886278" cy="5293757"/>
          </a:xfrm>
          <a:prstGeom prst="rect">
            <a:avLst/>
          </a:prstGeom>
          <a:noFill/>
        </p:spPr>
        <p:txBody>
          <a:bodyPr wrap="square" rtlCol="0">
            <a:spAutoFit/>
          </a:bodyPr>
          <a:lstStyle/>
          <a:p>
            <a:endParaRPr lang="en-US" dirty="0"/>
          </a:p>
          <a:p>
            <a:r>
              <a:rPr lang="en-US" sz="2000" dirty="0"/>
              <a:t>The City of Missoula has wanted to own the local water utility for decades.</a:t>
            </a:r>
          </a:p>
          <a:p>
            <a:r>
              <a:rPr lang="en-US" sz="2000" dirty="0"/>
              <a:t> </a:t>
            </a:r>
          </a:p>
          <a:p>
            <a:pPr marL="285750" indent="-285750">
              <a:buFont typeface="Arial" panose="020B0604020202020204" pitchFamily="34" charset="0"/>
              <a:buChar char="•"/>
            </a:pPr>
            <a:r>
              <a:rPr lang="en-US" sz="2000" dirty="0"/>
              <a:t>The latest attempt began in December 2010,  when the owners of Mountain Water sold the utility to the Carlyle Group, one of the world’s largest investment firms.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City of Missoula’s original offer to Carlyle: $65 million. </a:t>
            </a:r>
          </a:p>
          <a:p>
            <a:r>
              <a:rPr lang="en-US" sz="2000" dirty="0"/>
              <a:t>     Final purchase price: $88.6 million, plus millions more in legal expenses.</a:t>
            </a:r>
          </a:p>
          <a:p>
            <a:r>
              <a:rPr lang="en-US" sz="2000" dirty="0"/>
              <a:t>     Takes over the operation in June 2017.</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During the eminent domain litigation, Carlyle sells Mountain Water to a subsidiary of a Canadian company. </a:t>
            </a:r>
          </a:p>
          <a:p>
            <a:pPr algn="ctr"/>
            <a:endParaRPr lang="en-US" sz="2000" dirty="0"/>
          </a:p>
          <a:p>
            <a:r>
              <a:rPr lang="en-US" sz="2000" b="1" dirty="0"/>
              <a:t>“Frankly, the stakes were so high that throwing in the towel was not an option… This water will forever be, and the system will forever be, in the hands of the people who use it.” </a:t>
            </a:r>
          </a:p>
          <a:p>
            <a:endParaRPr lang="en-US" sz="2000" dirty="0"/>
          </a:p>
          <a:p>
            <a:r>
              <a:rPr lang="en-US" sz="2000" dirty="0"/>
              <a:t>                                           --- Missoula Mayor John Engen, the sixth mayor to take up the fight </a:t>
            </a:r>
            <a:endParaRPr lang="en-US" dirty="0"/>
          </a:p>
        </p:txBody>
      </p:sp>
    </p:spTree>
    <p:extLst>
      <p:ext uri="{BB962C8B-B14F-4D97-AF65-F5344CB8AC3E}">
        <p14:creationId xmlns:p14="http://schemas.microsoft.com/office/powerpoint/2010/main" val="22842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lstStyle/>
          <a:p>
            <a:pPr algn="ctr"/>
            <a:r>
              <a:rPr lang="en-US" dirty="0">
                <a:solidFill>
                  <a:schemeClr val="bg1"/>
                </a:solidFill>
              </a:rPr>
              <a:t>Downsides to Lake Station Sale</a:t>
            </a:r>
          </a:p>
        </p:txBody>
      </p:sp>
      <p:sp>
        <p:nvSpPr>
          <p:cNvPr id="2" name="Slide Number Placeholder 1">
            <a:extLst>
              <a:ext uri="{FF2B5EF4-FFF2-40B4-BE49-F238E27FC236}">
                <a16:creationId xmlns:a16="http://schemas.microsoft.com/office/drawing/2014/main" id="{3BDC12F7-07F4-4591-9646-DB366A18C2F1}"/>
              </a:ext>
            </a:extLst>
          </p:cNvPr>
          <p:cNvSpPr>
            <a:spLocks noGrp="1"/>
          </p:cNvSpPr>
          <p:nvPr>
            <p:ph type="sldNum" sz="quarter" idx="12"/>
          </p:nvPr>
        </p:nvSpPr>
        <p:spPr/>
        <p:txBody>
          <a:bodyPr/>
          <a:lstStyle/>
          <a:p>
            <a:fld id="{B67F8202-3BFC-42FE-B56A-3A34E4F60769}" type="slidenum">
              <a:rPr lang="en-US" smtClean="0"/>
              <a:t>19</a:t>
            </a:fld>
            <a:endParaRPr lang="en-US"/>
          </a:p>
        </p:txBody>
      </p:sp>
      <p:sp>
        <p:nvSpPr>
          <p:cNvPr id="4" name="Rectangle 1">
            <a:extLst>
              <a:ext uri="{FF2B5EF4-FFF2-40B4-BE49-F238E27FC236}">
                <a16:creationId xmlns:a16="http://schemas.microsoft.com/office/drawing/2014/main" id="{E2A1977C-68EF-430A-8739-528D5DEA583E}"/>
              </a:ext>
            </a:extLst>
          </p:cNvPr>
          <p:cNvSpPr>
            <a:spLocks noChangeArrowheads="1"/>
          </p:cNvSpPr>
          <p:nvPr/>
        </p:nvSpPr>
        <p:spPr bwMode="auto">
          <a:xfrm>
            <a:off x="726510" y="1606436"/>
            <a:ext cx="10935222"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2000" b="1" dirty="0"/>
              <a:t>There are e</a:t>
            </a:r>
            <a:r>
              <a:rPr kumimoji="0" lang="en-US" altLang="en-US" sz="2000" b="1" i="0" u="none" strike="noStrike" cap="none" normalizeH="0" baseline="0" dirty="0">
                <a:ln>
                  <a:noFill/>
                </a:ln>
                <a:solidFill>
                  <a:schemeClr val="tx1"/>
                </a:solidFill>
                <a:effectLst/>
              </a:rPr>
              <a:t>xtra costs for ratepayers</a:t>
            </a:r>
          </a:p>
          <a:p>
            <a:pPr marR="0" lvl="0" algn="l" defTabSz="914400" rtl="0" eaLnBrk="0" fontAlgn="base" latinLnBrk="0" hangingPunct="0">
              <a:lnSpc>
                <a:spcPct val="100000"/>
              </a:lnSpc>
              <a:spcBef>
                <a:spcPct val="0"/>
              </a:spcBef>
              <a:spcAft>
                <a:spcPct val="0"/>
              </a:spcAft>
              <a:buClrTx/>
              <a:buSzTx/>
              <a:tabLst/>
            </a:pPr>
            <a:endParaRPr kumimoji="0" lang="en-US" altLang="en-US" sz="2000" b="1"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rPr>
              <a:t>The $20.7 million purchase price, plus the 6.6 percent profit state regulators currently allow the company to earn on those assets. In this case, that would add $1.4 million to ratepayers’ bills.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0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rPr>
              <a:t>6.6 percent profit on every dollar the company spends to fix Lake Station’s aging pipes. American Water estimates it will spend $2.8 million on improvements over five years, earning an extra $184,800 in profit.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0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rPr>
              <a:t>The business and property taxes the company pays on the Lake Station operation. (While this is a </a:t>
            </a:r>
            <a:r>
              <a:rPr lang="en-US" altLang="en-US" sz="2000" dirty="0"/>
              <a:t>gain for the city, it’s an additional cost for customers since m</a:t>
            </a:r>
            <a:r>
              <a:rPr kumimoji="0" lang="en-US" altLang="en-US" sz="2000" b="0" i="0" u="none" strike="noStrike" cap="none" normalizeH="0" baseline="0" dirty="0">
                <a:ln>
                  <a:noFill/>
                </a:ln>
                <a:solidFill>
                  <a:schemeClr val="tx1"/>
                </a:solidFill>
                <a:effectLst/>
              </a:rPr>
              <a:t>unicipally owned systems are exempt from these taxes--though they sometimes pay a similar city fee.)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0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rPr>
              <a:t>“Incidental” acquisition costs such as appraisals and legal fees, plus 6.6 percent profit on those costs. (Indiana American Water’s purchase of the Georgetown, Ind., water system—a deal about a third of the size of Lake Station’s—those costs exceeded $100,000.) </a:t>
            </a:r>
          </a:p>
        </p:txBody>
      </p:sp>
    </p:spTree>
    <p:extLst>
      <p:ext uri="{BB962C8B-B14F-4D97-AF65-F5344CB8AC3E}">
        <p14:creationId xmlns:p14="http://schemas.microsoft.com/office/powerpoint/2010/main" val="2572367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C4F1B9-9D4F-4AD5-8E94-D85E2C136B5A}"/>
              </a:ext>
            </a:extLst>
          </p:cNvPr>
          <p:cNvPicPr>
            <a:picLocks noChangeAspect="1"/>
          </p:cNvPicPr>
          <p:nvPr/>
        </p:nvPicPr>
        <p:blipFill rotWithShape="1">
          <a:blip r:embed="rId3">
            <a:extLst>
              <a:ext uri="{28A0092B-C50C-407E-A947-70E740481C1C}">
                <a14:useLocalDpi xmlns:a14="http://schemas.microsoft.com/office/drawing/2010/main" val="0"/>
              </a:ext>
            </a:extLst>
          </a:blip>
          <a:srcRect t="20392" r="4074"/>
          <a:stretch/>
        </p:blipFill>
        <p:spPr>
          <a:xfrm>
            <a:off x="3420932" y="457674"/>
            <a:ext cx="5359813" cy="5930730"/>
          </a:xfrm>
          <a:prstGeom prst="rect">
            <a:avLst/>
          </a:prstGeom>
          <a:ln w="333375">
            <a:solidFill>
              <a:schemeClr val="accent4">
                <a:lumMod val="75000"/>
              </a:schemeClr>
            </a:solidFill>
          </a:ln>
        </p:spPr>
      </p:pic>
      <p:sp>
        <p:nvSpPr>
          <p:cNvPr id="2" name="Slide Number Placeholder 1">
            <a:extLst>
              <a:ext uri="{FF2B5EF4-FFF2-40B4-BE49-F238E27FC236}">
                <a16:creationId xmlns:a16="http://schemas.microsoft.com/office/drawing/2014/main" id="{8CA53DC9-AC1C-4DF3-8919-5A6451FE61A4}"/>
              </a:ext>
            </a:extLst>
          </p:cNvPr>
          <p:cNvSpPr>
            <a:spLocks noGrp="1"/>
          </p:cNvSpPr>
          <p:nvPr>
            <p:ph type="sldNum" sz="quarter" idx="12"/>
          </p:nvPr>
        </p:nvSpPr>
        <p:spPr/>
        <p:txBody>
          <a:bodyPr/>
          <a:lstStyle/>
          <a:p>
            <a:fld id="{B67F8202-3BFC-42FE-B56A-3A34E4F60769}" type="slidenum">
              <a:rPr lang="en-US" smtClean="0"/>
              <a:t>2</a:t>
            </a:fld>
            <a:endParaRPr lang="en-US" dirty="0"/>
          </a:p>
        </p:txBody>
      </p:sp>
    </p:spTree>
    <p:extLst>
      <p:ext uri="{BB962C8B-B14F-4D97-AF65-F5344CB8AC3E}">
        <p14:creationId xmlns:p14="http://schemas.microsoft.com/office/powerpoint/2010/main" val="3635635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lstStyle/>
          <a:p>
            <a:pPr algn="ctr"/>
            <a:r>
              <a:rPr lang="en-US" dirty="0">
                <a:solidFill>
                  <a:schemeClr val="bg1"/>
                </a:solidFill>
              </a:rPr>
              <a:t>Downsides to Lake Station Sale</a:t>
            </a:r>
          </a:p>
        </p:txBody>
      </p:sp>
      <p:sp>
        <p:nvSpPr>
          <p:cNvPr id="2" name="Slide Number Placeholder 1">
            <a:extLst>
              <a:ext uri="{FF2B5EF4-FFF2-40B4-BE49-F238E27FC236}">
                <a16:creationId xmlns:a16="http://schemas.microsoft.com/office/drawing/2014/main" id="{3BDC12F7-07F4-4591-9646-DB366A18C2F1}"/>
              </a:ext>
            </a:extLst>
          </p:cNvPr>
          <p:cNvSpPr>
            <a:spLocks noGrp="1"/>
          </p:cNvSpPr>
          <p:nvPr>
            <p:ph type="sldNum" sz="quarter" idx="12"/>
          </p:nvPr>
        </p:nvSpPr>
        <p:spPr/>
        <p:txBody>
          <a:bodyPr/>
          <a:lstStyle/>
          <a:p>
            <a:fld id="{B67F8202-3BFC-42FE-B56A-3A34E4F60769}" type="slidenum">
              <a:rPr lang="en-US" smtClean="0"/>
              <a:t>20</a:t>
            </a:fld>
            <a:endParaRPr lang="en-US"/>
          </a:p>
        </p:txBody>
      </p:sp>
      <p:sp>
        <p:nvSpPr>
          <p:cNvPr id="4" name="Rectangle 1">
            <a:extLst>
              <a:ext uri="{FF2B5EF4-FFF2-40B4-BE49-F238E27FC236}">
                <a16:creationId xmlns:a16="http://schemas.microsoft.com/office/drawing/2014/main" id="{E2A1977C-68EF-430A-8739-528D5DEA583E}"/>
              </a:ext>
            </a:extLst>
          </p:cNvPr>
          <p:cNvSpPr>
            <a:spLocks noChangeArrowheads="1"/>
          </p:cNvSpPr>
          <p:nvPr/>
        </p:nvSpPr>
        <p:spPr bwMode="auto">
          <a:xfrm>
            <a:off x="838200" y="1251346"/>
            <a:ext cx="10935222"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endParaRPr lang="en-US" altLang="en-US" sz="2000" b="1" dirty="0"/>
          </a:p>
          <a:p>
            <a:pPr marL="342900" indent="-342900" defTabSz="914400" eaLnBrk="0" fontAlgn="base" hangingPunct="0">
              <a:spcBef>
                <a:spcPct val="0"/>
              </a:spcBef>
              <a:spcAft>
                <a:spcPct val="0"/>
              </a:spcAft>
              <a:buFont typeface="Arial" panose="020B0604020202020204" pitchFamily="34" charset="0"/>
              <a:buChar char="•"/>
            </a:pPr>
            <a:r>
              <a:rPr lang="en-US" altLang="en-US" sz="2000" dirty="0"/>
              <a:t>There’s almost no chance of re-establishing a municipal system </a:t>
            </a:r>
          </a:p>
          <a:p>
            <a:pPr marR="0" lvl="0" algn="l" defTabSz="914400" rtl="0" eaLnBrk="0" fontAlgn="base" latinLnBrk="0" hangingPunct="0">
              <a:lnSpc>
                <a:spcPct val="100000"/>
              </a:lnSpc>
              <a:spcBef>
                <a:spcPct val="0"/>
              </a:spcBef>
              <a:spcAft>
                <a:spcPct val="0"/>
              </a:spcAft>
              <a:buClrTx/>
              <a:buSzTx/>
              <a:tabLst/>
            </a:pPr>
            <a:r>
              <a:rPr kumimoji="0" lang="en-US" altLang="en-US" sz="2000" i="0" u="none" strike="noStrike" cap="none" normalizeH="0" baseline="0" dirty="0">
                <a:ln>
                  <a:noFill/>
                </a:ln>
                <a:solidFill>
                  <a:schemeClr val="tx1"/>
                </a:solidFill>
                <a:effectLst/>
              </a:rPr>
              <a:t>       The deal with Indiana American includes the removal of Lake Statio</a:t>
            </a:r>
            <a:r>
              <a:rPr kumimoji="0" lang="en-US" altLang="en-US" sz="2000" b="0" i="0" u="none" strike="noStrike" cap="none" normalizeH="0" baseline="0" dirty="0">
                <a:ln>
                  <a:noFill/>
                </a:ln>
                <a:solidFill>
                  <a:schemeClr val="tx1"/>
                </a:solidFill>
                <a:effectLst/>
              </a:rPr>
              <a:t>n’s water tower; once that’s</a:t>
            </a:r>
          </a:p>
          <a:p>
            <a:pPr marR="0" lvl="0" algn="l" defTabSz="914400" rtl="0" eaLnBrk="0" fontAlgn="base" latinLnBrk="0" hangingPunct="0">
              <a:lnSpc>
                <a:spcPct val="100000"/>
              </a:lnSpc>
              <a:spcBef>
                <a:spcPct val="0"/>
              </a:spcBef>
              <a:spcAft>
                <a:spcPct val="0"/>
              </a:spcAft>
              <a:buClrTx/>
              <a:buSzTx/>
              <a:tabLst/>
            </a:pPr>
            <a:r>
              <a:rPr lang="en-US" altLang="en-US" sz="2000" dirty="0"/>
              <a:t>       g</a:t>
            </a:r>
            <a:r>
              <a:rPr kumimoji="0" lang="en-US" altLang="en-US" sz="2000" b="0" i="0" u="none" strike="noStrike" cap="none" normalizeH="0" baseline="0" dirty="0">
                <a:ln>
                  <a:noFill/>
                </a:ln>
                <a:solidFill>
                  <a:schemeClr val="tx1"/>
                </a:solidFill>
                <a:effectLst/>
              </a:rPr>
              <a:t>one, </a:t>
            </a:r>
            <a:r>
              <a:rPr lang="en-US" altLang="en-US" sz="2000" dirty="0"/>
              <a:t>the city would have to build a new one to </a:t>
            </a:r>
            <a:r>
              <a:rPr lang="en-US" altLang="en-US" sz="2000" dirty="0" err="1"/>
              <a:t>remunicipalize</a:t>
            </a:r>
            <a:r>
              <a:rPr lang="en-US" altLang="en-US" sz="2000" dirty="0"/>
              <a:t>.</a:t>
            </a:r>
          </a:p>
          <a:p>
            <a:pPr marR="0" lvl="0" algn="l" defTabSz="914400" rtl="0" eaLnBrk="0" fontAlgn="base" latinLnBrk="0" hangingPunct="0">
              <a:lnSpc>
                <a:spcPct val="100000"/>
              </a:lnSpc>
              <a:spcBef>
                <a:spcPct val="0"/>
              </a:spcBef>
              <a:spcAft>
                <a:spcPct val="0"/>
              </a:spcAft>
              <a:buClrTx/>
              <a:buSzTx/>
              <a:tabLst/>
            </a:pPr>
            <a:endParaRPr kumimoji="0" lang="en-US" altLang="en-US" sz="20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t>Customers will pay dearly for $12 million in assets that aren’t really needed. </a:t>
            </a:r>
          </a:p>
          <a:p>
            <a:pPr marR="0" lvl="0" algn="l" defTabSz="914400" rtl="0" eaLnBrk="0" fontAlgn="base" latinLnBrk="0" hangingPunct="0">
              <a:lnSpc>
                <a:spcPct val="100000"/>
              </a:lnSpc>
              <a:spcBef>
                <a:spcPct val="0"/>
              </a:spcBef>
              <a:spcAft>
                <a:spcPct val="0"/>
              </a:spcAft>
              <a:buClrTx/>
              <a:buSzTx/>
              <a:tabLst/>
            </a:pPr>
            <a:r>
              <a:rPr lang="en-US" altLang="en-US" sz="2000" dirty="0"/>
              <a:t>      Indiana American intends to provide Lake Station customers with Lake Michigan water, so it  </a:t>
            </a:r>
          </a:p>
          <a:p>
            <a:pPr marR="0" lvl="0" algn="l" defTabSz="914400" rtl="0" eaLnBrk="0" fontAlgn="base" latinLnBrk="0" hangingPunct="0">
              <a:lnSpc>
                <a:spcPct val="100000"/>
              </a:lnSpc>
              <a:spcBef>
                <a:spcPct val="0"/>
              </a:spcBef>
              <a:spcAft>
                <a:spcPct val="0"/>
              </a:spcAft>
              <a:buClrTx/>
              <a:buSzTx/>
              <a:tabLst/>
            </a:pPr>
            <a:r>
              <a:rPr lang="en-US" altLang="en-US" sz="2000" dirty="0"/>
              <a:t>      doesn’t need the city’s new water treatment plant, new wells and connecting pipes. Since the </a:t>
            </a:r>
          </a:p>
          <a:p>
            <a:pPr marR="0" lvl="0" algn="l" defTabSz="914400" rtl="0" eaLnBrk="0" fontAlgn="base" latinLnBrk="0" hangingPunct="0">
              <a:lnSpc>
                <a:spcPct val="100000"/>
              </a:lnSpc>
              <a:spcBef>
                <a:spcPct val="0"/>
              </a:spcBef>
              <a:spcAft>
                <a:spcPct val="0"/>
              </a:spcAft>
              <a:buClrTx/>
              <a:buSzTx/>
              <a:tabLst/>
            </a:pPr>
            <a:r>
              <a:rPr lang="en-US" altLang="en-US" sz="2000" dirty="0"/>
              <a:t>      company plans to put all those assets in its rate base, tack on a 6.6% return on those assets too.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rPr>
              <a:t>Future rates are uncertain. Water rates will drop for Lake Station customers once </a:t>
            </a:r>
            <a:r>
              <a:rPr lang="en-US" altLang="en-US" sz="2000" dirty="0"/>
              <a:t>they become par of Indiana American, but it’s unclear how that will shake out in the long run.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t>It’s not clear that the city was incapable of financing needed improvements itself. Rates rose after the treatment plant investment, but Lake Station was also illegally and regularly using water utility revenue to pay unrelated city expenses. What would the water system’s budget look like if the revenues were not being siphoned off?</a:t>
            </a:r>
            <a:endParaRPr kumimoji="0" lang="en-US" altLang="en-US" sz="2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998899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0641D1-B675-430E-BE19-DF1FD2F91924}"/>
              </a:ext>
            </a:extLst>
          </p:cNvPr>
          <p:cNvSpPr txBox="1"/>
          <p:nvPr/>
        </p:nvSpPr>
        <p:spPr>
          <a:xfrm>
            <a:off x="554131" y="2018745"/>
            <a:ext cx="11094944" cy="523220"/>
          </a:xfrm>
          <a:prstGeom prst="rect">
            <a:avLst/>
          </a:prstGeom>
          <a:solidFill>
            <a:schemeClr val="accent1">
              <a:lumMod val="40000"/>
              <a:lumOff val="60000"/>
              <a:alpha val="82000"/>
            </a:schemeClr>
          </a:solidFill>
          <a:ln w="19050">
            <a:solidFill>
              <a:schemeClr val="tx1"/>
            </a:solidFill>
          </a:ln>
        </p:spPr>
        <p:txBody>
          <a:bodyPr wrap="square" rtlCol="0">
            <a:spAutoFit/>
          </a:bodyPr>
          <a:lstStyle/>
          <a:p>
            <a:pPr algn="ctr"/>
            <a:r>
              <a:rPr lang="en-US" sz="2800" dirty="0"/>
              <a:t>The Carlyle Group – “Global Alternative Asset Manager” </a:t>
            </a:r>
            <a:r>
              <a:rPr lang="en-US" sz="2400" dirty="0"/>
              <a:t>(~ $170 billion assets)</a:t>
            </a:r>
          </a:p>
        </p:txBody>
      </p:sp>
      <p:sp>
        <p:nvSpPr>
          <p:cNvPr id="5" name="TextBox 4">
            <a:extLst>
              <a:ext uri="{FF2B5EF4-FFF2-40B4-BE49-F238E27FC236}">
                <a16:creationId xmlns:a16="http://schemas.microsoft.com/office/drawing/2014/main" id="{0AE1CF92-FC0C-46E8-90A9-0C19CAE2922B}"/>
              </a:ext>
            </a:extLst>
          </p:cNvPr>
          <p:cNvSpPr txBox="1"/>
          <p:nvPr/>
        </p:nvSpPr>
        <p:spPr>
          <a:xfrm>
            <a:off x="1178858" y="2640649"/>
            <a:ext cx="4294094" cy="461665"/>
          </a:xfrm>
          <a:prstGeom prst="rect">
            <a:avLst/>
          </a:prstGeom>
          <a:solidFill>
            <a:schemeClr val="accent1">
              <a:lumMod val="60000"/>
              <a:lumOff val="40000"/>
              <a:alpha val="20000"/>
            </a:schemeClr>
          </a:solidFill>
          <a:ln w="19050">
            <a:solidFill>
              <a:schemeClr val="tx1"/>
            </a:solidFill>
          </a:ln>
        </p:spPr>
        <p:txBody>
          <a:bodyPr wrap="square" rtlCol="0">
            <a:spAutoFit/>
          </a:bodyPr>
          <a:lstStyle/>
          <a:p>
            <a:r>
              <a:rPr lang="en-US" sz="2400" dirty="0"/>
              <a:t>Carlyle Infrastructure Partners LP</a:t>
            </a:r>
          </a:p>
        </p:txBody>
      </p:sp>
      <p:sp>
        <p:nvSpPr>
          <p:cNvPr id="6" name="TextBox 5">
            <a:extLst>
              <a:ext uri="{FF2B5EF4-FFF2-40B4-BE49-F238E27FC236}">
                <a16:creationId xmlns:a16="http://schemas.microsoft.com/office/drawing/2014/main" id="{898A5650-D1F9-47DB-B541-28FDA82ABC3A}"/>
              </a:ext>
            </a:extLst>
          </p:cNvPr>
          <p:cNvSpPr txBox="1"/>
          <p:nvPr/>
        </p:nvSpPr>
        <p:spPr>
          <a:xfrm>
            <a:off x="2782980" y="3193143"/>
            <a:ext cx="3865469" cy="461665"/>
          </a:xfrm>
          <a:prstGeom prst="rect">
            <a:avLst/>
          </a:prstGeom>
          <a:solidFill>
            <a:schemeClr val="accent1">
              <a:lumMod val="60000"/>
              <a:lumOff val="40000"/>
              <a:alpha val="17000"/>
            </a:schemeClr>
          </a:solidFill>
          <a:ln w="19050">
            <a:solidFill>
              <a:schemeClr val="tx1"/>
            </a:solidFill>
          </a:ln>
        </p:spPr>
        <p:txBody>
          <a:bodyPr wrap="square" rtlCol="0">
            <a:spAutoFit/>
          </a:bodyPr>
          <a:lstStyle/>
          <a:p>
            <a:pPr algn="ctr"/>
            <a:r>
              <a:rPr lang="en-US" sz="2400" dirty="0"/>
              <a:t>Western Water Holdings LLC </a:t>
            </a:r>
          </a:p>
        </p:txBody>
      </p:sp>
      <p:sp>
        <p:nvSpPr>
          <p:cNvPr id="7" name="TextBox 6">
            <a:extLst>
              <a:ext uri="{FF2B5EF4-FFF2-40B4-BE49-F238E27FC236}">
                <a16:creationId xmlns:a16="http://schemas.microsoft.com/office/drawing/2014/main" id="{F6715168-9DE3-4AF5-8614-7B7429795C0D}"/>
              </a:ext>
            </a:extLst>
          </p:cNvPr>
          <p:cNvSpPr txBox="1"/>
          <p:nvPr/>
        </p:nvSpPr>
        <p:spPr>
          <a:xfrm>
            <a:off x="5667374" y="3747949"/>
            <a:ext cx="3790951" cy="461665"/>
          </a:xfrm>
          <a:prstGeom prst="rect">
            <a:avLst/>
          </a:prstGeom>
          <a:solidFill>
            <a:schemeClr val="accent1">
              <a:lumMod val="60000"/>
              <a:lumOff val="40000"/>
              <a:alpha val="17000"/>
            </a:schemeClr>
          </a:solidFill>
          <a:ln w="19050">
            <a:solidFill>
              <a:schemeClr val="tx1"/>
            </a:solidFill>
          </a:ln>
        </p:spPr>
        <p:txBody>
          <a:bodyPr wrap="square" rtlCol="0">
            <a:spAutoFit/>
          </a:bodyPr>
          <a:lstStyle/>
          <a:p>
            <a:pPr algn="ctr"/>
            <a:r>
              <a:rPr lang="en-US" sz="2400" dirty="0"/>
              <a:t>Park Water Co. (Downey, CA) </a:t>
            </a:r>
          </a:p>
        </p:txBody>
      </p:sp>
      <p:sp>
        <p:nvSpPr>
          <p:cNvPr id="8" name="TextBox 7">
            <a:extLst>
              <a:ext uri="{FF2B5EF4-FFF2-40B4-BE49-F238E27FC236}">
                <a16:creationId xmlns:a16="http://schemas.microsoft.com/office/drawing/2014/main" id="{69E248DA-5079-4513-A80C-5E449596A713}"/>
              </a:ext>
            </a:extLst>
          </p:cNvPr>
          <p:cNvSpPr txBox="1"/>
          <p:nvPr/>
        </p:nvSpPr>
        <p:spPr>
          <a:xfrm>
            <a:off x="7174006" y="4307719"/>
            <a:ext cx="4179794" cy="461665"/>
          </a:xfrm>
          <a:prstGeom prst="rect">
            <a:avLst/>
          </a:prstGeom>
          <a:solidFill>
            <a:schemeClr val="accent1">
              <a:lumMod val="60000"/>
              <a:lumOff val="40000"/>
              <a:alpha val="17000"/>
            </a:schemeClr>
          </a:solidFill>
          <a:ln w="19050">
            <a:solidFill>
              <a:schemeClr val="tx1"/>
            </a:solidFill>
          </a:ln>
        </p:spPr>
        <p:txBody>
          <a:bodyPr wrap="square" rtlCol="0">
            <a:spAutoFit/>
          </a:bodyPr>
          <a:lstStyle/>
          <a:p>
            <a:pPr algn="ctr"/>
            <a:r>
              <a:rPr lang="en-US" sz="2400" dirty="0"/>
              <a:t>Mountain Water (Missoula, MT) </a:t>
            </a:r>
          </a:p>
        </p:txBody>
      </p:sp>
      <p:sp>
        <p:nvSpPr>
          <p:cNvPr id="9" name="TextBox 8">
            <a:extLst>
              <a:ext uri="{FF2B5EF4-FFF2-40B4-BE49-F238E27FC236}">
                <a16:creationId xmlns:a16="http://schemas.microsoft.com/office/drawing/2014/main" id="{E1880589-1908-4184-8B7F-7C25648566E8}"/>
              </a:ext>
            </a:extLst>
          </p:cNvPr>
          <p:cNvSpPr txBox="1"/>
          <p:nvPr/>
        </p:nvSpPr>
        <p:spPr>
          <a:xfrm>
            <a:off x="1178858" y="5775335"/>
            <a:ext cx="2631142" cy="461665"/>
          </a:xfrm>
          <a:prstGeom prst="rect">
            <a:avLst/>
          </a:prstGeom>
          <a:solidFill>
            <a:schemeClr val="accent6">
              <a:lumMod val="50000"/>
              <a:alpha val="17000"/>
            </a:schemeClr>
          </a:solidFill>
          <a:ln w="19050">
            <a:solidFill>
              <a:schemeClr val="tx1"/>
            </a:solidFill>
          </a:ln>
        </p:spPr>
        <p:txBody>
          <a:bodyPr wrap="square" rtlCol="0">
            <a:spAutoFit/>
          </a:bodyPr>
          <a:lstStyle/>
          <a:p>
            <a:pPr algn="ctr"/>
            <a:r>
              <a:rPr lang="en-US" sz="2400" dirty="0"/>
              <a:t>Liberty Utilities Co.  </a:t>
            </a:r>
          </a:p>
        </p:txBody>
      </p:sp>
      <p:sp>
        <p:nvSpPr>
          <p:cNvPr id="10" name="TextBox 9">
            <a:extLst>
              <a:ext uri="{FF2B5EF4-FFF2-40B4-BE49-F238E27FC236}">
                <a16:creationId xmlns:a16="http://schemas.microsoft.com/office/drawing/2014/main" id="{AC37E304-D9A2-4504-BBC9-AA1C6AD15E79}"/>
              </a:ext>
            </a:extLst>
          </p:cNvPr>
          <p:cNvSpPr txBox="1"/>
          <p:nvPr/>
        </p:nvSpPr>
        <p:spPr>
          <a:xfrm>
            <a:off x="554131" y="5231050"/>
            <a:ext cx="5760943" cy="461665"/>
          </a:xfrm>
          <a:prstGeom prst="rect">
            <a:avLst/>
          </a:prstGeom>
          <a:solidFill>
            <a:schemeClr val="accent6">
              <a:lumMod val="75000"/>
              <a:alpha val="31000"/>
            </a:schemeClr>
          </a:solidFill>
          <a:ln w="19050">
            <a:solidFill>
              <a:schemeClr val="tx1"/>
            </a:solidFill>
          </a:ln>
        </p:spPr>
        <p:txBody>
          <a:bodyPr wrap="square" rtlCol="0">
            <a:spAutoFit/>
          </a:bodyPr>
          <a:lstStyle/>
          <a:p>
            <a:pPr algn="ctr"/>
            <a:r>
              <a:rPr lang="en-US" sz="2400" dirty="0"/>
              <a:t>Algonquin Power &amp; Utilities Corp. (Canada) </a:t>
            </a:r>
          </a:p>
        </p:txBody>
      </p:sp>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lstStyle/>
          <a:p>
            <a:pPr algn="ctr"/>
            <a:r>
              <a:rPr lang="en-US" dirty="0">
                <a:solidFill>
                  <a:schemeClr val="bg1"/>
                </a:solidFill>
              </a:rPr>
              <a:t>Who’s the owner?</a:t>
            </a:r>
          </a:p>
        </p:txBody>
      </p:sp>
      <p:sp>
        <p:nvSpPr>
          <p:cNvPr id="13" name="TextBox 12">
            <a:extLst>
              <a:ext uri="{FF2B5EF4-FFF2-40B4-BE49-F238E27FC236}">
                <a16:creationId xmlns:a16="http://schemas.microsoft.com/office/drawing/2014/main" id="{8D61ED36-0464-4F74-A9D3-9DE5226FE87B}"/>
              </a:ext>
            </a:extLst>
          </p:cNvPr>
          <p:cNvSpPr txBox="1"/>
          <p:nvPr/>
        </p:nvSpPr>
        <p:spPr>
          <a:xfrm>
            <a:off x="6227403" y="5713780"/>
            <a:ext cx="1314450" cy="523220"/>
          </a:xfrm>
          <a:prstGeom prst="rect">
            <a:avLst/>
          </a:prstGeom>
          <a:noFill/>
        </p:spPr>
        <p:txBody>
          <a:bodyPr wrap="square" rtlCol="0">
            <a:spAutoFit/>
          </a:bodyPr>
          <a:lstStyle/>
          <a:p>
            <a:r>
              <a:rPr lang="en-US" sz="2800" i="1" dirty="0"/>
              <a:t>Sold to </a:t>
            </a:r>
          </a:p>
        </p:txBody>
      </p:sp>
      <p:sp>
        <p:nvSpPr>
          <p:cNvPr id="14" name="Arrow: Right 13">
            <a:extLst>
              <a:ext uri="{FF2B5EF4-FFF2-40B4-BE49-F238E27FC236}">
                <a16:creationId xmlns:a16="http://schemas.microsoft.com/office/drawing/2014/main" id="{6219FD20-44B3-4AFE-8806-6FFAF201BB13}"/>
              </a:ext>
            </a:extLst>
          </p:cNvPr>
          <p:cNvSpPr/>
          <p:nvPr/>
        </p:nvSpPr>
        <p:spPr>
          <a:xfrm rot="10800000">
            <a:off x="5667375" y="5827137"/>
            <a:ext cx="428625" cy="35806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33B3CC95-4753-4E27-89CF-F8C07857864A}"/>
              </a:ext>
            </a:extLst>
          </p:cNvPr>
          <p:cNvSpPr/>
          <p:nvPr/>
        </p:nvSpPr>
        <p:spPr>
          <a:xfrm rot="5400000">
            <a:off x="6054677" y="4862764"/>
            <a:ext cx="1301841" cy="35806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EF2CB40-61C0-41F6-A1D2-E862556E8199}"/>
              </a:ext>
            </a:extLst>
          </p:cNvPr>
          <p:cNvSpPr>
            <a:spLocks noGrp="1"/>
          </p:cNvSpPr>
          <p:nvPr>
            <p:ph type="sldNum" sz="quarter" idx="12"/>
          </p:nvPr>
        </p:nvSpPr>
        <p:spPr/>
        <p:txBody>
          <a:bodyPr/>
          <a:lstStyle/>
          <a:p>
            <a:fld id="{B67F8202-3BFC-42FE-B56A-3A34E4F60769}" type="slidenum">
              <a:rPr lang="en-US" smtClean="0"/>
              <a:t>21</a:t>
            </a:fld>
            <a:endParaRPr lang="en-US"/>
          </a:p>
        </p:txBody>
      </p:sp>
    </p:spTree>
    <p:extLst>
      <p:ext uri="{BB962C8B-B14F-4D97-AF65-F5344CB8AC3E}">
        <p14:creationId xmlns:p14="http://schemas.microsoft.com/office/powerpoint/2010/main" val="2618618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lstStyle/>
          <a:p>
            <a:pPr algn="ctr"/>
            <a:r>
              <a:rPr lang="en-US" dirty="0">
                <a:solidFill>
                  <a:schemeClr val="bg1"/>
                </a:solidFill>
              </a:rPr>
              <a:t>West Virginia</a:t>
            </a:r>
          </a:p>
        </p:txBody>
      </p:sp>
      <p:sp>
        <p:nvSpPr>
          <p:cNvPr id="2" name="Slide Number Placeholder 1">
            <a:extLst>
              <a:ext uri="{FF2B5EF4-FFF2-40B4-BE49-F238E27FC236}">
                <a16:creationId xmlns:a16="http://schemas.microsoft.com/office/drawing/2014/main" id="{F3DEBCC7-071D-47BF-BD08-5D6C61CE34D5}"/>
              </a:ext>
            </a:extLst>
          </p:cNvPr>
          <p:cNvSpPr>
            <a:spLocks noGrp="1"/>
          </p:cNvSpPr>
          <p:nvPr>
            <p:ph type="sldNum" sz="quarter" idx="12"/>
          </p:nvPr>
        </p:nvSpPr>
        <p:spPr/>
        <p:txBody>
          <a:bodyPr/>
          <a:lstStyle/>
          <a:p>
            <a:fld id="{B67F8202-3BFC-42FE-B56A-3A34E4F60769}" type="slidenum">
              <a:rPr lang="en-US" smtClean="0"/>
              <a:t>22</a:t>
            </a:fld>
            <a:endParaRPr lang="en-US"/>
          </a:p>
        </p:txBody>
      </p:sp>
      <p:sp>
        <p:nvSpPr>
          <p:cNvPr id="3" name="TextBox 2">
            <a:extLst>
              <a:ext uri="{FF2B5EF4-FFF2-40B4-BE49-F238E27FC236}">
                <a16:creationId xmlns:a16="http://schemas.microsoft.com/office/drawing/2014/main" id="{70C69CEC-9765-4CA3-986F-27E9B5D9D682}"/>
              </a:ext>
            </a:extLst>
          </p:cNvPr>
          <p:cNvSpPr txBox="1"/>
          <p:nvPr/>
        </p:nvSpPr>
        <p:spPr>
          <a:xfrm>
            <a:off x="838200" y="1709803"/>
            <a:ext cx="10365288" cy="4985980"/>
          </a:xfrm>
          <a:prstGeom prst="rect">
            <a:avLst/>
          </a:prstGeom>
          <a:noFill/>
        </p:spPr>
        <p:txBody>
          <a:bodyPr wrap="square" rtlCol="0">
            <a:spAutoFit/>
          </a:bodyPr>
          <a:lstStyle/>
          <a:p>
            <a:r>
              <a:rPr lang="en-US" sz="2000" dirty="0"/>
              <a:t>Public disclosure and disaster preparedness became issues in the aftermath of the 2014 Freedom Industries chemical spill in West Virginia, which contaminated drinking water in a West Virginia American Water system serving 300,000 people. </a:t>
            </a:r>
          </a:p>
          <a:p>
            <a:endParaRPr lang="en-US" sz="2000" dirty="0"/>
          </a:p>
          <a:p>
            <a:pPr marL="285750" indent="-285750">
              <a:buFont typeface="Arial" panose="020B0604020202020204" pitchFamily="34" charset="0"/>
              <a:buChar char="•"/>
            </a:pPr>
            <a:r>
              <a:rPr lang="en-US" sz="2000" dirty="0"/>
              <a:t>In a its preliminary review, the state public service commission said the water utility:</a:t>
            </a:r>
          </a:p>
          <a:p>
            <a:r>
              <a:rPr lang="en-US" sz="2000" dirty="0"/>
              <a:t>	Failed to notify the public of the spill in a timely manner</a:t>
            </a:r>
          </a:p>
          <a:p>
            <a:r>
              <a:rPr lang="en-US" sz="2000" dirty="0"/>
              <a:t>        Didn’t properly maintain the system, provide adequate water storage, or install pollution  </a:t>
            </a:r>
          </a:p>
          <a:p>
            <a:r>
              <a:rPr lang="en-US" sz="2000" dirty="0"/>
              <a:t>        monitoring equipment, and didn’t create a protection plan for its water source. </a:t>
            </a:r>
          </a:p>
          <a:p>
            <a:endParaRPr lang="en-US" sz="2000" dirty="0"/>
          </a:p>
          <a:p>
            <a:pPr marL="285750" indent="-285750">
              <a:buFont typeface="Arial" panose="020B0604020202020204" pitchFamily="34" charset="0"/>
              <a:buChar char="•"/>
            </a:pPr>
            <a:r>
              <a:rPr lang="en-US" sz="2000" dirty="0"/>
              <a:t>When the PSC began a formal investigation, the water company spent months fighting to keep documents secret and prevent any information about pre-spill conditions to be considered.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commission noted that some company documents were so heavily redacted that "the 1-800 number for the Public Service Commission was inexplicably labeled as 'Highly Sensitive Confidential Information.”</a:t>
            </a:r>
          </a:p>
          <a:p>
            <a:endParaRPr lang="en-US" dirty="0"/>
          </a:p>
        </p:txBody>
      </p:sp>
    </p:spTree>
    <p:extLst>
      <p:ext uri="{BB962C8B-B14F-4D97-AF65-F5344CB8AC3E}">
        <p14:creationId xmlns:p14="http://schemas.microsoft.com/office/powerpoint/2010/main" val="1901555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lstStyle/>
          <a:p>
            <a:pPr algn="ctr"/>
            <a:r>
              <a:rPr lang="en-US" dirty="0">
                <a:solidFill>
                  <a:schemeClr val="bg1"/>
                </a:solidFill>
              </a:rPr>
              <a:t>New Garden, Penn.</a:t>
            </a:r>
          </a:p>
        </p:txBody>
      </p:sp>
      <p:sp>
        <p:nvSpPr>
          <p:cNvPr id="2" name="Slide Number Placeholder 1">
            <a:extLst>
              <a:ext uri="{FF2B5EF4-FFF2-40B4-BE49-F238E27FC236}">
                <a16:creationId xmlns:a16="http://schemas.microsoft.com/office/drawing/2014/main" id="{D67E082F-A870-4F04-8853-25EBB716B5EF}"/>
              </a:ext>
            </a:extLst>
          </p:cNvPr>
          <p:cNvSpPr>
            <a:spLocks noGrp="1"/>
          </p:cNvSpPr>
          <p:nvPr>
            <p:ph type="sldNum" sz="quarter" idx="12"/>
          </p:nvPr>
        </p:nvSpPr>
        <p:spPr/>
        <p:txBody>
          <a:bodyPr/>
          <a:lstStyle/>
          <a:p>
            <a:fld id="{B67F8202-3BFC-42FE-B56A-3A34E4F60769}" type="slidenum">
              <a:rPr lang="en-US" smtClean="0"/>
              <a:t>23</a:t>
            </a:fld>
            <a:endParaRPr lang="en-US"/>
          </a:p>
        </p:txBody>
      </p:sp>
      <p:sp>
        <p:nvSpPr>
          <p:cNvPr id="3" name="TextBox 2">
            <a:extLst>
              <a:ext uri="{FF2B5EF4-FFF2-40B4-BE49-F238E27FC236}">
                <a16:creationId xmlns:a16="http://schemas.microsoft.com/office/drawing/2014/main" id="{B1B212D7-1DCF-4D68-B68C-58AF9B5B8C41}"/>
              </a:ext>
            </a:extLst>
          </p:cNvPr>
          <p:cNvSpPr txBox="1"/>
          <p:nvPr/>
        </p:nvSpPr>
        <p:spPr>
          <a:xfrm>
            <a:off x="798012" y="1647369"/>
            <a:ext cx="10595975" cy="4708981"/>
          </a:xfrm>
          <a:prstGeom prst="rect">
            <a:avLst/>
          </a:prstGeom>
          <a:noFill/>
        </p:spPr>
        <p:txBody>
          <a:bodyPr wrap="square" rtlCol="0">
            <a:spAutoFit/>
          </a:bodyPr>
          <a:lstStyle/>
          <a:p>
            <a:r>
              <a:rPr lang="en-US" sz="2000" dirty="0"/>
              <a:t>Aqua Pennsylvania Wastewater’s pending purchase of the New Garden, Penn. Wastewater system will be the first deal completed under the state’s 2016 ‘fair value’ legislation [Act 12].</a:t>
            </a:r>
          </a:p>
          <a:p>
            <a:endParaRPr lang="en-US" sz="2000" dirty="0"/>
          </a:p>
          <a:p>
            <a:pPr marL="342900" indent="-342900">
              <a:buFont typeface="Arial" panose="020B0604020202020204" pitchFamily="34" charset="0"/>
              <a:buChar char="•"/>
            </a:pPr>
            <a:r>
              <a:rPr lang="en-US" sz="2000" dirty="0"/>
              <a:t>Purchase price: $29.5 million; 2,100 customers</a:t>
            </a:r>
          </a:p>
          <a:p>
            <a:endParaRPr lang="en-US" sz="2000" dirty="0"/>
          </a:p>
          <a:p>
            <a:pPr marL="342900" indent="-342900">
              <a:buFont typeface="Arial" panose="020B0604020202020204" pitchFamily="34" charset="0"/>
              <a:buChar char="•"/>
            </a:pPr>
            <a:r>
              <a:rPr lang="en-US" sz="2000" dirty="0"/>
              <a:t>For 10 years after close of the transaction, rate increases for New Garden customers may not exceed a compound annual growth rate of more than 4%.</a:t>
            </a:r>
          </a:p>
          <a:p>
            <a:endParaRPr lang="en-US" sz="2000" dirty="0"/>
          </a:p>
          <a:p>
            <a:pPr marL="342900" indent="-342900">
              <a:buFont typeface="Arial" panose="020B0604020202020204" pitchFamily="34" charset="0"/>
              <a:buChar char="•"/>
            </a:pPr>
            <a:r>
              <a:rPr lang="en-US" sz="2000" dirty="0"/>
              <a:t>Protests by the Bureau of Investigations and Enforcement and the Office of Consumer Advocate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New Garden’s net book value is $18,567,728, so purchase price is $10.9 million, or 59% above what would have been paid before Act 12 was enacted.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err="1"/>
              <a:t>Aqua’s</a:t>
            </a:r>
            <a:r>
              <a:rPr lang="en-US" sz="2000" dirty="0"/>
              <a:t> average net plant per customer was about $3,700; but New Garden’s is $14,000</a:t>
            </a:r>
          </a:p>
          <a:p>
            <a:r>
              <a:rPr lang="en-US" sz="2000" dirty="0"/>
              <a:t>      The combined figure would be ~ $1,000 more per customer.</a:t>
            </a:r>
          </a:p>
        </p:txBody>
      </p:sp>
    </p:spTree>
    <p:extLst>
      <p:ext uri="{BB962C8B-B14F-4D97-AF65-F5344CB8AC3E}">
        <p14:creationId xmlns:p14="http://schemas.microsoft.com/office/powerpoint/2010/main" val="2758877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lstStyle/>
          <a:p>
            <a:pPr algn="ctr"/>
            <a:r>
              <a:rPr lang="en-US" dirty="0">
                <a:solidFill>
                  <a:schemeClr val="bg1"/>
                </a:solidFill>
              </a:rPr>
              <a:t>Summary</a:t>
            </a:r>
          </a:p>
        </p:txBody>
      </p:sp>
      <p:sp>
        <p:nvSpPr>
          <p:cNvPr id="16" name="Content Placeholder 2">
            <a:extLst>
              <a:ext uri="{FF2B5EF4-FFF2-40B4-BE49-F238E27FC236}">
                <a16:creationId xmlns:a16="http://schemas.microsoft.com/office/drawing/2014/main" id="{B9D6B33E-6F22-41CC-A827-64F736CA5B30}"/>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Know the trade-offs</a:t>
            </a:r>
          </a:p>
          <a:p>
            <a:r>
              <a:rPr lang="en-US" sz="2400" dirty="0"/>
              <a:t>Consider multiple scenarios (including worst-case)</a:t>
            </a:r>
          </a:p>
          <a:p>
            <a:r>
              <a:rPr lang="en-US" sz="2400" dirty="0"/>
              <a:t>Question your assumptions; circumstances change </a:t>
            </a:r>
          </a:p>
          <a:p>
            <a:r>
              <a:rPr lang="en-US" sz="2400" dirty="0"/>
              <a:t>Customers pay the bill regardless of ownership structure</a:t>
            </a:r>
          </a:p>
          <a:p>
            <a:r>
              <a:rPr lang="en-US" sz="2400" dirty="0"/>
              <a:t>What would the sale provide that can’t be obtained through some other option?</a:t>
            </a:r>
          </a:p>
          <a:p>
            <a:r>
              <a:rPr lang="en-US" sz="2400" dirty="0"/>
              <a:t>For the most part, the success of a water utility is determined by how well it’s managed, not strictly by its size or ownership type. </a:t>
            </a:r>
          </a:p>
          <a:p>
            <a:r>
              <a:rPr lang="en-US" sz="2400" dirty="0"/>
              <a:t>Once a city’s sells its water system, getting it back is difficult, time-consuming and expensive. But Missoula did it and doesn’t regret it. </a:t>
            </a:r>
          </a:p>
          <a:p>
            <a:r>
              <a:rPr lang="en-US" sz="2400" dirty="0"/>
              <a:t>Don’t rely on promises. Get it in writing and make sure it’s enforceable</a:t>
            </a:r>
            <a:endParaRPr lang="en-US" dirty="0"/>
          </a:p>
        </p:txBody>
      </p:sp>
      <p:sp>
        <p:nvSpPr>
          <p:cNvPr id="2" name="Slide Number Placeholder 1">
            <a:extLst>
              <a:ext uri="{FF2B5EF4-FFF2-40B4-BE49-F238E27FC236}">
                <a16:creationId xmlns:a16="http://schemas.microsoft.com/office/drawing/2014/main" id="{AB990A3C-5536-4F97-9F41-72363E7CDCA1}"/>
              </a:ext>
            </a:extLst>
          </p:cNvPr>
          <p:cNvSpPr>
            <a:spLocks noGrp="1"/>
          </p:cNvSpPr>
          <p:nvPr>
            <p:ph type="sldNum" sz="quarter" idx="12"/>
          </p:nvPr>
        </p:nvSpPr>
        <p:spPr/>
        <p:txBody>
          <a:bodyPr/>
          <a:lstStyle/>
          <a:p>
            <a:fld id="{B67F8202-3BFC-42FE-B56A-3A34E4F60769}" type="slidenum">
              <a:rPr lang="en-US" smtClean="0"/>
              <a:t>24</a:t>
            </a:fld>
            <a:endParaRPr lang="en-US" dirty="0"/>
          </a:p>
        </p:txBody>
      </p:sp>
    </p:spTree>
    <p:extLst>
      <p:ext uri="{BB962C8B-B14F-4D97-AF65-F5344CB8AC3E}">
        <p14:creationId xmlns:p14="http://schemas.microsoft.com/office/powerpoint/2010/main" val="1989784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7A7C2B-1431-4074-A7FE-D4E12F21EE15}"/>
              </a:ext>
            </a:extLst>
          </p:cNvPr>
          <p:cNvPicPr>
            <a:picLocks noChangeAspect="1"/>
          </p:cNvPicPr>
          <p:nvPr/>
        </p:nvPicPr>
        <p:blipFill rotWithShape="1">
          <a:blip r:embed="rId2">
            <a:extLst>
              <a:ext uri="{28A0092B-C50C-407E-A947-70E740481C1C}">
                <a14:useLocalDpi xmlns:a14="http://schemas.microsoft.com/office/drawing/2010/main" val="0"/>
              </a:ext>
            </a:extLst>
          </a:blip>
          <a:srcRect t="13452" r="2052" b="4537"/>
          <a:stretch/>
        </p:blipFill>
        <p:spPr>
          <a:xfrm>
            <a:off x="1098752" y="0"/>
            <a:ext cx="9971213" cy="6275667"/>
          </a:xfrm>
          <a:prstGeom prst="rect">
            <a:avLst/>
          </a:prstGeom>
        </p:spPr>
      </p:pic>
      <p:sp>
        <p:nvSpPr>
          <p:cNvPr id="4" name="TextBox 3">
            <a:extLst>
              <a:ext uri="{FF2B5EF4-FFF2-40B4-BE49-F238E27FC236}">
                <a16:creationId xmlns:a16="http://schemas.microsoft.com/office/drawing/2014/main" id="{EC4B0CEB-61E1-4FDB-B52B-4D2F4BEFD6EB}"/>
              </a:ext>
            </a:extLst>
          </p:cNvPr>
          <p:cNvSpPr txBox="1"/>
          <p:nvPr/>
        </p:nvSpPr>
        <p:spPr>
          <a:xfrm>
            <a:off x="3000417" y="663836"/>
            <a:ext cx="6400800" cy="1077218"/>
          </a:xfrm>
          <a:prstGeom prst="rect">
            <a:avLst/>
          </a:prstGeom>
          <a:noFill/>
        </p:spPr>
        <p:txBody>
          <a:bodyPr wrap="square" rtlCol="0">
            <a:spAutoFit/>
          </a:bodyPr>
          <a:lstStyle/>
          <a:p>
            <a:pPr algn="ctr"/>
            <a:r>
              <a:rPr lang="en-US" sz="3200" dirty="0">
                <a:solidFill>
                  <a:schemeClr val="accent4">
                    <a:lumMod val="75000"/>
                  </a:schemeClr>
                </a:solidFill>
                <a:latin typeface="Goudy Stout" panose="0202090407030B020401" pitchFamily="18" charset="0"/>
              </a:rPr>
              <a:t>Happy Halloween !</a:t>
            </a:r>
          </a:p>
        </p:txBody>
      </p:sp>
      <p:sp>
        <p:nvSpPr>
          <p:cNvPr id="2" name="Slide Number Placeholder 1">
            <a:extLst>
              <a:ext uri="{FF2B5EF4-FFF2-40B4-BE49-F238E27FC236}">
                <a16:creationId xmlns:a16="http://schemas.microsoft.com/office/drawing/2014/main" id="{7A1CF017-6D6E-4CAB-A9D6-756A97F4B297}"/>
              </a:ext>
            </a:extLst>
          </p:cNvPr>
          <p:cNvSpPr>
            <a:spLocks noGrp="1"/>
          </p:cNvSpPr>
          <p:nvPr>
            <p:ph type="sldNum" sz="quarter" idx="12"/>
          </p:nvPr>
        </p:nvSpPr>
        <p:spPr/>
        <p:txBody>
          <a:bodyPr/>
          <a:lstStyle/>
          <a:p>
            <a:fld id="{B67F8202-3BFC-42FE-B56A-3A34E4F60769}" type="slidenum">
              <a:rPr lang="en-US" smtClean="0"/>
              <a:t>25</a:t>
            </a:fld>
            <a:endParaRPr lang="en-US" dirty="0"/>
          </a:p>
        </p:txBody>
      </p:sp>
      <p:sp>
        <p:nvSpPr>
          <p:cNvPr id="5" name="TextBox 4">
            <a:extLst>
              <a:ext uri="{FF2B5EF4-FFF2-40B4-BE49-F238E27FC236}">
                <a16:creationId xmlns:a16="http://schemas.microsoft.com/office/drawing/2014/main" id="{38D4E4F9-EB89-48B0-9D7E-813BAEB22B1A}"/>
              </a:ext>
            </a:extLst>
          </p:cNvPr>
          <p:cNvSpPr txBox="1"/>
          <p:nvPr/>
        </p:nvSpPr>
        <p:spPr>
          <a:xfrm>
            <a:off x="2843842" y="5725583"/>
            <a:ext cx="6973399" cy="461665"/>
          </a:xfrm>
          <a:prstGeom prst="rect">
            <a:avLst/>
          </a:prstGeom>
          <a:noFill/>
        </p:spPr>
        <p:txBody>
          <a:bodyPr wrap="square" rtlCol="0">
            <a:spAutoFit/>
          </a:bodyPr>
          <a:lstStyle/>
          <a:p>
            <a:r>
              <a:rPr lang="en-US" sz="2400" dirty="0">
                <a:solidFill>
                  <a:schemeClr val="accent4">
                    <a:lumMod val="75000"/>
                  </a:schemeClr>
                </a:solidFill>
              </a:rPr>
              <a:t>Elizabeth.Douglass@InquireFirst.org  /  760.436.6459 </a:t>
            </a:r>
          </a:p>
        </p:txBody>
      </p:sp>
    </p:spTree>
    <p:extLst>
      <p:ext uri="{BB962C8B-B14F-4D97-AF65-F5344CB8AC3E}">
        <p14:creationId xmlns:p14="http://schemas.microsoft.com/office/powerpoint/2010/main" val="3065919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normAutofit/>
          </a:bodyPr>
          <a:lstStyle/>
          <a:p>
            <a:pPr algn="ctr"/>
            <a:r>
              <a:rPr lang="en-US" dirty="0">
                <a:solidFill>
                  <a:schemeClr val="bg1"/>
                </a:solidFill>
              </a:rPr>
              <a:t>Drinking Water Systems in the U.S</a:t>
            </a:r>
          </a:p>
        </p:txBody>
      </p:sp>
      <p:sp>
        <p:nvSpPr>
          <p:cNvPr id="5" name="Rectangle 4">
            <a:extLst>
              <a:ext uri="{FF2B5EF4-FFF2-40B4-BE49-F238E27FC236}">
                <a16:creationId xmlns:a16="http://schemas.microsoft.com/office/drawing/2014/main" id="{0BB4BD72-F4E5-4CF5-8CF9-D12A4437C758}"/>
              </a:ext>
            </a:extLst>
          </p:cNvPr>
          <p:cNvSpPr/>
          <p:nvPr/>
        </p:nvSpPr>
        <p:spPr>
          <a:xfrm>
            <a:off x="394587" y="1726468"/>
            <a:ext cx="4044322" cy="4955203"/>
          </a:xfrm>
          <a:prstGeom prst="rect">
            <a:avLst/>
          </a:prstGeom>
        </p:spPr>
        <p:txBody>
          <a:bodyPr wrap="square">
            <a:spAutoFit/>
          </a:bodyPr>
          <a:lstStyle/>
          <a:p>
            <a:r>
              <a:rPr lang="en-US" sz="2000" b="1" dirty="0"/>
              <a:t>Among the population served by community water systems --</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Almost half get water service from an operator that has more than 100,000 customers. </a:t>
            </a:r>
          </a:p>
          <a:p>
            <a:endParaRPr lang="en-US" sz="2000" dirty="0"/>
          </a:p>
          <a:p>
            <a:pPr marL="285750" indent="-285750">
              <a:buFont typeface="Arial" panose="020B0604020202020204" pitchFamily="34" charset="0"/>
              <a:buChar char="•"/>
            </a:pPr>
            <a:r>
              <a:rPr lang="en-US" sz="2000" dirty="0"/>
              <a:t>If you add “large” systems serving more than 10,000 people, the share jumps to 83%.</a:t>
            </a:r>
          </a:p>
          <a:p>
            <a:endParaRPr lang="en-US" sz="2000" dirty="0"/>
          </a:p>
          <a:p>
            <a:pPr marL="285750" indent="-285750">
              <a:buFont typeface="Arial" panose="020B0604020202020204" pitchFamily="34" charset="0"/>
              <a:buChar char="•"/>
            </a:pPr>
            <a:r>
              <a:rPr lang="en-US" sz="2000" dirty="0"/>
              <a:t>But the little providers are problematic…there are more than 27,000 water systems serving fewer than 25 people.  </a:t>
            </a:r>
            <a:endParaRPr lang="en-US" dirty="0"/>
          </a:p>
          <a:p>
            <a:endParaRPr lang="en-US" dirty="0"/>
          </a:p>
        </p:txBody>
      </p:sp>
      <p:sp>
        <p:nvSpPr>
          <p:cNvPr id="4" name="Slide Number Placeholder 3">
            <a:extLst>
              <a:ext uri="{FF2B5EF4-FFF2-40B4-BE49-F238E27FC236}">
                <a16:creationId xmlns:a16="http://schemas.microsoft.com/office/drawing/2014/main" id="{CD861ECB-D922-4DAB-84CA-1DD3FB4BAC69}"/>
              </a:ext>
            </a:extLst>
          </p:cNvPr>
          <p:cNvSpPr>
            <a:spLocks noGrp="1"/>
          </p:cNvSpPr>
          <p:nvPr>
            <p:ph type="sldNum" sz="quarter" idx="12"/>
          </p:nvPr>
        </p:nvSpPr>
        <p:spPr>
          <a:xfrm>
            <a:off x="8610600" y="6344453"/>
            <a:ext cx="2743200" cy="365125"/>
          </a:xfrm>
        </p:spPr>
        <p:txBody>
          <a:bodyPr/>
          <a:lstStyle/>
          <a:p>
            <a:fld id="{B67F8202-3BFC-42FE-B56A-3A34E4F60769}" type="slidenum">
              <a:rPr lang="en-US" smtClean="0"/>
              <a:t>3</a:t>
            </a:fld>
            <a:endParaRPr lang="en-US" dirty="0"/>
          </a:p>
        </p:txBody>
      </p:sp>
      <p:grpSp>
        <p:nvGrpSpPr>
          <p:cNvPr id="15" name="Group 14">
            <a:extLst>
              <a:ext uri="{FF2B5EF4-FFF2-40B4-BE49-F238E27FC236}">
                <a16:creationId xmlns:a16="http://schemas.microsoft.com/office/drawing/2014/main" id="{550423C7-2410-47DB-BB05-BBEEB311841B}"/>
              </a:ext>
            </a:extLst>
          </p:cNvPr>
          <p:cNvGrpSpPr/>
          <p:nvPr/>
        </p:nvGrpSpPr>
        <p:grpSpPr>
          <a:xfrm>
            <a:off x="8852143" y="2298525"/>
            <a:ext cx="2994764" cy="3506752"/>
            <a:chOff x="8602790" y="2074316"/>
            <a:chExt cx="3284866" cy="3849958"/>
          </a:xfrm>
        </p:grpSpPr>
        <p:pic>
          <p:nvPicPr>
            <p:cNvPr id="2" name="Picture 1">
              <a:extLst>
                <a:ext uri="{FF2B5EF4-FFF2-40B4-BE49-F238E27FC236}">
                  <a16:creationId xmlns:a16="http://schemas.microsoft.com/office/drawing/2014/main" id="{4378E5FA-E667-48BD-8FA9-9E814405084A}"/>
                </a:ext>
              </a:extLst>
            </p:cNvPr>
            <p:cNvPicPr>
              <a:picLocks noChangeAspect="1"/>
            </p:cNvPicPr>
            <p:nvPr/>
          </p:nvPicPr>
          <p:blipFill rotWithShape="1">
            <a:blip r:embed="rId3"/>
            <a:srcRect l="5370"/>
            <a:stretch/>
          </p:blipFill>
          <p:spPr>
            <a:xfrm>
              <a:off x="8602790" y="2074316"/>
              <a:ext cx="3284866" cy="3849958"/>
            </a:xfrm>
            <a:prstGeom prst="rect">
              <a:avLst/>
            </a:prstGeom>
            <a:ln w="12700">
              <a:solidFill>
                <a:schemeClr val="tx1"/>
              </a:solidFill>
            </a:ln>
          </p:spPr>
        </p:pic>
        <p:cxnSp>
          <p:nvCxnSpPr>
            <p:cNvPr id="7" name="Straight Arrow Connector 6">
              <a:extLst>
                <a:ext uri="{FF2B5EF4-FFF2-40B4-BE49-F238E27FC236}">
                  <a16:creationId xmlns:a16="http://schemas.microsoft.com/office/drawing/2014/main" id="{3827B6E3-C091-4B7B-AE4A-060BEECD4FA2}"/>
                </a:ext>
              </a:extLst>
            </p:cNvPr>
            <p:cNvCxnSpPr/>
            <p:nvPr/>
          </p:nvCxnSpPr>
          <p:spPr>
            <a:xfrm flipH="1">
              <a:off x="11033883" y="2866692"/>
              <a:ext cx="398033" cy="962809"/>
            </a:xfrm>
            <a:prstGeom prst="straightConnector1">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8DCAE8A7-7DED-4810-A62F-9DF2F9AEA007}"/>
              </a:ext>
            </a:extLst>
          </p:cNvPr>
          <p:cNvSpPr/>
          <p:nvPr/>
        </p:nvSpPr>
        <p:spPr>
          <a:xfrm>
            <a:off x="5952146" y="5805276"/>
            <a:ext cx="2388603" cy="338554"/>
          </a:xfrm>
          <a:prstGeom prst="rect">
            <a:avLst/>
          </a:prstGeom>
        </p:spPr>
        <p:txBody>
          <a:bodyPr wrap="none">
            <a:spAutoFit/>
          </a:bodyPr>
          <a:lstStyle/>
          <a:p>
            <a:r>
              <a:rPr lang="en-US" sz="1600" dirty="0"/>
              <a:t>Source: Bluefield Research</a:t>
            </a:r>
          </a:p>
        </p:txBody>
      </p:sp>
      <p:grpSp>
        <p:nvGrpSpPr>
          <p:cNvPr id="16" name="Group 15">
            <a:extLst>
              <a:ext uri="{FF2B5EF4-FFF2-40B4-BE49-F238E27FC236}">
                <a16:creationId xmlns:a16="http://schemas.microsoft.com/office/drawing/2014/main" id="{D38EA832-1A06-4CE0-B722-88217BC31A0D}"/>
              </a:ext>
            </a:extLst>
          </p:cNvPr>
          <p:cNvGrpSpPr/>
          <p:nvPr/>
        </p:nvGrpSpPr>
        <p:grpSpPr>
          <a:xfrm>
            <a:off x="4582228" y="2298525"/>
            <a:ext cx="3983276" cy="3506751"/>
            <a:chOff x="4084179" y="2074316"/>
            <a:chExt cx="4125501" cy="3849958"/>
          </a:xfrm>
        </p:grpSpPr>
        <p:grpSp>
          <p:nvGrpSpPr>
            <p:cNvPr id="14" name="Group 13">
              <a:extLst>
                <a:ext uri="{FF2B5EF4-FFF2-40B4-BE49-F238E27FC236}">
                  <a16:creationId xmlns:a16="http://schemas.microsoft.com/office/drawing/2014/main" id="{7954407C-9568-468A-A53D-D94E07078CEF}"/>
                </a:ext>
              </a:extLst>
            </p:cNvPr>
            <p:cNvGrpSpPr/>
            <p:nvPr/>
          </p:nvGrpSpPr>
          <p:grpSpPr>
            <a:xfrm>
              <a:off x="4084179" y="2074316"/>
              <a:ext cx="4125501" cy="3849958"/>
              <a:chOff x="4084179" y="2074316"/>
              <a:chExt cx="4125501" cy="3849958"/>
            </a:xfrm>
          </p:grpSpPr>
          <p:pic>
            <p:nvPicPr>
              <p:cNvPr id="3" name="Picture 2">
                <a:extLst>
                  <a:ext uri="{FF2B5EF4-FFF2-40B4-BE49-F238E27FC236}">
                    <a16:creationId xmlns:a16="http://schemas.microsoft.com/office/drawing/2014/main" id="{DECAA767-F80E-4D34-B073-E03D90530762}"/>
                  </a:ext>
                </a:extLst>
              </p:cNvPr>
              <p:cNvPicPr>
                <a:picLocks noChangeAspect="1"/>
              </p:cNvPicPr>
              <p:nvPr/>
            </p:nvPicPr>
            <p:blipFill>
              <a:blip r:embed="rId4"/>
              <a:stretch>
                <a:fillRect/>
              </a:stretch>
            </p:blipFill>
            <p:spPr>
              <a:xfrm>
                <a:off x="4084179" y="2074316"/>
                <a:ext cx="4125501" cy="3849958"/>
              </a:xfrm>
              <a:prstGeom prst="rect">
                <a:avLst/>
              </a:prstGeom>
              <a:ln>
                <a:solidFill>
                  <a:schemeClr val="tx1"/>
                </a:solidFill>
              </a:ln>
            </p:spPr>
          </p:pic>
          <p:sp>
            <p:nvSpPr>
              <p:cNvPr id="12" name="Right Brace 11">
                <a:extLst>
                  <a:ext uri="{FF2B5EF4-FFF2-40B4-BE49-F238E27FC236}">
                    <a16:creationId xmlns:a16="http://schemas.microsoft.com/office/drawing/2014/main" id="{F2EA5105-7F18-4D05-BD4A-1943DC31D3C6}"/>
                  </a:ext>
                </a:extLst>
              </p:cNvPr>
              <p:cNvSpPr/>
              <p:nvPr/>
            </p:nvSpPr>
            <p:spPr>
              <a:xfrm rot="16200000">
                <a:off x="7256605" y="2551294"/>
                <a:ext cx="261278" cy="1070974"/>
              </a:xfrm>
              <a:prstGeom prst="rightBrace">
                <a:avLst>
                  <a:gd name="adj1" fmla="val 8333"/>
                  <a:gd name="adj2" fmla="val 45891"/>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 name="TextBox 12">
              <a:extLst>
                <a:ext uri="{FF2B5EF4-FFF2-40B4-BE49-F238E27FC236}">
                  <a16:creationId xmlns:a16="http://schemas.microsoft.com/office/drawing/2014/main" id="{8533CF20-5884-427E-B850-864409C3CA0B}"/>
                </a:ext>
              </a:extLst>
            </p:cNvPr>
            <p:cNvSpPr txBox="1"/>
            <p:nvPr/>
          </p:nvSpPr>
          <p:spPr>
            <a:xfrm>
              <a:off x="7459249" y="2617587"/>
              <a:ext cx="750431" cy="405479"/>
            </a:xfrm>
            <a:prstGeom prst="rect">
              <a:avLst/>
            </a:prstGeom>
            <a:noFill/>
          </p:spPr>
          <p:txBody>
            <a:bodyPr wrap="square" rtlCol="0">
              <a:spAutoFit/>
            </a:bodyPr>
            <a:lstStyle/>
            <a:p>
              <a:r>
                <a:rPr lang="en-US" b="1" dirty="0">
                  <a:solidFill>
                    <a:srgbClr val="FF0000"/>
                  </a:solidFill>
                </a:rPr>
                <a:t>83%</a:t>
              </a:r>
            </a:p>
          </p:txBody>
        </p:sp>
      </p:grpSp>
    </p:spTree>
    <p:extLst>
      <p:ext uri="{BB962C8B-B14F-4D97-AF65-F5344CB8AC3E}">
        <p14:creationId xmlns:p14="http://schemas.microsoft.com/office/powerpoint/2010/main" val="2818342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normAutofit/>
          </a:bodyPr>
          <a:lstStyle/>
          <a:p>
            <a:pPr algn="ctr"/>
            <a:r>
              <a:rPr lang="en-US" dirty="0">
                <a:solidFill>
                  <a:schemeClr val="bg1"/>
                </a:solidFill>
              </a:rPr>
              <a:t>Drinking Water Systems in the U.S</a:t>
            </a:r>
          </a:p>
        </p:txBody>
      </p:sp>
      <p:pic>
        <p:nvPicPr>
          <p:cNvPr id="4" name="Picture 3">
            <a:extLst>
              <a:ext uri="{FF2B5EF4-FFF2-40B4-BE49-F238E27FC236}">
                <a16:creationId xmlns:a16="http://schemas.microsoft.com/office/drawing/2014/main" id="{BF6C8EFF-2B60-48D2-90BB-355843719D15}"/>
              </a:ext>
            </a:extLst>
          </p:cNvPr>
          <p:cNvPicPr>
            <a:picLocks noChangeAspect="1"/>
          </p:cNvPicPr>
          <p:nvPr/>
        </p:nvPicPr>
        <p:blipFill>
          <a:blip r:embed="rId3"/>
          <a:stretch>
            <a:fillRect/>
          </a:stretch>
        </p:blipFill>
        <p:spPr>
          <a:xfrm>
            <a:off x="7584132" y="1798237"/>
            <a:ext cx="3293228" cy="4157889"/>
          </a:xfrm>
          <a:prstGeom prst="rect">
            <a:avLst/>
          </a:prstGeom>
          <a:ln>
            <a:solidFill>
              <a:schemeClr val="tx1"/>
            </a:solidFill>
          </a:ln>
        </p:spPr>
      </p:pic>
      <p:sp>
        <p:nvSpPr>
          <p:cNvPr id="5" name="Rectangle 4">
            <a:extLst>
              <a:ext uri="{FF2B5EF4-FFF2-40B4-BE49-F238E27FC236}">
                <a16:creationId xmlns:a16="http://schemas.microsoft.com/office/drawing/2014/main" id="{D41957B0-E8FC-4951-B305-10BA3D4704DE}"/>
              </a:ext>
            </a:extLst>
          </p:cNvPr>
          <p:cNvSpPr/>
          <p:nvPr/>
        </p:nvSpPr>
        <p:spPr>
          <a:xfrm>
            <a:off x="894567" y="2212217"/>
            <a:ext cx="5529893" cy="1015663"/>
          </a:xfrm>
          <a:prstGeom prst="rect">
            <a:avLst/>
          </a:prstGeom>
        </p:spPr>
        <p:txBody>
          <a:bodyPr wrap="square">
            <a:spAutoFit/>
          </a:bodyPr>
          <a:lstStyle/>
          <a:p>
            <a:pPr marL="342900" indent="-342900">
              <a:buFont typeface="Arial" panose="020B0604020202020204" pitchFamily="34" charset="0"/>
              <a:buChar char="•"/>
            </a:pPr>
            <a:r>
              <a:rPr lang="en-US" sz="2000" dirty="0"/>
              <a:t>Most Americans get their residential drinking water from public systems, such as those operated by  municipalities and water districts.</a:t>
            </a:r>
          </a:p>
        </p:txBody>
      </p:sp>
      <p:sp>
        <p:nvSpPr>
          <p:cNvPr id="9" name="Rectangle 8">
            <a:extLst>
              <a:ext uri="{FF2B5EF4-FFF2-40B4-BE49-F238E27FC236}">
                <a16:creationId xmlns:a16="http://schemas.microsoft.com/office/drawing/2014/main" id="{80C7EC49-22EB-42BD-BAE4-B8ABAE6D3540}"/>
              </a:ext>
            </a:extLst>
          </p:cNvPr>
          <p:cNvSpPr/>
          <p:nvPr/>
        </p:nvSpPr>
        <p:spPr>
          <a:xfrm>
            <a:off x="838200" y="3481773"/>
            <a:ext cx="6096000" cy="2215991"/>
          </a:xfrm>
          <a:prstGeom prst="rect">
            <a:avLst/>
          </a:prstGeom>
        </p:spPr>
        <p:txBody>
          <a:bodyPr>
            <a:spAutoFit/>
          </a:bodyPr>
          <a:lstStyle/>
          <a:p>
            <a:pPr marL="342900" indent="-342900">
              <a:buFont typeface="Arial" panose="020B0604020202020204" pitchFamily="34" charset="0"/>
              <a:buChar char="•"/>
            </a:pPr>
            <a:r>
              <a:rPr lang="en-US" sz="2000" dirty="0"/>
              <a:t>Private water operators serve about 13% of people connected to water systems (excluding private wells).</a:t>
            </a:r>
          </a:p>
          <a:p>
            <a:endParaRPr lang="en-US" sz="2000" dirty="0"/>
          </a:p>
          <a:p>
            <a:pPr marL="342900" indent="-342900">
              <a:buFont typeface="Arial" panose="020B0604020202020204" pitchFamily="34" charset="0"/>
              <a:buChar char="•"/>
            </a:pPr>
            <a:r>
              <a:rPr lang="en-US" sz="2000" dirty="0"/>
              <a:t>If you narrow the definition of ‘private’ water systems to just those whose stock is publicly traded, then the percentage drops to around 3%.</a:t>
            </a:r>
          </a:p>
          <a:p>
            <a:endParaRPr lang="en-US" dirty="0"/>
          </a:p>
        </p:txBody>
      </p:sp>
      <p:sp>
        <p:nvSpPr>
          <p:cNvPr id="6" name="Slide Number Placeholder 5">
            <a:extLst>
              <a:ext uri="{FF2B5EF4-FFF2-40B4-BE49-F238E27FC236}">
                <a16:creationId xmlns:a16="http://schemas.microsoft.com/office/drawing/2014/main" id="{315160A8-D471-44A3-85ED-5FBEF55E354B}"/>
              </a:ext>
            </a:extLst>
          </p:cNvPr>
          <p:cNvSpPr>
            <a:spLocks noGrp="1"/>
          </p:cNvSpPr>
          <p:nvPr>
            <p:ph type="sldNum" sz="quarter" idx="12"/>
          </p:nvPr>
        </p:nvSpPr>
        <p:spPr/>
        <p:txBody>
          <a:bodyPr/>
          <a:lstStyle/>
          <a:p>
            <a:fld id="{B67F8202-3BFC-42FE-B56A-3A34E4F60769}" type="slidenum">
              <a:rPr lang="en-US" smtClean="0"/>
              <a:t>4</a:t>
            </a:fld>
            <a:endParaRPr lang="en-US" dirty="0"/>
          </a:p>
        </p:txBody>
      </p:sp>
      <p:sp>
        <p:nvSpPr>
          <p:cNvPr id="2" name="TextBox 1">
            <a:extLst>
              <a:ext uri="{FF2B5EF4-FFF2-40B4-BE49-F238E27FC236}">
                <a16:creationId xmlns:a16="http://schemas.microsoft.com/office/drawing/2014/main" id="{58EF616F-EA21-4886-9CFD-B7390F236A9E}"/>
              </a:ext>
            </a:extLst>
          </p:cNvPr>
          <p:cNvSpPr txBox="1"/>
          <p:nvPr/>
        </p:nvSpPr>
        <p:spPr>
          <a:xfrm>
            <a:off x="7508976" y="5986961"/>
            <a:ext cx="2561573" cy="338554"/>
          </a:xfrm>
          <a:prstGeom prst="rect">
            <a:avLst/>
          </a:prstGeom>
          <a:noFill/>
        </p:spPr>
        <p:txBody>
          <a:bodyPr wrap="square" rtlCol="0">
            <a:spAutoFit/>
          </a:bodyPr>
          <a:lstStyle/>
          <a:p>
            <a:r>
              <a:rPr lang="en-US" sz="1600" dirty="0"/>
              <a:t>Source: Bluefield Research</a:t>
            </a:r>
          </a:p>
        </p:txBody>
      </p:sp>
    </p:spTree>
    <p:extLst>
      <p:ext uri="{BB962C8B-B14F-4D97-AF65-F5344CB8AC3E}">
        <p14:creationId xmlns:p14="http://schemas.microsoft.com/office/powerpoint/2010/main" val="3790781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lstStyle/>
          <a:p>
            <a:pPr algn="ctr"/>
            <a:r>
              <a:rPr lang="en-US" dirty="0">
                <a:solidFill>
                  <a:schemeClr val="bg1"/>
                </a:solidFill>
              </a:rPr>
              <a:t>Water System Privatization</a:t>
            </a:r>
          </a:p>
        </p:txBody>
      </p:sp>
      <p:sp>
        <p:nvSpPr>
          <p:cNvPr id="2" name="Slide Number Placeholder 1">
            <a:extLst>
              <a:ext uri="{FF2B5EF4-FFF2-40B4-BE49-F238E27FC236}">
                <a16:creationId xmlns:a16="http://schemas.microsoft.com/office/drawing/2014/main" id="{4988423C-43D1-48B4-A584-2763ECBA979B}"/>
              </a:ext>
            </a:extLst>
          </p:cNvPr>
          <p:cNvSpPr>
            <a:spLocks noGrp="1"/>
          </p:cNvSpPr>
          <p:nvPr>
            <p:ph type="sldNum" sz="quarter" idx="12"/>
          </p:nvPr>
        </p:nvSpPr>
        <p:spPr/>
        <p:txBody>
          <a:bodyPr/>
          <a:lstStyle/>
          <a:p>
            <a:fld id="{B67F8202-3BFC-42FE-B56A-3A34E4F60769}" type="slidenum">
              <a:rPr lang="en-US" smtClean="0"/>
              <a:t>5</a:t>
            </a:fld>
            <a:endParaRPr lang="en-US" dirty="0"/>
          </a:p>
        </p:txBody>
      </p:sp>
      <p:sp>
        <p:nvSpPr>
          <p:cNvPr id="4" name="Rectangle 3">
            <a:extLst>
              <a:ext uri="{FF2B5EF4-FFF2-40B4-BE49-F238E27FC236}">
                <a16:creationId xmlns:a16="http://schemas.microsoft.com/office/drawing/2014/main" id="{EADC6602-5F48-4A0A-8EC8-3C90C703687F}"/>
              </a:ext>
            </a:extLst>
          </p:cNvPr>
          <p:cNvSpPr/>
          <p:nvPr/>
        </p:nvSpPr>
        <p:spPr>
          <a:xfrm>
            <a:off x="838200" y="1864868"/>
            <a:ext cx="10515600" cy="4708981"/>
          </a:xfrm>
          <a:prstGeom prst="rect">
            <a:avLst/>
          </a:prstGeom>
        </p:spPr>
        <p:txBody>
          <a:bodyPr wrap="square">
            <a:spAutoFit/>
          </a:bodyPr>
          <a:lstStyle/>
          <a:p>
            <a:r>
              <a:rPr lang="en-US" sz="2000" b="1" dirty="0"/>
              <a:t>An unusual confluence of circumstances has created very favorable conditions for privatizing water systems, triggering a surge in acquisitions:</a:t>
            </a:r>
          </a:p>
          <a:p>
            <a:endParaRPr lang="en-US" sz="2000" dirty="0"/>
          </a:p>
          <a:p>
            <a:pPr marL="285750" indent="-285750">
              <a:buFont typeface="Arial" panose="020B0604020202020204" pitchFamily="34" charset="0"/>
              <a:buChar char="•"/>
            </a:pPr>
            <a:r>
              <a:rPr lang="en-US" sz="2000" dirty="0"/>
              <a:t>The need for long-delayed and expensive infrastructure improvements</a:t>
            </a:r>
          </a:p>
          <a:p>
            <a:endParaRPr lang="en-US" sz="2000" dirty="0"/>
          </a:p>
          <a:p>
            <a:pPr marL="285750" indent="-285750">
              <a:buFont typeface="Arial" panose="020B0604020202020204" pitchFamily="34" charset="0"/>
              <a:buChar char="•"/>
            </a:pPr>
            <a:r>
              <a:rPr lang="en-US" sz="2000" dirty="0"/>
              <a:t>Escalating costs for complying with federal drinking water standards and regulations</a:t>
            </a:r>
          </a:p>
          <a:p>
            <a:endParaRPr lang="en-US" sz="2000" dirty="0"/>
          </a:p>
          <a:p>
            <a:pPr marL="285750" indent="-285750">
              <a:buFont typeface="Arial" panose="020B0604020202020204" pitchFamily="34" charset="0"/>
              <a:buChar char="•"/>
            </a:pPr>
            <a:r>
              <a:rPr lang="en-US" sz="2000" dirty="0"/>
              <a:t>The fear among public officials of being “the next Flint”</a:t>
            </a:r>
          </a:p>
          <a:p>
            <a:endParaRPr lang="en-US" sz="2000" dirty="0"/>
          </a:p>
          <a:p>
            <a:pPr marL="285750" indent="-285750">
              <a:buFont typeface="Arial" panose="020B0604020202020204" pitchFamily="34" charset="0"/>
              <a:buChar char="•"/>
            </a:pPr>
            <a:r>
              <a:rPr lang="en-US" sz="2000" dirty="0"/>
              <a:t>The need for cash to shore up shrinking city budgets, especially where there are large pension obligations, a shrinking population base and/or broad economic woes (low household incomes, high unemployment)</a:t>
            </a:r>
          </a:p>
          <a:p>
            <a:endParaRPr lang="en-US" sz="2000" dirty="0"/>
          </a:p>
          <a:p>
            <a:pPr marL="285750" indent="-285750">
              <a:buFont typeface="Arial" panose="020B0604020202020204" pitchFamily="34" charset="0"/>
              <a:buChar char="•"/>
            </a:pPr>
            <a:r>
              <a:rPr lang="en-US" sz="2000" dirty="0"/>
              <a:t>Broad support for water utility consolidation as a way to reduce public health risks, improve service and lower customer costs for major investments</a:t>
            </a:r>
          </a:p>
        </p:txBody>
      </p:sp>
    </p:spTree>
    <p:extLst>
      <p:ext uri="{BB962C8B-B14F-4D97-AF65-F5344CB8AC3E}">
        <p14:creationId xmlns:p14="http://schemas.microsoft.com/office/powerpoint/2010/main" val="3211240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normAutofit/>
          </a:bodyPr>
          <a:lstStyle/>
          <a:p>
            <a:pPr algn="ctr"/>
            <a:r>
              <a:rPr lang="en-US" dirty="0">
                <a:solidFill>
                  <a:schemeClr val="bg1"/>
                </a:solidFill>
              </a:rPr>
              <a:t>NIMTOO*</a:t>
            </a:r>
          </a:p>
        </p:txBody>
      </p:sp>
      <p:sp>
        <p:nvSpPr>
          <p:cNvPr id="2" name="Slide Number Placeholder 1">
            <a:extLst>
              <a:ext uri="{FF2B5EF4-FFF2-40B4-BE49-F238E27FC236}">
                <a16:creationId xmlns:a16="http://schemas.microsoft.com/office/drawing/2014/main" id="{9528F636-7AD3-4E52-B540-83E49D1F810A}"/>
              </a:ext>
            </a:extLst>
          </p:cNvPr>
          <p:cNvSpPr>
            <a:spLocks noGrp="1"/>
          </p:cNvSpPr>
          <p:nvPr>
            <p:ph type="sldNum" sz="quarter" idx="12"/>
          </p:nvPr>
        </p:nvSpPr>
        <p:spPr/>
        <p:txBody>
          <a:bodyPr/>
          <a:lstStyle/>
          <a:p>
            <a:fld id="{B67F8202-3BFC-42FE-B56A-3A34E4F60769}" type="slidenum">
              <a:rPr lang="en-US" smtClean="0"/>
              <a:t>6</a:t>
            </a:fld>
            <a:endParaRPr lang="en-US" dirty="0"/>
          </a:p>
        </p:txBody>
      </p:sp>
      <p:sp>
        <p:nvSpPr>
          <p:cNvPr id="3" name="Rectangle 2">
            <a:extLst>
              <a:ext uri="{FF2B5EF4-FFF2-40B4-BE49-F238E27FC236}">
                <a16:creationId xmlns:a16="http://schemas.microsoft.com/office/drawing/2014/main" id="{0080224F-87A4-493F-9017-9513B318EC80}"/>
              </a:ext>
            </a:extLst>
          </p:cNvPr>
          <p:cNvSpPr/>
          <p:nvPr/>
        </p:nvSpPr>
        <p:spPr>
          <a:xfrm>
            <a:off x="601249" y="2193472"/>
            <a:ext cx="5711869" cy="3077766"/>
          </a:xfrm>
          <a:prstGeom prst="rect">
            <a:avLst/>
          </a:prstGeom>
        </p:spPr>
        <p:txBody>
          <a:bodyPr wrap="square">
            <a:spAutoFit/>
          </a:bodyPr>
          <a:lstStyle/>
          <a:p>
            <a:r>
              <a:rPr lang="en-US" sz="2000" b="1" dirty="0"/>
              <a:t>And of course …</a:t>
            </a:r>
          </a:p>
          <a:p>
            <a:endParaRPr lang="en-US" sz="2000" dirty="0"/>
          </a:p>
          <a:p>
            <a:pPr marL="285750" indent="-285750">
              <a:buFont typeface="Arial" panose="020B0604020202020204" pitchFamily="34" charset="0"/>
              <a:buChar char="•"/>
            </a:pPr>
            <a:r>
              <a:rPr lang="en-US" sz="2000" dirty="0"/>
              <a:t>A strong desire by public officials to avoid the backlash caused by raising water rates.</a:t>
            </a:r>
          </a:p>
          <a:p>
            <a:r>
              <a:rPr lang="en-US" sz="2000" dirty="0"/>
              <a:t>		</a:t>
            </a:r>
          </a:p>
          <a:p>
            <a:endParaRPr lang="en-US" sz="2000" dirty="0"/>
          </a:p>
          <a:p>
            <a:r>
              <a:rPr lang="en-US" sz="2000" dirty="0"/>
              <a:t>	*aka </a:t>
            </a:r>
            <a:r>
              <a:rPr lang="en-US" sz="2000" b="1" u="sng" dirty="0"/>
              <a:t>Not in My Term of Office</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0B95BCBA-E375-4AA3-9596-DF0691D273D0}"/>
              </a:ext>
            </a:extLst>
          </p:cNvPr>
          <p:cNvPicPr>
            <a:picLocks noChangeAspect="1"/>
          </p:cNvPicPr>
          <p:nvPr/>
        </p:nvPicPr>
        <p:blipFill rotWithShape="1">
          <a:blip r:embed="rId2">
            <a:extLst>
              <a:ext uri="{28A0092B-C50C-407E-A947-70E740481C1C}">
                <a14:useLocalDpi xmlns:a14="http://schemas.microsoft.com/office/drawing/2010/main" val="0"/>
              </a:ext>
            </a:extLst>
          </a:blip>
          <a:srcRect l="6558" r="30610"/>
          <a:stretch/>
        </p:blipFill>
        <p:spPr>
          <a:xfrm>
            <a:off x="6676373" y="1698606"/>
            <a:ext cx="4152378" cy="4398359"/>
          </a:xfrm>
          <a:prstGeom prst="rect">
            <a:avLst/>
          </a:prstGeom>
          <a:ln>
            <a:solidFill>
              <a:schemeClr val="tx1"/>
            </a:solidFill>
          </a:ln>
        </p:spPr>
      </p:pic>
      <p:sp>
        <p:nvSpPr>
          <p:cNvPr id="7" name="Rectangle 6">
            <a:extLst>
              <a:ext uri="{FF2B5EF4-FFF2-40B4-BE49-F238E27FC236}">
                <a16:creationId xmlns:a16="http://schemas.microsoft.com/office/drawing/2014/main" id="{53BBAA6A-1C7E-45F7-B23D-C75D1E2CE31B}"/>
              </a:ext>
            </a:extLst>
          </p:cNvPr>
          <p:cNvSpPr/>
          <p:nvPr/>
        </p:nvSpPr>
        <p:spPr>
          <a:xfrm>
            <a:off x="6631878" y="6041992"/>
            <a:ext cx="2564163" cy="369332"/>
          </a:xfrm>
          <a:prstGeom prst="rect">
            <a:avLst/>
          </a:prstGeom>
        </p:spPr>
        <p:txBody>
          <a:bodyPr wrap="none">
            <a:spAutoFit/>
          </a:bodyPr>
          <a:lstStyle/>
          <a:p>
            <a:r>
              <a:rPr lang="en-US" dirty="0"/>
              <a:t>Photo: Los Angeles Times</a:t>
            </a:r>
          </a:p>
        </p:txBody>
      </p:sp>
    </p:spTree>
    <p:extLst>
      <p:ext uri="{BB962C8B-B14F-4D97-AF65-F5344CB8AC3E}">
        <p14:creationId xmlns:p14="http://schemas.microsoft.com/office/powerpoint/2010/main" val="2451775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normAutofit/>
          </a:bodyPr>
          <a:lstStyle/>
          <a:p>
            <a:pPr algn="ctr"/>
            <a:r>
              <a:rPr lang="en-US" dirty="0">
                <a:solidFill>
                  <a:schemeClr val="bg1"/>
                </a:solidFill>
              </a:rPr>
              <a:t>In a Nutshell</a:t>
            </a:r>
          </a:p>
        </p:txBody>
      </p:sp>
      <p:sp>
        <p:nvSpPr>
          <p:cNvPr id="2" name="Slide Number Placeholder 1">
            <a:extLst>
              <a:ext uri="{FF2B5EF4-FFF2-40B4-BE49-F238E27FC236}">
                <a16:creationId xmlns:a16="http://schemas.microsoft.com/office/drawing/2014/main" id="{9528F636-7AD3-4E52-B540-83E49D1F810A}"/>
              </a:ext>
            </a:extLst>
          </p:cNvPr>
          <p:cNvSpPr>
            <a:spLocks noGrp="1"/>
          </p:cNvSpPr>
          <p:nvPr>
            <p:ph type="sldNum" sz="quarter" idx="12"/>
          </p:nvPr>
        </p:nvSpPr>
        <p:spPr/>
        <p:txBody>
          <a:bodyPr/>
          <a:lstStyle/>
          <a:p>
            <a:fld id="{B67F8202-3BFC-42FE-B56A-3A34E4F60769}" type="slidenum">
              <a:rPr lang="en-US" smtClean="0"/>
              <a:t>7</a:t>
            </a:fld>
            <a:endParaRPr lang="en-US" dirty="0"/>
          </a:p>
        </p:txBody>
      </p:sp>
      <p:pic>
        <p:nvPicPr>
          <p:cNvPr id="4" name="Picture 3">
            <a:extLst>
              <a:ext uri="{FF2B5EF4-FFF2-40B4-BE49-F238E27FC236}">
                <a16:creationId xmlns:a16="http://schemas.microsoft.com/office/drawing/2014/main" id="{26368722-39C2-404D-AFF2-420B2C059175}"/>
              </a:ext>
            </a:extLst>
          </p:cNvPr>
          <p:cNvPicPr>
            <a:picLocks noChangeAspect="1"/>
          </p:cNvPicPr>
          <p:nvPr/>
        </p:nvPicPr>
        <p:blipFill>
          <a:blip r:embed="rId3"/>
          <a:stretch>
            <a:fillRect/>
          </a:stretch>
        </p:blipFill>
        <p:spPr>
          <a:xfrm>
            <a:off x="360945" y="2783114"/>
            <a:ext cx="11470110" cy="1335641"/>
          </a:xfrm>
          <a:prstGeom prst="rect">
            <a:avLst/>
          </a:prstGeom>
        </p:spPr>
      </p:pic>
    </p:spTree>
    <p:extLst>
      <p:ext uri="{BB962C8B-B14F-4D97-AF65-F5344CB8AC3E}">
        <p14:creationId xmlns:p14="http://schemas.microsoft.com/office/powerpoint/2010/main" val="1401839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normAutofit/>
          </a:bodyPr>
          <a:lstStyle/>
          <a:p>
            <a:pPr algn="ctr"/>
            <a:r>
              <a:rPr lang="en-US" dirty="0">
                <a:solidFill>
                  <a:schemeClr val="bg1"/>
                </a:solidFill>
              </a:rPr>
              <a:t>Certain States are More Privatization-Friendly</a:t>
            </a:r>
          </a:p>
        </p:txBody>
      </p:sp>
      <p:sp>
        <p:nvSpPr>
          <p:cNvPr id="2" name="Slide Number Placeholder 1">
            <a:extLst>
              <a:ext uri="{FF2B5EF4-FFF2-40B4-BE49-F238E27FC236}">
                <a16:creationId xmlns:a16="http://schemas.microsoft.com/office/drawing/2014/main" id="{9528F636-7AD3-4E52-B540-83E49D1F810A}"/>
              </a:ext>
            </a:extLst>
          </p:cNvPr>
          <p:cNvSpPr>
            <a:spLocks noGrp="1"/>
          </p:cNvSpPr>
          <p:nvPr>
            <p:ph type="sldNum" sz="quarter" idx="12"/>
          </p:nvPr>
        </p:nvSpPr>
        <p:spPr/>
        <p:txBody>
          <a:bodyPr/>
          <a:lstStyle/>
          <a:p>
            <a:fld id="{B67F8202-3BFC-42FE-B56A-3A34E4F60769}" type="slidenum">
              <a:rPr lang="en-US" smtClean="0"/>
              <a:t>8</a:t>
            </a:fld>
            <a:endParaRPr lang="en-US"/>
          </a:p>
        </p:txBody>
      </p:sp>
      <p:pic>
        <p:nvPicPr>
          <p:cNvPr id="3" name="Picture 2">
            <a:extLst>
              <a:ext uri="{FF2B5EF4-FFF2-40B4-BE49-F238E27FC236}">
                <a16:creationId xmlns:a16="http://schemas.microsoft.com/office/drawing/2014/main" id="{FD5B4A5E-FA5E-49ED-BC76-C05E9B565F22}"/>
              </a:ext>
            </a:extLst>
          </p:cNvPr>
          <p:cNvPicPr>
            <a:picLocks noChangeAspect="1"/>
          </p:cNvPicPr>
          <p:nvPr/>
        </p:nvPicPr>
        <p:blipFill rotWithShape="1">
          <a:blip r:embed="rId2"/>
          <a:srcRect l="6278" t="17864" b="7081"/>
          <a:stretch/>
        </p:blipFill>
        <p:spPr>
          <a:xfrm>
            <a:off x="6338169" y="1620251"/>
            <a:ext cx="4367359" cy="4703849"/>
          </a:xfrm>
          <a:prstGeom prst="rect">
            <a:avLst/>
          </a:prstGeom>
          <a:ln>
            <a:solidFill>
              <a:schemeClr val="tx1"/>
            </a:solidFill>
          </a:ln>
        </p:spPr>
      </p:pic>
      <p:sp>
        <p:nvSpPr>
          <p:cNvPr id="4" name="Rectangle 3">
            <a:extLst>
              <a:ext uri="{FF2B5EF4-FFF2-40B4-BE49-F238E27FC236}">
                <a16:creationId xmlns:a16="http://schemas.microsoft.com/office/drawing/2014/main" id="{5B178706-D2B2-474E-99E4-18A6615A83EE}"/>
              </a:ext>
            </a:extLst>
          </p:cNvPr>
          <p:cNvSpPr/>
          <p:nvPr/>
        </p:nvSpPr>
        <p:spPr>
          <a:xfrm>
            <a:off x="6284085" y="6324100"/>
            <a:ext cx="2667653" cy="369332"/>
          </a:xfrm>
          <a:prstGeom prst="rect">
            <a:avLst/>
          </a:prstGeom>
        </p:spPr>
        <p:txBody>
          <a:bodyPr wrap="none">
            <a:spAutoFit/>
          </a:bodyPr>
          <a:lstStyle/>
          <a:p>
            <a:r>
              <a:rPr lang="en-US" dirty="0"/>
              <a:t>Source: Bluefield Research</a:t>
            </a:r>
          </a:p>
        </p:txBody>
      </p:sp>
      <p:sp>
        <p:nvSpPr>
          <p:cNvPr id="5" name="TextBox 4">
            <a:extLst>
              <a:ext uri="{FF2B5EF4-FFF2-40B4-BE49-F238E27FC236}">
                <a16:creationId xmlns:a16="http://schemas.microsoft.com/office/drawing/2014/main" id="{0F27B216-FBC6-4E74-BFBC-0B8B00F11400}"/>
              </a:ext>
            </a:extLst>
          </p:cNvPr>
          <p:cNvSpPr txBox="1"/>
          <p:nvPr/>
        </p:nvSpPr>
        <p:spPr>
          <a:xfrm>
            <a:off x="838200" y="1710017"/>
            <a:ext cx="5179512" cy="4524315"/>
          </a:xfrm>
          <a:prstGeom prst="rect">
            <a:avLst/>
          </a:prstGeom>
          <a:noFill/>
        </p:spPr>
        <p:txBody>
          <a:bodyPr wrap="square" rtlCol="0">
            <a:spAutoFit/>
          </a:bodyPr>
          <a:lstStyle/>
          <a:p>
            <a:r>
              <a:rPr lang="en-US" b="1" dirty="0"/>
              <a:t>Top states based on their policies on acquisitions, rate cases, and public-private partnerships:</a:t>
            </a:r>
          </a:p>
          <a:p>
            <a:endParaRPr lang="en-US" b="1" dirty="0"/>
          </a:p>
          <a:p>
            <a:pPr marL="285750" indent="-285750">
              <a:buFont typeface="Arial" panose="020B0604020202020204" pitchFamily="34" charset="0"/>
              <a:buChar char="•"/>
            </a:pPr>
            <a:r>
              <a:rPr lang="en-US" b="1" dirty="0"/>
              <a:t>California</a:t>
            </a:r>
          </a:p>
          <a:p>
            <a:pPr marL="285750" indent="-285750">
              <a:buFont typeface="Arial" panose="020B0604020202020204" pitchFamily="34" charset="0"/>
              <a:buChar char="•"/>
            </a:pPr>
            <a:r>
              <a:rPr lang="en-US" b="1" dirty="0"/>
              <a:t>Illinois</a:t>
            </a:r>
          </a:p>
          <a:p>
            <a:pPr marL="285750" indent="-285750">
              <a:buFont typeface="Arial" panose="020B0604020202020204" pitchFamily="34" charset="0"/>
              <a:buChar char="•"/>
            </a:pPr>
            <a:r>
              <a:rPr lang="en-US" b="1" dirty="0"/>
              <a:t>New Jersey</a:t>
            </a:r>
          </a:p>
          <a:p>
            <a:pPr marL="285750" indent="-285750">
              <a:buFont typeface="Arial" panose="020B0604020202020204" pitchFamily="34" charset="0"/>
              <a:buChar char="•"/>
            </a:pPr>
            <a:r>
              <a:rPr lang="en-US" b="1" dirty="0"/>
              <a:t>Indiana</a:t>
            </a:r>
          </a:p>
          <a:p>
            <a:pPr marL="285750" indent="-285750">
              <a:buFont typeface="Arial" panose="020B0604020202020204" pitchFamily="34" charset="0"/>
              <a:buChar char="•"/>
            </a:pPr>
            <a:endParaRPr lang="en-US" b="1" dirty="0"/>
          </a:p>
          <a:p>
            <a:r>
              <a:rPr lang="en-US" b="1" dirty="0"/>
              <a:t>                             	followed by</a:t>
            </a:r>
          </a:p>
          <a:p>
            <a:endParaRPr lang="en-US" b="1" dirty="0"/>
          </a:p>
          <a:p>
            <a:r>
              <a:rPr lang="en-US" b="1" dirty="0"/>
              <a:t>	Pennsylvania				North Carolina</a:t>
            </a:r>
          </a:p>
          <a:p>
            <a:r>
              <a:rPr lang="en-US" b="1" dirty="0"/>
              <a:t>	Texas					Arizona</a:t>
            </a:r>
          </a:p>
          <a:p>
            <a:r>
              <a:rPr lang="en-US" b="1" dirty="0"/>
              <a:t>	New York					Michigan</a:t>
            </a:r>
          </a:p>
          <a:p>
            <a:r>
              <a:rPr lang="en-US" b="1" dirty="0"/>
              <a:t>	Florida 					Delaware</a:t>
            </a:r>
          </a:p>
          <a:p>
            <a:r>
              <a:rPr lang="en-US" b="1" dirty="0"/>
              <a:t>	Ohio						Louisiana</a:t>
            </a:r>
          </a:p>
          <a:p>
            <a:r>
              <a:rPr lang="en-US" b="1" dirty="0"/>
              <a:t>	Virginia</a:t>
            </a:r>
          </a:p>
        </p:txBody>
      </p:sp>
    </p:spTree>
    <p:extLst>
      <p:ext uri="{BB962C8B-B14F-4D97-AF65-F5344CB8AC3E}">
        <p14:creationId xmlns:p14="http://schemas.microsoft.com/office/powerpoint/2010/main" val="786077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AA7C61-BEE7-430B-961C-3FC1A213D41F}"/>
              </a:ext>
            </a:extLst>
          </p:cNvPr>
          <p:cNvSpPr>
            <a:spLocks noGrp="1"/>
          </p:cNvSpPr>
          <p:nvPr>
            <p:ph type="title"/>
          </p:nvPr>
        </p:nvSpPr>
        <p:spPr>
          <a:xfrm>
            <a:off x="838200" y="365125"/>
            <a:ext cx="10515600" cy="994587"/>
          </a:xfrm>
          <a:solidFill>
            <a:schemeClr val="accent5">
              <a:lumMod val="75000"/>
            </a:schemeClr>
          </a:solidFill>
        </p:spPr>
        <p:txBody>
          <a:bodyPr>
            <a:normAutofit fontScale="90000"/>
          </a:bodyPr>
          <a:lstStyle/>
          <a:p>
            <a:pPr algn="ctr"/>
            <a:r>
              <a:rPr lang="en-US" dirty="0">
                <a:solidFill>
                  <a:schemeClr val="bg1"/>
                </a:solidFill>
              </a:rPr>
              <a:t>State Populations served by Private Water Utilities</a:t>
            </a:r>
          </a:p>
        </p:txBody>
      </p:sp>
      <p:sp>
        <p:nvSpPr>
          <p:cNvPr id="2" name="Slide Number Placeholder 1">
            <a:extLst>
              <a:ext uri="{FF2B5EF4-FFF2-40B4-BE49-F238E27FC236}">
                <a16:creationId xmlns:a16="http://schemas.microsoft.com/office/drawing/2014/main" id="{9528F636-7AD3-4E52-B540-83E49D1F810A}"/>
              </a:ext>
            </a:extLst>
          </p:cNvPr>
          <p:cNvSpPr>
            <a:spLocks noGrp="1"/>
          </p:cNvSpPr>
          <p:nvPr>
            <p:ph type="sldNum" sz="quarter" idx="12"/>
          </p:nvPr>
        </p:nvSpPr>
        <p:spPr/>
        <p:txBody>
          <a:bodyPr/>
          <a:lstStyle/>
          <a:p>
            <a:fld id="{B67F8202-3BFC-42FE-B56A-3A34E4F60769}" type="slidenum">
              <a:rPr lang="en-US" smtClean="0"/>
              <a:t>9</a:t>
            </a:fld>
            <a:endParaRPr lang="en-US" dirty="0"/>
          </a:p>
        </p:txBody>
      </p:sp>
      <p:pic>
        <p:nvPicPr>
          <p:cNvPr id="5" name="Picture 4">
            <a:extLst>
              <a:ext uri="{FF2B5EF4-FFF2-40B4-BE49-F238E27FC236}">
                <a16:creationId xmlns:a16="http://schemas.microsoft.com/office/drawing/2014/main" id="{747AA319-F23F-49DF-BE73-F9220435438B}"/>
              </a:ext>
            </a:extLst>
          </p:cNvPr>
          <p:cNvPicPr>
            <a:picLocks noChangeAspect="1"/>
          </p:cNvPicPr>
          <p:nvPr/>
        </p:nvPicPr>
        <p:blipFill>
          <a:blip r:embed="rId2"/>
          <a:stretch>
            <a:fillRect/>
          </a:stretch>
        </p:blipFill>
        <p:spPr>
          <a:xfrm>
            <a:off x="2317241" y="1562130"/>
            <a:ext cx="6293359" cy="5064095"/>
          </a:xfrm>
          <a:prstGeom prst="rect">
            <a:avLst/>
          </a:prstGeom>
        </p:spPr>
      </p:pic>
    </p:spTree>
    <p:extLst>
      <p:ext uri="{BB962C8B-B14F-4D97-AF65-F5344CB8AC3E}">
        <p14:creationId xmlns:p14="http://schemas.microsoft.com/office/powerpoint/2010/main" val="12196078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1664</TotalTime>
  <Words>1680</Words>
  <Application>Microsoft Office PowerPoint</Application>
  <PresentationFormat>Widescreen</PresentationFormat>
  <Paragraphs>227</Paragraphs>
  <Slides>25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Goudy Stout</vt:lpstr>
      <vt:lpstr>Times New Roman</vt:lpstr>
      <vt:lpstr>Office Theme</vt:lpstr>
      <vt:lpstr>Water Privatization: Approach with Caution</vt:lpstr>
      <vt:lpstr>PowerPoint Presentation</vt:lpstr>
      <vt:lpstr>Drinking Water Systems in the U.S</vt:lpstr>
      <vt:lpstr>Drinking Water Systems in the U.S</vt:lpstr>
      <vt:lpstr>Water System Privatization</vt:lpstr>
      <vt:lpstr>NIMTOO*</vt:lpstr>
      <vt:lpstr>In a Nutshell</vt:lpstr>
      <vt:lpstr>Certain States are More Privatization-Friendly</vt:lpstr>
      <vt:lpstr>State Populations served by Private Water Utilities</vt:lpstr>
      <vt:lpstr>Investor-Owned Private Water Utilities</vt:lpstr>
      <vt:lpstr>Lake Station, Indiana</vt:lpstr>
      <vt:lpstr>$11+ million SRF Loan: Major Water Projects</vt:lpstr>
      <vt:lpstr>…But This Also Happened</vt:lpstr>
      <vt:lpstr>Old-School Maps &amp; Institutional Knowledge</vt:lpstr>
      <vt:lpstr>Indiana American Water </vt:lpstr>
      <vt:lpstr>Benefits of Selling to Indiana American Water</vt:lpstr>
      <vt:lpstr>Opposition to Privatizing Water</vt:lpstr>
      <vt:lpstr>Missoula, Mont.</vt:lpstr>
      <vt:lpstr>Downsides to Lake Station Sale</vt:lpstr>
      <vt:lpstr>Downsides to Lake Station Sale</vt:lpstr>
      <vt:lpstr>Who’s the owner?</vt:lpstr>
      <vt:lpstr>West Virginia</vt:lpstr>
      <vt:lpstr>New Garden, Penn.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Privatization: Approach with Caution</dc:title>
  <dc:creator>Liz</dc:creator>
  <cp:lastModifiedBy>Elizabeth Douglass</cp:lastModifiedBy>
  <cp:revision>139</cp:revision>
  <dcterms:created xsi:type="dcterms:W3CDTF">2017-10-23T20:13:37Z</dcterms:created>
  <dcterms:modified xsi:type="dcterms:W3CDTF">2017-10-31T11:53:42Z</dcterms:modified>
</cp:coreProperties>
</file>