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78" r:id="rId11"/>
    <p:sldId id="269" r:id="rId12"/>
    <p:sldId id="271" r:id="rId13"/>
    <p:sldId id="277" r:id="rId14"/>
    <p:sldId id="270" r:id="rId15"/>
    <p:sldId id="280" r:id="rId16"/>
    <p:sldId id="281" r:id="rId17"/>
    <p:sldId id="272" r:id="rId18"/>
    <p:sldId id="273" r:id="rId19"/>
    <p:sldId id="276" r:id="rId20"/>
    <p:sldId id="279"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1BFDA6A-5562-4C1D-A11F-F4A07B647A6E}" type="datetimeFigureOut">
              <a:rPr lang="en-US" smtClean="0"/>
              <a:t>10/30/17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B4FAC67-74CE-49E4-8EC2-0844E2CA449B}" type="slidenum">
              <a:rPr lang="en-US" smtClean="0"/>
              <a:t>‹#›</a:t>
            </a:fld>
            <a:endParaRPr lang="en-US"/>
          </a:p>
        </p:txBody>
      </p:sp>
    </p:spTree>
    <p:extLst>
      <p:ext uri="{BB962C8B-B14F-4D97-AF65-F5344CB8AC3E}">
        <p14:creationId xmlns:p14="http://schemas.microsoft.com/office/powerpoint/2010/main" val="4202621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4EBA04-6D86-4FBE-A09C-57FDF08C9CA5}"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15195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EBA04-6D86-4FBE-A09C-57FDF08C9CA5}"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278603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EBA04-6D86-4FBE-A09C-57FDF08C9CA5}"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326055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4EBA04-6D86-4FBE-A09C-57FDF08C9CA5}"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249008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4EBA04-6D86-4FBE-A09C-57FDF08C9CA5}"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416869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4EBA04-6D86-4FBE-A09C-57FDF08C9CA5}"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267788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4EBA04-6D86-4FBE-A09C-57FDF08C9CA5}" type="datetimeFigureOut">
              <a:rPr lang="en-US" smtClean="0"/>
              <a:t>10/30/17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238389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4EBA04-6D86-4FBE-A09C-57FDF08C9CA5}" type="datetimeFigureOut">
              <a:rPr lang="en-US" smtClean="0"/>
              <a:t>10/30/17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371653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BA04-6D86-4FBE-A09C-57FDF08C9CA5}" type="datetimeFigureOut">
              <a:rPr lang="en-US" smtClean="0"/>
              <a:t>10/30/17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28213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4EBA04-6D86-4FBE-A09C-57FDF08C9CA5}"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149633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4EBA04-6D86-4FBE-A09C-57FDF08C9CA5}"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45844-3C20-4958-B106-C8989555BB23}" type="slidenum">
              <a:rPr lang="en-US" smtClean="0"/>
              <a:t>‹#›</a:t>
            </a:fld>
            <a:endParaRPr lang="en-US"/>
          </a:p>
        </p:txBody>
      </p:sp>
    </p:spTree>
    <p:extLst>
      <p:ext uri="{BB962C8B-B14F-4D97-AF65-F5344CB8AC3E}">
        <p14:creationId xmlns:p14="http://schemas.microsoft.com/office/powerpoint/2010/main" val="5240576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EBA04-6D86-4FBE-A09C-57FDF08C9CA5}" type="datetimeFigureOut">
              <a:rPr lang="en-US" smtClean="0"/>
              <a:t>10/30/17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45844-3C20-4958-B106-C8989555BB23}" type="slidenum">
              <a:rPr lang="en-US" smtClean="0"/>
              <a:t>‹#›</a:t>
            </a:fld>
            <a:endParaRPr lang="en-US"/>
          </a:p>
        </p:txBody>
      </p:sp>
    </p:spTree>
    <p:extLst>
      <p:ext uri="{BB962C8B-B14F-4D97-AF65-F5344CB8AC3E}">
        <p14:creationId xmlns:p14="http://schemas.microsoft.com/office/powerpoint/2010/main" val="383231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work files\Ross\logos\STATEOUTLINEheavy.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1" y="838200"/>
            <a:ext cx="8829675" cy="4455795"/>
          </a:xfrm>
          <a:prstGeom prst="rect">
            <a:avLst/>
          </a:prstGeom>
          <a:noFill/>
          <a:extLst/>
        </p:spPr>
      </p:pic>
      <p:sp>
        <p:nvSpPr>
          <p:cNvPr id="5" name="Text Box 2"/>
          <p:cNvSpPr txBox="1">
            <a:spLocks noChangeArrowheads="1"/>
          </p:cNvSpPr>
          <p:nvPr/>
        </p:nvSpPr>
        <p:spPr bwMode="auto">
          <a:xfrm>
            <a:off x="1524000" y="1524000"/>
            <a:ext cx="6926262" cy="2286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4800" b="1" i="0" u="none" strike="noStrike" cap="none" normalizeH="0" baseline="0" dirty="0">
                <a:ln>
                  <a:noFill/>
                </a:ln>
                <a:solidFill>
                  <a:srgbClr val="17365D"/>
                </a:solidFill>
                <a:effectLst/>
                <a:latin typeface="Calibri" pitchFamily="34" charset="0"/>
                <a:cs typeface="Arial" pitchFamily="34" charset="0"/>
              </a:rPr>
              <a:t>Co-Funding in Montana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3600" b="1" i="0" u="none" strike="noStrike" cap="none" normalizeH="0" baseline="0" dirty="0">
                <a:ln>
                  <a:noFill/>
                </a:ln>
                <a:solidFill>
                  <a:srgbClr val="17365D"/>
                </a:solidFill>
                <a:effectLst/>
                <a:latin typeface="Calibri" pitchFamily="34" charset="0"/>
                <a:cs typeface="Arial" pitchFamily="34" charset="0"/>
              </a:rPr>
              <a:t>  	Rural Development &amp;</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3600" b="1" i="0" u="none" strike="noStrike" cap="none" normalizeH="0" baseline="0" dirty="0">
                <a:ln>
                  <a:noFill/>
                </a:ln>
                <a:solidFill>
                  <a:srgbClr val="17365D"/>
                </a:solidFill>
                <a:effectLst/>
                <a:latin typeface="Calibri" pitchFamily="34" charset="0"/>
                <a:cs typeface="Arial" pitchFamily="34" charset="0"/>
              </a:rPr>
              <a:t>  	Revolving Fund Loan Program</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3600" b="1" i="0" u="none" strike="noStrike" cap="none" normalizeH="0" baseline="0" dirty="0">
                <a:ln>
                  <a:noFill/>
                </a:ln>
                <a:solidFill>
                  <a:srgbClr val="17365D"/>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p:cNvPicPr/>
          <p:nvPr/>
        </p:nvPicPr>
        <p:blipFill>
          <a:blip r:embed="rId3" cstate="print"/>
          <a:srcRect/>
          <a:stretch>
            <a:fillRect/>
          </a:stretch>
        </p:blipFill>
        <p:spPr bwMode="auto">
          <a:xfrm>
            <a:off x="685800" y="4800600"/>
            <a:ext cx="1174115" cy="1169035"/>
          </a:xfrm>
          <a:prstGeom prst="rect">
            <a:avLst/>
          </a:prstGeom>
          <a:noFill/>
          <a:ln w="9525" algn="in">
            <a:noFill/>
            <a:miter lim="800000"/>
            <a:headEnd/>
            <a:tailEnd/>
          </a:ln>
          <a:effectLst/>
        </p:spPr>
      </p:pic>
      <p:sp>
        <p:nvSpPr>
          <p:cNvPr id="7" name="TextBox 6"/>
          <p:cNvSpPr txBox="1"/>
          <p:nvPr/>
        </p:nvSpPr>
        <p:spPr>
          <a:xfrm>
            <a:off x="6553200" y="5385117"/>
            <a:ext cx="213360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Anna Miller</a:t>
            </a:r>
          </a:p>
          <a:p>
            <a:r>
              <a:rPr lang="en-US" dirty="0">
                <a:latin typeface="Arial" panose="020B0604020202020204" pitchFamily="34" charset="0"/>
                <a:cs typeface="Arial" panose="020B0604020202020204" pitchFamily="34" charset="0"/>
              </a:rPr>
              <a:t>Fall 2017</a:t>
            </a:r>
          </a:p>
        </p:txBody>
      </p:sp>
    </p:spTree>
    <p:extLst>
      <p:ext uri="{BB962C8B-B14F-4D97-AF65-F5344CB8AC3E}">
        <p14:creationId xmlns:p14="http://schemas.microsoft.com/office/powerpoint/2010/main" val="270096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CFA34-E1EA-4694-863B-1598B725C71B}"/>
              </a:ext>
            </a:extLst>
          </p:cNvPr>
          <p:cNvSpPr>
            <a:spLocks noGrp="1"/>
          </p:cNvSpPr>
          <p:nvPr>
            <p:ph type="title"/>
          </p:nvPr>
        </p:nvSpPr>
        <p:spPr/>
        <p:txBody>
          <a:bodyPr/>
          <a:lstStyle/>
          <a:p>
            <a:r>
              <a:rPr lang="en-US" dirty="0"/>
              <a:t>Choteau, Montana</a:t>
            </a:r>
          </a:p>
        </p:txBody>
      </p:sp>
      <p:pic>
        <p:nvPicPr>
          <p:cNvPr id="5" name="Content Placeholder 4">
            <a:extLst>
              <a:ext uri="{FF2B5EF4-FFF2-40B4-BE49-F238E27FC236}">
                <a16:creationId xmlns:a16="http://schemas.microsoft.com/office/drawing/2014/main" xmlns="" id="{68D408FC-3CA9-49ED-A4DA-538427CC04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0" y="1417638"/>
            <a:ext cx="6667500" cy="4429125"/>
          </a:xfrm>
        </p:spPr>
      </p:pic>
      <p:sp>
        <p:nvSpPr>
          <p:cNvPr id="6" name="TextBox 5">
            <a:extLst>
              <a:ext uri="{FF2B5EF4-FFF2-40B4-BE49-F238E27FC236}">
                <a16:creationId xmlns:a16="http://schemas.microsoft.com/office/drawing/2014/main" xmlns="" id="{E0EC99F4-C062-42CC-9AF6-D4330A91C70E}"/>
              </a:ext>
            </a:extLst>
          </p:cNvPr>
          <p:cNvSpPr txBox="1"/>
          <p:nvPr/>
        </p:nvSpPr>
        <p:spPr>
          <a:xfrm>
            <a:off x="4724400" y="5943600"/>
            <a:ext cx="3181350" cy="307777"/>
          </a:xfrm>
          <a:prstGeom prst="rect">
            <a:avLst/>
          </a:prstGeom>
          <a:noFill/>
        </p:spPr>
        <p:txBody>
          <a:bodyPr wrap="square" rtlCol="0">
            <a:spAutoFit/>
          </a:bodyPr>
          <a:lstStyle/>
          <a:p>
            <a:r>
              <a:rPr lang="en-US" sz="1400" dirty="0"/>
              <a:t>Photo from onlyinourstate.com</a:t>
            </a:r>
          </a:p>
        </p:txBody>
      </p:sp>
    </p:spTree>
    <p:extLst>
      <p:ext uri="{BB962C8B-B14F-4D97-AF65-F5344CB8AC3E}">
        <p14:creationId xmlns:p14="http://schemas.microsoft.com/office/powerpoint/2010/main" val="360406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457200"/>
            <a:ext cx="78799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rPr>
              <a:t>Funded Projects</a:t>
            </a:r>
            <a:r>
              <a:rPr lang="en-US" u="sng" dirty="0">
                <a:latin typeface="Calibri" panose="020F0502020204030204" pitchFamily="34" charset="0"/>
              </a:rPr>
              <a:t> </a:t>
            </a:r>
          </a:p>
        </p:txBody>
      </p:sp>
      <p:sp>
        <p:nvSpPr>
          <p:cNvPr id="3" name="Content Placeholder 2"/>
          <p:cNvSpPr txBox="1">
            <a:spLocks/>
          </p:cNvSpPr>
          <p:nvPr/>
        </p:nvSpPr>
        <p:spPr>
          <a:xfrm>
            <a:off x="228600" y="1600200"/>
            <a:ext cx="8763000" cy="5105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sng" strike="noStrike" kern="1200" cap="none" spc="0" normalizeH="0" baseline="0" noProof="0" dirty="0">
                <a:ln>
                  <a:noFill/>
                </a:ln>
                <a:solidFill>
                  <a:sysClr val="windowText" lastClr="000000"/>
                </a:solidFill>
                <a:effectLst/>
                <a:uLnTx/>
                <a:uFillTx/>
                <a:latin typeface="Calibri"/>
                <a:ea typeface="+mn-ea"/>
                <a:cs typeface="+mn-cs"/>
              </a:rPr>
              <a:t>City of Choteau WWTP</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Applicant 					          $   148,000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Treasure State Endowment Program     $    750,000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Renewable Resource Grant 			$    100,000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SRF Loan     					$ 2,974,000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SRF Loan Forgiveness				$    646,000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RD Loan       					$ 3,860,000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RD Grant						</a:t>
            </a:r>
            <a:r>
              <a:rPr kumimoji="0" lang="en-US" sz="3200" b="0" i="0" u="sng" strike="noStrike" kern="1200" cap="none" spc="0" normalizeH="0" baseline="0" noProof="0" dirty="0">
                <a:ln>
                  <a:noFill/>
                </a:ln>
                <a:solidFill>
                  <a:sysClr val="windowText" lastClr="000000"/>
                </a:solidFill>
                <a:effectLst/>
                <a:uLnTx/>
                <a:uFillTx/>
                <a:latin typeface="Calibri"/>
                <a:ea typeface="+mn-ea"/>
                <a:cs typeface="+mn-cs"/>
              </a:rPr>
              <a:t>$ 1,625,000 </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3200" b="0" i="0" strike="noStrike" kern="1200" cap="none" spc="0" normalizeH="0" baseline="0" noProof="0" dirty="0">
                <a:ln>
                  <a:noFill/>
                </a:ln>
                <a:solidFill>
                  <a:sysClr val="windowText" lastClr="000000"/>
                </a:solidFill>
                <a:effectLst/>
                <a:uLnTx/>
                <a:uFillTx/>
                <a:latin typeface="Calibri"/>
                <a:ea typeface="+mn-ea"/>
                <a:cs typeface="+mn-cs"/>
              </a:rPr>
              <a:t>TOTAL	$10,057,000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sng"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15676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0112" y="533400"/>
            <a:ext cx="78799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rPr>
              <a:t>Funded Projects</a:t>
            </a:r>
            <a:r>
              <a:rPr lang="en-US" u="sng" dirty="0">
                <a:latin typeface="Calibri" panose="020F0502020204030204" pitchFamily="34" charset="0"/>
              </a:rPr>
              <a:t> </a:t>
            </a:r>
          </a:p>
        </p:txBody>
      </p:sp>
      <p:sp>
        <p:nvSpPr>
          <p:cNvPr id="3" name="Content Placeholder 2"/>
          <p:cNvSpPr txBox="1">
            <a:spLocks/>
          </p:cNvSpPr>
          <p:nvPr/>
        </p:nvSpPr>
        <p:spPr>
          <a:xfrm>
            <a:off x="228600" y="1600200"/>
            <a:ext cx="87630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sng" strike="noStrike" kern="1200" cap="none" spc="0" normalizeH="0" baseline="0" noProof="0" dirty="0">
                <a:ln>
                  <a:noFill/>
                </a:ln>
                <a:solidFill>
                  <a:sysClr val="windowText" lastClr="000000"/>
                </a:solidFill>
                <a:effectLst/>
                <a:uLnTx/>
                <a:uFillTx/>
                <a:latin typeface="Calibri"/>
                <a:ea typeface="+mn-ea"/>
                <a:cs typeface="+mn-cs"/>
              </a:rPr>
              <a:t>City of Choteau WWTP</a:t>
            </a: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If funded just by SRF Loan  </a:t>
            </a:r>
            <a:r>
              <a:rPr kumimoji="0" lang="en-US" sz="3200" b="0" i="0" u="none" strike="noStrike" kern="1200" cap="none" spc="0" normalizeH="0" noProof="0" dirty="0">
                <a:ln>
                  <a:noFill/>
                </a:ln>
                <a:solidFill>
                  <a:sysClr val="windowText" lastClr="000000"/>
                </a:solidFill>
                <a:effectLst/>
                <a:uLnTx/>
                <a:uFillTx/>
                <a:latin typeface="Calibri"/>
                <a:ea typeface="+mn-ea"/>
                <a:cs typeface="+mn-cs"/>
              </a:rPr>
              <a:t> =   $8,459,000</a:t>
            </a:r>
          </a:p>
          <a:p>
            <a:pPr lvl="1">
              <a:buFont typeface="Arial" panose="020B0604020202020204" pitchFamily="34" charset="0"/>
              <a:buChar char="•"/>
              <a:defRPr/>
            </a:pPr>
            <a:r>
              <a:rPr lang="en-US" baseline="0" dirty="0">
                <a:solidFill>
                  <a:sysClr val="windowText" lastClr="000000"/>
                </a:solidFill>
                <a:latin typeface="Calibri"/>
              </a:rPr>
              <a:t>On 30 </a:t>
            </a:r>
            <a:r>
              <a:rPr lang="en-US" baseline="0" dirty="0" err="1">
                <a:solidFill>
                  <a:sysClr val="windowText" lastClr="000000"/>
                </a:solidFill>
                <a:latin typeface="Calibri"/>
              </a:rPr>
              <a:t>yrs</a:t>
            </a:r>
            <a:r>
              <a:rPr lang="en-US" baseline="0" dirty="0">
                <a:solidFill>
                  <a:sysClr val="windowText" lastClr="000000"/>
                </a:solidFill>
                <a:latin typeface="Calibri"/>
              </a:rPr>
              <a:t>/2.5% = $404,172/year (est.)</a:t>
            </a:r>
          </a:p>
          <a:p>
            <a:pPr marL="457200" lvl="1" indent="0">
              <a:buNone/>
              <a:defRPr/>
            </a:pPr>
            <a:r>
              <a:rPr kumimoji="0" lang="en-US" sz="2800" b="0" i="0" strike="noStrike" kern="1200" cap="none" spc="0" normalizeH="0" noProof="0" dirty="0">
                <a:ln>
                  <a:noFill/>
                </a:ln>
                <a:solidFill>
                  <a:sysClr val="windowText" lastClr="000000"/>
                </a:solidFill>
                <a:effectLst/>
                <a:uLnTx/>
                <a:uFillTx/>
                <a:latin typeface="Calibri"/>
                <a:ea typeface="+mn-ea"/>
                <a:cs typeface="+mn-cs"/>
              </a:rPr>
              <a:t>		$56.30/</a:t>
            </a:r>
            <a:r>
              <a:rPr kumimoji="0" lang="en-US" sz="2800" b="0" i="0" strike="noStrike" kern="1200" cap="none" spc="0" normalizeH="0" noProof="0" dirty="0" err="1">
                <a:ln>
                  <a:noFill/>
                </a:ln>
                <a:solidFill>
                  <a:sysClr val="windowText" lastClr="000000"/>
                </a:solidFill>
                <a:effectLst/>
                <a:uLnTx/>
                <a:uFillTx/>
                <a:latin typeface="Calibri"/>
                <a:ea typeface="+mn-ea"/>
                <a:cs typeface="+mn-cs"/>
              </a:rPr>
              <a:t>edu</a:t>
            </a:r>
            <a:r>
              <a:rPr kumimoji="0" lang="en-US" sz="2800" b="0" i="0" strike="noStrike" kern="1200" cap="none" spc="0" normalizeH="0" noProof="0" dirty="0">
                <a:ln>
                  <a:noFill/>
                </a:ln>
                <a:solidFill>
                  <a:sysClr val="windowText" lastClr="000000"/>
                </a:solidFill>
                <a:effectLst/>
                <a:uLnTx/>
                <a:uFillTx/>
                <a:latin typeface="Calibri"/>
                <a:ea typeface="+mn-ea"/>
                <a:cs typeface="+mn-cs"/>
              </a:rPr>
              <a:t>/month</a:t>
            </a:r>
          </a:p>
          <a:p>
            <a:pPr lvl="1">
              <a:buFont typeface="Arial" panose="020B0604020202020204" pitchFamily="34" charset="0"/>
              <a:buChar char="•"/>
              <a:defRPr/>
            </a:pPr>
            <a:r>
              <a:rPr lang="en-US" sz="3200" baseline="0" dirty="0">
                <a:solidFill>
                  <a:sysClr val="windowText" lastClr="000000"/>
                </a:solidFill>
                <a:latin typeface="Calibri"/>
              </a:rPr>
              <a:t>As</a:t>
            </a:r>
            <a:r>
              <a:rPr lang="en-US" sz="3200" dirty="0">
                <a:solidFill>
                  <a:sysClr val="windowText" lastClr="000000"/>
                </a:solidFill>
                <a:latin typeface="Calibri"/>
              </a:rPr>
              <a:t> funded RD/SRF   =    $288,589/year –</a:t>
            </a:r>
          </a:p>
          <a:p>
            <a:pPr marL="457200" lvl="1" indent="0">
              <a:buNone/>
              <a:defRPr/>
            </a:pPr>
            <a:r>
              <a:rPr kumimoji="0" lang="en-US" sz="2800" b="0" i="0" strike="noStrike" kern="1200" cap="none" spc="0" normalizeH="0" baseline="0" noProof="0" dirty="0">
                <a:ln>
                  <a:noFill/>
                </a:ln>
                <a:solidFill>
                  <a:sysClr val="windowText" lastClr="000000"/>
                </a:solidFill>
                <a:effectLst/>
                <a:uLnTx/>
                <a:uFillTx/>
                <a:latin typeface="Calibri"/>
                <a:ea typeface="+mn-ea"/>
                <a:cs typeface="+mn-cs"/>
              </a:rPr>
              <a:t>		$44.00/</a:t>
            </a:r>
            <a:r>
              <a:rPr kumimoji="0" lang="en-US" sz="2800" b="0" i="0" strike="noStrike" kern="1200" cap="none" spc="0" normalizeH="0" baseline="0" noProof="0" dirty="0" err="1">
                <a:ln>
                  <a:noFill/>
                </a:ln>
                <a:solidFill>
                  <a:sysClr val="windowText" lastClr="000000"/>
                </a:solidFill>
                <a:effectLst/>
                <a:uLnTx/>
                <a:uFillTx/>
                <a:latin typeface="Calibri"/>
                <a:ea typeface="+mn-ea"/>
                <a:cs typeface="+mn-cs"/>
              </a:rPr>
              <a:t>edu</a:t>
            </a:r>
            <a:r>
              <a:rPr kumimoji="0" lang="en-US" sz="2800" b="0" i="0" strike="noStrike" kern="1200" cap="none" spc="0" normalizeH="0" baseline="0" noProof="0" dirty="0">
                <a:ln>
                  <a:noFill/>
                </a:ln>
                <a:solidFill>
                  <a:sysClr val="windowText" lastClr="000000"/>
                </a:solidFill>
                <a:effectLst/>
                <a:uLnTx/>
                <a:uFillTx/>
                <a:latin typeface="Calibri"/>
                <a:ea typeface="+mn-ea"/>
                <a:cs typeface="+mn-cs"/>
              </a:rPr>
              <a:t>/month</a:t>
            </a:r>
          </a:p>
          <a:p>
            <a:pPr lvl="1">
              <a:buFont typeface="Arial" panose="020B0604020202020204" pitchFamily="34" charset="0"/>
              <a:buChar char="•"/>
              <a:defRPr/>
            </a:pPr>
            <a:r>
              <a:rPr lang="en-US" sz="3200" dirty="0">
                <a:solidFill>
                  <a:sysClr val="windowText" lastClr="000000"/>
                </a:solidFill>
                <a:latin typeface="Calibri"/>
              </a:rPr>
              <a:t>$115,582/</a:t>
            </a:r>
            <a:r>
              <a:rPr lang="en-US" sz="3200" dirty="0" err="1">
                <a:solidFill>
                  <a:sysClr val="windowText" lastClr="000000"/>
                </a:solidFill>
                <a:latin typeface="Calibri"/>
              </a:rPr>
              <a:t>yr</a:t>
            </a:r>
            <a:r>
              <a:rPr lang="en-US" sz="3200" dirty="0">
                <a:solidFill>
                  <a:sysClr val="windowText" lastClr="000000"/>
                </a:solidFill>
                <a:latin typeface="Calibri"/>
              </a:rPr>
              <a:t> savings in 30 </a:t>
            </a:r>
            <a:r>
              <a:rPr lang="en-US" sz="3200" dirty="0" err="1">
                <a:solidFill>
                  <a:sysClr val="windowText" lastClr="000000"/>
                </a:solidFill>
                <a:latin typeface="Calibri"/>
              </a:rPr>
              <a:t>yrs</a:t>
            </a:r>
            <a:r>
              <a:rPr lang="en-US" sz="3200" dirty="0">
                <a:solidFill>
                  <a:sysClr val="windowText" lastClr="000000"/>
                </a:solidFill>
                <a:latin typeface="Calibri"/>
              </a:rPr>
              <a:t> = $3,467,460</a:t>
            </a:r>
          </a:p>
          <a:p>
            <a:pPr lvl="1">
              <a:buFont typeface="Arial" panose="020B0604020202020204" pitchFamily="34" charset="0"/>
              <a:buChar char="•"/>
              <a:defRPr/>
            </a:pPr>
            <a:r>
              <a:rPr kumimoji="0" lang="en-US" sz="3200" b="0" i="0" strike="noStrike" kern="1200" cap="none" spc="0" normalizeH="0" baseline="0" noProof="0" dirty="0">
                <a:ln>
                  <a:noFill/>
                </a:ln>
                <a:solidFill>
                  <a:sysClr val="windowText" lastClr="000000"/>
                </a:solidFill>
                <a:effectLst/>
                <a:uLnTx/>
                <a:uFillTx/>
                <a:latin typeface="Calibri"/>
              </a:rPr>
              <a:t>Savings of $8.30/</a:t>
            </a:r>
            <a:r>
              <a:rPr kumimoji="0" lang="en-US" sz="3200" b="0" i="0" strike="noStrike" kern="1200" cap="none" spc="0" normalizeH="0" baseline="0" noProof="0" dirty="0" err="1">
                <a:ln>
                  <a:noFill/>
                </a:ln>
                <a:solidFill>
                  <a:sysClr val="windowText" lastClr="000000"/>
                </a:solidFill>
                <a:effectLst/>
                <a:uLnTx/>
                <a:uFillTx/>
                <a:latin typeface="Calibri"/>
              </a:rPr>
              <a:t>edu</a:t>
            </a:r>
            <a:r>
              <a:rPr kumimoji="0" lang="en-US" sz="3200" b="0" i="0" strike="noStrike" kern="1200" cap="none" spc="0" normalizeH="0" baseline="0" noProof="0" dirty="0">
                <a:ln>
                  <a:noFill/>
                </a:ln>
                <a:solidFill>
                  <a:sysClr val="windowText" lastClr="000000"/>
                </a:solidFill>
                <a:effectLst/>
                <a:uLnTx/>
                <a:uFillTx/>
                <a:latin typeface="Calibri"/>
              </a:rPr>
              <a:t>/month in rate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sng"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21550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6021D-9522-4430-A181-C3807B622586}"/>
              </a:ext>
            </a:extLst>
          </p:cNvPr>
          <p:cNvSpPr>
            <a:spLocks noGrp="1"/>
          </p:cNvSpPr>
          <p:nvPr>
            <p:ph type="title"/>
          </p:nvPr>
        </p:nvSpPr>
        <p:spPr/>
        <p:txBody>
          <a:bodyPr/>
          <a:lstStyle/>
          <a:p>
            <a:r>
              <a:rPr lang="en-US" dirty="0"/>
              <a:t>Bozeman, Montana</a:t>
            </a:r>
          </a:p>
        </p:txBody>
      </p:sp>
      <p:pic>
        <p:nvPicPr>
          <p:cNvPr id="8" name="Content Placeholder 7">
            <a:extLst>
              <a:ext uri="{FF2B5EF4-FFF2-40B4-BE49-F238E27FC236}">
                <a16:creationId xmlns:a16="http://schemas.microsoft.com/office/drawing/2014/main" xmlns="" id="{21DC6B1F-CC12-46B6-8016-E806BEBBF8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361" y="1295400"/>
            <a:ext cx="6813277" cy="4525963"/>
          </a:xfrm>
        </p:spPr>
      </p:pic>
      <p:sp>
        <p:nvSpPr>
          <p:cNvPr id="9" name="TextBox 8">
            <a:extLst>
              <a:ext uri="{FF2B5EF4-FFF2-40B4-BE49-F238E27FC236}">
                <a16:creationId xmlns:a16="http://schemas.microsoft.com/office/drawing/2014/main" xmlns="" id="{6EAB5A1E-02CD-4BD1-B7EA-5C9E90586802}"/>
              </a:ext>
            </a:extLst>
          </p:cNvPr>
          <p:cNvSpPr txBox="1"/>
          <p:nvPr/>
        </p:nvSpPr>
        <p:spPr>
          <a:xfrm>
            <a:off x="4953000" y="5943600"/>
            <a:ext cx="2743200" cy="307777"/>
          </a:xfrm>
          <a:prstGeom prst="rect">
            <a:avLst/>
          </a:prstGeom>
          <a:noFill/>
        </p:spPr>
        <p:txBody>
          <a:bodyPr wrap="square" rtlCol="0">
            <a:spAutoFit/>
          </a:bodyPr>
          <a:lstStyle/>
          <a:p>
            <a:r>
              <a:rPr lang="en-US" sz="1400" dirty="0"/>
              <a:t>Photo from Montana.edu</a:t>
            </a:r>
          </a:p>
        </p:txBody>
      </p:sp>
    </p:spTree>
    <p:extLst>
      <p:ext uri="{BB962C8B-B14F-4D97-AF65-F5344CB8AC3E}">
        <p14:creationId xmlns:p14="http://schemas.microsoft.com/office/powerpoint/2010/main" val="152089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23078"/>
            <a:ext cx="78799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rPr>
              <a:t>Funded Projects</a:t>
            </a:r>
            <a:r>
              <a:rPr lang="en-US" u="sng" dirty="0">
                <a:latin typeface="Calibri" panose="020F0502020204030204" pitchFamily="34" charset="0"/>
              </a:rPr>
              <a:t> </a:t>
            </a:r>
          </a:p>
        </p:txBody>
      </p:sp>
      <p:sp>
        <p:nvSpPr>
          <p:cNvPr id="3" name="Content Placeholder 2"/>
          <p:cNvSpPr txBox="1">
            <a:spLocks/>
          </p:cNvSpPr>
          <p:nvPr/>
        </p:nvSpPr>
        <p:spPr>
          <a:xfrm>
            <a:off x="364156" y="1193532"/>
            <a:ext cx="87630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Four Corners Water and Wastewater District</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Applicant 					           $       81,000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SRF Loan     		             			$ 9,300,000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Coal Tax Fund Loan 				$ 3,060,000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RD Loan       						$ 3,940,000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RD Loan						</a:t>
            </a: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$ 6,700,000 </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b="1" i="0" strike="noStrike" kern="1200" cap="none" spc="0" normalizeH="0" baseline="0" noProof="0" dirty="0">
                <a:ln>
                  <a:noFill/>
                </a:ln>
                <a:solidFill>
                  <a:sysClr val="windowText" lastClr="000000"/>
                </a:solidFill>
                <a:effectLst/>
                <a:uLnTx/>
                <a:uFillTx/>
                <a:latin typeface="Calibri"/>
                <a:ea typeface="+mn-ea"/>
                <a:cs typeface="+mn-cs"/>
              </a:rPr>
              <a:t>TOTAL          $23,081,000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strike="noStrike" kern="1200" cap="none" spc="0" normalizeH="0" baseline="0" noProof="0" dirty="0">
                <a:ln>
                  <a:noFill/>
                </a:ln>
                <a:solidFill>
                  <a:sysClr val="windowText" lastClr="000000"/>
                </a:solidFill>
                <a:effectLst/>
                <a:uLnTx/>
                <a:uFillTx/>
                <a:latin typeface="Calibri"/>
                <a:ea typeface="+mn-ea"/>
                <a:cs typeface="+mn-cs"/>
              </a:rPr>
              <a:t>RD funded awarded project in 28 calendar days because of the coordination and communication.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strike="noStrike" kern="1200" cap="none" spc="0" normalizeH="0" baseline="0" noProof="0" dirty="0">
                <a:ln>
                  <a:noFill/>
                </a:ln>
                <a:solidFill>
                  <a:sysClr val="windowText" lastClr="000000"/>
                </a:solidFill>
                <a:effectLst/>
                <a:uLnTx/>
                <a:uFillTx/>
                <a:latin typeface="Calibri"/>
                <a:ea typeface="+mn-ea"/>
                <a:cs typeface="+mn-cs"/>
              </a:rPr>
              <a:t>Obligated 9/25/2015 closed</a:t>
            </a:r>
            <a:r>
              <a:rPr kumimoji="0" lang="en-US" sz="2800" b="0" i="0" strike="noStrike" kern="1200" cap="none" spc="0" normalizeH="0" noProof="0" dirty="0">
                <a:ln>
                  <a:noFill/>
                </a:ln>
                <a:solidFill>
                  <a:sysClr val="windowText" lastClr="000000"/>
                </a:solidFill>
                <a:effectLst/>
                <a:uLnTx/>
                <a:uFillTx/>
                <a:latin typeface="Calibri"/>
                <a:ea typeface="+mn-ea"/>
                <a:cs typeface="+mn-cs"/>
              </a:rPr>
              <a:t> on 12/23/2015.</a:t>
            </a: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7089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24D91-11FC-4DB1-84DB-7ED63F91190F}"/>
              </a:ext>
            </a:extLst>
          </p:cNvPr>
          <p:cNvSpPr>
            <a:spLocks noGrp="1"/>
          </p:cNvSpPr>
          <p:nvPr>
            <p:ph type="title"/>
          </p:nvPr>
        </p:nvSpPr>
        <p:spPr/>
        <p:txBody>
          <a:bodyPr>
            <a:normAutofit/>
          </a:bodyPr>
          <a:lstStyle/>
          <a:p>
            <a:r>
              <a:rPr lang="en-US" sz="3600" dirty="0"/>
              <a:t>Uniform Status of Funds – Dawson County</a:t>
            </a:r>
          </a:p>
        </p:txBody>
      </p:sp>
      <p:graphicFrame>
        <p:nvGraphicFramePr>
          <p:cNvPr id="4" name="Content Placeholder 3">
            <a:extLst>
              <a:ext uri="{FF2B5EF4-FFF2-40B4-BE49-F238E27FC236}">
                <a16:creationId xmlns:a16="http://schemas.microsoft.com/office/drawing/2014/main" xmlns="" id="{5D9268D4-BFE2-463C-A8E9-B554040B7FEF}"/>
              </a:ext>
            </a:extLst>
          </p:cNvPr>
          <p:cNvGraphicFramePr>
            <a:graphicFrameLocks noGrp="1"/>
          </p:cNvGraphicFramePr>
          <p:nvPr>
            <p:ph idx="1"/>
            <p:extLst>
              <p:ext uri="{D42A27DB-BD31-4B8C-83A1-F6EECF244321}">
                <p14:modId xmlns:p14="http://schemas.microsoft.com/office/powerpoint/2010/main" val="3870500497"/>
              </p:ext>
            </p:extLst>
          </p:nvPr>
        </p:nvGraphicFramePr>
        <p:xfrm>
          <a:off x="533400" y="1417638"/>
          <a:ext cx="8153403" cy="4913470"/>
        </p:xfrm>
        <a:graphic>
          <a:graphicData uri="http://schemas.openxmlformats.org/drawingml/2006/table">
            <a:tbl>
              <a:tblPr/>
              <a:tblGrid>
                <a:gridCol w="929093">
                  <a:extLst>
                    <a:ext uri="{9D8B030D-6E8A-4147-A177-3AD203B41FA5}">
                      <a16:colId xmlns:a16="http://schemas.microsoft.com/office/drawing/2014/main" xmlns="" val="3038138904"/>
                    </a:ext>
                  </a:extLst>
                </a:gridCol>
                <a:gridCol w="344169">
                  <a:extLst>
                    <a:ext uri="{9D8B030D-6E8A-4147-A177-3AD203B41FA5}">
                      <a16:colId xmlns:a16="http://schemas.microsoft.com/office/drawing/2014/main" xmlns="" val="1832408673"/>
                    </a:ext>
                  </a:extLst>
                </a:gridCol>
                <a:gridCol w="403954">
                  <a:extLst>
                    <a:ext uri="{9D8B030D-6E8A-4147-A177-3AD203B41FA5}">
                      <a16:colId xmlns:a16="http://schemas.microsoft.com/office/drawing/2014/main" xmlns="" val="3914979951"/>
                    </a:ext>
                  </a:extLst>
                </a:gridCol>
                <a:gridCol w="307005">
                  <a:extLst>
                    <a:ext uri="{9D8B030D-6E8A-4147-A177-3AD203B41FA5}">
                      <a16:colId xmlns:a16="http://schemas.microsoft.com/office/drawing/2014/main" xmlns="" val="2561801940"/>
                    </a:ext>
                  </a:extLst>
                </a:gridCol>
                <a:gridCol w="428191">
                  <a:extLst>
                    <a:ext uri="{9D8B030D-6E8A-4147-A177-3AD203B41FA5}">
                      <a16:colId xmlns:a16="http://schemas.microsoft.com/office/drawing/2014/main" xmlns="" val="2562014775"/>
                    </a:ext>
                  </a:extLst>
                </a:gridCol>
                <a:gridCol w="300541">
                  <a:extLst>
                    <a:ext uri="{9D8B030D-6E8A-4147-A177-3AD203B41FA5}">
                      <a16:colId xmlns:a16="http://schemas.microsoft.com/office/drawing/2014/main" xmlns="" val="3607061017"/>
                    </a:ext>
                  </a:extLst>
                </a:gridCol>
                <a:gridCol w="403954">
                  <a:extLst>
                    <a:ext uri="{9D8B030D-6E8A-4147-A177-3AD203B41FA5}">
                      <a16:colId xmlns:a16="http://schemas.microsoft.com/office/drawing/2014/main" xmlns="" val="1797231016"/>
                    </a:ext>
                  </a:extLst>
                </a:gridCol>
                <a:gridCol w="403954">
                  <a:extLst>
                    <a:ext uri="{9D8B030D-6E8A-4147-A177-3AD203B41FA5}">
                      <a16:colId xmlns:a16="http://schemas.microsoft.com/office/drawing/2014/main" xmlns="" val="978783975"/>
                    </a:ext>
                  </a:extLst>
                </a:gridCol>
                <a:gridCol w="420112">
                  <a:extLst>
                    <a:ext uri="{9D8B030D-6E8A-4147-A177-3AD203B41FA5}">
                      <a16:colId xmlns:a16="http://schemas.microsoft.com/office/drawing/2014/main" xmlns="" val="3738999091"/>
                    </a:ext>
                  </a:extLst>
                </a:gridCol>
                <a:gridCol w="300541">
                  <a:extLst>
                    <a:ext uri="{9D8B030D-6E8A-4147-A177-3AD203B41FA5}">
                      <a16:colId xmlns:a16="http://schemas.microsoft.com/office/drawing/2014/main" xmlns="" val="3371689045"/>
                    </a:ext>
                  </a:extLst>
                </a:gridCol>
                <a:gridCol w="403954">
                  <a:extLst>
                    <a:ext uri="{9D8B030D-6E8A-4147-A177-3AD203B41FA5}">
                      <a16:colId xmlns:a16="http://schemas.microsoft.com/office/drawing/2014/main" xmlns="" val="2053784290"/>
                    </a:ext>
                  </a:extLst>
                </a:gridCol>
                <a:gridCol w="403954">
                  <a:extLst>
                    <a:ext uri="{9D8B030D-6E8A-4147-A177-3AD203B41FA5}">
                      <a16:colId xmlns:a16="http://schemas.microsoft.com/office/drawing/2014/main" xmlns="" val="2370111375"/>
                    </a:ext>
                  </a:extLst>
                </a:gridCol>
                <a:gridCol w="420112">
                  <a:extLst>
                    <a:ext uri="{9D8B030D-6E8A-4147-A177-3AD203B41FA5}">
                      <a16:colId xmlns:a16="http://schemas.microsoft.com/office/drawing/2014/main" xmlns="" val="3525581666"/>
                    </a:ext>
                  </a:extLst>
                </a:gridCol>
                <a:gridCol w="300541">
                  <a:extLst>
                    <a:ext uri="{9D8B030D-6E8A-4147-A177-3AD203B41FA5}">
                      <a16:colId xmlns:a16="http://schemas.microsoft.com/office/drawing/2014/main" xmlns="" val="861520249"/>
                    </a:ext>
                  </a:extLst>
                </a:gridCol>
                <a:gridCol w="403954">
                  <a:extLst>
                    <a:ext uri="{9D8B030D-6E8A-4147-A177-3AD203B41FA5}">
                      <a16:colId xmlns:a16="http://schemas.microsoft.com/office/drawing/2014/main" xmlns="" val="1197630191"/>
                    </a:ext>
                  </a:extLst>
                </a:gridCol>
                <a:gridCol w="307005">
                  <a:extLst>
                    <a:ext uri="{9D8B030D-6E8A-4147-A177-3AD203B41FA5}">
                      <a16:colId xmlns:a16="http://schemas.microsoft.com/office/drawing/2014/main" xmlns="" val="3437202996"/>
                    </a:ext>
                  </a:extLst>
                </a:gridCol>
                <a:gridCol w="403954">
                  <a:extLst>
                    <a:ext uri="{9D8B030D-6E8A-4147-A177-3AD203B41FA5}">
                      <a16:colId xmlns:a16="http://schemas.microsoft.com/office/drawing/2014/main" xmlns="" val="2539356383"/>
                    </a:ext>
                  </a:extLst>
                </a:gridCol>
                <a:gridCol w="444349">
                  <a:extLst>
                    <a:ext uri="{9D8B030D-6E8A-4147-A177-3AD203B41FA5}">
                      <a16:colId xmlns:a16="http://schemas.microsoft.com/office/drawing/2014/main" xmlns="" val="3917355908"/>
                    </a:ext>
                  </a:extLst>
                </a:gridCol>
                <a:gridCol w="395875">
                  <a:extLst>
                    <a:ext uri="{9D8B030D-6E8A-4147-A177-3AD203B41FA5}">
                      <a16:colId xmlns:a16="http://schemas.microsoft.com/office/drawing/2014/main" xmlns="" val="400300908"/>
                    </a:ext>
                  </a:extLst>
                </a:gridCol>
                <a:gridCol w="428191">
                  <a:extLst>
                    <a:ext uri="{9D8B030D-6E8A-4147-A177-3AD203B41FA5}">
                      <a16:colId xmlns:a16="http://schemas.microsoft.com/office/drawing/2014/main" xmlns="" val="1110066132"/>
                    </a:ext>
                  </a:extLst>
                </a:gridCol>
              </a:tblGrid>
              <a:tr h="99056">
                <a:tc gridSpan="17">
                  <a:txBody>
                    <a:bodyPr/>
                    <a:lstStyle/>
                    <a:p>
                      <a:pPr algn="l" fontAlgn="b"/>
                      <a:r>
                        <a:rPr lang="en-US" sz="600" b="0" i="0" u="none" strike="noStrike">
                          <a:effectLst/>
                          <a:latin typeface="Arial" panose="020B0604020202020204" pitchFamily="34" charset="0"/>
                        </a:rPr>
                        <a:t>UNIFORM STATUS OF FUNDS SPREADSHEET FOR:          Dawson County                                                                                                                 DATE:                                                                               </a:t>
                      </a:r>
                    </a:p>
                  </a:txBody>
                  <a:tcPr marL="4333" marR="4333" marT="4333" marB="0" anchor="b">
                    <a:lnL>
                      <a:noFill/>
                    </a:lnL>
                    <a:lnR>
                      <a:noFill/>
                    </a:lnR>
                    <a:lnT>
                      <a:noFill/>
                    </a:lnT>
                    <a:lnB w="25400" cap="flat" cmpd="dbl"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600" b="0" i="0" u="none" strike="noStrike">
                          <a:effectLst/>
                          <a:latin typeface="Arial" panose="020B0604020202020204" pitchFamily="34" charset="0"/>
                        </a:rPr>
                        <a:t>10/26/2017</a:t>
                      </a:r>
                    </a:p>
                  </a:txBody>
                  <a:tcPr marL="4333" marR="4333" marT="4333" marB="0" anchor="b">
                    <a:lnL>
                      <a:noFill/>
                    </a:lnL>
                    <a:lnR>
                      <a:noFill/>
                    </a:lnR>
                    <a:lnT>
                      <a:noFill/>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 </a:t>
                      </a:r>
                    </a:p>
                  </a:txBody>
                  <a:tcPr marL="4333" marR="4333" marT="4333" marB="0" anchor="b">
                    <a:lnL>
                      <a:noFill/>
                    </a:lnL>
                    <a:lnR>
                      <a:noFill/>
                    </a:lnR>
                    <a:lnT>
                      <a:noFill/>
                    </a:lnT>
                    <a:lnB w="25400" cap="flat" cmpd="dbl"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 </a:t>
                      </a:r>
                    </a:p>
                  </a:txBody>
                  <a:tcPr marL="4333" marR="4333" marT="4333" marB="0" anchor="b">
                    <a:lnL>
                      <a:noFill/>
                    </a:lnL>
                    <a:lnR>
                      <a:noFill/>
                    </a:lnR>
                    <a:lnT>
                      <a:noFill/>
                    </a:lnT>
                    <a:lnB w="25400" cap="flat" cmpd="dbl"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035249993"/>
                  </a:ext>
                </a:extLst>
              </a:tr>
              <a:tr h="186758">
                <a:tc>
                  <a:txBody>
                    <a:bodyPr/>
                    <a:lstStyle/>
                    <a:p>
                      <a:pPr algn="l" fontAlgn="b"/>
                      <a:r>
                        <a:rPr lang="en-US" sz="600" b="0" i="0" u="none" strike="noStrike">
                          <a:effectLst/>
                          <a:latin typeface="Arial" panose="020B0604020202020204" pitchFamily="34" charset="0"/>
                        </a:rPr>
                        <a:t> </a:t>
                      </a:r>
                    </a:p>
                  </a:txBody>
                  <a:tcPr marL="4333" marR="4333" marT="4333"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4">
                  <a:txBody>
                    <a:bodyPr/>
                    <a:lstStyle/>
                    <a:p>
                      <a:pPr algn="l" fontAlgn="b"/>
                      <a:r>
                        <a:rPr lang="en-US" sz="600" b="0" i="0" u="none" strike="noStrike">
                          <a:effectLst/>
                          <a:latin typeface="Arial" panose="020B0604020202020204" pitchFamily="34" charset="0"/>
                        </a:rPr>
                        <a:t>Funding Source:   State Revolving Fund (SRF)                   </a:t>
                      </a:r>
                    </a:p>
                  </a:txBody>
                  <a:tcPr marL="4333" marR="4333" marT="433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600" b="0" i="0" u="none" strike="noStrike">
                          <a:effectLst/>
                          <a:latin typeface="Arial" panose="020B0604020202020204" pitchFamily="34" charset="0"/>
                        </a:rPr>
                        <a:t>Funding Source:         SRF Loan Forgiveness                   </a:t>
                      </a:r>
                    </a:p>
                  </a:txBody>
                  <a:tcPr marL="4333" marR="4333" marT="433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600" b="0" i="0" u="none" strike="noStrike">
                          <a:effectLst/>
                          <a:latin typeface="Arial" panose="020B0604020202020204" pitchFamily="34" charset="0"/>
                        </a:rPr>
                        <a:t>Funding Source:         TSEP                    </a:t>
                      </a:r>
                    </a:p>
                  </a:txBody>
                  <a:tcPr marL="4333" marR="4333" marT="433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600" b="0" i="0" u="none" strike="noStrike">
                          <a:effectLst/>
                          <a:latin typeface="Arial" panose="020B0604020202020204" pitchFamily="34" charset="0"/>
                        </a:rPr>
                        <a:t>Funding Source:    RRGL                           </a:t>
                      </a:r>
                    </a:p>
                  </a:txBody>
                  <a:tcPr marL="4333" marR="4333" marT="4333"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600" b="0" i="0" u="none" strike="noStrike">
                          <a:effectLst/>
                          <a:latin typeface="Arial" panose="020B0604020202020204" pitchFamily="34" charset="0"/>
                        </a:rPr>
                        <a:t>Total Budget</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1006243"/>
                  </a:ext>
                </a:extLst>
              </a:tr>
              <a:tr h="378997">
                <a:tc>
                  <a:txBody>
                    <a:bodyPr/>
                    <a:lstStyle/>
                    <a:p>
                      <a:pPr algn="l" fontAlgn="b"/>
                      <a:r>
                        <a:rPr lang="en-US" sz="600" b="1" i="0" u="none" strike="noStrike">
                          <a:effectLst/>
                          <a:latin typeface="Arial" panose="020B0604020202020204" pitchFamily="34" charset="0"/>
                        </a:rPr>
                        <a:t>ADMINISTRATIVE/ FINANCIAL COSTS:</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600" b="0" i="0" u="none" strike="noStrike">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Previously 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Amount of Draw</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Balance Remaining</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600" b="0" i="0" u="none" strike="noStrike">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Previously 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Amount of Draw</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Balance Remaining </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600" b="0" i="0" u="none" strike="noStrike">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Previously 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Amount of Draw</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Balance Remaining </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600" b="0" i="0" u="none" strike="noStrike">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Previously 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Amount of Draw</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Balance Remaining</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fontAlgn="b"/>
                      <a:r>
                        <a:rPr lang="en-US" sz="600" b="0" i="0" u="none" strike="noStrike">
                          <a:effectLst/>
                          <a:latin typeface="Arial" panose="020B0604020202020204" pitchFamily="34" charset="0"/>
                        </a:rPr>
                        <a:t>Budgeted</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Expended</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panose="020B0604020202020204" pitchFamily="34" charset="0"/>
                        </a:rPr>
                        <a:t>Balance</a:t>
                      </a:r>
                    </a:p>
                  </a:txBody>
                  <a:tcPr marL="4333" marR="4333" marT="4333" marB="0" anchor="b">
                    <a:lnL>
                      <a:noFill/>
                    </a:lnL>
                    <a:lnR>
                      <a:noFill/>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xmlns="" val="1965283060"/>
                  </a:ext>
                </a:extLst>
              </a:tr>
              <a:tr h="94749">
                <a:tc>
                  <a:txBody>
                    <a:bodyPr/>
                    <a:lstStyle/>
                    <a:p>
                      <a:pPr algn="l" fontAlgn="b"/>
                      <a:r>
                        <a:rPr lang="en-US" sz="500" b="0" i="0" u="none" strike="noStrike">
                          <a:effectLst/>
                          <a:latin typeface="Arial" panose="020B0604020202020204" pitchFamily="34" charset="0"/>
                        </a:rPr>
                        <a:t>Personnel Costs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02442028"/>
                  </a:ext>
                </a:extLst>
              </a:tr>
              <a:tr h="94749">
                <a:tc>
                  <a:txBody>
                    <a:bodyPr/>
                    <a:lstStyle/>
                    <a:p>
                      <a:pPr algn="l" fontAlgn="b"/>
                      <a:r>
                        <a:rPr lang="en-US" sz="500" b="0" i="0" u="none" strike="noStrike">
                          <a:effectLst/>
                          <a:latin typeface="Arial" panose="020B0604020202020204" pitchFamily="34" charset="0"/>
                        </a:rPr>
                        <a:t>Office Costs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848027418"/>
                  </a:ext>
                </a:extLst>
              </a:tr>
              <a:tr h="94749">
                <a:tc>
                  <a:txBody>
                    <a:bodyPr/>
                    <a:lstStyle/>
                    <a:p>
                      <a:pPr algn="l" fontAlgn="b"/>
                      <a:r>
                        <a:rPr lang="en-US" sz="500" b="0" i="0" u="none" strike="noStrike">
                          <a:effectLst/>
                          <a:latin typeface="Arial" panose="020B0604020202020204" pitchFamily="34" charset="0"/>
                        </a:rPr>
                        <a:t>Professional Services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020518697"/>
                  </a:ext>
                </a:extLst>
              </a:tr>
              <a:tr h="155780">
                <a:tc>
                  <a:txBody>
                    <a:bodyPr/>
                    <a:lstStyle/>
                    <a:p>
                      <a:pPr algn="l" fontAlgn="b"/>
                      <a:r>
                        <a:rPr lang="en-US" sz="500" b="0" i="0" u="none" strike="noStrike">
                          <a:effectLst/>
                          <a:latin typeface="Arial" panose="020B0604020202020204" pitchFamily="34" charset="0"/>
                        </a:rPr>
                        <a:t>Legal Costs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$12,400.00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$5,053.00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$7,347.00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$100.00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$100.00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$12,400.00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$5,053.00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$7,347.00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121566953"/>
                  </a:ext>
                </a:extLst>
              </a:tr>
              <a:tr h="155780">
                <a:tc>
                  <a:txBody>
                    <a:bodyPr/>
                    <a:lstStyle/>
                    <a:p>
                      <a:pPr algn="l" fontAlgn="b"/>
                      <a:r>
                        <a:rPr lang="en-US" sz="500" b="0" i="0" u="none" strike="noStrike">
                          <a:effectLst/>
                          <a:latin typeface="Arial" panose="020B0604020202020204" pitchFamily="34" charset="0"/>
                        </a:rPr>
                        <a:t>Audit Fees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$10,000.00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$10,000.00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$10,000.00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$10,000.00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913397761"/>
                  </a:ext>
                </a:extLst>
              </a:tr>
              <a:tr h="94749">
                <a:tc>
                  <a:txBody>
                    <a:bodyPr/>
                    <a:lstStyle/>
                    <a:p>
                      <a:pPr algn="l" fontAlgn="b"/>
                      <a:r>
                        <a:rPr lang="en-US" sz="500" b="0" i="0" u="none" strike="noStrike">
                          <a:effectLst/>
                          <a:latin typeface="Arial" panose="020B0604020202020204" pitchFamily="34" charset="0"/>
                        </a:rPr>
                        <a:t>Travel &amp; Training</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383713739"/>
                  </a:ext>
                </a:extLst>
              </a:tr>
              <a:tr h="94749">
                <a:tc>
                  <a:txBody>
                    <a:bodyPr/>
                    <a:lstStyle/>
                    <a:p>
                      <a:pPr algn="l" fontAlgn="b"/>
                      <a:r>
                        <a:rPr lang="en-US" sz="500" b="0" i="0" u="none" strike="noStrike">
                          <a:effectLst/>
                          <a:latin typeface="Arial" panose="020B0604020202020204" pitchFamily="34" charset="0"/>
                        </a:rPr>
                        <a:t>Loan Fees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59676055"/>
                  </a:ext>
                </a:extLst>
              </a:tr>
              <a:tr h="156352">
                <a:tc>
                  <a:txBody>
                    <a:bodyPr/>
                    <a:lstStyle/>
                    <a:p>
                      <a:pPr algn="l" fontAlgn="b"/>
                      <a:r>
                        <a:rPr lang="en-US" sz="500" b="0" i="0" u="none" strike="noStrike">
                          <a:effectLst/>
                          <a:latin typeface="Arial" panose="020B0604020202020204" pitchFamily="34" charset="0"/>
                        </a:rPr>
                        <a:t>Loan Reserves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$171,888.00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$171,888.00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$171,888.00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$171,888.00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049930768"/>
                  </a:ext>
                </a:extLst>
              </a:tr>
              <a:tr h="94749">
                <a:tc>
                  <a:txBody>
                    <a:bodyPr/>
                    <a:lstStyle/>
                    <a:p>
                      <a:pPr algn="l" fontAlgn="b"/>
                      <a:r>
                        <a:rPr lang="en-US" sz="500" b="0" i="0" u="none" strike="noStrike">
                          <a:effectLst/>
                          <a:latin typeface="Arial" panose="020B0604020202020204" pitchFamily="34" charset="0"/>
                        </a:rPr>
                        <a:t>Interim Interest</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92879826"/>
                  </a:ext>
                </a:extLst>
              </a:tr>
              <a:tr h="155780">
                <a:tc>
                  <a:txBody>
                    <a:bodyPr/>
                    <a:lstStyle/>
                    <a:p>
                      <a:pPr algn="l" fontAlgn="b"/>
                      <a:r>
                        <a:rPr lang="en-US" sz="500" b="0" i="0" u="none" strike="noStrike">
                          <a:effectLst/>
                          <a:latin typeface="Arial" panose="020B0604020202020204" pitchFamily="34" charset="0"/>
                        </a:rPr>
                        <a:t>Bond Cost</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$12,000.00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$12,000.00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$12,000.00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$12,000.00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305044186"/>
                  </a:ext>
                </a:extLst>
              </a:tr>
              <a:tr h="95540">
                <a:tc>
                  <a:txBody>
                    <a:bodyPr/>
                    <a:lstStyle/>
                    <a:p>
                      <a:pPr algn="l" fontAlgn="b"/>
                      <a:r>
                        <a:rPr lang="en-US" sz="6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934832577"/>
                  </a:ext>
                </a:extLst>
              </a:tr>
              <a:tr h="95540">
                <a:tc>
                  <a:txBody>
                    <a:bodyPr/>
                    <a:lstStyle/>
                    <a:p>
                      <a:pPr algn="l" fontAlgn="b"/>
                      <a:r>
                        <a:rPr lang="en-US" sz="6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613317163"/>
                  </a:ext>
                </a:extLst>
              </a:tr>
              <a:tr h="95540">
                <a:tc>
                  <a:txBody>
                    <a:bodyPr/>
                    <a:lstStyle/>
                    <a:p>
                      <a:pPr algn="l" fontAlgn="b"/>
                      <a:r>
                        <a:rPr lang="en-US" sz="6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582774383"/>
                  </a:ext>
                </a:extLst>
              </a:tr>
              <a:tr h="95540">
                <a:tc>
                  <a:txBody>
                    <a:bodyPr/>
                    <a:lstStyle/>
                    <a:p>
                      <a:pPr algn="l" fontAlgn="b"/>
                      <a:r>
                        <a:rPr lang="en-US" sz="6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867262281"/>
                  </a:ext>
                </a:extLst>
              </a:tr>
              <a:tr h="95540">
                <a:tc>
                  <a:txBody>
                    <a:bodyPr/>
                    <a:lstStyle/>
                    <a:p>
                      <a:pPr algn="l" fontAlgn="b"/>
                      <a:r>
                        <a:rPr lang="en-US" sz="6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010420296"/>
                  </a:ext>
                </a:extLst>
              </a:tr>
              <a:tr h="95540">
                <a:tc>
                  <a:txBody>
                    <a:bodyPr/>
                    <a:lstStyle/>
                    <a:p>
                      <a:pPr algn="l" fontAlgn="b"/>
                      <a:r>
                        <a:rPr lang="en-US" sz="6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483559646"/>
                  </a:ext>
                </a:extLst>
              </a:tr>
              <a:tr h="95540">
                <a:tc>
                  <a:txBody>
                    <a:bodyPr/>
                    <a:lstStyle/>
                    <a:p>
                      <a:pPr algn="l" fontAlgn="b"/>
                      <a:r>
                        <a:rPr lang="en-US" sz="6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65954212"/>
                  </a:ext>
                </a:extLst>
              </a:tr>
              <a:tr h="156352">
                <a:tc>
                  <a:txBody>
                    <a:bodyPr/>
                    <a:lstStyle/>
                    <a:p>
                      <a:pPr algn="l" fontAlgn="b"/>
                      <a:r>
                        <a:rPr lang="en-US" sz="400" b="1" i="0" u="none" strike="noStrike">
                          <a:effectLst/>
                          <a:latin typeface="Arial" panose="020B0604020202020204" pitchFamily="34" charset="0"/>
                        </a:rPr>
                        <a:t>Total Administrative Costs</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$206,288.00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$5,053.00</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$201,235.00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$100.00</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$206,288.00</a:t>
                      </a:r>
                    </a:p>
                  </a:txBody>
                  <a:tcPr marL="4333" marR="4333" marT="4333" marB="0" anchor="b">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solidFill>
                            <a:srgbClr val="0000FF"/>
                          </a:solidFill>
                          <a:effectLst/>
                          <a:latin typeface="Arial" panose="020B0604020202020204" pitchFamily="34" charset="0"/>
                        </a:rPr>
                        <a:t>$5,053.00</a:t>
                      </a:r>
                    </a:p>
                  </a:txBody>
                  <a:tcPr marL="4333" marR="4333" marT="43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1" i="0" u="none" strike="noStrike">
                          <a:solidFill>
                            <a:srgbClr val="000000"/>
                          </a:solidFill>
                          <a:effectLst/>
                          <a:latin typeface="Arial" panose="020B0604020202020204" pitchFamily="34" charset="0"/>
                        </a:rPr>
                        <a:t>$201,235.00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xmlns="" val="3912473926"/>
                  </a:ext>
                </a:extLst>
              </a:tr>
              <a:tr h="177655">
                <a:tc>
                  <a:txBody>
                    <a:bodyPr/>
                    <a:lstStyle/>
                    <a:p>
                      <a:pPr algn="l" fontAlgn="b"/>
                      <a:r>
                        <a:rPr lang="en-US" sz="600" b="1" i="0" u="none" strike="noStrike">
                          <a:effectLst/>
                          <a:latin typeface="Arial" panose="020B0604020202020204" pitchFamily="34" charset="0"/>
                        </a:rPr>
                        <a:t>ACTIVITY COSTS:</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0" i="0" u="none" strike="noStrike">
                          <a:solidFill>
                            <a:srgbClr val="0000FF"/>
                          </a:solidFill>
                          <a:effectLst/>
                          <a:latin typeface="Arial" panose="020B0604020202020204" pitchFamily="34" charset="0"/>
                        </a:rPr>
                        <a:t> </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tc>
                  <a:txBody>
                    <a:bodyPr/>
                    <a:lstStyle/>
                    <a:p>
                      <a:pPr algn="l" fontAlgn="b"/>
                      <a:r>
                        <a:rPr lang="en-US" sz="500" b="1" i="0" u="none" strike="noStrike">
                          <a:solidFill>
                            <a:srgbClr val="000000"/>
                          </a:solidFill>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5">
                      <a:fgClr>
                        <a:srgbClr val="000000"/>
                      </a:fgClr>
                      <a:bgClr>
                        <a:srgbClr val="FFFFFF"/>
                      </a:bgClr>
                    </a:pattFill>
                  </a:tcPr>
                </a:tc>
                <a:extLst>
                  <a:ext uri="{0D108BD9-81ED-4DB2-BD59-A6C34878D82A}">
                    <a16:rowId xmlns:a16="http://schemas.microsoft.com/office/drawing/2014/main" xmlns="" val="2082761498"/>
                  </a:ext>
                </a:extLst>
              </a:tr>
              <a:tr h="156352">
                <a:tc>
                  <a:txBody>
                    <a:bodyPr/>
                    <a:lstStyle/>
                    <a:p>
                      <a:pPr algn="l" fontAlgn="b"/>
                      <a:r>
                        <a:rPr lang="en-US" sz="500" b="0" i="0" u="none" strike="noStrike">
                          <a:effectLst/>
                          <a:latin typeface="Arial" panose="020B0604020202020204" pitchFamily="34" charset="0"/>
                        </a:rPr>
                        <a:t>Land Acquisition/ROW/Addl </a:t>
                      </a:r>
                      <a:br>
                        <a:rPr lang="en-US" sz="500" b="0" i="0" u="none" strike="noStrike">
                          <a:effectLst/>
                          <a:latin typeface="Arial" panose="020B0604020202020204" pitchFamily="34" charset="0"/>
                        </a:rPr>
                      </a:br>
                      <a:r>
                        <a:rPr lang="en-US" sz="500" b="0" i="0" u="none" strike="noStrike">
                          <a:effectLst/>
                          <a:latin typeface="Arial" panose="020B0604020202020204" pitchFamily="34" charset="0"/>
                        </a:rPr>
                        <a:t>Services</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$67,000.00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$43,920.89</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$23,079.11</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$67,000.00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$43,920.89</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$23,079.11</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007476993"/>
                  </a:ext>
                </a:extLst>
              </a:tr>
              <a:tr h="156352">
                <a:tc>
                  <a:txBody>
                    <a:bodyPr/>
                    <a:lstStyle/>
                    <a:p>
                      <a:pPr algn="l" fontAlgn="b"/>
                      <a:r>
                        <a:rPr lang="en-US" sz="500" b="0" i="0" u="none" strike="noStrike">
                          <a:effectLst/>
                          <a:latin typeface="Arial" panose="020B0604020202020204" pitchFamily="34" charset="0"/>
                        </a:rPr>
                        <a:t>Preliminary Design</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$141,000.00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$44,745.56</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$96,254.44</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$95,000.00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$95,000.00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$236,000.00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$139,745.56</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$96,254.44</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184055520"/>
                  </a:ext>
                </a:extLst>
              </a:tr>
              <a:tr h="155780">
                <a:tc>
                  <a:txBody>
                    <a:bodyPr/>
                    <a:lstStyle/>
                    <a:p>
                      <a:pPr algn="l" fontAlgn="b"/>
                      <a:r>
                        <a:rPr lang="en-US" sz="500" b="0" i="0" u="none" strike="noStrike">
                          <a:effectLst/>
                          <a:latin typeface="Arial" panose="020B0604020202020204" pitchFamily="34" charset="0"/>
                        </a:rPr>
                        <a:t>Final Design/Bidding</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$72,000.00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$45,989.37</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$26,010.63</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$72,000.00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$45,989.37</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$26,010.63</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293948589"/>
                  </a:ext>
                </a:extLst>
              </a:tr>
              <a:tr h="156352">
                <a:tc>
                  <a:txBody>
                    <a:bodyPr/>
                    <a:lstStyle/>
                    <a:p>
                      <a:pPr algn="l" fontAlgn="b"/>
                      <a:r>
                        <a:rPr lang="en-US" sz="500" b="0" i="0" u="none" strike="noStrike">
                          <a:effectLst/>
                          <a:latin typeface="Arial" panose="020B0604020202020204" pitchFamily="34" charset="0"/>
                        </a:rPr>
                        <a:t>Construction Engineering</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$319,190.00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$92,595.00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$226,595.00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$319,190.00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$92,595.00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$226,595.00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331346360"/>
                  </a:ext>
                </a:extLst>
              </a:tr>
              <a:tr h="156352">
                <a:tc>
                  <a:txBody>
                    <a:bodyPr/>
                    <a:lstStyle/>
                    <a:p>
                      <a:pPr algn="l" fontAlgn="b"/>
                      <a:r>
                        <a:rPr lang="en-US" sz="500" b="0" i="0" u="none" strike="noStrike">
                          <a:effectLst/>
                          <a:latin typeface="Arial" panose="020B0604020202020204" pitchFamily="34" charset="0"/>
                        </a:rPr>
                        <a:t>Construction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$849,440.00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$849,440.00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$399,900.00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$399,900.00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$707,740.00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$131,175.65</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$576,564.35</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$5,000.00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$5,000.00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$1,962,080.00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$131,175.65</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$1,962,180.00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25001676"/>
                  </a:ext>
                </a:extLst>
              </a:tr>
              <a:tr h="94749">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970238309"/>
                  </a:ext>
                </a:extLst>
              </a:tr>
              <a:tr h="156352">
                <a:tc>
                  <a:txBody>
                    <a:bodyPr/>
                    <a:lstStyle/>
                    <a:p>
                      <a:pPr algn="l" fontAlgn="b"/>
                      <a:r>
                        <a:rPr lang="en-US" sz="500" b="0" i="0" u="none" strike="noStrike">
                          <a:effectLst/>
                          <a:latin typeface="Arial" panose="020B0604020202020204" pitchFamily="34" charset="0"/>
                        </a:rPr>
                        <a:t>Construction Alternate</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$563,250.00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$563,250.00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$563,250.00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$563,250.00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226837138"/>
                  </a:ext>
                </a:extLst>
              </a:tr>
              <a:tr h="156352">
                <a:tc>
                  <a:txBody>
                    <a:bodyPr/>
                    <a:lstStyle/>
                    <a:p>
                      <a:pPr algn="l" fontAlgn="b"/>
                      <a:r>
                        <a:rPr lang="en-US" sz="500" b="0" i="0" u="none" strike="noStrike">
                          <a:effectLst/>
                          <a:latin typeface="Arial" panose="020B0604020202020204" pitchFamily="34" charset="0"/>
                        </a:rPr>
                        <a:t>Paving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$216,000.00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$216,000.00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$216,000.00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$216,000.00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508542670"/>
                  </a:ext>
                </a:extLst>
              </a:tr>
              <a:tr h="94749">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100552824"/>
                  </a:ext>
                </a:extLst>
              </a:tr>
              <a:tr h="156352">
                <a:tc>
                  <a:txBody>
                    <a:bodyPr/>
                    <a:lstStyle/>
                    <a:p>
                      <a:pPr algn="l" fontAlgn="b"/>
                      <a:r>
                        <a:rPr lang="en-US" sz="500" b="0" i="0" u="none" strike="noStrike">
                          <a:effectLst/>
                          <a:latin typeface="Arial" panose="020B0604020202020204" pitchFamily="34" charset="0"/>
                        </a:rPr>
                        <a:t>Contingency</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$246,732.00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$246,732.00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$42,260.00</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$42,260.00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500" b="0" i="0" u="none" strike="noStrike">
                          <a:effectLst/>
                          <a:latin typeface="Arial" panose="020B0604020202020204" pitchFamily="34" charset="0"/>
                        </a:rPr>
                        <a:t> </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500" b="0" i="0" u="none" strike="noStrike">
                          <a:effectLst/>
                          <a:latin typeface="Arial" panose="020B0604020202020204" pitchFamily="34" charset="0"/>
                        </a:rPr>
                        <a:t>$288,992.00</a:t>
                      </a:r>
                    </a:p>
                  </a:txBody>
                  <a:tcPr marL="4333" marR="4333" marT="4333" marB="0" anchor="b">
                    <a:lnL w="25400" cap="flat" cmpd="dbl"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r" fontAlgn="b"/>
                      <a:r>
                        <a:rPr lang="en-US" sz="500" b="0" i="0" u="none" strike="noStrike">
                          <a:solidFill>
                            <a:srgbClr val="0000FF"/>
                          </a:solidFill>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r" fontAlgn="b"/>
                      <a:r>
                        <a:rPr lang="en-US" sz="500" b="1" i="0" u="none" strike="noStrike">
                          <a:solidFill>
                            <a:srgbClr val="000000"/>
                          </a:solidFill>
                          <a:effectLst/>
                          <a:latin typeface="Arial" panose="020B0604020202020204" pitchFamily="34" charset="0"/>
                        </a:rPr>
                        <a:t>$288,992.00</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996903495"/>
                  </a:ext>
                </a:extLst>
              </a:tr>
              <a:tr h="156352">
                <a:tc>
                  <a:txBody>
                    <a:bodyPr/>
                    <a:lstStyle/>
                    <a:p>
                      <a:pPr algn="l" fontAlgn="b"/>
                      <a:r>
                        <a:rPr lang="en-US" sz="400" b="1" i="0" u="none" strike="noStrike">
                          <a:effectLst/>
                          <a:latin typeface="Arial" panose="020B0604020202020204" pitchFamily="34" charset="0"/>
                        </a:rPr>
                        <a:t>Total Activity Costs</a:t>
                      </a:r>
                    </a:p>
                  </a:txBody>
                  <a:tcPr marL="4333" marR="4333" marT="4333"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$2,474,612.00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$227,250.82</a:t>
                      </a:r>
                    </a:p>
                  </a:txBody>
                  <a:tcPr marL="4333" marR="4333" marT="43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$2,247,361.18</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$399,900.00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$399,900.00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$750,000.00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$131,175.65</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$618,824.35</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$100,000.00</a:t>
                      </a:r>
                    </a:p>
                  </a:txBody>
                  <a:tcPr marL="4333" marR="4333" marT="4333"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$95,000.00</a:t>
                      </a:r>
                    </a:p>
                  </a:txBody>
                  <a:tcPr marL="4333" marR="4333" marT="433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$5,000.00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effectLst/>
                          <a:latin typeface="Arial" panose="020B0604020202020204" pitchFamily="34" charset="0"/>
                        </a:rPr>
                        <a:t>$3,724,512.00</a:t>
                      </a:r>
                    </a:p>
                  </a:txBody>
                  <a:tcPr marL="4333" marR="4333" marT="4333"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0" i="0" u="none" strike="noStrike">
                          <a:solidFill>
                            <a:srgbClr val="0000FF"/>
                          </a:solidFill>
                          <a:effectLst/>
                          <a:latin typeface="Arial" panose="020B0604020202020204" pitchFamily="34" charset="0"/>
                        </a:rPr>
                        <a:t>$853,326.47</a:t>
                      </a:r>
                    </a:p>
                  </a:txBody>
                  <a:tcPr marL="4333" marR="4333" marT="4333" marB="0" anchor="b">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CCCCFF"/>
                    </a:solidFill>
                  </a:tcPr>
                </a:tc>
                <a:tc>
                  <a:txBody>
                    <a:bodyPr/>
                    <a:lstStyle/>
                    <a:p>
                      <a:pPr algn="r" fontAlgn="b"/>
                      <a:r>
                        <a:rPr lang="en-US" sz="500" b="1" i="0" u="none" strike="noStrike">
                          <a:solidFill>
                            <a:srgbClr val="000000"/>
                          </a:solidFill>
                          <a:effectLst/>
                          <a:latin typeface="Arial" panose="020B0604020202020204" pitchFamily="34" charset="0"/>
                        </a:rPr>
                        <a:t>$2,871,185.53</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xmlns="" val="3849586685"/>
                  </a:ext>
                </a:extLst>
              </a:tr>
              <a:tr h="199190">
                <a:tc>
                  <a:txBody>
                    <a:bodyPr/>
                    <a:lstStyle/>
                    <a:p>
                      <a:pPr algn="l" fontAlgn="b"/>
                      <a:r>
                        <a:rPr lang="en-US" sz="500" b="1" i="0" u="none" strike="noStrike">
                          <a:effectLst/>
                          <a:latin typeface="Arial" panose="020B0604020202020204" pitchFamily="34" charset="0"/>
                        </a:rPr>
                        <a:t>TOTAL PROJECT COSTS</a:t>
                      </a:r>
                    </a:p>
                  </a:txBody>
                  <a:tcPr marL="4333" marR="4333" marT="4333"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$2,680,900.00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$232,303.82</a:t>
                      </a:r>
                    </a:p>
                  </a:txBody>
                  <a:tcPr marL="4333" marR="4333" marT="433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$2,448,596.18</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$400,000.00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$100.00</a:t>
                      </a:r>
                    </a:p>
                  </a:txBody>
                  <a:tcPr marL="4333" marR="4333" marT="433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$399,900.00</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$750,000.00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$131,175.65</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$618,824.35</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$100,000.00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$95,000.00</a:t>
                      </a:r>
                    </a:p>
                  </a:txBody>
                  <a:tcPr marL="4333" marR="4333" marT="4333"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$0.00</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$5,000.00</a:t>
                      </a:r>
                    </a:p>
                  </a:txBody>
                  <a:tcPr marL="4333" marR="4333" marT="433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$3,930,800.00</a:t>
                      </a:r>
                    </a:p>
                  </a:txBody>
                  <a:tcPr marL="4333" marR="4333" marT="4333"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0" i="0" u="none" strike="noStrike">
                          <a:effectLst/>
                          <a:latin typeface="Arial" panose="020B0604020202020204" pitchFamily="34" charset="0"/>
                        </a:rPr>
                        <a:t>$858,379.47</a:t>
                      </a:r>
                    </a:p>
                  </a:txBody>
                  <a:tcPr marL="4333" marR="4333" marT="433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a:txBody>
                    <a:bodyPr/>
                    <a:lstStyle/>
                    <a:p>
                      <a:pPr algn="r" fontAlgn="b"/>
                      <a:r>
                        <a:rPr lang="en-US" sz="500" b="1" i="0" u="none" strike="noStrike">
                          <a:solidFill>
                            <a:srgbClr val="000000"/>
                          </a:solidFill>
                          <a:effectLst/>
                          <a:latin typeface="Arial" panose="020B0604020202020204" pitchFamily="34" charset="0"/>
                        </a:rPr>
                        <a:t>$3,072,420.53</a:t>
                      </a:r>
                    </a:p>
                  </a:txBody>
                  <a:tcPr marL="4333" marR="4333" marT="43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xmlns="" val="77697048"/>
                  </a:ext>
                </a:extLst>
              </a:tr>
              <a:tr h="156352">
                <a:tc gridSpan="5">
                  <a:txBody>
                    <a:bodyPr/>
                    <a:lstStyle/>
                    <a:p>
                      <a:pPr algn="l" fontAlgn="b"/>
                      <a:r>
                        <a:rPr lang="en-US" sz="500" b="0" i="0" u="none" strike="noStrike">
                          <a:effectLst/>
                          <a:latin typeface="Arial" panose="020B0604020202020204" pitchFamily="34" charset="0"/>
                        </a:rPr>
                        <a:t>*SRF Draw is pending loan approval-County is paying with anticipation of reimbursement</a:t>
                      </a: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94378617"/>
                  </a:ext>
                </a:extLst>
              </a:tr>
              <a:tr h="95540">
                <a:tc gridSpan="5">
                  <a:txBody>
                    <a:bodyPr/>
                    <a:lstStyle/>
                    <a:p>
                      <a:pPr algn="l" fontAlgn="b"/>
                      <a:r>
                        <a:rPr lang="en-US" sz="500" b="0" i="0" u="none" strike="noStrike">
                          <a:effectLst/>
                          <a:latin typeface="Arial" panose="020B0604020202020204" pitchFamily="34" charset="0"/>
                        </a:rPr>
                        <a:t>*Land Acquisition includes engineering plus possible cost to acquire easements</a:t>
                      </a:r>
                    </a:p>
                  </a:txBody>
                  <a:tcPr marL="4333" marR="4333" marT="433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4333" marR="4333" marT="4333" marB="0" anchor="b">
                    <a:lnL>
                      <a:noFill/>
                    </a:lnL>
                    <a:lnR>
                      <a:noFill/>
                    </a:lnR>
                    <a:lnT>
                      <a:noFill/>
                    </a:lnT>
                    <a:lnB>
                      <a:noFill/>
                    </a:lnB>
                  </a:tcPr>
                </a:tc>
                <a:tc>
                  <a:txBody>
                    <a:bodyPr/>
                    <a:lstStyle/>
                    <a:p>
                      <a:pPr algn="l" fontAlgn="b"/>
                      <a:endParaRPr lang="en-US" sz="600" b="0" i="0" u="none" strike="noStrike" dirty="0">
                        <a:effectLst/>
                        <a:latin typeface="Arial" panose="020B0604020202020204" pitchFamily="34" charset="0"/>
                      </a:endParaRPr>
                    </a:p>
                  </a:txBody>
                  <a:tcPr marL="4333" marR="4333" marT="4333" marB="0" anchor="b">
                    <a:lnL>
                      <a:noFill/>
                    </a:lnL>
                    <a:lnR>
                      <a:noFill/>
                    </a:lnR>
                    <a:lnT>
                      <a:noFill/>
                    </a:lnT>
                    <a:lnB>
                      <a:noFill/>
                    </a:lnB>
                  </a:tcPr>
                </a:tc>
                <a:extLst>
                  <a:ext uri="{0D108BD9-81ED-4DB2-BD59-A6C34878D82A}">
                    <a16:rowId xmlns:a16="http://schemas.microsoft.com/office/drawing/2014/main" xmlns="" val="2351266252"/>
                  </a:ext>
                </a:extLst>
              </a:tr>
            </a:tbl>
          </a:graphicData>
        </a:graphic>
      </p:graphicFrame>
    </p:spTree>
    <p:extLst>
      <p:ext uri="{BB962C8B-B14F-4D97-AF65-F5344CB8AC3E}">
        <p14:creationId xmlns:p14="http://schemas.microsoft.com/office/powerpoint/2010/main" val="752827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E7578-1F05-426B-8F91-BC55D3FB6D9B}"/>
              </a:ext>
            </a:extLst>
          </p:cNvPr>
          <p:cNvSpPr>
            <a:spLocks noGrp="1"/>
          </p:cNvSpPr>
          <p:nvPr>
            <p:ph type="title"/>
          </p:nvPr>
        </p:nvSpPr>
        <p:spPr/>
        <p:txBody>
          <a:bodyPr>
            <a:normAutofit/>
          </a:bodyPr>
          <a:lstStyle/>
          <a:p>
            <a:r>
              <a:rPr lang="en-US" sz="2800" dirty="0"/>
              <a:t>Uniform Invoice Tracking – Dawson County Sewer</a:t>
            </a:r>
          </a:p>
        </p:txBody>
      </p:sp>
      <p:graphicFrame>
        <p:nvGraphicFramePr>
          <p:cNvPr id="4" name="Content Placeholder 3">
            <a:extLst>
              <a:ext uri="{FF2B5EF4-FFF2-40B4-BE49-F238E27FC236}">
                <a16:creationId xmlns:a16="http://schemas.microsoft.com/office/drawing/2014/main" xmlns="" id="{65DB8813-7D1F-406E-8216-566FB2B968F6}"/>
              </a:ext>
            </a:extLst>
          </p:cNvPr>
          <p:cNvGraphicFramePr>
            <a:graphicFrameLocks noGrp="1"/>
          </p:cNvGraphicFramePr>
          <p:nvPr>
            <p:ph idx="1"/>
            <p:extLst>
              <p:ext uri="{D42A27DB-BD31-4B8C-83A1-F6EECF244321}">
                <p14:modId xmlns:p14="http://schemas.microsoft.com/office/powerpoint/2010/main" val="3042778226"/>
              </p:ext>
            </p:extLst>
          </p:nvPr>
        </p:nvGraphicFramePr>
        <p:xfrm>
          <a:off x="914400" y="1524000"/>
          <a:ext cx="7239001" cy="4648191"/>
        </p:xfrm>
        <a:graphic>
          <a:graphicData uri="http://schemas.openxmlformats.org/drawingml/2006/table">
            <a:tbl>
              <a:tblPr/>
              <a:tblGrid>
                <a:gridCol w="1069889">
                  <a:extLst>
                    <a:ext uri="{9D8B030D-6E8A-4147-A177-3AD203B41FA5}">
                      <a16:colId xmlns:a16="http://schemas.microsoft.com/office/drawing/2014/main" xmlns="" val="1416865496"/>
                    </a:ext>
                  </a:extLst>
                </a:gridCol>
                <a:gridCol w="405522">
                  <a:extLst>
                    <a:ext uri="{9D8B030D-6E8A-4147-A177-3AD203B41FA5}">
                      <a16:colId xmlns:a16="http://schemas.microsoft.com/office/drawing/2014/main" xmlns="" val="4244580039"/>
                    </a:ext>
                  </a:extLst>
                </a:gridCol>
                <a:gridCol w="405522">
                  <a:extLst>
                    <a:ext uri="{9D8B030D-6E8A-4147-A177-3AD203B41FA5}">
                      <a16:colId xmlns:a16="http://schemas.microsoft.com/office/drawing/2014/main" xmlns="" val="4071029460"/>
                    </a:ext>
                  </a:extLst>
                </a:gridCol>
                <a:gridCol w="552201">
                  <a:extLst>
                    <a:ext uri="{9D8B030D-6E8A-4147-A177-3AD203B41FA5}">
                      <a16:colId xmlns:a16="http://schemas.microsoft.com/office/drawing/2014/main" xmlns="" val="3569028264"/>
                    </a:ext>
                  </a:extLst>
                </a:gridCol>
                <a:gridCol w="405522">
                  <a:extLst>
                    <a:ext uri="{9D8B030D-6E8A-4147-A177-3AD203B41FA5}">
                      <a16:colId xmlns:a16="http://schemas.microsoft.com/office/drawing/2014/main" xmlns="" val="2600836589"/>
                    </a:ext>
                  </a:extLst>
                </a:gridCol>
                <a:gridCol w="405522">
                  <a:extLst>
                    <a:ext uri="{9D8B030D-6E8A-4147-A177-3AD203B41FA5}">
                      <a16:colId xmlns:a16="http://schemas.microsoft.com/office/drawing/2014/main" xmlns="" val="3813013301"/>
                    </a:ext>
                  </a:extLst>
                </a:gridCol>
                <a:gridCol w="707507">
                  <a:extLst>
                    <a:ext uri="{9D8B030D-6E8A-4147-A177-3AD203B41FA5}">
                      <a16:colId xmlns:a16="http://schemas.microsoft.com/office/drawing/2014/main" xmlns="" val="1215587862"/>
                    </a:ext>
                  </a:extLst>
                </a:gridCol>
                <a:gridCol w="172562">
                  <a:extLst>
                    <a:ext uri="{9D8B030D-6E8A-4147-A177-3AD203B41FA5}">
                      <a16:colId xmlns:a16="http://schemas.microsoft.com/office/drawing/2014/main" xmlns="" val="4041573556"/>
                    </a:ext>
                  </a:extLst>
                </a:gridCol>
                <a:gridCol w="595341">
                  <a:extLst>
                    <a:ext uri="{9D8B030D-6E8A-4147-A177-3AD203B41FA5}">
                      <a16:colId xmlns:a16="http://schemas.microsoft.com/office/drawing/2014/main" xmlns="" val="2239757342"/>
                    </a:ext>
                  </a:extLst>
                </a:gridCol>
                <a:gridCol w="172562">
                  <a:extLst>
                    <a:ext uri="{9D8B030D-6E8A-4147-A177-3AD203B41FA5}">
                      <a16:colId xmlns:a16="http://schemas.microsoft.com/office/drawing/2014/main" xmlns="" val="2690496227"/>
                    </a:ext>
                  </a:extLst>
                </a:gridCol>
                <a:gridCol w="552201">
                  <a:extLst>
                    <a:ext uri="{9D8B030D-6E8A-4147-A177-3AD203B41FA5}">
                      <a16:colId xmlns:a16="http://schemas.microsoft.com/office/drawing/2014/main" xmlns="" val="1017970938"/>
                    </a:ext>
                  </a:extLst>
                </a:gridCol>
                <a:gridCol w="172562">
                  <a:extLst>
                    <a:ext uri="{9D8B030D-6E8A-4147-A177-3AD203B41FA5}">
                      <a16:colId xmlns:a16="http://schemas.microsoft.com/office/drawing/2014/main" xmlns="" val="919521032"/>
                    </a:ext>
                  </a:extLst>
                </a:gridCol>
                <a:gridCol w="552201">
                  <a:extLst>
                    <a:ext uri="{9D8B030D-6E8A-4147-A177-3AD203B41FA5}">
                      <a16:colId xmlns:a16="http://schemas.microsoft.com/office/drawing/2014/main" xmlns="" val="2637899223"/>
                    </a:ext>
                  </a:extLst>
                </a:gridCol>
                <a:gridCol w="172562">
                  <a:extLst>
                    <a:ext uri="{9D8B030D-6E8A-4147-A177-3AD203B41FA5}">
                      <a16:colId xmlns:a16="http://schemas.microsoft.com/office/drawing/2014/main" xmlns="" val="3191162102"/>
                    </a:ext>
                  </a:extLst>
                </a:gridCol>
                <a:gridCol w="172562">
                  <a:extLst>
                    <a:ext uri="{9D8B030D-6E8A-4147-A177-3AD203B41FA5}">
                      <a16:colId xmlns:a16="http://schemas.microsoft.com/office/drawing/2014/main" xmlns="" val="1655755997"/>
                    </a:ext>
                  </a:extLst>
                </a:gridCol>
                <a:gridCol w="172562">
                  <a:extLst>
                    <a:ext uri="{9D8B030D-6E8A-4147-A177-3AD203B41FA5}">
                      <a16:colId xmlns:a16="http://schemas.microsoft.com/office/drawing/2014/main" xmlns="" val="23644009"/>
                    </a:ext>
                  </a:extLst>
                </a:gridCol>
                <a:gridCol w="552201">
                  <a:extLst>
                    <a:ext uri="{9D8B030D-6E8A-4147-A177-3AD203B41FA5}">
                      <a16:colId xmlns:a16="http://schemas.microsoft.com/office/drawing/2014/main" xmlns="" val="3159914208"/>
                    </a:ext>
                  </a:extLst>
                </a:gridCol>
              </a:tblGrid>
              <a:tr h="292447">
                <a:tc gridSpan="3">
                  <a:txBody>
                    <a:bodyPr/>
                    <a:lstStyle/>
                    <a:p>
                      <a:pPr algn="l" fontAlgn="b"/>
                      <a:r>
                        <a:rPr lang="en-US" sz="600" b="0" i="0" u="none" strike="noStrike">
                          <a:solidFill>
                            <a:srgbClr val="000000"/>
                          </a:solidFill>
                          <a:effectLst/>
                          <a:latin typeface="Arial" panose="020B0604020202020204" pitchFamily="34" charset="0"/>
                        </a:rPr>
                        <a:t>UNIFORM INVOICE TRACKING SPREADSHEET FOR:                                                                                                                DATE:                                                                  </a:t>
                      </a:r>
                    </a:p>
                  </a:txBody>
                  <a:tcPr marL="0" marR="0" marT="0" marB="0" anchor="b">
                    <a:lnL>
                      <a:noFill/>
                    </a:lnL>
                    <a:lnR>
                      <a:noFill/>
                    </a:lnR>
                    <a:lnT>
                      <a:noFill/>
                    </a:lnT>
                    <a:lnB>
                      <a:noFill/>
                    </a:lnB>
                    <a:solidFill>
                      <a:srgbClr val="FFFFCC"/>
                    </a:solidFill>
                  </a:tcPr>
                </a:tc>
                <a:tc hMerge="1">
                  <a:txBody>
                    <a:bodyPr/>
                    <a:lstStyle/>
                    <a:p>
                      <a:endParaRPr lang="en-US"/>
                    </a:p>
                  </a:txBody>
                  <a:tcPr/>
                </a:tc>
                <a:tc hMerge="1">
                  <a:txBody>
                    <a:bodyPr/>
                    <a:lstStyle/>
                    <a:p>
                      <a:endParaRPr lang="en-US"/>
                    </a:p>
                  </a:txBody>
                  <a:tcPr/>
                </a:tc>
                <a:tc gridSpan="2">
                  <a:txBody>
                    <a:bodyPr/>
                    <a:lstStyle/>
                    <a:p>
                      <a:pPr algn="l" fontAlgn="b"/>
                      <a:r>
                        <a:rPr lang="en-US" sz="600" b="0" i="0" u="none" strike="noStrike">
                          <a:solidFill>
                            <a:srgbClr val="000000"/>
                          </a:solidFill>
                          <a:effectLst/>
                          <a:latin typeface="Arial" panose="020B0604020202020204" pitchFamily="34" charset="0"/>
                        </a:rPr>
                        <a:t>Dawson County Sewer</a:t>
                      </a:r>
                    </a:p>
                  </a:txBody>
                  <a:tcPr marL="0" marR="0" marT="0" marB="0" anchor="b">
                    <a:lnL>
                      <a:noFill/>
                    </a:lnL>
                    <a:lnR>
                      <a:noFill/>
                    </a:lnR>
                    <a:lnT>
                      <a:noFill/>
                    </a:lnT>
                    <a:lnB>
                      <a:noFill/>
                    </a:lnB>
                    <a:solidFill>
                      <a:srgbClr val="FFFFCC"/>
                    </a:solidFill>
                  </a:tcPr>
                </a:tc>
                <a:tc hMerge="1">
                  <a:txBody>
                    <a:bodyPr/>
                    <a:lstStyle/>
                    <a:p>
                      <a:endParaRPr lang="en-US"/>
                    </a:p>
                  </a:txBody>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DATE:</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r" fontAlgn="b"/>
                      <a:r>
                        <a:rPr lang="en-US" sz="600" b="0" i="0" u="none" strike="noStrike">
                          <a:solidFill>
                            <a:srgbClr val="000000"/>
                          </a:solidFill>
                          <a:effectLst/>
                          <a:latin typeface="Arial" panose="020B0604020202020204" pitchFamily="34" charset="0"/>
                        </a:rPr>
                        <a:t>10/26/2017</a:t>
                      </a:r>
                    </a:p>
                  </a:txBody>
                  <a:tcPr marL="0" marR="0" marT="0" marB="0" anchor="b">
                    <a:lnL>
                      <a:noFill/>
                    </a:lnL>
                    <a:lnR>
                      <a:noFill/>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CC"/>
                    </a:solidFill>
                  </a:tcPr>
                </a:tc>
                <a:extLst>
                  <a:ext uri="{0D108BD9-81ED-4DB2-BD59-A6C34878D82A}">
                    <a16:rowId xmlns:a16="http://schemas.microsoft.com/office/drawing/2014/main" xmlns="" val="2862445662"/>
                  </a:ext>
                </a:extLst>
              </a:tr>
              <a:tr h="584894">
                <a:tc>
                  <a:txBody>
                    <a:bodyPr/>
                    <a:lstStyle/>
                    <a:p>
                      <a:pPr algn="l" fontAlgn="b"/>
                      <a:r>
                        <a:rPr lang="en-US" sz="600" b="0" i="0" u="none" strike="noStrike">
                          <a:solidFill>
                            <a:srgbClr val="000000"/>
                          </a:solidFill>
                          <a:effectLst/>
                          <a:latin typeface="Arial" panose="020B0604020202020204" pitchFamily="34" charset="0"/>
                        </a:rPr>
                        <a:t>Vendor's Name</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Invoice or Pay Estimate Number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Invoice Date or Time Period Covered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Total Amount of Invoice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Warrant 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Date Paid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Funding Source, Amount Expended, Drawdown Number</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Total Amount Paid This Invoice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extLst>
                  <a:ext uri="{0D108BD9-81ED-4DB2-BD59-A6C34878D82A}">
                    <a16:rowId xmlns:a16="http://schemas.microsoft.com/office/drawing/2014/main" xmlns="" val="895816283"/>
                  </a:ext>
                </a:extLst>
              </a:tr>
              <a:tr h="107231">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Funding Source:</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2">
                  <a:txBody>
                    <a:bodyPr/>
                    <a:lstStyle/>
                    <a:p>
                      <a:pPr algn="l" fontAlgn="b"/>
                      <a:r>
                        <a:rPr lang="en-US" sz="600" b="0" i="0" u="none" strike="noStrike">
                          <a:solidFill>
                            <a:srgbClr val="000000"/>
                          </a:solidFill>
                          <a:effectLst/>
                          <a:latin typeface="Arial" panose="020B0604020202020204" pitchFamily="34" charset="0"/>
                        </a:rPr>
                        <a:t>Funding Source:</a:t>
                      </a:r>
                    </a:p>
                  </a:txBody>
                  <a:tcPr marL="0" marR="0" marT="0" marB="0" anchor="b">
                    <a:lnL>
                      <a:noFill/>
                    </a:lnL>
                    <a:lnR>
                      <a:noFill/>
                    </a:lnR>
                    <a:lnT>
                      <a:noFill/>
                    </a:lnT>
                    <a:lnB>
                      <a:noFill/>
                    </a:lnB>
                    <a:solidFill>
                      <a:srgbClr val="C0C0C0"/>
                    </a:solidFill>
                  </a:tcPr>
                </a:tc>
                <a:tc hMerge="1">
                  <a:txBody>
                    <a:bodyPr/>
                    <a:lstStyle/>
                    <a:p>
                      <a:endParaRPr lang="en-US"/>
                    </a:p>
                  </a:txBody>
                  <a:tcPr/>
                </a:tc>
                <a:tc gridSpan="2">
                  <a:txBody>
                    <a:bodyPr/>
                    <a:lstStyle/>
                    <a:p>
                      <a:pPr algn="l" fontAlgn="b"/>
                      <a:r>
                        <a:rPr lang="en-US" sz="600" b="0" i="0" u="none" strike="noStrike">
                          <a:solidFill>
                            <a:srgbClr val="000000"/>
                          </a:solidFill>
                          <a:effectLst/>
                          <a:latin typeface="Arial" panose="020B0604020202020204" pitchFamily="34" charset="0"/>
                        </a:rPr>
                        <a:t>Funding Source:</a:t>
                      </a:r>
                    </a:p>
                  </a:txBody>
                  <a:tcPr marL="0" marR="0" marT="0" marB="0" anchor="b">
                    <a:lnL>
                      <a:noFill/>
                    </a:lnL>
                    <a:lnR>
                      <a:noFill/>
                    </a:lnR>
                    <a:lnT>
                      <a:noFill/>
                    </a:lnT>
                    <a:lnB>
                      <a:noFill/>
                    </a:lnB>
                    <a:solidFill>
                      <a:srgbClr val="C0C0C0"/>
                    </a:solidFill>
                  </a:tcPr>
                </a:tc>
                <a:tc hMerge="1">
                  <a:txBody>
                    <a:bodyPr/>
                    <a:lstStyle/>
                    <a:p>
                      <a:endParaRPr lang="en-US"/>
                    </a:p>
                  </a:txBody>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extLst>
                  <a:ext uri="{0D108BD9-81ED-4DB2-BD59-A6C34878D82A}">
                    <a16:rowId xmlns:a16="http://schemas.microsoft.com/office/drawing/2014/main" xmlns="" val="3077864238"/>
                  </a:ext>
                </a:extLst>
              </a:tr>
              <a:tr h="107231">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SRF Loan B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SRF Loan A</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TSEP</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RRGL</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ctr" fontAlgn="b"/>
                      <a:r>
                        <a:rPr lang="en-US" sz="6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343306819"/>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r" fontAlgn="b"/>
                      <a:r>
                        <a:rPr lang="en-US" sz="600" b="0" i="0" u="none" strike="noStrike">
                          <a:solidFill>
                            <a:srgbClr val="000000"/>
                          </a:solidFill>
                          <a:effectLst/>
                          <a:latin typeface="Arial" panose="020B0604020202020204" pitchFamily="34" charset="0"/>
                        </a:rPr>
                        <a:t>12851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10/28/14</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$1,175.00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85551</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10/30/14</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$1,175.00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$1,175.00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067011217"/>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r" fontAlgn="b"/>
                      <a:r>
                        <a:rPr lang="en-US" sz="600" b="0" i="0" u="none" strike="noStrike">
                          <a:solidFill>
                            <a:srgbClr val="000000"/>
                          </a:solidFill>
                          <a:effectLst/>
                          <a:latin typeface="Arial" panose="020B0604020202020204" pitchFamily="34" charset="0"/>
                        </a:rPr>
                        <a:t>12662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09/24/14</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$8,803.29</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85551</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10/30/14</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$8,803.29</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$8,803.29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109637611"/>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r" fontAlgn="b"/>
                      <a:r>
                        <a:rPr lang="en-US" sz="600" b="0" i="0" u="none" strike="noStrike">
                          <a:solidFill>
                            <a:srgbClr val="000000"/>
                          </a:solidFill>
                          <a:effectLst/>
                          <a:latin typeface="Arial" panose="020B0604020202020204" pitchFamily="34" charset="0"/>
                        </a:rPr>
                        <a:t>12966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11/24/14</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$7,485.50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85748</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12/03/14</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$7,485.50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$7,485.50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37438005"/>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r" fontAlgn="b"/>
                      <a:r>
                        <a:rPr lang="en-US" sz="600" b="0" i="0" u="none" strike="noStrike">
                          <a:solidFill>
                            <a:srgbClr val="000000"/>
                          </a:solidFill>
                          <a:effectLst/>
                          <a:latin typeface="Arial" panose="020B0604020202020204" pitchFamily="34" charset="0"/>
                        </a:rPr>
                        <a:t>13110</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01/20/15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$6,167.00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86160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01/29/15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$6,167.00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$6,167.00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673952394"/>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r" fontAlgn="b"/>
                      <a:r>
                        <a:rPr lang="en-US" sz="600" b="0" i="0" u="none" strike="noStrike">
                          <a:solidFill>
                            <a:srgbClr val="000000"/>
                          </a:solidFill>
                          <a:effectLst/>
                          <a:latin typeface="Arial" panose="020B0604020202020204" pitchFamily="34" charset="0"/>
                        </a:rPr>
                        <a:t>13067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01/05/15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$12,181.25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86160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01/29/15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$12,181.25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$12,181.25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943830788"/>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r" fontAlgn="b"/>
                      <a:r>
                        <a:rPr lang="en-US" sz="600" b="0" i="0" u="none" strike="noStrike">
                          <a:solidFill>
                            <a:srgbClr val="000000"/>
                          </a:solidFill>
                          <a:effectLst/>
                          <a:latin typeface="Arial" panose="020B0604020202020204" pitchFamily="34" charset="0"/>
                        </a:rPr>
                        <a:t>13283</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03/02/15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$3,641.00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86586</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03/31/15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$3,641.00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$3,641.00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557612862"/>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13308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03/24/15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$4,459.00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86794</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04/30/15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$4,459.00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$4,459.00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242413096"/>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13444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04/23/15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$11,944.51</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86794</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04/30/15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$4,087.00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$7,857.51</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$11,944.51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553128368"/>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13562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05/21/15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$25,623.99</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87242</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07/01/15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$1,460.00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$24,163.99</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$25,623.99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800119427"/>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13667</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06/29/15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$31,474.30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87390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07/07/15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$7,948.84</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$23,525.46</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$31,474.30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134800479"/>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13946</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08/21/15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$27,765.35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87748</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08/31/15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$27,765.35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$27,765.35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40132182"/>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14049</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09/29/15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$21,712.90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88165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09/30/15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$21,712.90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$21,712.90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226364383"/>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14154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10/22/15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$21,433.50</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88477</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11/30/15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$21,433.50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$21,433.50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858553900"/>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14284</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11/25/15</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$33,281.81</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88607</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11/30/15</a:t>
                      </a: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$33,281.81</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$33,281.81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056658495"/>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15675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12/31/16</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$3,136.80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$3,136.80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$3,136.80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80178425"/>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15585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11/10/16</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$3,592.75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$3,592.75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$3,592.75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551568325"/>
                  </a:ext>
                </a:extLst>
              </a:tr>
              <a:tr h="107231">
                <a:tc>
                  <a:txBody>
                    <a:bodyPr/>
                    <a:lstStyle/>
                    <a:p>
                      <a:pPr algn="l" fontAlgn="b"/>
                      <a:r>
                        <a:rPr lang="en-US" sz="600" b="0" i="0" u="none" strike="noStrike">
                          <a:solidFill>
                            <a:srgbClr val="000000"/>
                          </a:solidFill>
                          <a:effectLst/>
                          <a:latin typeface="Arial" panose="020B0604020202020204" pitchFamily="34" charset="0"/>
                        </a:rPr>
                        <a:t>Crowley Fleck Attorney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801310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07/31/16</a:t>
                      </a:r>
                    </a:p>
                  </a:txBody>
                  <a:tcPr marL="0" marR="0" marT="0" marB="0" anchor="b">
                    <a:lnL>
                      <a:noFill/>
                    </a:lnL>
                    <a:lnR>
                      <a:noFill/>
                    </a:lnR>
                    <a:lnT>
                      <a:noFill/>
                    </a:lnT>
                    <a:lnB>
                      <a:noFill/>
                    </a:lnB>
                    <a:solidFill>
                      <a:srgbClr val="FFFFFF"/>
                    </a:solidFill>
                  </a:tcPr>
                </a:tc>
                <a:tc>
                  <a:txBody>
                    <a:bodyPr/>
                    <a:lstStyle/>
                    <a:p>
                      <a:pPr algn="r" fontAlgn="b"/>
                      <a:r>
                        <a:rPr lang="en-US" sz="600" b="0" i="0" u="none" strike="noStrike">
                          <a:solidFill>
                            <a:srgbClr val="0000FF"/>
                          </a:solidFill>
                          <a:effectLst/>
                          <a:latin typeface="Arial" panose="020B0604020202020204" pitchFamily="34" charset="0"/>
                        </a:rPr>
                        <a:t>$136.00</a:t>
                      </a:r>
                    </a:p>
                  </a:txBody>
                  <a:tcPr marL="0" marR="0" marT="0" marB="0" anchor="b">
                    <a:lnL>
                      <a:noFill/>
                    </a:lnL>
                    <a:lnR>
                      <a:noFill/>
                    </a:lnR>
                    <a:lnT>
                      <a:noFill/>
                    </a:lnT>
                    <a:lnB>
                      <a:noFill/>
                    </a:lnB>
                    <a:solidFill>
                      <a:srgbClr val="FFFFFF"/>
                    </a:solidFill>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$136.00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$136.00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753400847"/>
                  </a:ext>
                </a:extLst>
              </a:tr>
              <a:tr h="107231">
                <a:tc>
                  <a:txBody>
                    <a:bodyPr/>
                    <a:lstStyle/>
                    <a:p>
                      <a:pPr algn="l" fontAlgn="b"/>
                      <a:r>
                        <a:rPr lang="en-US" sz="600" b="0" i="0" u="none" strike="noStrike">
                          <a:solidFill>
                            <a:srgbClr val="000000"/>
                          </a:solidFill>
                          <a:effectLst/>
                          <a:latin typeface="Arial" panose="020B0604020202020204" pitchFamily="34" charset="0"/>
                        </a:rPr>
                        <a:t>Crowley Fleck Attorney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803570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08/31/16</a:t>
                      </a:r>
                    </a:p>
                  </a:txBody>
                  <a:tcPr marL="0" marR="0" marT="0" marB="0" anchor="b">
                    <a:lnL>
                      <a:noFill/>
                    </a:lnL>
                    <a:lnR>
                      <a:noFill/>
                    </a:lnR>
                    <a:lnT>
                      <a:noFill/>
                    </a:lnT>
                    <a:lnB>
                      <a:noFill/>
                    </a:lnB>
                    <a:solidFill>
                      <a:srgbClr val="FFFFFF"/>
                    </a:solidFill>
                  </a:tcPr>
                </a:tc>
                <a:tc>
                  <a:txBody>
                    <a:bodyPr/>
                    <a:lstStyle/>
                    <a:p>
                      <a:pPr algn="r" fontAlgn="b"/>
                      <a:r>
                        <a:rPr lang="en-US" sz="600" b="0" i="0" u="none" strike="noStrike">
                          <a:solidFill>
                            <a:srgbClr val="0000FF"/>
                          </a:solidFill>
                          <a:effectLst/>
                          <a:latin typeface="Arial" panose="020B0604020202020204" pitchFamily="34" charset="0"/>
                        </a:rPr>
                        <a:t>$68.00</a:t>
                      </a:r>
                    </a:p>
                  </a:txBody>
                  <a:tcPr marL="0" marR="0" marT="0" marB="0" anchor="b">
                    <a:lnL>
                      <a:noFill/>
                    </a:lnL>
                    <a:lnR>
                      <a:noFill/>
                    </a:lnR>
                    <a:lnT>
                      <a:noFill/>
                    </a:lnT>
                    <a:lnB>
                      <a:noFill/>
                    </a:lnB>
                    <a:solidFill>
                      <a:srgbClr val="FFFFFF"/>
                    </a:solidFill>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$68.00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$68.00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628388286"/>
                  </a:ext>
                </a:extLst>
              </a:tr>
              <a:tr h="107231">
                <a:tc>
                  <a:txBody>
                    <a:bodyPr/>
                    <a:lstStyle/>
                    <a:p>
                      <a:pPr algn="l" fontAlgn="b"/>
                      <a:r>
                        <a:rPr lang="en-US" sz="600" b="0" i="0" u="none" strike="noStrike">
                          <a:solidFill>
                            <a:srgbClr val="000000"/>
                          </a:solidFill>
                          <a:effectLst/>
                          <a:latin typeface="Arial" panose="020B0604020202020204" pitchFamily="34" charset="0"/>
                        </a:rPr>
                        <a:t>Crowley Fleck Attorney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805425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09/30/16</a:t>
                      </a:r>
                    </a:p>
                  </a:txBody>
                  <a:tcPr marL="0" marR="0" marT="0" marB="0" anchor="b">
                    <a:lnL>
                      <a:noFill/>
                    </a:lnL>
                    <a:lnR>
                      <a:noFill/>
                    </a:lnR>
                    <a:lnT>
                      <a:noFill/>
                    </a:lnT>
                    <a:lnB>
                      <a:noFill/>
                    </a:lnB>
                    <a:solidFill>
                      <a:srgbClr val="FFFFFF"/>
                    </a:solidFill>
                  </a:tcPr>
                </a:tc>
                <a:tc>
                  <a:txBody>
                    <a:bodyPr/>
                    <a:lstStyle/>
                    <a:p>
                      <a:pPr algn="r" fontAlgn="b"/>
                      <a:r>
                        <a:rPr lang="en-US" sz="600" b="0" i="0" u="none" strike="noStrike">
                          <a:solidFill>
                            <a:srgbClr val="0000FF"/>
                          </a:solidFill>
                          <a:effectLst/>
                          <a:latin typeface="Arial" panose="020B0604020202020204" pitchFamily="34" charset="0"/>
                        </a:rPr>
                        <a:t>$34.00</a:t>
                      </a:r>
                    </a:p>
                  </a:txBody>
                  <a:tcPr marL="0" marR="0" marT="0" marB="0" anchor="b">
                    <a:lnL>
                      <a:noFill/>
                    </a:lnL>
                    <a:lnR>
                      <a:noFill/>
                    </a:lnR>
                    <a:lnT>
                      <a:noFill/>
                    </a:lnT>
                    <a:lnB>
                      <a:noFill/>
                    </a:lnB>
                    <a:solidFill>
                      <a:srgbClr val="FFFFFF"/>
                    </a:solidFill>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$34.00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$34.00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9045651"/>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15785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01/23/17</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$4,125.62</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$4,125.62</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$4,125.62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747299625"/>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15898</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02/21/17</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$2,423.25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$2,423.25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$2,423.25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068635764"/>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16032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03/22/17</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$17,497.68</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$17,497.68</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$17,497.68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863614510"/>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16145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04/17/17</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$6,679.94</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$6,679.94</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$6,679.94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570380537"/>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16325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05/25/17</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$17,761.25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$17,761.25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$17,761.25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677062440"/>
                  </a:ext>
                </a:extLst>
              </a:tr>
              <a:tr h="107231">
                <a:tc>
                  <a:txBody>
                    <a:bodyPr/>
                    <a:lstStyle/>
                    <a:p>
                      <a:pPr algn="l" fontAlgn="b"/>
                      <a:r>
                        <a:rPr lang="en-US" sz="600" b="0" i="0" u="none" strike="noStrike">
                          <a:solidFill>
                            <a:srgbClr val="000000"/>
                          </a:solidFill>
                          <a:effectLst/>
                          <a:latin typeface="Arial" panose="020B0604020202020204" pitchFamily="34" charset="0"/>
                        </a:rPr>
                        <a:t>Great West Engineering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16372</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06/20/17</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$49,885.13</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$49,885.13</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$49,885.13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949908629"/>
                  </a:ext>
                </a:extLst>
              </a:tr>
              <a:tr h="107231">
                <a:tc>
                  <a:txBody>
                    <a:bodyPr/>
                    <a:lstStyle/>
                    <a:p>
                      <a:pPr algn="l" fontAlgn="b"/>
                      <a:r>
                        <a:rPr lang="en-US" sz="600" b="0" i="0" u="none" strike="noStrike">
                          <a:solidFill>
                            <a:srgbClr val="000000"/>
                          </a:solidFill>
                          <a:effectLst/>
                          <a:latin typeface="Arial" panose="020B0604020202020204" pitchFamily="34" charset="0"/>
                        </a:rPr>
                        <a:t>Crowley Fleck Attorney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815745</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02/23/17</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$4,915.00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$4,815.00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$100.00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$4,915.00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162952911"/>
                  </a:ext>
                </a:extLst>
              </a:tr>
              <a:tr h="107231">
                <a:tc>
                  <a:txBody>
                    <a:bodyPr/>
                    <a:lstStyle/>
                    <a:p>
                      <a:pPr algn="l" fontAlgn="b"/>
                      <a:r>
                        <a:rPr lang="en-US" sz="600" b="0" i="0" u="none" strike="noStrike">
                          <a:solidFill>
                            <a:srgbClr val="000000"/>
                          </a:solidFill>
                          <a:effectLst/>
                          <a:latin typeface="Arial" panose="020B0604020202020204" pitchFamily="34" charset="0"/>
                        </a:rPr>
                        <a:t>COP Construction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r" fontAlgn="b"/>
                      <a:r>
                        <a:rPr lang="en-US" sz="6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07/18/17</a:t>
                      </a: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$531,075.65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$399,900.00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$131,175.65</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$531,075.65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4266519075"/>
                  </a:ext>
                </a:extLst>
              </a:tr>
              <a:tr h="107231">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297969276"/>
                  </a:ext>
                </a:extLst>
              </a:tr>
              <a:tr h="107231">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879216058"/>
                  </a:ext>
                </a:extLst>
              </a:tr>
              <a:tr h="107231">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970850146"/>
                  </a:ext>
                </a:extLst>
              </a:tr>
              <a:tr h="107231">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99164997"/>
                  </a:ext>
                </a:extLst>
              </a:tr>
              <a:tr h="107231">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effectLst/>
                          <a:latin typeface="Arial" panose="020B060402020202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FF"/>
                          </a:solidFill>
                          <a:effectLst/>
                          <a:latin typeface="Arial" panose="020B060402020202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3083192619"/>
                  </a:ext>
                </a:extLst>
              </a:tr>
              <a:tr h="124996">
                <a:tc gridSpan="2">
                  <a:txBody>
                    <a:bodyPr/>
                    <a:lstStyle/>
                    <a:p>
                      <a:pPr algn="l" fontAlgn="b"/>
                      <a:r>
                        <a:rPr lang="en-US" sz="400" b="0" i="0" u="none" strike="noStrike">
                          <a:solidFill>
                            <a:srgbClr val="000000"/>
                          </a:solidFill>
                          <a:effectLst/>
                          <a:latin typeface="Arial" panose="020B0604020202020204" pitchFamily="34" charset="0"/>
                        </a:rPr>
                        <a:t>Copy and submit to the applicable funding agency with each drawdown request.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600" b="1" i="0" u="none" strike="noStrike">
                          <a:solidFill>
                            <a:srgbClr val="000000"/>
                          </a:solidFill>
                          <a:effectLst/>
                          <a:latin typeface="Arial" panose="020B0604020202020204" pitchFamily="34" charset="0"/>
                        </a:rPr>
                        <a:t>TOTALS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FF"/>
                          </a:solidFill>
                          <a:effectLst/>
                          <a:latin typeface="Arial" panose="020B0604020202020204" pitchFamily="34" charset="0"/>
                        </a:rPr>
                        <a:t>$858,479.47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$232,303.82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600" b="0" i="0" u="none" strike="noStrike" dirty="0">
                          <a:solidFill>
                            <a:srgbClr val="000000"/>
                          </a:solidFill>
                          <a:effectLst/>
                          <a:latin typeface="Arial" panose="020B0604020202020204" pitchFamily="34" charset="0"/>
                        </a:rPr>
                        <a:t>$400,000.00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$131,175.65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Arial" panose="020B0604020202020204" pitchFamily="34" charset="0"/>
                        </a:rPr>
                        <a:t>$95,000.00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dirty="0">
                          <a:solidFill>
                            <a:srgbClr val="0000FF"/>
                          </a:solidFill>
                          <a:effectLst/>
                          <a:latin typeface="Arial" panose="020B0604020202020204" pitchFamily="34" charset="0"/>
                        </a:rPr>
                        <a:t>$858,479.47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204584401"/>
                  </a:ext>
                </a:extLst>
              </a:tr>
            </a:tbl>
          </a:graphicData>
        </a:graphic>
      </p:graphicFrame>
    </p:spTree>
    <p:extLst>
      <p:ext uri="{BB962C8B-B14F-4D97-AF65-F5344CB8AC3E}">
        <p14:creationId xmlns:p14="http://schemas.microsoft.com/office/powerpoint/2010/main" val="1946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57200"/>
            <a:ext cx="78799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rPr>
              <a:t>Summary of Co Funding Goals</a:t>
            </a:r>
            <a:r>
              <a:rPr lang="en-US" u="sng" dirty="0">
                <a:latin typeface="Calibri" panose="020F0502020204030204" pitchFamily="34" charset="0"/>
              </a:rPr>
              <a:t> </a:t>
            </a:r>
          </a:p>
        </p:txBody>
      </p:sp>
      <p:sp>
        <p:nvSpPr>
          <p:cNvPr id="3" name="TextBox 2"/>
          <p:cNvSpPr txBox="1"/>
          <p:nvPr/>
        </p:nvSpPr>
        <p:spPr>
          <a:xfrm>
            <a:off x="761999" y="1479884"/>
            <a:ext cx="7803777" cy="3970318"/>
          </a:xfrm>
          <a:prstGeom prst="rect">
            <a:avLst/>
          </a:prstGeom>
          <a:noFill/>
        </p:spPr>
        <p:txBody>
          <a:bodyPr wrap="square" rtlCol="0">
            <a:spAutoFit/>
          </a:bodyPr>
          <a:lstStyle/>
          <a:p>
            <a:pPr marL="342900" indent="-342900">
              <a:lnSpc>
                <a:spcPct val="150000"/>
              </a:lnSpc>
              <a:buAutoNum type="arabicParenR"/>
            </a:pPr>
            <a:r>
              <a:rPr lang="en-US" sz="2800" dirty="0">
                <a:latin typeface="Arial" panose="020B0604020202020204" pitchFamily="34" charset="0"/>
                <a:cs typeface="Arial" panose="020B0604020202020204" pitchFamily="34" charset="0"/>
              </a:rPr>
              <a:t> By working together, we can get more done.</a:t>
            </a:r>
          </a:p>
          <a:p>
            <a:pPr marL="342900" indent="-342900">
              <a:lnSpc>
                <a:spcPct val="150000"/>
              </a:lnSpc>
              <a:buAutoNum type="arabicParenR"/>
            </a:pPr>
            <a:r>
              <a:rPr lang="en-US" sz="2800" dirty="0">
                <a:latin typeface="Arial" panose="020B0604020202020204" pitchFamily="34" charset="0"/>
                <a:cs typeface="Arial" panose="020B0604020202020204" pitchFamily="34" charset="0"/>
              </a:rPr>
              <a:t> Combine resources to fund expensive          projects.</a:t>
            </a:r>
          </a:p>
          <a:p>
            <a:pPr marL="342900" indent="-342900">
              <a:lnSpc>
                <a:spcPct val="150000"/>
              </a:lnSpc>
              <a:buAutoNum type="arabicParenR"/>
            </a:pPr>
            <a:r>
              <a:rPr lang="en-US" sz="2800" dirty="0">
                <a:latin typeface="Arial" panose="020B0604020202020204" pitchFamily="34" charset="0"/>
                <a:cs typeface="Arial" panose="020B0604020202020204" pitchFamily="34" charset="0"/>
              </a:rPr>
              <a:t> Solve enforcement problems.</a:t>
            </a:r>
          </a:p>
          <a:p>
            <a:pPr marL="342900" indent="-342900">
              <a:lnSpc>
                <a:spcPct val="150000"/>
              </a:lnSpc>
              <a:buAutoNum type="arabicParenR"/>
            </a:pPr>
            <a:r>
              <a:rPr lang="en-US" sz="2800" dirty="0">
                <a:latin typeface="Arial" panose="020B0604020202020204" pitchFamily="34" charset="0"/>
                <a:cs typeface="Arial" panose="020B0604020202020204" pitchFamily="34" charset="0"/>
              </a:rPr>
              <a:t> Work with technical providers to help provide  support for the communities.</a:t>
            </a:r>
          </a:p>
        </p:txBody>
      </p:sp>
    </p:spTree>
    <p:extLst>
      <p:ext uri="{BB962C8B-B14F-4D97-AF65-F5344CB8AC3E}">
        <p14:creationId xmlns:p14="http://schemas.microsoft.com/office/powerpoint/2010/main" val="381439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600200"/>
            <a:ext cx="7543800" cy="3886200"/>
          </a:xfrm>
        </p:spPr>
        <p:txBody>
          <a:bodyPr>
            <a:normAutofit fontScale="25000" lnSpcReduction="20000"/>
          </a:bodyPr>
          <a:lstStyle/>
          <a:p>
            <a:pPr marL="514350" indent="-514350" algn="l">
              <a:lnSpc>
                <a:spcPct val="220000"/>
              </a:lnSpc>
              <a:buAutoNum type="alphaUcParenR"/>
            </a:pPr>
            <a:r>
              <a:rPr lang="en-US" sz="11200" dirty="0">
                <a:solidFill>
                  <a:schemeClr val="tx1"/>
                </a:solidFill>
                <a:latin typeface="Arial" panose="020B0604020202020204" pitchFamily="34" charset="0"/>
                <a:cs typeface="Arial" panose="020B0604020202020204" pitchFamily="34" charset="0"/>
              </a:rPr>
              <a:t>Provide Health and Safety for communities</a:t>
            </a:r>
          </a:p>
          <a:p>
            <a:pPr marL="514350" indent="-514350" algn="l">
              <a:lnSpc>
                <a:spcPct val="220000"/>
              </a:lnSpc>
              <a:buAutoNum type="alphaUcParenR"/>
            </a:pPr>
            <a:r>
              <a:rPr lang="en-US" sz="11200" dirty="0">
                <a:solidFill>
                  <a:schemeClr val="tx1"/>
                </a:solidFill>
                <a:latin typeface="Arial" panose="020B0604020202020204" pitchFamily="34" charset="0"/>
                <a:cs typeface="Arial" panose="020B0604020202020204" pitchFamily="34" charset="0"/>
              </a:rPr>
              <a:t>Working to better the environment</a:t>
            </a:r>
          </a:p>
          <a:p>
            <a:pPr marL="514350" indent="-514350" algn="l">
              <a:lnSpc>
                <a:spcPct val="220000"/>
              </a:lnSpc>
              <a:buAutoNum type="alphaUcParenR"/>
            </a:pPr>
            <a:r>
              <a:rPr lang="en-US" sz="11200" dirty="0">
                <a:solidFill>
                  <a:schemeClr val="tx1"/>
                </a:solidFill>
                <a:latin typeface="Arial" panose="020B0604020202020204" pitchFamily="34" charset="0"/>
                <a:cs typeface="Arial" panose="020B0604020202020204" pitchFamily="34" charset="0"/>
              </a:rPr>
              <a:t>Economic Benefits – Jobs</a:t>
            </a:r>
          </a:p>
          <a:p>
            <a:pPr marL="514350" indent="-514350" algn="l">
              <a:lnSpc>
                <a:spcPct val="220000"/>
              </a:lnSpc>
              <a:buAutoNum type="alphaUcParenR"/>
            </a:pPr>
            <a:r>
              <a:rPr lang="en-US" sz="11200" dirty="0">
                <a:solidFill>
                  <a:schemeClr val="tx1"/>
                </a:solidFill>
                <a:latin typeface="Arial" panose="020B0604020202020204" pitchFamily="34" charset="0"/>
                <a:cs typeface="Arial" panose="020B0604020202020204" pitchFamily="34" charset="0"/>
              </a:rPr>
              <a:t>Solve problems</a:t>
            </a:r>
          </a:p>
          <a:p>
            <a:endParaRPr lang="en-US" dirty="0"/>
          </a:p>
        </p:txBody>
      </p:sp>
      <p:sp>
        <p:nvSpPr>
          <p:cNvPr id="4" name="Title 1"/>
          <p:cNvSpPr txBox="1">
            <a:spLocks/>
          </p:cNvSpPr>
          <p:nvPr/>
        </p:nvSpPr>
        <p:spPr>
          <a:xfrm>
            <a:off x="685800" y="457200"/>
            <a:ext cx="78799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rPr>
              <a:t>Community Benefit</a:t>
            </a:r>
            <a:r>
              <a:rPr lang="en-US" u="sng" dirty="0">
                <a:latin typeface="Calibri" panose="020F0502020204030204" pitchFamily="34" charset="0"/>
              </a:rPr>
              <a:t> </a:t>
            </a:r>
          </a:p>
        </p:txBody>
      </p:sp>
    </p:spTree>
    <p:extLst>
      <p:ext uri="{BB962C8B-B14F-4D97-AF65-F5344CB8AC3E}">
        <p14:creationId xmlns:p14="http://schemas.microsoft.com/office/powerpoint/2010/main" val="42056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1AF12-A360-4DDC-82F9-8C2F554F0B06}"/>
              </a:ext>
            </a:extLst>
          </p:cNvPr>
          <p:cNvSpPr>
            <a:spLocks noGrp="1"/>
          </p:cNvSpPr>
          <p:nvPr>
            <p:ph type="title"/>
          </p:nvPr>
        </p:nvSpPr>
        <p:spPr/>
        <p:txBody>
          <a:bodyPr>
            <a:normAutofit fontScale="90000"/>
          </a:bodyPr>
          <a:lstStyle/>
          <a:p>
            <a:r>
              <a:rPr lang="en-US" sz="2800" dirty="0"/>
              <a:t>Wastewater Systems</a:t>
            </a:r>
            <a:br>
              <a:rPr lang="en-US" sz="2800" dirty="0"/>
            </a:br>
            <a:r>
              <a:rPr lang="en-US" sz="2800" dirty="0"/>
              <a:t>State Revolving Loan Fund Projects Closed </a:t>
            </a:r>
            <a:br>
              <a:rPr lang="en-US" sz="2800" dirty="0"/>
            </a:br>
            <a:r>
              <a:rPr lang="en-US" sz="2800" dirty="0"/>
              <a:t>FY 2016</a:t>
            </a:r>
          </a:p>
        </p:txBody>
      </p:sp>
      <p:graphicFrame>
        <p:nvGraphicFramePr>
          <p:cNvPr id="4" name="Content Placeholder 3">
            <a:extLst>
              <a:ext uri="{FF2B5EF4-FFF2-40B4-BE49-F238E27FC236}">
                <a16:creationId xmlns:a16="http://schemas.microsoft.com/office/drawing/2014/main" xmlns="" id="{9446D8A0-0F28-4DA6-9858-DF7A206B07CA}"/>
              </a:ext>
            </a:extLst>
          </p:cNvPr>
          <p:cNvGraphicFramePr>
            <a:graphicFrameLocks noGrp="1"/>
          </p:cNvGraphicFramePr>
          <p:nvPr>
            <p:ph idx="1"/>
          </p:nvPr>
        </p:nvGraphicFramePr>
        <p:xfrm>
          <a:off x="457200" y="2381856"/>
          <a:ext cx="8229599" cy="2962650"/>
        </p:xfrm>
        <a:graphic>
          <a:graphicData uri="http://schemas.openxmlformats.org/drawingml/2006/table">
            <a:tbl>
              <a:tblPr/>
              <a:tblGrid>
                <a:gridCol w="1202788">
                  <a:extLst>
                    <a:ext uri="{9D8B030D-6E8A-4147-A177-3AD203B41FA5}">
                      <a16:colId xmlns:a16="http://schemas.microsoft.com/office/drawing/2014/main" xmlns="" val="3167394456"/>
                    </a:ext>
                  </a:extLst>
                </a:gridCol>
                <a:gridCol w="578785">
                  <a:extLst>
                    <a:ext uri="{9D8B030D-6E8A-4147-A177-3AD203B41FA5}">
                      <a16:colId xmlns:a16="http://schemas.microsoft.com/office/drawing/2014/main" xmlns="" val="714397700"/>
                    </a:ext>
                  </a:extLst>
                </a:gridCol>
                <a:gridCol w="560698">
                  <a:extLst>
                    <a:ext uri="{9D8B030D-6E8A-4147-A177-3AD203B41FA5}">
                      <a16:colId xmlns:a16="http://schemas.microsoft.com/office/drawing/2014/main" xmlns="" val="1961632823"/>
                    </a:ext>
                  </a:extLst>
                </a:gridCol>
                <a:gridCol w="461219">
                  <a:extLst>
                    <a:ext uri="{9D8B030D-6E8A-4147-A177-3AD203B41FA5}">
                      <a16:colId xmlns:a16="http://schemas.microsoft.com/office/drawing/2014/main" xmlns="" val="1484818546"/>
                    </a:ext>
                  </a:extLst>
                </a:gridCol>
                <a:gridCol w="452176">
                  <a:extLst>
                    <a:ext uri="{9D8B030D-6E8A-4147-A177-3AD203B41FA5}">
                      <a16:colId xmlns:a16="http://schemas.microsoft.com/office/drawing/2014/main" xmlns="" val="1287765153"/>
                    </a:ext>
                  </a:extLst>
                </a:gridCol>
                <a:gridCol w="605916">
                  <a:extLst>
                    <a:ext uri="{9D8B030D-6E8A-4147-A177-3AD203B41FA5}">
                      <a16:colId xmlns:a16="http://schemas.microsoft.com/office/drawing/2014/main" xmlns="" val="1667525448"/>
                    </a:ext>
                  </a:extLst>
                </a:gridCol>
                <a:gridCol w="533567">
                  <a:extLst>
                    <a:ext uri="{9D8B030D-6E8A-4147-A177-3AD203B41FA5}">
                      <a16:colId xmlns:a16="http://schemas.microsoft.com/office/drawing/2014/main" xmlns="" val="2357606810"/>
                    </a:ext>
                  </a:extLst>
                </a:gridCol>
                <a:gridCol w="524524">
                  <a:extLst>
                    <a:ext uri="{9D8B030D-6E8A-4147-A177-3AD203B41FA5}">
                      <a16:colId xmlns:a16="http://schemas.microsoft.com/office/drawing/2014/main" xmlns="" val="2549999426"/>
                    </a:ext>
                  </a:extLst>
                </a:gridCol>
                <a:gridCol w="533567">
                  <a:extLst>
                    <a:ext uri="{9D8B030D-6E8A-4147-A177-3AD203B41FA5}">
                      <a16:colId xmlns:a16="http://schemas.microsoft.com/office/drawing/2014/main" xmlns="" val="3863842819"/>
                    </a:ext>
                  </a:extLst>
                </a:gridCol>
                <a:gridCol w="452176">
                  <a:extLst>
                    <a:ext uri="{9D8B030D-6E8A-4147-A177-3AD203B41FA5}">
                      <a16:colId xmlns:a16="http://schemas.microsoft.com/office/drawing/2014/main" xmlns="" val="1700853642"/>
                    </a:ext>
                  </a:extLst>
                </a:gridCol>
                <a:gridCol w="633046">
                  <a:extLst>
                    <a:ext uri="{9D8B030D-6E8A-4147-A177-3AD203B41FA5}">
                      <a16:colId xmlns:a16="http://schemas.microsoft.com/office/drawing/2014/main" xmlns="" val="699474027"/>
                    </a:ext>
                  </a:extLst>
                </a:gridCol>
                <a:gridCol w="515480">
                  <a:extLst>
                    <a:ext uri="{9D8B030D-6E8A-4147-A177-3AD203B41FA5}">
                      <a16:colId xmlns:a16="http://schemas.microsoft.com/office/drawing/2014/main" xmlns="" val="353794559"/>
                    </a:ext>
                  </a:extLst>
                </a:gridCol>
                <a:gridCol w="488350">
                  <a:extLst>
                    <a:ext uri="{9D8B030D-6E8A-4147-A177-3AD203B41FA5}">
                      <a16:colId xmlns:a16="http://schemas.microsoft.com/office/drawing/2014/main" xmlns="" val="3245569387"/>
                    </a:ext>
                  </a:extLst>
                </a:gridCol>
                <a:gridCol w="687307">
                  <a:extLst>
                    <a:ext uri="{9D8B030D-6E8A-4147-A177-3AD203B41FA5}">
                      <a16:colId xmlns:a16="http://schemas.microsoft.com/office/drawing/2014/main" xmlns="" val="2899687185"/>
                    </a:ext>
                  </a:extLst>
                </a:gridCol>
              </a:tblGrid>
              <a:tr h="542611">
                <a:tc>
                  <a:txBody>
                    <a:bodyPr/>
                    <a:lstStyle/>
                    <a:p>
                      <a:pPr algn="l" fontAlgn="b"/>
                      <a:r>
                        <a:rPr lang="en-US" sz="600" b="1" i="0" u="none" strike="noStrike">
                          <a:solidFill>
                            <a:srgbClr val="000000"/>
                          </a:solidFill>
                          <a:effectLst/>
                          <a:latin typeface="Arial" panose="020B0604020202020204" pitchFamily="34" charset="0"/>
                        </a:rPr>
                        <a:t>PROJECT NAME</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COUNTY</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TOTAL PROJECT COST</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RRGL STATE GRANT</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TSEP</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STATE GRANT</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SRF FORGIVEN</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LOAN REGULAR SRF</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RURAL</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DEV</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GRANT</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RURAL</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DEV</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LOAN</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FEDERAL ARMY</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CORP</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WRDA</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COMMUNITY FUNDS LOCAL</a:t>
                      </a:r>
                    </a:p>
                  </a:txBody>
                  <a:tcPr marL="5426" marR="5426" marT="5426" marB="0" anchor="b">
                    <a:lnL>
                      <a:noFill/>
                    </a:lnL>
                    <a:lnR>
                      <a:noFill/>
                    </a:lnR>
                    <a:lnT>
                      <a:noFill/>
                    </a:lnT>
                    <a:lnB>
                      <a:noFill/>
                    </a:lnB>
                  </a:tcPr>
                </a:tc>
                <a:tc>
                  <a:txBody>
                    <a:bodyPr/>
                    <a:lstStyle/>
                    <a:p>
                      <a:pPr algn="ctr" fontAlgn="b"/>
                      <a:r>
                        <a:rPr lang="en-US" sz="600" b="1" i="0" u="none" strike="noStrike">
                          <a:solidFill>
                            <a:srgbClr val="000000"/>
                          </a:solidFill>
                          <a:effectLst/>
                          <a:latin typeface="Arial" panose="020B0604020202020204" pitchFamily="34" charset="0"/>
                        </a:rPr>
                        <a:t>COAL</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TAX</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LOAN</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WDL</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US FEDERAL FOREST LEGACY</a:t>
                      </a:r>
                      <a:br>
                        <a:rPr lang="en-US" sz="600" b="1" i="0" u="none" strike="noStrike">
                          <a:solidFill>
                            <a:srgbClr val="000000"/>
                          </a:solidFill>
                          <a:effectLst/>
                          <a:latin typeface="Arial" panose="020B0604020202020204" pitchFamily="34" charset="0"/>
                        </a:rPr>
                      </a:br>
                      <a:r>
                        <a:rPr lang="en-US" sz="600" b="1" i="0" u="none" strike="noStrike">
                          <a:solidFill>
                            <a:srgbClr val="000000"/>
                          </a:solidFill>
                          <a:effectLst/>
                          <a:latin typeface="Arial" panose="020B0604020202020204" pitchFamily="34" charset="0"/>
                        </a:rPr>
                        <a:t>GRANT</a:t>
                      </a: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HABITAT CONSERVATION GRANT</a:t>
                      </a:r>
                    </a:p>
                  </a:txBody>
                  <a:tcPr marL="5426" marR="5426" marT="5426" marB="0" anchor="b">
                    <a:lnL>
                      <a:noFill/>
                    </a:lnL>
                    <a:lnR>
                      <a:noFill/>
                    </a:lnR>
                    <a:lnT>
                      <a:noFill/>
                    </a:lnT>
                    <a:lnB>
                      <a:noFill/>
                    </a:lnB>
                  </a:tcPr>
                </a:tc>
                <a:extLst>
                  <a:ext uri="{0D108BD9-81ED-4DB2-BD59-A6C34878D82A}">
                    <a16:rowId xmlns:a16="http://schemas.microsoft.com/office/drawing/2014/main" xmlns="" val="3939474469"/>
                  </a:ext>
                </a:extLst>
              </a:tr>
              <a:tr h="119374">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ctr" fontAlgn="b"/>
                      <a:endParaRPr lang="en-US" sz="7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2475463173"/>
                  </a:ext>
                </a:extLst>
              </a:tr>
              <a:tr h="119374">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2717450678"/>
                  </a:ext>
                </a:extLst>
              </a:tr>
              <a:tr h="119374">
                <a:tc>
                  <a:txBody>
                    <a:bodyPr/>
                    <a:lstStyle/>
                    <a:p>
                      <a:pPr algn="l" fontAlgn="b"/>
                      <a:r>
                        <a:rPr lang="en-US" sz="700" b="0" i="0" u="none" strike="noStrike">
                          <a:solidFill>
                            <a:srgbClr val="000000"/>
                          </a:solidFill>
                          <a:effectLst/>
                          <a:latin typeface="Arial" panose="020B0604020202020204" pitchFamily="34" charset="0"/>
                        </a:rPr>
                        <a:t>Wastewater Collection </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Teton</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$2,728,000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$2,728,000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2710307545"/>
                  </a:ext>
                </a:extLst>
              </a:tr>
              <a:tr h="119374">
                <a:tc>
                  <a:txBody>
                    <a:bodyPr/>
                    <a:lstStyle/>
                    <a:p>
                      <a:pPr algn="l" fontAlgn="b"/>
                      <a:r>
                        <a:rPr lang="en-US" sz="700" b="0" i="0" u="none" strike="noStrike">
                          <a:solidFill>
                            <a:srgbClr val="000000"/>
                          </a:solidFill>
                          <a:effectLst/>
                          <a:latin typeface="Arial" panose="020B0604020202020204" pitchFamily="34" charset="0"/>
                        </a:rPr>
                        <a:t>Wastewater lines</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Stillwater</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$1,965,644</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$1,904,000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$61,644</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3402119742"/>
                  </a:ext>
                </a:extLst>
              </a:tr>
              <a:tr h="119374">
                <a:tc>
                  <a:txBody>
                    <a:bodyPr/>
                    <a:lstStyle/>
                    <a:p>
                      <a:pPr algn="l" fontAlgn="b"/>
                      <a:r>
                        <a:rPr lang="en-US" sz="700" b="0" i="0" u="none" strike="noStrike">
                          <a:solidFill>
                            <a:srgbClr val="000000"/>
                          </a:solidFill>
                          <a:effectLst/>
                          <a:latin typeface="Arial" panose="020B0604020202020204" pitchFamily="34" charset="0"/>
                        </a:rPr>
                        <a:t>Wastewater Phase 2-BAN</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Roosevelt</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$6,793,515</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$400,000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$2,847,000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$2,683,000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$674,000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$143,485</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1301172850"/>
                  </a:ext>
                </a:extLst>
              </a:tr>
              <a:tr h="119374">
                <a:tc>
                  <a:txBody>
                    <a:bodyPr/>
                    <a:lstStyle/>
                    <a:p>
                      <a:pPr algn="l" fontAlgn="b"/>
                      <a:r>
                        <a:rPr lang="en-US" sz="700" b="0" i="0" u="none" strike="noStrike">
                          <a:solidFill>
                            <a:srgbClr val="000000"/>
                          </a:solidFill>
                          <a:effectLst/>
                          <a:latin typeface="Arial" panose="020B0604020202020204" pitchFamily="34" charset="0"/>
                        </a:rPr>
                        <a:t>Extend Lines</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Lincoln</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$861,500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$215,500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$646,000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599353342"/>
                  </a:ext>
                </a:extLst>
              </a:tr>
              <a:tr h="119374">
                <a:tc>
                  <a:txBody>
                    <a:bodyPr/>
                    <a:lstStyle/>
                    <a:p>
                      <a:pPr algn="l" fontAlgn="b"/>
                      <a:r>
                        <a:rPr lang="en-US" sz="700" b="0" i="0" u="none" strike="noStrike">
                          <a:solidFill>
                            <a:srgbClr val="000000"/>
                          </a:solidFill>
                          <a:effectLst/>
                          <a:latin typeface="Arial" panose="020B0604020202020204" pitchFamily="34" charset="0"/>
                        </a:rPr>
                        <a:t>Storm Sewer - RSID</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Lake</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$1,316,860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$100,000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$1,203,860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$13,000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339245032"/>
                  </a:ext>
                </a:extLst>
              </a:tr>
              <a:tr h="238749">
                <a:tc>
                  <a:txBody>
                    <a:bodyPr/>
                    <a:lstStyle/>
                    <a:p>
                      <a:pPr algn="l" fontAlgn="b"/>
                      <a:r>
                        <a:rPr lang="en-US" sz="700" b="0" i="0" u="none" strike="noStrike">
                          <a:solidFill>
                            <a:srgbClr val="000000"/>
                          </a:solidFill>
                          <a:effectLst/>
                          <a:latin typeface="Arial" panose="020B0604020202020204" pitchFamily="34" charset="0"/>
                        </a:rPr>
                        <a:t>Wastewater System Acquisition</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Gallatin</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$23,081,000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$9,300,000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$10,640,000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$81,000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$3,060,000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2180129794"/>
                  </a:ext>
                </a:extLst>
              </a:tr>
              <a:tr h="119374">
                <a:tc>
                  <a:txBody>
                    <a:bodyPr/>
                    <a:lstStyle/>
                    <a:p>
                      <a:pPr algn="l" fontAlgn="b"/>
                      <a:r>
                        <a:rPr lang="en-US" sz="700" b="0" i="0" u="none" strike="noStrike">
                          <a:solidFill>
                            <a:srgbClr val="000000"/>
                          </a:solidFill>
                          <a:effectLst/>
                          <a:latin typeface="Arial" panose="020B0604020202020204" pitchFamily="34" charset="0"/>
                        </a:rPr>
                        <a:t>BANs and Loan WW Project</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Yellowstone</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$11,649,151</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$100,000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$750,000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$3,700,000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$1,890,380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$3,000,000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$2,208,771</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2164916280"/>
                  </a:ext>
                </a:extLst>
              </a:tr>
              <a:tr h="119374">
                <a:tc>
                  <a:txBody>
                    <a:bodyPr/>
                    <a:lstStyle/>
                    <a:p>
                      <a:pPr algn="l" fontAlgn="b"/>
                      <a:r>
                        <a:rPr lang="en-US" sz="700" b="0" i="0" u="none" strike="noStrike">
                          <a:solidFill>
                            <a:srgbClr val="000000"/>
                          </a:solidFill>
                          <a:effectLst/>
                          <a:latin typeface="Arial" panose="020B0604020202020204" pitchFamily="34" charset="0"/>
                        </a:rPr>
                        <a:t>Dewatering Project</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Missoula</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$970,000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$970,000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3329828278"/>
                  </a:ext>
                </a:extLst>
              </a:tr>
              <a:tr h="119374">
                <a:tc>
                  <a:txBody>
                    <a:bodyPr/>
                    <a:lstStyle/>
                    <a:p>
                      <a:pPr algn="l" fontAlgn="b"/>
                      <a:r>
                        <a:rPr lang="en-US" sz="700" b="0" i="0" u="none" strike="noStrike">
                          <a:solidFill>
                            <a:srgbClr val="000000"/>
                          </a:solidFill>
                          <a:effectLst/>
                          <a:latin typeface="Arial" panose="020B0604020202020204" pitchFamily="34" charset="0"/>
                        </a:rPr>
                        <a:t>Wastewater</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Richland</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$2,438,019</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$200,000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$832,000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$1,406,019</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2488586666"/>
                  </a:ext>
                </a:extLst>
              </a:tr>
              <a:tr h="119374">
                <a:tc>
                  <a:txBody>
                    <a:bodyPr/>
                    <a:lstStyle/>
                    <a:p>
                      <a:pPr algn="l" fontAlgn="b"/>
                      <a:r>
                        <a:rPr lang="en-US" sz="700" b="0" i="0" u="none" strike="noStrike">
                          <a:solidFill>
                            <a:srgbClr val="000000"/>
                          </a:solidFill>
                          <a:effectLst/>
                          <a:latin typeface="Arial" panose="020B0604020202020204" pitchFamily="34" charset="0"/>
                        </a:rPr>
                        <a:t>Wastewater Treatment</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L &amp; C County</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$4,441,000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$125,000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$500,000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$400,000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$3,416,000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3695293075"/>
                  </a:ext>
                </a:extLst>
              </a:tr>
              <a:tr h="119374">
                <a:tc>
                  <a:txBody>
                    <a:bodyPr/>
                    <a:lstStyle/>
                    <a:p>
                      <a:pPr algn="l" fontAlgn="b"/>
                      <a:r>
                        <a:rPr lang="en-US" sz="700" b="0" i="0" u="none" strike="noStrike">
                          <a:solidFill>
                            <a:srgbClr val="000000"/>
                          </a:solidFill>
                          <a:effectLst/>
                          <a:latin typeface="Arial" panose="020B0604020202020204" pitchFamily="34" charset="0"/>
                        </a:rPr>
                        <a:t>Sewer Lines Phase 2 Hwy 93</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Flathead</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$1,408,050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$960,000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$448,050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1239680424"/>
                  </a:ext>
                </a:extLst>
              </a:tr>
              <a:tr h="119374">
                <a:tc>
                  <a:txBody>
                    <a:bodyPr/>
                    <a:lstStyle/>
                    <a:p>
                      <a:pPr algn="l" fontAlgn="b"/>
                      <a:r>
                        <a:rPr lang="en-US" sz="700" b="0" i="0" u="none" strike="noStrike">
                          <a:solidFill>
                            <a:srgbClr val="000000"/>
                          </a:solidFill>
                          <a:effectLst/>
                          <a:latin typeface="Arial" panose="020B0604020202020204" pitchFamily="34" charset="0"/>
                        </a:rPr>
                        <a:t>Haskill Basin Conservation</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Flathead</a:t>
                      </a:r>
                    </a:p>
                  </a:txBody>
                  <a:tcPr marL="5426" marR="5426" marT="5426" marB="0" anchor="b">
                    <a:lnL>
                      <a:noFill/>
                    </a:lnL>
                    <a:lnR>
                      <a:noFill/>
                    </a:lnR>
                    <a:lnT>
                      <a:noFill/>
                    </a:lnT>
                    <a:lnB>
                      <a:noFill/>
                    </a:lnB>
                  </a:tcPr>
                </a:tc>
                <a:tc>
                  <a:txBody>
                    <a:bodyPr/>
                    <a:lstStyle/>
                    <a:p>
                      <a:pPr algn="l" fontAlgn="b"/>
                      <a:r>
                        <a:rPr lang="en-US" sz="700" b="0" i="0" u="none" strike="noStrike">
                          <a:solidFill>
                            <a:srgbClr val="000000"/>
                          </a:solidFill>
                          <a:effectLst/>
                          <a:latin typeface="Arial" panose="020B0604020202020204" pitchFamily="34" charset="0"/>
                        </a:rPr>
                        <a:t>$17,219,500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$8,219,500</a:t>
                      </a: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$7,000,000</a:t>
                      </a:r>
                    </a:p>
                  </a:txBody>
                  <a:tcPr marL="5426" marR="5426" marT="5426" marB="0" anchor="b">
                    <a:lnL>
                      <a:noFill/>
                    </a:lnL>
                    <a:lnR>
                      <a:noFill/>
                    </a:lnR>
                    <a:lnT>
                      <a:noFill/>
                    </a:lnT>
                    <a:lnB>
                      <a:noFill/>
                    </a:lnB>
                  </a:tcPr>
                </a:tc>
                <a:tc>
                  <a:txBody>
                    <a:bodyPr/>
                    <a:lstStyle/>
                    <a:p>
                      <a:pPr algn="r" fontAlgn="b"/>
                      <a:r>
                        <a:rPr lang="en-US" sz="700" b="0" i="0" u="none" strike="noStrike">
                          <a:solidFill>
                            <a:srgbClr val="000000"/>
                          </a:solidFill>
                          <a:effectLst/>
                          <a:latin typeface="Arial" panose="020B0604020202020204" pitchFamily="34" charset="0"/>
                        </a:rPr>
                        <a:t>$2,000,000</a:t>
                      </a:r>
                    </a:p>
                  </a:txBody>
                  <a:tcPr marL="5426" marR="5426" marT="5426" marB="0" anchor="b">
                    <a:lnL>
                      <a:noFill/>
                    </a:lnL>
                    <a:lnR>
                      <a:noFill/>
                    </a:lnR>
                    <a:lnT>
                      <a:noFill/>
                    </a:lnT>
                    <a:lnB>
                      <a:noFill/>
                    </a:lnB>
                  </a:tcPr>
                </a:tc>
                <a:extLst>
                  <a:ext uri="{0D108BD9-81ED-4DB2-BD59-A6C34878D82A}">
                    <a16:rowId xmlns:a16="http://schemas.microsoft.com/office/drawing/2014/main" xmlns="" val="1511669550"/>
                  </a:ext>
                </a:extLst>
              </a:tr>
              <a:tr h="103096">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1964484760"/>
                  </a:ext>
                </a:extLst>
              </a:tr>
              <a:tr h="103096">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307527189"/>
                  </a:ext>
                </a:extLst>
              </a:tr>
              <a:tr h="103096">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a:t>
                      </a: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4295228"/>
                  </a:ext>
                </a:extLst>
              </a:tr>
              <a:tr h="108522">
                <a:tc>
                  <a:txBody>
                    <a:bodyPr/>
                    <a:lstStyle/>
                    <a:p>
                      <a:pPr algn="l" fontAlgn="b"/>
                      <a:endParaRPr lang="en-US" sz="6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r>
                        <a:rPr lang="en-US" sz="600" b="1" i="0" u="none" strike="noStrike">
                          <a:solidFill>
                            <a:srgbClr val="000000"/>
                          </a:solidFill>
                          <a:effectLst/>
                          <a:latin typeface="Arial" panose="020B0604020202020204" pitchFamily="34" charset="0"/>
                        </a:rPr>
                        <a:t>Totals</a:t>
                      </a:r>
                    </a:p>
                  </a:txBody>
                  <a:tcPr marL="5426" marR="5426" marT="5426" marB="0" anchor="b">
                    <a:lnL>
                      <a:noFill/>
                    </a:lnL>
                    <a:lnR>
                      <a:noFill/>
                    </a:lnR>
                    <a:lnT>
                      <a:noFill/>
                    </a:lnT>
                    <a:lnB>
                      <a:noFill/>
                    </a:lnB>
                  </a:tcPr>
                </a:tc>
                <a:tc>
                  <a:txBody>
                    <a:bodyPr/>
                    <a:lstStyle/>
                    <a:p>
                      <a:pPr algn="r" fontAlgn="b"/>
                      <a:r>
                        <a:rPr lang="en-US" sz="600" b="1" i="0" u="none" strike="noStrike">
                          <a:solidFill>
                            <a:srgbClr val="000000"/>
                          </a:solidFill>
                          <a:effectLst/>
                          <a:latin typeface="Arial" panose="020B0604020202020204" pitchFamily="34" charset="0"/>
                        </a:rPr>
                        <a:t>$74,872,239</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$325,000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$1,250,000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$1,215,500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$36,726,360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$4,573,380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$14,314,000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$4,361,969</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$3,060,000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$7,000,000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solidFill>
                            <a:srgbClr val="000000"/>
                          </a:solidFill>
                          <a:effectLst/>
                          <a:latin typeface="Arial" panose="020B0604020202020204" pitchFamily="34" charset="0"/>
                        </a:rPr>
                        <a:t>$2,000,000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76668070"/>
                  </a:ext>
                </a:extLst>
              </a:tr>
              <a:tr h="108522">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ctr"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1" i="0" u="none" strike="noStrike">
                        <a:solidFill>
                          <a:srgbClr val="000000"/>
                        </a:solidFill>
                        <a:effectLst/>
                        <a:latin typeface="Arial" panose="020B0604020202020204" pitchFamily="34" charset="0"/>
                      </a:endParaRPr>
                    </a:p>
                  </a:txBody>
                  <a:tcPr marL="5426" marR="5426" marT="5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3009266550"/>
                  </a:ext>
                </a:extLst>
              </a:tr>
              <a:tr h="103096">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ctr" fontAlgn="b"/>
                      <a:r>
                        <a:rPr lang="en-US" sz="600" b="0" i="0" u="none" strike="noStrike">
                          <a:solidFill>
                            <a:srgbClr val="000000"/>
                          </a:solidFill>
                          <a:effectLst/>
                          <a:latin typeface="Arial" panose="020B0604020202020204" pitchFamily="34" charset="0"/>
                        </a:rPr>
                        <a:t> </a:t>
                      </a: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SRF TOTAL</a:t>
                      </a:r>
                    </a:p>
                  </a:txBody>
                  <a:tcPr marL="5426" marR="5426" marT="5426" marB="0" anchor="b">
                    <a:lnL>
                      <a:noFill/>
                    </a:lnL>
                    <a:lnR>
                      <a:noFill/>
                    </a:lnR>
                    <a:lnT>
                      <a:noFill/>
                    </a:lnT>
                    <a:lnB>
                      <a:noFill/>
                    </a:lnB>
                  </a:tcPr>
                </a:tc>
                <a:tc>
                  <a:txBody>
                    <a:bodyPr/>
                    <a:lstStyle/>
                    <a:p>
                      <a:pPr algn="r" fontAlgn="b"/>
                      <a:r>
                        <a:rPr lang="en-US" sz="600" b="0" i="0" u="none" strike="noStrike">
                          <a:solidFill>
                            <a:srgbClr val="000000"/>
                          </a:solidFill>
                          <a:effectLst/>
                          <a:latin typeface="Arial" panose="020B0604020202020204" pitchFamily="34" charset="0"/>
                        </a:rPr>
                        <a:t>$37,941,860</a:t>
                      </a:r>
                    </a:p>
                  </a:txBody>
                  <a:tcPr marL="5426" marR="5426" marT="5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26" marR="5426" marT="5426"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5426" marR="5426" marT="5426" marB="0" anchor="b">
                    <a:lnL>
                      <a:noFill/>
                    </a:lnL>
                    <a:lnR>
                      <a:noFill/>
                    </a:lnR>
                    <a:lnT>
                      <a:noFill/>
                    </a:lnT>
                    <a:lnB>
                      <a:noFill/>
                    </a:lnB>
                  </a:tcPr>
                </a:tc>
                <a:extLst>
                  <a:ext uri="{0D108BD9-81ED-4DB2-BD59-A6C34878D82A}">
                    <a16:rowId xmlns:a16="http://schemas.microsoft.com/office/drawing/2014/main" xmlns="" val="4115098772"/>
                  </a:ext>
                </a:extLst>
              </a:tr>
            </a:tbl>
          </a:graphicData>
        </a:graphic>
      </p:graphicFrame>
    </p:spTree>
    <p:extLst>
      <p:ext uri="{BB962C8B-B14F-4D97-AF65-F5344CB8AC3E}">
        <p14:creationId xmlns:p14="http://schemas.microsoft.com/office/powerpoint/2010/main" val="405031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n0469\AppData\Local\Microsoft\Windows\Temporary Internet Files\Content.Outlook\F3AT3ZVQ\DeniseC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09" y="757519"/>
            <a:ext cx="7933765" cy="5950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55692" y="921124"/>
            <a:ext cx="4930587" cy="830997"/>
          </a:xfrm>
          <a:prstGeom prst="rect">
            <a:avLst/>
          </a:prstGeom>
          <a:noFill/>
        </p:spPr>
        <p:txBody>
          <a:bodyPr wrap="square" rtlCol="0">
            <a:spAutoFit/>
          </a:bodyPr>
          <a:lstStyle/>
          <a:p>
            <a:pPr algn="ctr"/>
            <a:r>
              <a:rPr lang="en-US" sz="4800" dirty="0"/>
              <a:t>Montana</a:t>
            </a:r>
          </a:p>
        </p:txBody>
      </p:sp>
    </p:spTree>
    <p:extLst>
      <p:ext uri="{BB962C8B-B14F-4D97-AF65-F5344CB8AC3E}">
        <p14:creationId xmlns:p14="http://schemas.microsoft.com/office/powerpoint/2010/main" val="416988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200343A-A730-4F46-88E4-8848CDB60E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143000"/>
            <a:ext cx="6799568" cy="4525963"/>
          </a:xfrm>
        </p:spPr>
      </p:pic>
      <p:sp>
        <p:nvSpPr>
          <p:cNvPr id="2" name="Title 1">
            <a:extLst>
              <a:ext uri="{FF2B5EF4-FFF2-40B4-BE49-F238E27FC236}">
                <a16:creationId xmlns:a16="http://schemas.microsoft.com/office/drawing/2014/main" xmlns="" id="{CC008B5E-25CF-4A60-B701-ADBC6E36E57B}"/>
              </a:ext>
            </a:extLst>
          </p:cNvPr>
          <p:cNvSpPr>
            <a:spLocks noGrp="1"/>
          </p:cNvSpPr>
          <p:nvPr>
            <p:ph type="title"/>
          </p:nvPr>
        </p:nvSpPr>
        <p:spPr>
          <a:xfrm>
            <a:off x="1981200" y="1600200"/>
            <a:ext cx="5105400" cy="2895600"/>
          </a:xfrm>
          <a:noFill/>
        </p:spPr>
        <p:txBody>
          <a:bodyPr>
            <a:normAutofit/>
          </a:bodyPr>
          <a:lstStyle/>
          <a:p>
            <a:r>
              <a:rPr lang="en-US" sz="5400" dirty="0"/>
              <a:t>Together we can solve problems</a:t>
            </a:r>
          </a:p>
        </p:txBody>
      </p:sp>
    </p:spTree>
    <p:extLst>
      <p:ext uri="{BB962C8B-B14F-4D97-AF65-F5344CB8AC3E}">
        <p14:creationId xmlns:p14="http://schemas.microsoft.com/office/powerpoint/2010/main" val="163192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7882" y="75873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t>Montana’s Geography</a:t>
            </a:r>
          </a:p>
        </p:txBody>
      </p:sp>
      <p:sp>
        <p:nvSpPr>
          <p:cNvPr id="3" name="Content Placeholder 2"/>
          <p:cNvSpPr txBox="1">
            <a:spLocks/>
          </p:cNvSpPr>
          <p:nvPr/>
        </p:nvSpPr>
        <p:spPr>
          <a:xfrm>
            <a:off x="537882" y="2026024"/>
            <a:ext cx="8077200" cy="4267201"/>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685800" indent="-685800" algn="l">
              <a:buFont typeface="Arial" panose="020B0604020202020204" pitchFamily="34" charset="0"/>
              <a:buChar char="•"/>
            </a:pPr>
            <a:r>
              <a:rPr lang="en-US" sz="3600" dirty="0">
                <a:latin typeface="Calibri" panose="020F0502020204030204" pitchFamily="34" charset="0"/>
              </a:rPr>
              <a:t>650 Miles East to West </a:t>
            </a:r>
          </a:p>
          <a:p>
            <a:pPr marL="685800" indent="-685800" algn="l">
              <a:buFont typeface="Arial" panose="020B0604020202020204" pitchFamily="34" charset="0"/>
              <a:buChar char="•"/>
            </a:pPr>
            <a:r>
              <a:rPr lang="en-US" sz="3600" dirty="0">
                <a:latin typeface="Calibri" panose="020F0502020204030204" pitchFamily="34" charset="0"/>
              </a:rPr>
              <a:t>250 Miles North to South</a:t>
            </a:r>
          </a:p>
          <a:p>
            <a:pPr marL="685800" indent="-685800" algn="l">
              <a:buFont typeface="Arial" panose="020B0604020202020204" pitchFamily="34" charset="0"/>
              <a:buChar char="•"/>
            </a:pPr>
            <a:r>
              <a:rPr lang="en-US" sz="3600" dirty="0">
                <a:latin typeface="Calibri" panose="020F0502020204030204" pitchFamily="34" charset="0"/>
              </a:rPr>
              <a:t>Area is 150,000 square miles</a:t>
            </a:r>
          </a:p>
          <a:p>
            <a:pPr marL="685800" indent="-685800" algn="l">
              <a:buFont typeface="Arial" panose="020B0604020202020204" pitchFamily="34" charset="0"/>
              <a:buChar char="•"/>
            </a:pPr>
            <a:r>
              <a:rPr lang="en-US" sz="3600" dirty="0">
                <a:latin typeface="Calibri" panose="020F0502020204030204" pitchFamily="34" charset="0"/>
              </a:rPr>
              <a:t>Elevation is 2,000 to 13,000 MSL</a:t>
            </a:r>
          </a:p>
          <a:p>
            <a:pPr marL="685800" indent="-685800" algn="l">
              <a:buFont typeface="Arial" panose="020B0604020202020204" pitchFamily="34" charset="0"/>
              <a:buChar char="•"/>
            </a:pPr>
            <a:r>
              <a:rPr lang="en-US" sz="3600" dirty="0">
                <a:latin typeface="Calibri" panose="020F0502020204030204" pitchFamily="34" charset="0"/>
              </a:rPr>
              <a:t>Population is 1,025,000</a:t>
            </a:r>
          </a:p>
          <a:p>
            <a:pPr marL="685800" indent="-685800" algn="l">
              <a:buFont typeface="Arial" panose="020B0604020202020204" pitchFamily="34" charset="0"/>
              <a:buChar char="•"/>
            </a:pPr>
            <a:r>
              <a:rPr lang="en-US" sz="3600" dirty="0">
                <a:latin typeface="Calibri" panose="020F0502020204030204" pitchFamily="34" charset="0"/>
              </a:rPr>
              <a:t>7 people per square mile</a:t>
            </a:r>
          </a:p>
          <a:p>
            <a:pPr marL="685800" indent="-685800" algn="l">
              <a:buFont typeface="Arial" panose="020B0604020202020204" pitchFamily="34" charset="0"/>
              <a:buChar char="•"/>
            </a:pPr>
            <a:r>
              <a:rPr lang="en-US" sz="3600" dirty="0">
                <a:latin typeface="Calibri" panose="020F0502020204030204" pitchFamily="34" charset="0"/>
              </a:rPr>
              <a:t>1% is covered by surface water</a:t>
            </a:r>
          </a:p>
        </p:txBody>
      </p:sp>
    </p:spTree>
    <p:extLst>
      <p:ext uri="{BB962C8B-B14F-4D97-AF65-F5344CB8AC3E}">
        <p14:creationId xmlns:p14="http://schemas.microsoft.com/office/powerpoint/2010/main" val="166102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7882" y="75873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t>Water Systems in Montana</a:t>
            </a:r>
          </a:p>
        </p:txBody>
      </p:sp>
      <p:sp>
        <p:nvSpPr>
          <p:cNvPr id="3" name="Content Placeholder 2"/>
          <p:cNvSpPr txBox="1">
            <a:spLocks/>
          </p:cNvSpPr>
          <p:nvPr/>
        </p:nvSpPr>
        <p:spPr>
          <a:xfrm>
            <a:off x="963704" y="1725707"/>
            <a:ext cx="7171766" cy="4406152"/>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dirty="0">
                <a:latin typeface="Calibri" panose="020F0502020204030204" pitchFamily="34" charset="0"/>
              </a:rPr>
              <a:t>	Population										Population</a:t>
            </a:r>
          </a:p>
          <a:p>
            <a:pPr algn="l"/>
            <a:r>
              <a:rPr lang="en-US" sz="1600" dirty="0">
                <a:latin typeface="Calibri" panose="020F0502020204030204" pitchFamily="34" charset="0"/>
              </a:rPr>
              <a:t>	</a:t>
            </a:r>
            <a:r>
              <a:rPr lang="en-US" sz="1600" u="sng" dirty="0">
                <a:latin typeface="Calibri" panose="020F0502020204030204" pitchFamily="34" charset="0"/>
              </a:rPr>
              <a:t>Per System</a:t>
            </a:r>
            <a:r>
              <a:rPr lang="en-US" sz="1600" dirty="0">
                <a:latin typeface="Calibri" panose="020F0502020204030204" pitchFamily="34" charset="0"/>
              </a:rPr>
              <a:t>				</a:t>
            </a:r>
            <a:r>
              <a:rPr lang="en-US" sz="1600" u="sng" dirty="0">
                <a:latin typeface="Calibri" panose="020F0502020204030204" pitchFamily="34" charset="0"/>
              </a:rPr>
              <a:t># of Systems</a:t>
            </a:r>
            <a:r>
              <a:rPr lang="en-US" sz="1600" dirty="0">
                <a:latin typeface="Calibri" panose="020F0502020204030204" pitchFamily="34" charset="0"/>
              </a:rPr>
              <a:t>				</a:t>
            </a:r>
            <a:r>
              <a:rPr lang="en-US" sz="1600" u="sng" dirty="0">
                <a:latin typeface="Calibri" panose="020F0502020204030204" pitchFamily="34" charset="0"/>
              </a:rPr>
              <a:t>Overall </a:t>
            </a:r>
          </a:p>
          <a:p>
            <a:pPr algn="l"/>
            <a:endParaRPr lang="en-US" sz="1600" u="sng" dirty="0">
              <a:latin typeface="Calibri" panose="020F0502020204030204" pitchFamily="34" charset="0"/>
            </a:endParaRPr>
          </a:p>
          <a:p>
            <a:pPr algn="l"/>
            <a:r>
              <a:rPr lang="en-US" sz="2400" dirty="0">
                <a:latin typeface="Calibri" panose="020F0502020204030204" pitchFamily="34" charset="0"/>
              </a:rPr>
              <a:t>&lt;          500				  1,896					213,338</a:t>
            </a:r>
          </a:p>
          <a:p>
            <a:pPr algn="l"/>
            <a:r>
              <a:rPr lang="en-US" sz="2400" dirty="0">
                <a:latin typeface="Calibri" panose="020F0502020204030204" pitchFamily="34" charset="0"/>
              </a:rPr>
              <a:t>&lt;        1500			  	     165					128,255</a:t>
            </a:r>
          </a:p>
          <a:p>
            <a:pPr algn="l"/>
            <a:r>
              <a:rPr lang="en-US" sz="2400" dirty="0">
                <a:latin typeface="Calibri" panose="020F0502020204030204" pitchFamily="34" charset="0"/>
              </a:rPr>
              <a:t>&lt;        3200			               61					122,764</a:t>
            </a:r>
          </a:p>
          <a:p>
            <a:pPr algn="l"/>
            <a:r>
              <a:rPr lang="en-US" sz="2400" dirty="0">
                <a:latin typeface="Calibri" panose="020F0502020204030204" pitchFamily="34" charset="0"/>
              </a:rPr>
              <a:t>&lt;      10000					31					168,842</a:t>
            </a:r>
          </a:p>
          <a:p>
            <a:pPr algn="l"/>
            <a:r>
              <a:rPr lang="en-US" sz="2400" dirty="0">
                <a:latin typeface="Calibri" panose="020F0502020204030204" pitchFamily="34" charset="0"/>
              </a:rPr>
              <a:t>&lt;      25000					  4					  66,208</a:t>
            </a:r>
          </a:p>
          <a:p>
            <a:pPr algn="l"/>
            <a:r>
              <a:rPr lang="en-US" sz="2400" dirty="0">
                <a:latin typeface="Calibri" panose="020F0502020204030204" pitchFamily="34" charset="0"/>
              </a:rPr>
              <a:t>&lt;      50000					  3					  96,005</a:t>
            </a:r>
          </a:p>
          <a:p>
            <a:pPr algn="l"/>
            <a:r>
              <a:rPr lang="en-US" sz="2400" dirty="0">
                <a:latin typeface="Calibri" panose="020F0502020204030204" pitchFamily="34" charset="0"/>
              </a:rPr>
              <a:t>&lt;    100000					  2					116,335</a:t>
            </a:r>
          </a:p>
          <a:p>
            <a:pPr algn="l"/>
            <a:r>
              <a:rPr lang="en-US" sz="2400" u="sng" dirty="0">
                <a:latin typeface="Calibri" panose="020F0502020204030204" pitchFamily="34" charset="0"/>
              </a:rPr>
              <a:t>&lt;=1000000					  1					114,000</a:t>
            </a:r>
          </a:p>
          <a:p>
            <a:pPr algn="l"/>
            <a:r>
              <a:rPr lang="en-US" sz="2400" dirty="0">
                <a:latin typeface="Calibri" panose="020F0502020204030204" pitchFamily="34" charset="0"/>
              </a:rPr>
              <a:t>						   2,163				     1,025,747	</a:t>
            </a:r>
            <a:r>
              <a:rPr lang="en-US" sz="2000" dirty="0">
                <a:latin typeface="Calibri" panose="020F0502020204030204" pitchFamily="34" charset="0"/>
              </a:rPr>
              <a:t>								 </a:t>
            </a:r>
          </a:p>
        </p:txBody>
      </p:sp>
    </p:spTree>
    <p:extLst>
      <p:ext uri="{BB962C8B-B14F-4D97-AF65-F5344CB8AC3E}">
        <p14:creationId xmlns:p14="http://schemas.microsoft.com/office/powerpoint/2010/main" val="4139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882588" y="729503"/>
            <a:ext cx="5307106" cy="10096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Coordination</a:t>
            </a:r>
          </a:p>
        </p:txBody>
      </p:sp>
      <p:sp>
        <p:nvSpPr>
          <p:cNvPr id="3" name="Content Placeholder 4"/>
          <p:cNvSpPr txBox="1">
            <a:spLocks/>
          </p:cNvSpPr>
          <p:nvPr/>
        </p:nvSpPr>
        <p:spPr>
          <a:xfrm>
            <a:off x="365311" y="1708673"/>
            <a:ext cx="8341659" cy="4684059"/>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lnSpc>
                <a:spcPct val="170000"/>
              </a:lnSpc>
              <a:buFont typeface="Arial" panose="020B0604020202020204" pitchFamily="34" charset="0"/>
              <a:buChar char="•"/>
            </a:pPr>
            <a:r>
              <a:rPr lang="en-US" sz="11200" dirty="0">
                <a:latin typeface="Arial" panose="020B0604020202020204" pitchFamily="34" charset="0"/>
                <a:cs typeface="Arial" panose="020B0604020202020204" pitchFamily="34" charset="0"/>
              </a:rPr>
              <a:t>The synchronization and integration of activities, responsibilities, and command and control structures to ensure that the resources of an organization are used most efficiently in pursuit of the specified objectives.  The key functions of management include organization, monitoring, controlling and coordination.</a:t>
            </a:r>
            <a:r>
              <a:rPr lang="en-US" sz="5200" dirty="0">
                <a:latin typeface="Arial" panose="020B0604020202020204" pitchFamily="34" charset="0"/>
                <a:cs typeface="Arial" panose="020B0604020202020204" pitchFamily="34" charset="0"/>
              </a:rPr>
              <a:t/>
            </a:r>
            <a:br>
              <a:rPr lang="en-US" sz="52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16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7882" y="75873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a:t>W2ASACT</a:t>
            </a:r>
          </a:p>
        </p:txBody>
      </p:sp>
      <p:sp>
        <p:nvSpPr>
          <p:cNvPr id="3" name="Content Placeholder 2"/>
          <p:cNvSpPr txBox="1">
            <a:spLocks/>
          </p:cNvSpPr>
          <p:nvPr/>
        </p:nvSpPr>
        <p:spPr>
          <a:xfrm>
            <a:off x="537882" y="2021542"/>
            <a:ext cx="8077200" cy="3886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latin typeface="Calibri" panose="020F0502020204030204" pitchFamily="34" charset="0"/>
              </a:rPr>
              <a:t>	</a:t>
            </a:r>
            <a:r>
              <a:rPr lang="en-US" sz="4800" u="sng" dirty="0">
                <a:latin typeface="Calibri" panose="020F0502020204030204" pitchFamily="34" charset="0"/>
              </a:rPr>
              <a:t>W</a:t>
            </a:r>
            <a:r>
              <a:rPr lang="en-US" sz="4800" dirty="0">
                <a:latin typeface="Calibri" panose="020F0502020204030204" pitchFamily="34" charset="0"/>
              </a:rPr>
              <a:t>ater, </a:t>
            </a:r>
          </a:p>
          <a:p>
            <a:pPr algn="l"/>
            <a:r>
              <a:rPr lang="en-US" sz="4800" dirty="0">
                <a:latin typeface="Calibri" panose="020F0502020204030204" pitchFamily="34" charset="0"/>
              </a:rPr>
              <a:t>	</a:t>
            </a:r>
            <a:r>
              <a:rPr lang="en-US" sz="4800" u="sng" dirty="0">
                <a:latin typeface="Calibri" panose="020F0502020204030204" pitchFamily="34" charset="0"/>
              </a:rPr>
              <a:t>W</a:t>
            </a:r>
            <a:r>
              <a:rPr lang="en-US" sz="4800" dirty="0">
                <a:latin typeface="Calibri" panose="020F0502020204030204" pitchFamily="34" charset="0"/>
              </a:rPr>
              <a:t>astewater </a:t>
            </a:r>
            <a:r>
              <a:rPr lang="en-US" sz="4800" u="sng" dirty="0">
                <a:latin typeface="Calibri" panose="020F0502020204030204" pitchFamily="34" charset="0"/>
              </a:rPr>
              <a:t>a</a:t>
            </a:r>
            <a:r>
              <a:rPr lang="en-US" sz="4800" dirty="0">
                <a:latin typeface="Calibri" panose="020F0502020204030204" pitchFamily="34" charset="0"/>
              </a:rPr>
              <a:t>nd </a:t>
            </a:r>
          </a:p>
          <a:p>
            <a:pPr algn="l"/>
            <a:r>
              <a:rPr lang="en-US" sz="4800" dirty="0">
                <a:latin typeface="Calibri" panose="020F0502020204030204" pitchFamily="34" charset="0"/>
              </a:rPr>
              <a:t>	</a:t>
            </a:r>
            <a:r>
              <a:rPr lang="en-US" sz="4800" u="sng" dirty="0">
                <a:latin typeface="Calibri" panose="020F0502020204030204" pitchFamily="34" charset="0"/>
              </a:rPr>
              <a:t>S</a:t>
            </a:r>
            <a:r>
              <a:rPr lang="en-US" sz="4800" dirty="0">
                <a:latin typeface="Calibri" panose="020F0502020204030204" pitchFamily="34" charset="0"/>
              </a:rPr>
              <a:t>olid Waste </a:t>
            </a:r>
          </a:p>
          <a:p>
            <a:pPr algn="l"/>
            <a:r>
              <a:rPr lang="en-US" sz="4800" dirty="0">
                <a:latin typeface="Calibri" panose="020F0502020204030204" pitchFamily="34" charset="0"/>
              </a:rPr>
              <a:t>	</a:t>
            </a:r>
            <a:r>
              <a:rPr lang="en-US" sz="4800" u="sng" dirty="0">
                <a:latin typeface="Calibri" panose="020F0502020204030204" pitchFamily="34" charset="0"/>
              </a:rPr>
              <a:t>A</a:t>
            </a:r>
            <a:r>
              <a:rPr lang="en-US" sz="4800" dirty="0">
                <a:latin typeface="Calibri" panose="020F0502020204030204" pitchFamily="34" charset="0"/>
              </a:rPr>
              <a:t>ction </a:t>
            </a:r>
            <a:r>
              <a:rPr lang="en-US" sz="4800" u="sng" dirty="0">
                <a:latin typeface="Calibri" panose="020F0502020204030204" pitchFamily="34" charset="0"/>
              </a:rPr>
              <a:t>C</a:t>
            </a:r>
            <a:r>
              <a:rPr lang="en-US" sz="4800" dirty="0">
                <a:latin typeface="Calibri" panose="020F0502020204030204" pitchFamily="34" charset="0"/>
              </a:rPr>
              <a:t>oordinating </a:t>
            </a:r>
            <a:r>
              <a:rPr lang="en-US" sz="4800" u="sng" dirty="0">
                <a:latin typeface="Calibri" panose="020F0502020204030204" pitchFamily="34" charset="0"/>
              </a:rPr>
              <a:t>T</a:t>
            </a:r>
            <a:r>
              <a:rPr lang="en-US" sz="4800" dirty="0">
                <a:latin typeface="Calibri" panose="020F0502020204030204" pitchFamily="34" charset="0"/>
              </a:rPr>
              <a:t>eam </a:t>
            </a:r>
          </a:p>
        </p:txBody>
      </p:sp>
    </p:spTree>
    <p:extLst>
      <p:ext uri="{BB962C8B-B14F-4D97-AF65-F5344CB8AC3E}">
        <p14:creationId xmlns:p14="http://schemas.microsoft.com/office/powerpoint/2010/main" val="366537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7882" y="4572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W2ASACT</a:t>
            </a:r>
          </a:p>
        </p:txBody>
      </p:sp>
      <p:sp>
        <p:nvSpPr>
          <p:cNvPr id="3" name="Content Placeholder 2"/>
          <p:cNvSpPr txBox="1">
            <a:spLocks/>
          </p:cNvSpPr>
          <p:nvPr/>
        </p:nvSpPr>
        <p:spPr>
          <a:xfrm>
            <a:off x="512482" y="1752600"/>
            <a:ext cx="8255000" cy="4419600"/>
          </a:xfrm>
          <a:prstGeom prst="rect">
            <a:avLst/>
          </a:prstGeom>
        </p:spPr>
        <p:txBody>
          <a:bodyPr vert="horz" lIns="91440" tIns="45720" rIns="91440" bIns="45720" rtlCol="0">
            <a:normAutofit fontScale="32500" lnSpcReduction="20000"/>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685800" indent="-685800" algn="l">
              <a:lnSpc>
                <a:spcPct val="170000"/>
              </a:lnSpc>
              <a:buFont typeface="Arial" panose="020B0604020202020204" pitchFamily="34" charset="0"/>
              <a:buChar char="•"/>
            </a:pPr>
            <a:r>
              <a:rPr lang="en-US" sz="7400" dirty="0">
                <a:latin typeface="Arial" panose="020B0604020202020204" pitchFamily="34" charset="0"/>
                <a:cs typeface="Arial" panose="020B0604020202020204" pitchFamily="34" charset="0"/>
              </a:rPr>
              <a:t>In 1982, a group of professionals from state, federal and non-profit organizations that finance, regulate, or provide technical assistance for community water and wastewater systems, decided to start meeting to coordinate and enhance their efforts. W2ASACT meets several times a year to find ways to improve our state's environmental infrastructure.</a:t>
            </a:r>
          </a:p>
          <a:p>
            <a:pPr marL="685800" indent="-685800" algn="l">
              <a:buFont typeface="Arial" panose="020B0604020202020204" pitchFamily="34" charset="0"/>
              <a:buChar char="•"/>
            </a:pPr>
            <a:endParaRPr lang="en-US" sz="4800" spc="20" dirty="0">
              <a:latin typeface="Calibri" panose="020F0502020204030204" pitchFamily="34" charset="0"/>
            </a:endParaRPr>
          </a:p>
        </p:txBody>
      </p:sp>
    </p:spTree>
    <p:extLst>
      <p:ext uri="{BB962C8B-B14F-4D97-AF65-F5344CB8AC3E}">
        <p14:creationId xmlns:p14="http://schemas.microsoft.com/office/powerpoint/2010/main" val="112483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7506" y="758732"/>
            <a:ext cx="78799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rPr>
              <a:t>W2ASACT </a:t>
            </a:r>
          </a:p>
        </p:txBody>
      </p:sp>
      <p:sp>
        <p:nvSpPr>
          <p:cNvPr id="3" name="Content Placeholder 2"/>
          <p:cNvSpPr txBox="1">
            <a:spLocks/>
          </p:cNvSpPr>
          <p:nvPr/>
        </p:nvSpPr>
        <p:spPr>
          <a:xfrm>
            <a:off x="537882" y="191396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30+ years of coordinating infrastructure  needs.  Networking among stakeholders to benefit utility development.   </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NOT a funding source </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Is a forum to </a:t>
            </a:r>
            <a:r>
              <a:rPr kumimoji="0" lang="en-US" sz="3200" i="0" strike="noStrike" kern="1200" cap="none" spc="0" normalizeH="0" baseline="0" noProof="0" dirty="0">
                <a:ln>
                  <a:noFill/>
                </a:ln>
                <a:effectLst/>
                <a:uLnTx/>
                <a:uFillTx/>
                <a:latin typeface="Calibri"/>
                <a:ea typeface="+mn-ea"/>
                <a:cs typeface="+mn-cs"/>
              </a:rPr>
              <a:t>work together </a:t>
            </a: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and assist 	communities with project needs.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8797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7506" y="758732"/>
            <a:ext cx="7879976" cy="89077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alibri" panose="020F0502020204030204" pitchFamily="34" charset="0"/>
              </a:rPr>
              <a:t>W2ASACT TOOLS </a:t>
            </a:r>
          </a:p>
        </p:txBody>
      </p:sp>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sng"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a:ln>
                  <a:noFill/>
                </a:ln>
                <a:solidFill>
                  <a:sysClr val="windowText" lastClr="000000"/>
                </a:solidFill>
                <a:effectLst/>
                <a:uLnTx/>
                <a:uFillTx/>
                <a:latin typeface="Calibri"/>
                <a:ea typeface="+mn-ea"/>
                <a:cs typeface="+mn-cs"/>
              </a:rPr>
              <a:t>Uniform Application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a:ln>
                  <a:noFill/>
                </a:ln>
                <a:solidFill>
                  <a:sysClr val="windowText" lastClr="000000"/>
                </a:solidFill>
                <a:effectLst/>
                <a:uLnTx/>
                <a:uFillTx/>
                <a:latin typeface="Calibri"/>
                <a:ea typeface="+mn-ea"/>
                <a:cs typeface="+mn-cs"/>
              </a:rPr>
              <a:t>Uniform Preliminary Engineering Report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a:ln>
                  <a:noFill/>
                </a:ln>
                <a:solidFill>
                  <a:sysClr val="windowText" lastClr="000000"/>
                </a:solidFill>
                <a:effectLst/>
                <a:uLnTx/>
                <a:uFillTx/>
                <a:latin typeface="Calibri"/>
                <a:ea typeface="+mn-ea"/>
                <a:cs typeface="+mn-cs"/>
              </a:rPr>
              <a:t>Uniform funds tracking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a:ln>
                  <a:noFill/>
                </a:ln>
                <a:solidFill>
                  <a:sysClr val="windowText" lastClr="000000"/>
                </a:solidFill>
                <a:effectLst/>
                <a:uLnTx/>
                <a:uFillTx/>
                <a:latin typeface="Calibri"/>
                <a:ea typeface="+mn-ea"/>
                <a:cs typeface="+mn-cs"/>
              </a:rPr>
              <a:t>Uniform invoice tracking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a:ln>
                  <a:noFill/>
                </a:ln>
                <a:solidFill>
                  <a:sysClr val="windowText" lastClr="000000"/>
                </a:solidFill>
                <a:effectLst/>
                <a:uLnTx/>
                <a:uFillTx/>
                <a:latin typeface="Calibri"/>
                <a:ea typeface="+mn-ea"/>
                <a:cs typeface="+mn-cs"/>
              </a:rPr>
              <a:t>Workshops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a:ln>
                  <a:noFill/>
                </a:ln>
                <a:solidFill>
                  <a:sysClr val="windowText" lastClr="000000"/>
                </a:solidFill>
                <a:effectLst/>
                <a:uLnTx/>
                <a:uFillTx/>
                <a:latin typeface="Calibri"/>
                <a:ea typeface="+mn-ea"/>
                <a:cs typeface="+mn-cs"/>
              </a:rPr>
              <a:t>Web site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strike="noStrike" kern="1200" cap="none" spc="0" normalizeH="0" baseline="0" noProof="0" dirty="0">
                <a:ln>
                  <a:noFill/>
                </a:ln>
                <a:solidFill>
                  <a:srgbClr val="0000FF"/>
                </a:solidFill>
                <a:effectLst/>
                <a:uLnTx/>
                <a:uFillTx/>
                <a:latin typeface="Calibri"/>
                <a:ea typeface="+mn-ea"/>
                <a:cs typeface="+mn-cs"/>
              </a:rPr>
              <a:t>http://dnrc.mt.gov/divisions/cardd/wasact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sng"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sng"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21258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1874</Words>
  <Application>Microsoft Macintosh PowerPoint</Application>
  <PresentationFormat>On-screen Show (4:3)</PresentationFormat>
  <Paragraphs>1242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Choteau, Montana</vt:lpstr>
      <vt:lpstr>PowerPoint Presentation</vt:lpstr>
      <vt:lpstr>PowerPoint Presentation</vt:lpstr>
      <vt:lpstr>Bozeman, Montana</vt:lpstr>
      <vt:lpstr>PowerPoint Presentation</vt:lpstr>
      <vt:lpstr>Uniform Status of Funds – Dawson County</vt:lpstr>
      <vt:lpstr>Uniform Invoice Tracking – Dawson County Sewer</vt:lpstr>
      <vt:lpstr>PowerPoint Presentation</vt:lpstr>
      <vt:lpstr>PowerPoint Presentation</vt:lpstr>
      <vt:lpstr>Wastewater Systems State Revolving Loan Fund Projects Closed  FY 2016</vt:lpstr>
      <vt:lpstr>Together we can solve problems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cn0469</dc:creator>
  <cp:lastModifiedBy>Brian Carlstrom</cp:lastModifiedBy>
  <cp:revision>30</cp:revision>
  <cp:lastPrinted>2017-10-26T16:10:53Z</cp:lastPrinted>
  <dcterms:created xsi:type="dcterms:W3CDTF">2017-10-10T16:56:03Z</dcterms:created>
  <dcterms:modified xsi:type="dcterms:W3CDTF">2017-10-30T12:52:33Z</dcterms:modified>
</cp:coreProperties>
</file>