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tmp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  <p:sldMasterId id="2147483672" r:id="rId3"/>
  </p:sldMasterIdLst>
  <p:notesMasterIdLst>
    <p:notesMasterId r:id="rId21"/>
  </p:notesMasterIdLst>
  <p:handoutMasterIdLst>
    <p:handoutMasterId r:id="rId22"/>
  </p:handoutMasterIdLst>
  <p:sldIdLst>
    <p:sldId id="262" r:id="rId4"/>
    <p:sldId id="274" r:id="rId5"/>
    <p:sldId id="277" r:id="rId6"/>
    <p:sldId id="296" r:id="rId7"/>
    <p:sldId id="295" r:id="rId8"/>
    <p:sldId id="290" r:id="rId9"/>
    <p:sldId id="294" r:id="rId10"/>
    <p:sldId id="263" r:id="rId11"/>
    <p:sldId id="291" r:id="rId12"/>
    <p:sldId id="297" r:id="rId13"/>
    <p:sldId id="293" r:id="rId14"/>
    <p:sldId id="298" r:id="rId15"/>
    <p:sldId id="278" r:id="rId16"/>
    <p:sldId id="279" r:id="rId17"/>
    <p:sldId id="280" r:id="rId18"/>
    <p:sldId id="289" r:id="rId19"/>
    <p:sldId id="292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echt, Angela" initials="KA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273"/>
    <a:srgbClr val="71B7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067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72F59E-F03A-406B-82A0-533D0CBE0722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59714D-D557-41F9-9D22-8AFA5F8EF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C3425C-C401-4E6B-AFC2-0EB0FDB85D12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ACF350-82AE-4204-B09B-A7DFAED01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1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34890"/>
            <a:ext cx="7772400" cy="547006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473779"/>
            <a:ext cx="6858000" cy="202474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97732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864859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2090057"/>
            <a:ext cx="4629150" cy="377099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465059"/>
            <a:ext cx="2949178" cy="24039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5429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090057"/>
            <a:ext cx="7886700" cy="35677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905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139043"/>
            <a:ext cx="1971675" cy="34943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139043"/>
            <a:ext cx="5800725" cy="34943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07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B291-4125-411A-9AEF-085E4C75639C}" type="datetime1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29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7EE6-1B5E-4476-A47F-F921151C9BB7}" type="datetime1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20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CC56-A85C-40D5-A084-9A7922382A7F}" type="datetime1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56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8C0C-8B99-4EEE-8CA6-E0A3A5935080}" type="datetime1">
              <a:rPr lang="en-US" smtClean="0"/>
              <a:t>10/28/17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86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55121"/>
            <a:ext cx="7659688" cy="10293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8232-338F-42E0-9C31-FCB890EDDD82}" type="datetime1">
              <a:rPr lang="en-US" smtClean="0"/>
              <a:t>10/28/17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19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1531-73F8-45F4-89D3-D3785184EFB8}" type="datetime1">
              <a:rPr lang="en-US" smtClean="0"/>
              <a:t>10/28/17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8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B85A-2C90-451B-91B5-C20DAED8BE53}" type="datetime1">
              <a:rPr lang="en-US" smtClean="0"/>
              <a:t>10/28/17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4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4551"/>
            <a:ext cx="7772400" cy="9144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42866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6922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44473"/>
            <a:ext cx="7885112" cy="68625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1102179"/>
            <a:ext cx="4629150" cy="47588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102179"/>
            <a:ext cx="2949575" cy="47668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1675-112E-45A9-819E-40E74AF886DC}" type="datetime1">
              <a:rPr lang="en-US" smtClean="0"/>
              <a:t>10/28/17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64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-32659"/>
            <a:ext cx="7885112" cy="95522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102179"/>
            <a:ext cx="4629150" cy="47588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102179"/>
            <a:ext cx="2949575" cy="47668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94E7-7CCC-4D51-8EEC-D75FA6FBD04A}" type="datetime1">
              <a:rPr lang="en-US" smtClean="0"/>
              <a:t>10/28/17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58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236" y="179615"/>
            <a:ext cx="7609114" cy="10123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F38B5-9B39-490D-9EF2-A7E7390DA0F9}" type="datetime1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90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18507"/>
            <a:ext cx="1971675" cy="5058456"/>
          </a:xfrm>
        </p:spPr>
        <p:txBody>
          <a:bodyPr vert="eaVer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18507"/>
            <a:ext cx="5762625" cy="50584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6A91-C69E-46E7-9614-D1CE06AB6BD2}" type="datetime1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8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639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211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79863"/>
            <a:ext cx="3886200" cy="3997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79863"/>
            <a:ext cx="3886200" cy="3997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688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0"/>
            <a:ext cx="7886700" cy="8268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996165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890157"/>
            <a:ext cx="3868340" cy="3299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96165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890157"/>
            <a:ext cx="3887391" cy="3299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50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634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77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951264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2081893"/>
            <a:ext cx="4629150" cy="377915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33106"/>
            <a:ext cx="2949178" cy="22358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435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0820"/>
            <a:ext cx="7886700" cy="726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090057"/>
            <a:ext cx="7886700" cy="4086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178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6236" y="0"/>
            <a:ext cx="76091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51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FD55483B-5A0B-4A27-9C94-18B93AEFE92B}" type="datetime1">
              <a:rPr lang="en-US" smtClean="0"/>
              <a:t>10/28/17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9513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951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7BC0C64-94FA-44B3-9573-88BE3BEAC0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72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mailto:Angela.Knecht@dep.state.fl.u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tm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60629" y="2059619"/>
            <a:ext cx="63209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itchFamily="34" charset="0"/>
                <a:cs typeface="Arial" pitchFamily="34" charset="0"/>
              </a:rPr>
              <a:t>Streamlining</a:t>
            </a:r>
          </a:p>
          <a:p>
            <a:pPr algn="ctr"/>
            <a:r>
              <a:rPr lang="en-US" sz="4800" b="1" dirty="0">
                <a:latin typeface="Arial" pitchFamily="34" charset="0"/>
                <a:cs typeface="Arial" pitchFamily="34" charset="0"/>
              </a:rPr>
              <a:t>Florida’s</a:t>
            </a:r>
          </a:p>
          <a:p>
            <a:pPr algn="ctr"/>
            <a:r>
              <a:rPr lang="en-US" sz="4800" b="1" dirty="0">
                <a:latin typeface="Arial" pitchFamily="34" charset="0"/>
                <a:cs typeface="Arial" pitchFamily="34" charset="0"/>
              </a:rPr>
              <a:t>State Revolving Fund</a:t>
            </a:r>
          </a:p>
        </p:txBody>
      </p:sp>
    </p:spTree>
    <p:extLst>
      <p:ext uri="{BB962C8B-B14F-4D97-AF65-F5344CB8AC3E}">
        <p14:creationId xmlns:p14="http://schemas.microsoft.com/office/powerpoint/2010/main" val="3321798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5C331E-B89B-4C73-9AF4-B5E8F627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 Book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1BFACC78-E18D-442F-84ED-9015AE64F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3794" y="1571348"/>
            <a:ext cx="6383045" cy="474955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B9909B-F1D3-4626-8CAC-F7F453B9F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226C31-7537-4E22-8E6B-CDC6C4A99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42C6C7-36BE-4EC6-8009-134E74514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52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11A382-DC9F-4D80-B76C-F9CEA3BC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Process Improvement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04A93B-03B8-4DD1-8A3B-06A0301E6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Reduced duplicative efforts and handoffs by 20% and overall steps by 16%</a:t>
            </a:r>
          </a:p>
          <a:p>
            <a:r>
              <a:rPr lang="en-US" dirty="0"/>
              <a:t>Estimated saving 8,700 pages or 15 reams of paper per year (based on 229 disbursements @ 38 pages each)</a:t>
            </a:r>
          </a:p>
          <a:p>
            <a:r>
              <a:rPr lang="en-US" dirty="0"/>
              <a:t>Fully paperless process - LiveCycle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583926-F718-4E9C-BA80-5D46BEA8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30659E-E68D-4271-B31F-0E7961873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86C2BA-BFE0-4C74-AA32-A087D133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95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083E0B-F65E-4CDB-A408-B0104532D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CWSRF Focus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94E135-055F-4D35-A74F-A468FE6CD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FDEP &amp; EPA conducted a focus group of municipal representatives &amp; service providers in the Indian River Lagoon region on July 28, 2017</a:t>
            </a:r>
          </a:p>
          <a:p>
            <a:r>
              <a:rPr lang="en-US" dirty="0"/>
              <a:t>A component of the nationwide marketing &amp; outreach effort led by EPA</a:t>
            </a:r>
          </a:p>
          <a:p>
            <a:r>
              <a:rPr lang="en-US" dirty="0"/>
              <a:t>Nineteen participants – municipalities &amp; consulting engineers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98C30D-8975-4D75-B08B-EE2725842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CCF526-290C-41F2-B818-E0EDCBAA5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CD5473-DDDC-4FF5-8C05-B775D3CF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1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236" y="-155448"/>
            <a:ext cx="7609114" cy="1325563"/>
          </a:xfrm>
        </p:spPr>
        <p:txBody>
          <a:bodyPr/>
          <a:lstStyle/>
          <a:p>
            <a:r>
              <a:rPr lang="en-US" dirty="0"/>
              <a:t>Focus Group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Understand borrowers’ and consultants’ attitudes and opinions about the CWSRF program</a:t>
            </a:r>
          </a:p>
          <a:p>
            <a:r>
              <a:rPr lang="en-US" sz="2400" dirty="0"/>
              <a:t>Gain an understanding of how infrastructure financing decisions are made</a:t>
            </a:r>
          </a:p>
          <a:p>
            <a:r>
              <a:rPr lang="en-US" sz="2400" dirty="0"/>
              <a:t>Determine barriers to CWSRF financing</a:t>
            </a:r>
          </a:p>
          <a:p>
            <a:r>
              <a:rPr lang="en-US" sz="2400" dirty="0"/>
              <a:t>Recommend improvements to the CWSRF processes and outreach efforts in the region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71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236" y="-155448"/>
            <a:ext cx="7609114" cy="1325563"/>
          </a:xfrm>
        </p:spPr>
        <p:txBody>
          <a:bodyPr>
            <a:normAutofit/>
          </a:bodyPr>
          <a:lstStyle/>
          <a:p>
            <a:r>
              <a:rPr lang="en-US" sz="3460" dirty="0"/>
              <a:t>Focus Group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AIS and Davis-Bacon requirements are cumbersome </a:t>
            </a:r>
          </a:p>
          <a:p>
            <a:r>
              <a:rPr lang="en-US" sz="2400" dirty="0"/>
              <a:t>Meeting CWSRF requirements increases workload and costs significantly </a:t>
            </a:r>
          </a:p>
          <a:p>
            <a:r>
              <a:rPr lang="en-US" sz="2400" dirty="0"/>
              <a:t>The service fee is unpopular and misunderstood</a:t>
            </a:r>
          </a:p>
          <a:p>
            <a:r>
              <a:rPr lang="en-US" sz="2400" dirty="0"/>
              <a:t>The program is confusing and difficult to navigate</a:t>
            </a:r>
          </a:p>
          <a:p>
            <a:r>
              <a:rPr lang="en-US" sz="2400" dirty="0"/>
              <a:t>The website is not user friendly and the necessary information is hard to find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41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236" y="-155448"/>
            <a:ext cx="7609114" cy="1325563"/>
          </a:xfrm>
        </p:spPr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7879"/>
            <a:ext cx="7886700" cy="4499083"/>
          </a:xfrm>
        </p:spPr>
        <p:txBody>
          <a:bodyPr>
            <a:normAutofit fontScale="92500"/>
          </a:bodyPr>
          <a:lstStyle/>
          <a:p>
            <a:r>
              <a:rPr lang="en-US" dirty="0"/>
              <a:t>Provide additional training to borrowers and contractors</a:t>
            </a:r>
          </a:p>
          <a:p>
            <a:r>
              <a:rPr lang="en-US" dirty="0"/>
              <a:t>Consider purchasing software for administering Davis-Bacon</a:t>
            </a:r>
          </a:p>
          <a:p>
            <a:r>
              <a:rPr lang="en-US" dirty="0"/>
              <a:t>Improve website – highlight advantages</a:t>
            </a:r>
          </a:p>
          <a:p>
            <a:r>
              <a:rPr lang="en-US" dirty="0"/>
              <a:t>Create on-line tool to calculate the current interest rate</a:t>
            </a:r>
          </a:p>
          <a:p>
            <a:r>
              <a:rPr lang="en-US" dirty="0"/>
              <a:t>Use website to highlight advantages of using the CWSRF</a:t>
            </a:r>
          </a:p>
          <a:p>
            <a:r>
              <a:rPr lang="en-US" dirty="0"/>
              <a:t>Modify how the service fee is presented to borrowers </a:t>
            </a:r>
          </a:p>
          <a:p>
            <a:r>
              <a:rPr lang="en-US" dirty="0"/>
              <a:t>Consider financing terms beyond 30-years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03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236" y="-155448"/>
            <a:ext cx="7609114" cy="1325563"/>
          </a:xfrm>
        </p:spPr>
        <p:txBody>
          <a:bodyPr/>
          <a:lstStyle/>
          <a:p>
            <a:r>
              <a:rPr lang="en-US" dirty="0"/>
              <a:t>Future Events Planned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0417"/>
            <a:ext cx="78867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Lean event for Environmental Review Process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Continuous Improvement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285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4E299E-765E-49E4-A076-D1AE1E208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28428E-2CF6-4FD4-87A2-4AA355617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Email: </a:t>
            </a:r>
            <a:r>
              <a:rPr lang="en-US" dirty="0">
                <a:hlinkClick r:id="rId2"/>
              </a:rPr>
              <a:t>Angela.Knecht@dep.state.fl.us</a:t>
            </a:r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Telephone: (850) 245-2934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4C4758-F0BA-4A31-8FAC-6F6DB3961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FC8636-FDF3-4863-AEF0-A6C664AF7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BD92F5-C2E3-49F5-B1FE-88F4949E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4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236" y="-155448"/>
            <a:ext cx="7609114" cy="1325563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673" y="1421179"/>
            <a:ext cx="829519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Streamlining Events for SRF: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500" dirty="0"/>
              <a:t>Disbursement Process</a:t>
            </a:r>
          </a:p>
          <a:p>
            <a:pPr lvl="1"/>
            <a:endParaRPr lang="en-US" sz="2500" dirty="0"/>
          </a:p>
          <a:p>
            <a:pPr lvl="1"/>
            <a:r>
              <a:rPr lang="en-US" sz="2500" dirty="0"/>
              <a:t>Focus Group Feedback </a:t>
            </a:r>
          </a:p>
          <a:p>
            <a:pPr lvl="1"/>
            <a:endParaRPr lang="en-US" sz="2500" dirty="0"/>
          </a:p>
          <a:p>
            <a:pPr lvl="1"/>
            <a:r>
              <a:rPr lang="en-US" sz="2500" dirty="0"/>
              <a:t>Upcoming Event Planned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58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236" y="-155448"/>
            <a:ext cx="7609114" cy="1325563"/>
          </a:xfrm>
        </p:spPr>
        <p:txBody>
          <a:bodyPr>
            <a:normAutofit/>
          </a:bodyPr>
          <a:lstStyle/>
          <a:p>
            <a:r>
              <a:rPr lang="en-US" sz="3500" dirty="0"/>
              <a:t>Disbursement Process Improvement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0472"/>
            <a:ext cx="7886700" cy="468649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Disbursement Process Streamlining:</a:t>
            </a:r>
          </a:p>
          <a:p>
            <a:pPr lvl="1"/>
            <a:r>
              <a:rPr lang="en-US" dirty="0"/>
              <a:t>Rapid Process Improvement</a:t>
            </a:r>
          </a:p>
          <a:p>
            <a:pPr lvl="2"/>
            <a:r>
              <a:rPr lang="en-US" dirty="0"/>
              <a:t>Planning</a:t>
            </a:r>
          </a:p>
          <a:p>
            <a:pPr lvl="2"/>
            <a:r>
              <a:rPr lang="en-US" dirty="0"/>
              <a:t>The “Event”</a:t>
            </a:r>
          </a:p>
          <a:p>
            <a:pPr lvl="2"/>
            <a:r>
              <a:rPr lang="en-US" dirty="0"/>
              <a:t>Implementation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Goals – </a:t>
            </a:r>
          </a:p>
          <a:p>
            <a:pPr lvl="2"/>
            <a:r>
              <a:rPr lang="en-US" dirty="0"/>
              <a:t>Make process paperless where possible</a:t>
            </a:r>
          </a:p>
          <a:p>
            <a:pPr lvl="2"/>
            <a:r>
              <a:rPr lang="en-US" dirty="0"/>
              <a:t>reduce paper used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10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F99456-DAB3-4846-AC59-97CFEE141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CA87C79D-B036-4ADE-A870-6A1115DE1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343" y="1405926"/>
            <a:ext cx="6957752" cy="490343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D9B2BC-4E69-464A-B92A-501BE1DFC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7A561B-721A-4886-A9AA-CD85D85FF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9A28F5-5D8F-4917-9205-AFDD87D4A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1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B02C77-AE81-4EED-9667-E43178C23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Team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61B1EA7F-0C00-4094-87E0-12A1EA672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675" y="1552222"/>
            <a:ext cx="5423126" cy="406734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5D3725-29C4-4AD3-A207-43903E826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9CC315-6CB8-42EE-AADF-4A5E2BA31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5655F6-7FD3-45EF-97F2-425FD3658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B04782-A32E-4CBA-B310-BAB8885C1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Map – Baseline</a:t>
            </a:r>
          </a:p>
        </p:txBody>
      </p:sp>
      <p:pic>
        <p:nvPicPr>
          <p:cNvPr id="10" name="Content Placeholder 9" descr="SRF Disbursement Process - CURRENT STATE.pdf - Adobe Acrobat Pro DC">
            <a:extLst>
              <a:ext uri="{FF2B5EF4-FFF2-40B4-BE49-F238E27FC236}">
                <a16:creationId xmlns:a16="http://schemas.microsoft.com/office/drawing/2014/main" xmlns="" id="{51802321-ADDF-4599-8338-401D6656B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4" y="1734681"/>
            <a:ext cx="8948691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FD2A9-4DCC-48D0-BD52-9DDECBFB3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79A072-347C-4AF8-83CB-F66931BC5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65EC96-DCC9-4E7C-BE32-8E81EE37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83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426FD1-8C3F-4594-8F7B-123B963E6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7AD364CD-8969-4D08-813D-EAC82BD59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383204"/>
            <a:ext cx="7817081" cy="483471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3D45A6-A7FF-498A-B392-1FDDFCB53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7AA260-289C-4B20-9B4C-E3C07AEEE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B1D389-0840-40AA-A626-371B10DF0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9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256" y="-155448"/>
            <a:ext cx="7609114" cy="1325563"/>
          </a:xfrm>
        </p:spPr>
        <p:txBody>
          <a:bodyPr/>
          <a:lstStyle/>
          <a:p>
            <a:r>
              <a:rPr lang="en-US" dirty="0"/>
              <a:t>Process Map - Final</a:t>
            </a:r>
          </a:p>
        </p:txBody>
      </p:sp>
      <p:pic>
        <p:nvPicPr>
          <p:cNvPr id="9" name="Content Placeholder 8" descr="SRF Disbursement Process - FINAL MAP.pdf - Adobe Acrobat Pro DC">
            <a:extLst>
              <a:ext uri="{FF2B5EF4-FFF2-40B4-BE49-F238E27FC236}">
                <a16:creationId xmlns:a16="http://schemas.microsoft.com/office/drawing/2014/main" xmlns="" id="{DFA838C7-5A35-4436-94C6-DAF691A0D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1" y="1580456"/>
            <a:ext cx="8851036" cy="45130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28330" y="6187360"/>
            <a:ext cx="1755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Current as of 6/28/16</a:t>
            </a:r>
          </a:p>
        </p:txBody>
      </p:sp>
    </p:spTree>
    <p:extLst>
      <p:ext uri="{BB962C8B-B14F-4D97-AF65-F5344CB8AC3E}">
        <p14:creationId xmlns:p14="http://schemas.microsoft.com/office/powerpoint/2010/main" val="692556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E96B93-575D-4CDC-B9E1-3E521FF15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19C953-1411-49B8-9096-E871C0A5C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Met with Finance &amp; Accounting on electronic submittal process</a:t>
            </a:r>
          </a:p>
          <a:p>
            <a:r>
              <a:rPr lang="en-US" dirty="0"/>
              <a:t>Revised internal checklists to eliminate duplication </a:t>
            </a:r>
          </a:p>
          <a:p>
            <a:r>
              <a:rPr lang="en-US" dirty="0"/>
              <a:t>Met with project managers to enlist their assistance with identifying ineligible items</a:t>
            </a:r>
          </a:p>
          <a:p>
            <a:r>
              <a:rPr lang="en-US" dirty="0"/>
              <a:t>Combined two certification forms borrowers submit </a:t>
            </a:r>
          </a:p>
          <a:p>
            <a:r>
              <a:rPr lang="en-US" dirty="0"/>
              <a:t>Encourage email submittals through an electronic mailbox that is monitored daily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C36021-5DB7-4E3E-9E0B-BACD66507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10/30/2017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E2C5B0-696D-45FC-9091-E9B477BB8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EB580C-87F9-4AFB-91AF-DDB701A69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C64-94FA-44B3-9573-88BE3BEAC0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21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31AE359-CB74-485E-9326-B3314DE235C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3104</TotalTime>
  <Words>389</Words>
  <Application>Microsoft Macintosh PowerPoint</Application>
  <PresentationFormat>On-screen Show (4:3)</PresentationFormat>
  <Paragraphs>102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Arial</vt:lpstr>
      <vt:lpstr>Office Theme</vt:lpstr>
      <vt:lpstr>Custom Design</vt:lpstr>
      <vt:lpstr>PowerPoint Presentation</vt:lpstr>
      <vt:lpstr>Overview</vt:lpstr>
      <vt:lpstr>Disbursement Process Improvement Event</vt:lpstr>
      <vt:lpstr>PowerPoint Presentation</vt:lpstr>
      <vt:lpstr>Our Team</vt:lpstr>
      <vt:lpstr>Process Map – Baseline</vt:lpstr>
      <vt:lpstr>PowerPoint Presentation</vt:lpstr>
      <vt:lpstr>Process Map - Final</vt:lpstr>
      <vt:lpstr>Implementation Plan </vt:lpstr>
      <vt:lpstr>Play Book</vt:lpstr>
      <vt:lpstr>Process Improvement Results</vt:lpstr>
      <vt:lpstr>CWSRF Focus Group</vt:lpstr>
      <vt:lpstr>Focus Group Goals</vt:lpstr>
      <vt:lpstr>Focus Group Feedback</vt:lpstr>
      <vt:lpstr>Recommendations</vt:lpstr>
      <vt:lpstr>Future Events Planned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Rakestraw, Charlotte</dc:creator>
  <cp:lastModifiedBy>Brian Carlstrom</cp:lastModifiedBy>
  <cp:revision>134</cp:revision>
  <cp:lastPrinted>2016-06-14T19:30:52Z</cp:lastPrinted>
  <dcterms:created xsi:type="dcterms:W3CDTF">2015-05-19T17:22:51Z</dcterms:created>
  <dcterms:modified xsi:type="dcterms:W3CDTF">2017-10-28T15:06:50Z</dcterms:modified>
</cp:coreProperties>
</file>