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drawings/drawing5.xml" ContentType="application/vnd.openxmlformats-officedocument.drawingml.chartshapes+xml"/>
  <Override PartName="/ppt/notesSlides/notesSlide21.xml" ContentType="application/vnd.openxmlformats-officedocument.presentationml.notesSlide+xml"/>
  <Override PartName="/ppt/charts/chart20.xml" ContentType="application/vnd.openxmlformats-officedocument.drawingml.chart+xml"/>
  <Override PartName="/ppt/drawings/drawing6.xml" ContentType="application/vnd.openxmlformats-officedocument.drawingml.chartshapes+xml"/>
  <Override PartName="/ppt/notesSlides/notesSlide22.xml" ContentType="application/vnd.openxmlformats-officedocument.presentationml.notesSlide+xml"/>
  <Override PartName="/ppt/charts/chart21.xml" ContentType="application/vnd.openxmlformats-officedocument.drawingml.chart+xml"/>
  <Override PartName="/ppt/drawings/drawing7.xml" ContentType="application/vnd.openxmlformats-officedocument.drawingml.chartshapes+xml"/>
  <Override PartName="/ppt/notesSlides/notesSlide23.xml" ContentType="application/vnd.openxmlformats-officedocument.presentationml.notesSlide+xml"/>
  <Override PartName="/ppt/charts/chart22.xml" ContentType="application/vnd.openxmlformats-officedocument.drawingml.chart+xml"/>
  <Override PartName="/ppt/drawings/drawing8.xml" ContentType="application/vnd.openxmlformats-officedocument.drawingml.chartshapes+xml"/>
  <Override PartName="/ppt/notesSlides/notesSlide24.xml" ContentType="application/vnd.openxmlformats-officedocument.presentationml.notesSlide+xml"/>
  <Override PartName="/ppt/charts/chart23.xml" ContentType="application/vnd.openxmlformats-officedocument.drawingml.chart+xml"/>
  <Override PartName="/ppt/notesSlides/notesSlide25.xml" ContentType="application/vnd.openxmlformats-officedocument.presentationml.notesSlide+xml"/>
  <Override PartName="/ppt/charts/chart2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drawings/drawing9.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735" r:id="rId2"/>
    <p:sldId id="712" r:id="rId3"/>
    <p:sldId id="756" r:id="rId4"/>
    <p:sldId id="713" r:id="rId5"/>
    <p:sldId id="714" r:id="rId6"/>
    <p:sldId id="715" r:id="rId7"/>
    <p:sldId id="716" r:id="rId8"/>
    <p:sldId id="645" r:id="rId9"/>
    <p:sldId id="717" r:id="rId10"/>
    <p:sldId id="626" r:id="rId11"/>
    <p:sldId id="718" r:id="rId12"/>
    <p:sldId id="719" r:id="rId13"/>
    <p:sldId id="720" r:id="rId14"/>
    <p:sldId id="584" r:id="rId15"/>
    <p:sldId id="657" r:id="rId16"/>
    <p:sldId id="684" r:id="rId17"/>
    <p:sldId id="549" r:id="rId18"/>
    <p:sldId id="680" r:id="rId19"/>
    <p:sldId id="681" r:id="rId20"/>
    <p:sldId id="721" r:id="rId21"/>
    <p:sldId id="555" r:id="rId22"/>
    <p:sldId id="757" r:id="rId23"/>
    <p:sldId id="682" r:id="rId24"/>
    <p:sldId id="630" r:id="rId25"/>
    <p:sldId id="722" r:id="rId26"/>
    <p:sldId id="762" r:id="rId27"/>
    <p:sldId id="763" r:id="rId28"/>
    <p:sldId id="764" r:id="rId29"/>
    <p:sldId id="726" r:id="rId30"/>
    <p:sldId id="749" r:id="rId31"/>
    <p:sldId id="728" r:id="rId32"/>
    <p:sldId id="729"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AA"/>
    <a:srgbClr val="F58025"/>
    <a:srgbClr val="6DB33F"/>
    <a:srgbClr val="EE3423"/>
    <a:srgbClr val="0096D6"/>
    <a:srgbClr val="FBB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9" autoAdjust="0"/>
    <p:restoredTop sz="90578" autoAdjust="0"/>
  </p:normalViewPr>
  <p:slideViewPr>
    <p:cSldViewPr snapToGrid="0">
      <p:cViewPr varScale="1">
        <p:scale>
          <a:sx n="102" d="100"/>
          <a:sy n="102" d="100"/>
        </p:scale>
        <p:origin x="216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 Id="rId2"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 Id="rId2" Type="http://schemas.openxmlformats.org/officeDocument/2006/relationships/chartUserShapes" Target="../drawings/drawing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 Id="rId2"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 Id="rId2" Type="http://schemas.openxmlformats.org/officeDocument/2006/relationships/chartUserShapes" Target="../drawings/drawing6.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 Id="rId2" Type="http://schemas.openxmlformats.org/officeDocument/2006/relationships/chartUserShapes" Target="../drawings/drawing7.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 Id="rId2" Type="http://schemas.openxmlformats.org/officeDocument/2006/relationships/chartUserShapes" Target="../drawings/drawing8.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 Id="rId2" Type="http://schemas.openxmlformats.org/officeDocument/2006/relationships/chartUserShapes" Target="../drawings/drawing9.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 Id="rId2"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 Id="rId2"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89608185204394"/>
          <c:y val="0.0226003200134743"/>
          <c:w val="0.867222994954972"/>
          <c:h val="0.9131927660112"/>
        </c:manualLayout>
      </c:layout>
      <c:lineChart>
        <c:grouping val="standard"/>
        <c:varyColors val="0"/>
        <c:ser>
          <c:idx val="2"/>
          <c:order val="0"/>
          <c:tx>
            <c:strRef>
              <c:f>Sheet1!$B$1</c:f>
              <c:strCache>
                <c:ptCount val="1"/>
                <c:pt idx="0">
                  <c:v>Interest Rates: U.S. Treasuries - 3 months - Constant maturity; investment basis, (%, NSA) for United States</c:v>
                </c:pt>
              </c:strCache>
            </c:strRef>
          </c:tx>
          <c:spPr>
            <a:ln w="38100">
              <a:solidFill>
                <a:srgbClr val="0069AA"/>
              </a:solidFill>
              <a:prstDash val="solid"/>
            </a:ln>
          </c:spPr>
          <c:marker>
            <c:symbol val="none"/>
          </c:marker>
          <c:cat>
            <c:strRef>
              <c:f>Sheet1!$A$2:$A$54</c:f>
              <c:strCache>
                <c:ptCount val="16"/>
                <c:pt idx="0">
                  <c:v>J'16</c:v>
                </c:pt>
                <c:pt idx="1">
                  <c:v>F</c:v>
                </c:pt>
                <c:pt idx="2">
                  <c:v>M</c:v>
                </c:pt>
                <c:pt idx="3">
                  <c:v>A</c:v>
                </c:pt>
                <c:pt idx="4">
                  <c:v>M</c:v>
                </c:pt>
                <c:pt idx="5">
                  <c:v>J</c:v>
                </c:pt>
                <c:pt idx="6">
                  <c:v>J</c:v>
                </c:pt>
                <c:pt idx="7">
                  <c:v>A</c:v>
                </c:pt>
                <c:pt idx="8">
                  <c:v>S</c:v>
                </c:pt>
                <c:pt idx="9">
                  <c:v>O</c:v>
                </c:pt>
                <c:pt idx="10">
                  <c:v>N</c:v>
                </c:pt>
                <c:pt idx="11">
                  <c:v>D</c:v>
                </c:pt>
                <c:pt idx="12">
                  <c:v>J'17</c:v>
                </c:pt>
                <c:pt idx="13">
                  <c:v>F</c:v>
                </c:pt>
                <c:pt idx="14">
                  <c:v>M</c:v>
                </c:pt>
                <c:pt idx="15">
                  <c:v>A</c:v>
                </c:pt>
              </c:strCache>
            </c:strRef>
          </c:cat>
          <c:val>
            <c:numRef>
              <c:f>Sheet1!$B$2:$B$17</c:f>
              <c:numCache>
                <c:formatCode>General</c:formatCode>
                <c:ptCount val="16"/>
                <c:pt idx="0">
                  <c:v>0.26</c:v>
                </c:pt>
                <c:pt idx="1">
                  <c:v>0.31</c:v>
                </c:pt>
                <c:pt idx="2">
                  <c:v>0.29</c:v>
                </c:pt>
                <c:pt idx="3">
                  <c:v>0.23</c:v>
                </c:pt>
                <c:pt idx="4">
                  <c:v>0.27</c:v>
                </c:pt>
                <c:pt idx="5">
                  <c:v>0.27</c:v>
                </c:pt>
                <c:pt idx="6">
                  <c:v>0.3</c:v>
                </c:pt>
                <c:pt idx="7">
                  <c:v>0.3</c:v>
                </c:pt>
                <c:pt idx="8">
                  <c:v>0.29</c:v>
                </c:pt>
                <c:pt idx="9">
                  <c:v>0.33</c:v>
                </c:pt>
                <c:pt idx="10">
                  <c:v>0.45</c:v>
                </c:pt>
                <c:pt idx="11">
                  <c:v>0.51</c:v>
                </c:pt>
                <c:pt idx="12">
                  <c:v>0.51</c:v>
                </c:pt>
                <c:pt idx="13">
                  <c:v>0.52</c:v>
                </c:pt>
                <c:pt idx="14">
                  <c:v>0.74</c:v>
                </c:pt>
                <c:pt idx="15">
                  <c:v>0.79</c:v>
                </c:pt>
              </c:numCache>
            </c:numRef>
          </c:val>
          <c:smooth val="0"/>
        </c:ser>
        <c:dLbls>
          <c:showLegendKey val="0"/>
          <c:showVal val="0"/>
          <c:showCatName val="0"/>
          <c:showSerName val="0"/>
          <c:showPercent val="0"/>
          <c:showBubbleSize val="0"/>
        </c:dLbls>
        <c:marker val="1"/>
        <c:smooth val="0"/>
        <c:axId val="2054892720"/>
        <c:axId val="-2135194768"/>
      </c:lineChart>
      <c:lineChart>
        <c:grouping val="standard"/>
        <c:varyColors val="0"/>
        <c:ser>
          <c:idx val="1"/>
          <c:order val="1"/>
          <c:tx>
            <c:strRef>
              <c:f>Sheet1!$C$1</c:f>
              <c:strCache>
                <c:ptCount val="1"/>
                <c:pt idx="0">
                  <c:v>Interest Rates: U.S. Treasuries - 10 years - Constant maturity; investment basis, (%, NSA) for United States</c:v>
                </c:pt>
              </c:strCache>
            </c:strRef>
          </c:tx>
          <c:spPr>
            <a:ln w="38100">
              <a:solidFill>
                <a:srgbClr val="F58025"/>
              </a:solidFill>
              <a:prstDash val="solid"/>
            </a:ln>
          </c:spPr>
          <c:marker>
            <c:symbol val="none"/>
          </c:marker>
          <c:cat>
            <c:strRef>
              <c:f>Sheet1!$A$2:$A$17</c:f>
              <c:strCache>
                <c:ptCount val="16"/>
                <c:pt idx="0">
                  <c:v>J'16</c:v>
                </c:pt>
                <c:pt idx="1">
                  <c:v>F</c:v>
                </c:pt>
                <c:pt idx="2">
                  <c:v>M</c:v>
                </c:pt>
                <c:pt idx="3">
                  <c:v>A</c:v>
                </c:pt>
                <c:pt idx="4">
                  <c:v>M</c:v>
                </c:pt>
                <c:pt idx="5">
                  <c:v>J</c:v>
                </c:pt>
                <c:pt idx="6">
                  <c:v>J</c:v>
                </c:pt>
                <c:pt idx="7">
                  <c:v>A</c:v>
                </c:pt>
                <c:pt idx="8">
                  <c:v>S</c:v>
                </c:pt>
                <c:pt idx="9">
                  <c:v>O</c:v>
                </c:pt>
                <c:pt idx="10">
                  <c:v>N</c:v>
                </c:pt>
                <c:pt idx="11">
                  <c:v>D</c:v>
                </c:pt>
                <c:pt idx="12">
                  <c:v>J'17</c:v>
                </c:pt>
                <c:pt idx="13">
                  <c:v>F</c:v>
                </c:pt>
                <c:pt idx="14">
                  <c:v>M</c:v>
                </c:pt>
                <c:pt idx="15">
                  <c:v>A</c:v>
                </c:pt>
              </c:strCache>
            </c:strRef>
          </c:cat>
          <c:val>
            <c:numRef>
              <c:f>Sheet1!$C$2:$C$17</c:f>
              <c:numCache>
                <c:formatCode>General</c:formatCode>
                <c:ptCount val="16"/>
                <c:pt idx="0">
                  <c:v>2.09</c:v>
                </c:pt>
                <c:pt idx="1">
                  <c:v>1.78</c:v>
                </c:pt>
                <c:pt idx="2">
                  <c:v>1.89</c:v>
                </c:pt>
                <c:pt idx="3">
                  <c:v>1.81</c:v>
                </c:pt>
                <c:pt idx="4">
                  <c:v>1.81</c:v>
                </c:pt>
                <c:pt idx="5">
                  <c:v>1.64</c:v>
                </c:pt>
                <c:pt idx="6">
                  <c:v>1.5</c:v>
                </c:pt>
                <c:pt idx="7">
                  <c:v>1.56</c:v>
                </c:pt>
                <c:pt idx="8">
                  <c:v>1.63</c:v>
                </c:pt>
                <c:pt idx="9">
                  <c:v>1.76</c:v>
                </c:pt>
                <c:pt idx="10">
                  <c:v>2.14</c:v>
                </c:pt>
                <c:pt idx="11">
                  <c:v>2.49</c:v>
                </c:pt>
                <c:pt idx="12">
                  <c:v>2.43</c:v>
                </c:pt>
                <c:pt idx="13">
                  <c:v>2.42</c:v>
                </c:pt>
                <c:pt idx="14">
                  <c:v>2.48</c:v>
                </c:pt>
                <c:pt idx="15">
                  <c:v>2.36</c:v>
                </c:pt>
              </c:numCache>
            </c:numRef>
          </c:val>
          <c:smooth val="0"/>
        </c:ser>
        <c:dLbls>
          <c:showLegendKey val="0"/>
          <c:showVal val="0"/>
          <c:showCatName val="0"/>
          <c:showSerName val="0"/>
          <c:showPercent val="0"/>
          <c:showBubbleSize val="0"/>
        </c:dLbls>
        <c:marker val="1"/>
        <c:smooth val="0"/>
        <c:axId val="-2119701488"/>
        <c:axId val="-2132633584"/>
      </c:lineChart>
      <c:catAx>
        <c:axId val="2054892720"/>
        <c:scaling>
          <c:orientation val="minMax"/>
        </c:scaling>
        <c:delete val="0"/>
        <c:axPos val="b"/>
        <c:numFmt formatCode="General" sourceLinked="1"/>
        <c:majorTickMark val="out"/>
        <c:minorTickMark val="none"/>
        <c:tickLblPos val="low"/>
        <c:spPr>
          <a:ln w="3151">
            <a:solidFill>
              <a:schemeClr val="tx1"/>
            </a:solidFill>
            <a:prstDash val="solid"/>
          </a:ln>
        </c:spPr>
        <c:txPr>
          <a:bodyPr rot="0" vert="horz"/>
          <a:lstStyle/>
          <a:p>
            <a:pPr>
              <a:defRPr sz="1194" b="1" i="0" u="none" strike="noStrike" baseline="0">
                <a:solidFill>
                  <a:schemeClr val="tx1"/>
                </a:solidFill>
                <a:latin typeface="Verdana"/>
                <a:ea typeface="Verdana"/>
                <a:cs typeface="Verdana"/>
              </a:defRPr>
            </a:pPr>
            <a:endParaRPr lang="en-US"/>
          </a:p>
        </c:txPr>
        <c:crossAx val="-2135194768"/>
        <c:crossesAt val="0.0"/>
        <c:auto val="1"/>
        <c:lblAlgn val="ctr"/>
        <c:lblOffset val="100"/>
        <c:tickLblSkip val="1"/>
        <c:tickMarkSkip val="1"/>
        <c:noMultiLvlLbl val="0"/>
      </c:catAx>
      <c:valAx>
        <c:axId val="-2135194768"/>
        <c:scaling>
          <c:orientation val="minMax"/>
          <c:max val="0.8"/>
          <c:min val="0.2"/>
        </c:scaling>
        <c:delete val="0"/>
        <c:axPos val="l"/>
        <c:numFmt formatCode="#,##0.0" sourceLinked="0"/>
        <c:majorTickMark val="out"/>
        <c:minorTickMark val="none"/>
        <c:tickLblPos val="low"/>
        <c:spPr>
          <a:ln w="3151">
            <a:solidFill>
              <a:schemeClr val="tx1"/>
            </a:solidFill>
            <a:prstDash val="solid"/>
          </a:ln>
        </c:spPr>
        <c:txPr>
          <a:bodyPr rot="0" vert="horz"/>
          <a:lstStyle/>
          <a:p>
            <a:pPr>
              <a:defRPr sz="1390" b="1" i="0" u="none" strike="noStrike" baseline="0">
                <a:solidFill>
                  <a:schemeClr val="tx1"/>
                </a:solidFill>
                <a:latin typeface="Verdana"/>
                <a:ea typeface="Verdana"/>
                <a:cs typeface="Verdana"/>
              </a:defRPr>
            </a:pPr>
            <a:endParaRPr lang="en-US"/>
          </a:p>
        </c:txPr>
        <c:crossAx val="2054892720"/>
        <c:crosses val="autoZero"/>
        <c:crossBetween val="between"/>
      </c:valAx>
      <c:catAx>
        <c:axId val="-2119701488"/>
        <c:scaling>
          <c:orientation val="minMax"/>
        </c:scaling>
        <c:delete val="1"/>
        <c:axPos val="b"/>
        <c:numFmt formatCode="General" sourceLinked="1"/>
        <c:majorTickMark val="out"/>
        <c:minorTickMark val="none"/>
        <c:tickLblPos val="none"/>
        <c:crossAx val="-2132633584"/>
        <c:crosses val="autoZero"/>
        <c:auto val="1"/>
        <c:lblAlgn val="ctr"/>
        <c:lblOffset val="100"/>
        <c:noMultiLvlLbl val="0"/>
      </c:catAx>
      <c:valAx>
        <c:axId val="-2132633584"/>
        <c:scaling>
          <c:orientation val="minMax"/>
          <c:max val="2.6"/>
          <c:min val="1.4"/>
        </c:scaling>
        <c:delete val="0"/>
        <c:axPos val="r"/>
        <c:numFmt formatCode="0.0" sourceLinked="0"/>
        <c:majorTickMark val="out"/>
        <c:minorTickMark val="none"/>
        <c:tickLblPos val="nextTo"/>
        <c:txPr>
          <a:bodyPr/>
          <a:lstStyle/>
          <a:p>
            <a:pPr>
              <a:defRPr sz="1391"/>
            </a:pPr>
            <a:endParaRPr lang="en-US"/>
          </a:p>
        </c:txPr>
        <c:crossAx val="-2119701488"/>
        <c:crosses val="max"/>
        <c:crossBetween val="between"/>
        <c:majorUnit val="0.2"/>
      </c:valAx>
      <c:spPr>
        <a:noFill/>
        <a:ln w="24879">
          <a:noFill/>
        </a:ln>
      </c:spPr>
    </c:plotArea>
    <c:plotVisOnly val="1"/>
    <c:dispBlanksAs val="gap"/>
    <c:showDLblsOverMax val="0"/>
  </c:chart>
  <c:spPr>
    <a:noFill/>
    <a:ln>
      <a:noFill/>
    </a:ln>
  </c:spPr>
  <c:txPr>
    <a:bodyPr/>
    <a:lstStyle/>
    <a:p>
      <a:pPr>
        <a:defRPr sz="1787" b="1" i="0" u="none" strike="noStrike" baseline="0">
          <a:solidFill>
            <a:schemeClr val="tx1"/>
          </a:solidFill>
          <a:latin typeface="Verdana"/>
          <a:ea typeface="Verdana"/>
          <a:cs typeface="Verdan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45384035079447"/>
          <c:y val="0.0296319402382404"/>
          <c:w val="0.942780305530671"/>
          <c:h val="0.897678844924981"/>
        </c:manualLayout>
      </c:layout>
      <c:lineChart>
        <c:grouping val="standard"/>
        <c:varyColors val="0"/>
        <c:ser>
          <c:idx val="2"/>
          <c:order val="0"/>
          <c:tx>
            <c:strRef>
              <c:f>Sheet1!$B$21</c:f>
              <c:strCache>
                <c:ptCount val="1"/>
                <c:pt idx="0">
                  <c:v>Income: Disposable Personal, (Bil. $, SAAR) for United States</c:v>
                </c:pt>
              </c:strCache>
            </c:strRef>
          </c:tx>
          <c:spPr>
            <a:ln w="38100">
              <a:solidFill>
                <a:srgbClr val="0069AA"/>
              </a:solidFill>
              <a:prstDash val="solid"/>
            </a:ln>
          </c:spPr>
          <c:marker>
            <c:symbol val="none"/>
          </c:marker>
          <c:cat>
            <c:strRef>
              <c:f>Sheet1!$A$22:$A$83</c:f>
              <c:strCache>
                <c:ptCount val="61"/>
                <c:pt idx="0">
                  <c:v>'12</c:v>
                </c:pt>
                <c:pt idx="12">
                  <c:v>'13</c:v>
                </c:pt>
                <c:pt idx="24">
                  <c:v>'14</c:v>
                </c:pt>
                <c:pt idx="36">
                  <c:v>'15</c:v>
                </c:pt>
                <c:pt idx="48">
                  <c:v>'16</c:v>
                </c:pt>
                <c:pt idx="60">
                  <c:v>'17</c:v>
                </c:pt>
              </c:strCache>
            </c:strRef>
          </c:cat>
          <c:val>
            <c:numRef>
              <c:f>Sheet1!$B$22:$B$83</c:f>
              <c:numCache>
                <c:formatCode>General</c:formatCode>
                <c:ptCount val="62"/>
                <c:pt idx="0">
                  <c:v>1.5</c:v>
                </c:pt>
                <c:pt idx="1">
                  <c:v>1.84</c:v>
                </c:pt>
                <c:pt idx="2">
                  <c:v>1.41</c:v>
                </c:pt>
                <c:pt idx="3">
                  <c:v>1.6</c:v>
                </c:pt>
                <c:pt idx="4">
                  <c:v>1.67</c:v>
                </c:pt>
                <c:pt idx="5">
                  <c:v>1.38</c:v>
                </c:pt>
                <c:pt idx="6">
                  <c:v>1.41</c:v>
                </c:pt>
                <c:pt idx="7">
                  <c:v>1.31</c:v>
                </c:pt>
                <c:pt idx="8">
                  <c:v>1.42</c:v>
                </c:pt>
                <c:pt idx="9">
                  <c:v>0.97</c:v>
                </c:pt>
                <c:pt idx="10">
                  <c:v>1.37</c:v>
                </c:pt>
                <c:pt idx="11">
                  <c:v>1.63</c:v>
                </c:pt>
                <c:pt idx="12">
                  <c:v>1.36</c:v>
                </c:pt>
                <c:pt idx="13">
                  <c:v>1.07</c:v>
                </c:pt>
                <c:pt idx="14">
                  <c:v>1.13</c:v>
                </c:pt>
                <c:pt idx="15">
                  <c:v>1.01</c:v>
                </c:pt>
                <c:pt idx="16">
                  <c:v>1.19</c:v>
                </c:pt>
                <c:pt idx="17">
                  <c:v>1.48</c:v>
                </c:pt>
                <c:pt idx="18">
                  <c:v>1.26</c:v>
                </c:pt>
                <c:pt idx="19">
                  <c:v>1.52</c:v>
                </c:pt>
                <c:pt idx="20">
                  <c:v>1.5</c:v>
                </c:pt>
                <c:pt idx="21">
                  <c:v>1.9</c:v>
                </c:pt>
                <c:pt idx="22">
                  <c:v>2.16</c:v>
                </c:pt>
                <c:pt idx="23">
                  <c:v>1.95</c:v>
                </c:pt>
                <c:pt idx="24">
                  <c:v>1.52</c:v>
                </c:pt>
                <c:pt idx="25">
                  <c:v>1.93</c:v>
                </c:pt>
                <c:pt idx="26">
                  <c:v>2.56</c:v>
                </c:pt>
                <c:pt idx="27">
                  <c:v>2.68</c:v>
                </c:pt>
                <c:pt idx="28">
                  <c:v>2.65</c:v>
                </c:pt>
                <c:pt idx="29">
                  <c:v>2.92</c:v>
                </c:pt>
                <c:pt idx="30">
                  <c:v>2.89</c:v>
                </c:pt>
                <c:pt idx="31">
                  <c:v>3.56</c:v>
                </c:pt>
                <c:pt idx="32">
                  <c:v>3.19</c:v>
                </c:pt>
                <c:pt idx="33">
                  <c:v>3.53</c:v>
                </c:pt>
                <c:pt idx="34">
                  <c:v>3.47</c:v>
                </c:pt>
                <c:pt idx="35">
                  <c:v>3.53</c:v>
                </c:pt>
                <c:pt idx="36">
                  <c:v>4.0</c:v>
                </c:pt>
                <c:pt idx="37">
                  <c:v>3.55</c:v>
                </c:pt>
                <c:pt idx="38">
                  <c:v>3.36</c:v>
                </c:pt>
                <c:pt idx="39">
                  <c:v>3.37</c:v>
                </c:pt>
                <c:pt idx="40">
                  <c:v>3.64</c:v>
                </c:pt>
                <c:pt idx="41">
                  <c:v>3.2</c:v>
                </c:pt>
                <c:pt idx="42">
                  <c:v>3.41</c:v>
                </c:pt>
                <c:pt idx="43">
                  <c:v>2.86</c:v>
                </c:pt>
                <c:pt idx="44">
                  <c:v>3.17</c:v>
                </c:pt>
                <c:pt idx="45">
                  <c:v>2.64</c:v>
                </c:pt>
                <c:pt idx="46">
                  <c:v>2.41</c:v>
                </c:pt>
                <c:pt idx="47">
                  <c:v>2.64</c:v>
                </c:pt>
                <c:pt idx="48">
                  <c:v>2.38</c:v>
                </c:pt>
                <c:pt idx="49">
                  <c:v>2.56</c:v>
                </c:pt>
                <c:pt idx="50">
                  <c:v>2.17</c:v>
                </c:pt>
                <c:pt idx="51">
                  <c:v>2.76</c:v>
                </c:pt>
                <c:pt idx="52">
                  <c:v>2.5</c:v>
                </c:pt>
                <c:pt idx="53">
                  <c:v>2.88</c:v>
                </c:pt>
                <c:pt idx="54">
                  <c:v>2.93</c:v>
                </c:pt>
                <c:pt idx="55">
                  <c:v>2.6</c:v>
                </c:pt>
                <c:pt idx="56">
                  <c:v>2.82</c:v>
                </c:pt>
                <c:pt idx="57">
                  <c:v>3.07</c:v>
                </c:pt>
                <c:pt idx="58">
                  <c:v>3.07</c:v>
                </c:pt>
                <c:pt idx="59">
                  <c:v>3.15</c:v>
                </c:pt>
                <c:pt idx="60">
                  <c:v>3.0</c:v>
                </c:pt>
                <c:pt idx="61">
                  <c:v>2.64</c:v>
                </c:pt>
              </c:numCache>
            </c:numRef>
          </c:val>
          <c:smooth val="0"/>
        </c:ser>
        <c:ser>
          <c:idx val="1"/>
          <c:order val="1"/>
          <c:tx>
            <c:strRef>
              <c:f>Sheet1!$C$21</c:f>
              <c:strCache>
                <c:ptCount val="1"/>
                <c:pt idx="0">
                  <c:v>Income: Personal Consumption Expenditures, (Bil. $, SAAR) for United States</c:v>
                </c:pt>
              </c:strCache>
            </c:strRef>
          </c:tx>
          <c:spPr>
            <a:ln w="38100">
              <a:solidFill>
                <a:srgbClr val="F58025"/>
              </a:solidFill>
              <a:prstDash val="solid"/>
            </a:ln>
          </c:spPr>
          <c:marker>
            <c:symbol val="none"/>
          </c:marker>
          <c:cat>
            <c:strRef>
              <c:f>Sheet1!$A$22:$A$83</c:f>
              <c:strCache>
                <c:ptCount val="61"/>
                <c:pt idx="0">
                  <c:v>'12</c:v>
                </c:pt>
                <c:pt idx="12">
                  <c:v>'13</c:v>
                </c:pt>
                <c:pt idx="24">
                  <c:v>'14</c:v>
                </c:pt>
                <c:pt idx="36">
                  <c:v>'15</c:v>
                </c:pt>
                <c:pt idx="48">
                  <c:v>'16</c:v>
                </c:pt>
                <c:pt idx="60">
                  <c:v>'17</c:v>
                </c:pt>
              </c:strCache>
            </c:strRef>
          </c:cat>
          <c:val>
            <c:numRef>
              <c:f>Sheet1!$C$22:$C$83</c:f>
              <c:numCache>
                <c:formatCode>General</c:formatCode>
                <c:ptCount val="62"/>
                <c:pt idx="0">
                  <c:v>1.75</c:v>
                </c:pt>
                <c:pt idx="1">
                  <c:v>2.03</c:v>
                </c:pt>
                <c:pt idx="2">
                  <c:v>2.45</c:v>
                </c:pt>
                <c:pt idx="3">
                  <c:v>2.99</c:v>
                </c:pt>
                <c:pt idx="4">
                  <c:v>3.15</c:v>
                </c:pt>
                <c:pt idx="5">
                  <c:v>2.93</c:v>
                </c:pt>
                <c:pt idx="6">
                  <c:v>2.24</c:v>
                </c:pt>
                <c:pt idx="7">
                  <c:v>2.13</c:v>
                </c:pt>
                <c:pt idx="8">
                  <c:v>2.91</c:v>
                </c:pt>
                <c:pt idx="9">
                  <c:v>3.42</c:v>
                </c:pt>
                <c:pt idx="10">
                  <c:v>4.9</c:v>
                </c:pt>
                <c:pt idx="11">
                  <c:v>6.819999999999999</c:v>
                </c:pt>
                <c:pt idx="12">
                  <c:v>-0.52</c:v>
                </c:pt>
                <c:pt idx="13">
                  <c:v>-1.09</c:v>
                </c:pt>
                <c:pt idx="14">
                  <c:v>-1.24</c:v>
                </c:pt>
                <c:pt idx="15">
                  <c:v>-1.46</c:v>
                </c:pt>
                <c:pt idx="16">
                  <c:v>-0.98</c:v>
                </c:pt>
                <c:pt idx="17">
                  <c:v>-0.96</c:v>
                </c:pt>
                <c:pt idx="18">
                  <c:v>-0.75</c:v>
                </c:pt>
                <c:pt idx="19">
                  <c:v>-0.28</c:v>
                </c:pt>
                <c:pt idx="20">
                  <c:v>-0.49</c:v>
                </c:pt>
                <c:pt idx="21">
                  <c:v>-1.34</c:v>
                </c:pt>
                <c:pt idx="22">
                  <c:v>-2.38</c:v>
                </c:pt>
                <c:pt idx="23">
                  <c:v>-4.75</c:v>
                </c:pt>
                <c:pt idx="24">
                  <c:v>1.95</c:v>
                </c:pt>
                <c:pt idx="25">
                  <c:v>2.55</c:v>
                </c:pt>
                <c:pt idx="26">
                  <c:v>3.05</c:v>
                </c:pt>
                <c:pt idx="27">
                  <c:v>3.29</c:v>
                </c:pt>
                <c:pt idx="28">
                  <c:v>3.1</c:v>
                </c:pt>
                <c:pt idx="29">
                  <c:v>3.35</c:v>
                </c:pt>
                <c:pt idx="30">
                  <c:v>3.61</c:v>
                </c:pt>
                <c:pt idx="31">
                  <c:v>3.77</c:v>
                </c:pt>
                <c:pt idx="32">
                  <c:v>3.65</c:v>
                </c:pt>
                <c:pt idx="33">
                  <c:v>4.39</c:v>
                </c:pt>
                <c:pt idx="34">
                  <c:v>4.52</c:v>
                </c:pt>
                <c:pt idx="35">
                  <c:v>4.72</c:v>
                </c:pt>
                <c:pt idx="36">
                  <c:v>4.4</c:v>
                </c:pt>
                <c:pt idx="37">
                  <c:v>3.99</c:v>
                </c:pt>
                <c:pt idx="38">
                  <c:v>3.33</c:v>
                </c:pt>
                <c:pt idx="39">
                  <c:v>3.67</c:v>
                </c:pt>
                <c:pt idx="40">
                  <c:v>3.61</c:v>
                </c:pt>
                <c:pt idx="41">
                  <c:v>3.38</c:v>
                </c:pt>
                <c:pt idx="42">
                  <c:v>3.44</c:v>
                </c:pt>
                <c:pt idx="43">
                  <c:v>3.28</c:v>
                </c:pt>
                <c:pt idx="44">
                  <c:v>3.33</c:v>
                </c:pt>
                <c:pt idx="45">
                  <c:v>3.16</c:v>
                </c:pt>
                <c:pt idx="46">
                  <c:v>2.89</c:v>
                </c:pt>
                <c:pt idx="47">
                  <c:v>3.05</c:v>
                </c:pt>
                <c:pt idx="48">
                  <c:v>3.08</c:v>
                </c:pt>
                <c:pt idx="49">
                  <c:v>2.91</c:v>
                </c:pt>
                <c:pt idx="50">
                  <c:v>3.19</c:v>
                </c:pt>
                <c:pt idx="51">
                  <c:v>2.92</c:v>
                </c:pt>
                <c:pt idx="52">
                  <c:v>2.79</c:v>
                </c:pt>
                <c:pt idx="53">
                  <c:v>2.77</c:v>
                </c:pt>
                <c:pt idx="54">
                  <c:v>2.89</c:v>
                </c:pt>
                <c:pt idx="55">
                  <c:v>2.66</c:v>
                </c:pt>
                <c:pt idx="56">
                  <c:v>2.65</c:v>
                </c:pt>
                <c:pt idx="57">
                  <c:v>2.6</c:v>
                </c:pt>
                <c:pt idx="58">
                  <c:v>2.6</c:v>
                </c:pt>
                <c:pt idx="59">
                  <c:v>2.26</c:v>
                </c:pt>
                <c:pt idx="60">
                  <c:v>2.09</c:v>
                </c:pt>
                <c:pt idx="61">
                  <c:v>2.27</c:v>
                </c:pt>
              </c:numCache>
            </c:numRef>
          </c:val>
          <c:smooth val="0"/>
        </c:ser>
        <c:dLbls>
          <c:showLegendKey val="0"/>
          <c:showVal val="0"/>
          <c:showCatName val="0"/>
          <c:showSerName val="0"/>
          <c:showPercent val="0"/>
          <c:showBubbleSize val="0"/>
        </c:dLbls>
        <c:smooth val="0"/>
        <c:axId val="2064833168"/>
        <c:axId val="2064834576"/>
      </c:lineChart>
      <c:catAx>
        <c:axId val="2064833168"/>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138" b="1" i="0" u="none" strike="noStrike" baseline="0">
                <a:solidFill>
                  <a:schemeClr val="tx1"/>
                </a:solidFill>
                <a:latin typeface="Verdana"/>
                <a:ea typeface="Verdana"/>
                <a:cs typeface="Verdana"/>
              </a:defRPr>
            </a:pPr>
            <a:endParaRPr lang="en-US"/>
          </a:p>
        </c:txPr>
        <c:crossAx val="2064834576"/>
        <c:crossesAt val="0.0"/>
        <c:auto val="1"/>
        <c:lblAlgn val="ctr"/>
        <c:lblOffset val="100"/>
        <c:tickLblSkip val="4"/>
        <c:tickMarkSkip val="1"/>
        <c:noMultiLvlLbl val="0"/>
      </c:catAx>
      <c:valAx>
        <c:axId val="2064834576"/>
        <c:scaling>
          <c:orientation val="minMax"/>
        </c:scaling>
        <c:delete val="0"/>
        <c:axPos val="l"/>
        <c:majorGridlines/>
        <c:numFmt formatCode="#,##0" sourceLinked="0"/>
        <c:majorTickMark val="out"/>
        <c:minorTickMark val="none"/>
        <c:tickLblPos val="low"/>
        <c:spPr>
          <a:ln w="3003">
            <a:solidFill>
              <a:schemeClr val="tx1"/>
            </a:solidFill>
            <a:prstDash val="solid"/>
          </a:ln>
        </c:spPr>
        <c:txPr>
          <a:bodyPr rot="0" vert="horz"/>
          <a:lstStyle/>
          <a:p>
            <a:pPr>
              <a:defRPr sz="1324" b="1" i="0" u="none" strike="noStrike" baseline="0">
                <a:solidFill>
                  <a:schemeClr val="tx1"/>
                </a:solidFill>
                <a:latin typeface="Verdana"/>
                <a:ea typeface="Verdana"/>
                <a:cs typeface="Verdana"/>
              </a:defRPr>
            </a:pPr>
            <a:endParaRPr lang="en-US"/>
          </a:p>
        </c:txPr>
        <c:crossAx val="2064833168"/>
        <c:crosses val="autoZero"/>
        <c:crossBetween val="between"/>
        <c:majorUnit val="2.0"/>
      </c:valAx>
      <c:spPr>
        <a:noFill/>
        <a:ln w="12573">
          <a:solidFill>
            <a:schemeClr val="tx1"/>
          </a:solid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332076005469"/>
          <c:y val="0.0226003200134752"/>
          <c:w val="0.899270888014"/>
          <c:h val="0.88752836664648"/>
        </c:manualLayout>
      </c:layout>
      <c:lineChart>
        <c:grouping val="standard"/>
        <c:varyColors val="0"/>
        <c:ser>
          <c:idx val="2"/>
          <c:order val="0"/>
          <c:tx>
            <c:strRef>
              <c:f>Sheet1!$B$1</c:f>
              <c:strCache>
                <c:ptCount val="1"/>
                <c:pt idx="0">
                  <c:v>Job Openings and Labor Turnover: Quits rate - Total nonfarm, (%, SA) for United States</c:v>
                </c:pt>
              </c:strCache>
            </c:strRef>
          </c:tx>
          <c:spPr>
            <a:ln w="37318">
              <a:solidFill>
                <a:srgbClr val="0069AA"/>
              </a:solidFill>
              <a:prstDash val="solid"/>
            </a:ln>
          </c:spPr>
          <c:marker>
            <c:symbol val="none"/>
          </c:marker>
          <c:cat>
            <c:strRef>
              <c:f>Sheet1!$A$2:$A$65</c:f>
              <c:strCache>
                <c:ptCount val="61"/>
                <c:pt idx="0">
                  <c:v>'02</c:v>
                </c:pt>
                <c:pt idx="4">
                  <c:v>'03</c:v>
                </c:pt>
                <c:pt idx="8">
                  <c:v>'04</c:v>
                </c:pt>
                <c:pt idx="12">
                  <c:v>'05</c:v>
                </c:pt>
                <c:pt idx="16">
                  <c:v>'06</c:v>
                </c:pt>
                <c:pt idx="20">
                  <c:v>'07</c:v>
                </c:pt>
                <c:pt idx="24">
                  <c:v>'08</c:v>
                </c:pt>
                <c:pt idx="28">
                  <c:v>'09</c:v>
                </c:pt>
                <c:pt idx="32">
                  <c:v>'10</c:v>
                </c:pt>
                <c:pt idx="36">
                  <c:v>'11</c:v>
                </c:pt>
                <c:pt idx="40">
                  <c:v>'12</c:v>
                </c:pt>
                <c:pt idx="44">
                  <c:v>'13</c:v>
                </c:pt>
                <c:pt idx="48">
                  <c:v>'14</c:v>
                </c:pt>
                <c:pt idx="52">
                  <c:v>'15</c:v>
                </c:pt>
                <c:pt idx="56">
                  <c:v>'16</c:v>
                </c:pt>
                <c:pt idx="60">
                  <c:v>'17</c:v>
                </c:pt>
              </c:strCache>
            </c:strRef>
          </c:cat>
          <c:val>
            <c:numRef>
              <c:f>Sheet1!$B$2:$B$65</c:f>
              <c:numCache>
                <c:formatCode>General</c:formatCode>
                <c:ptCount val="64"/>
                <c:pt idx="0">
                  <c:v>2.33</c:v>
                </c:pt>
                <c:pt idx="1">
                  <c:v>2.17</c:v>
                </c:pt>
                <c:pt idx="2">
                  <c:v>2.03</c:v>
                </c:pt>
                <c:pt idx="3">
                  <c:v>2.03</c:v>
                </c:pt>
                <c:pt idx="4">
                  <c:v>2.07</c:v>
                </c:pt>
                <c:pt idx="5">
                  <c:v>2.03</c:v>
                </c:pt>
                <c:pt idx="6">
                  <c:v>1.97</c:v>
                </c:pt>
                <c:pt idx="7">
                  <c:v>1.87</c:v>
                </c:pt>
                <c:pt idx="8">
                  <c:v>1.8</c:v>
                </c:pt>
                <c:pt idx="9">
                  <c:v>1.83</c:v>
                </c:pt>
                <c:pt idx="10">
                  <c:v>1.9</c:v>
                </c:pt>
                <c:pt idx="11">
                  <c:v>1.93</c:v>
                </c:pt>
                <c:pt idx="12">
                  <c:v>1.97</c:v>
                </c:pt>
                <c:pt idx="13">
                  <c:v>2.03</c:v>
                </c:pt>
                <c:pt idx="14">
                  <c:v>2.03</c:v>
                </c:pt>
                <c:pt idx="15">
                  <c:v>2.07</c:v>
                </c:pt>
                <c:pt idx="16">
                  <c:v>2.13</c:v>
                </c:pt>
                <c:pt idx="17">
                  <c:v>2.2</c:v>
                </c:pt>
                <c:pt idx="18">
                  <c:v>2.17</c:v>
                </c:pt>
                <c:pt idx="19">
                  <c:v>2.2</c:v>
                </c:pt>
                <c:pt idx="20">
                  <c:v>2.13</c:v>
                </c:pt>
                <c:pt idx="21">
                  <c:v>2.17</c:v>
                </c:pt>
                <c:pt idx="22">
                  <c:v>2.17</c:v>
                </c:pt>
                <c:pt idx="23">
                  <c:v>2.2</c:v>
                </c:pt>
                <c:pt idx="24">
                  <c:v>2.13</c:v>
                </c:pt>
                <c:pt idx="25">
                  <c:v>2.03</c:v>
                </c:pt>
                <c:pt idx="26">
                  <c:v>2.03</c:v>
                </c:pt>
                <c:pt idx="27">
                  <c:v>1.97</c:v>
                </c:pt>
                <c:pt idx="28">
                  <c:v>1.97</c:v>
                </c:pt>
                <c:pt idx="29">
                  <c:v>1.83</c:v>
                </c:pt>
                <c:pt idx="30">
                  <c:v>1.63</c:v>
                </c:pt>
                <c:pt idx="31">
                  <c:v>1.43</c:v>
                </c:pt>
                <c:pt idx="32">
                  <c:v>1.33</c:v>
                </c:pt>
                <c:pt idx="33">
                  <c:v>1.3</c:v>
                </c:pt>
                <c:pt idx="34">
                  <c:v>1.33</c:v>
                </c:pt>
                <c:pt idx="35">
                  <c:v>1.33</c:v>
                </c:pt>
                <c:pt idx="36">
                  <c:v>1.47</c:v>
                </c:pt>
                <c:pt idx="37">
                  <c:v>1.47</c:v>
                </c:pt>
                <c:pt idx="38">
                  <c:v>1.43</c:v>
                </c:pt>
                <c:pt idx="39">
                  <c:v>1.43</c:v>
                </c:pt>
                <c:pt idx="40">
                  <c:v>1.5</c:v>
                </c:pt>
                <c:pt idx="41">
                  <c:v>1.53</c:v>
                </c:pt>
                <c:pt idx="42">
                  <c:v>1.5</c:v>
                </c:pt>
                <c:pt idx="43">
                  <c:v>1.57</c:v>
                </c:pt>
                <c:pt idx="44">
                  <c:v>1.6</c:v>
                </c:pt>
                <c:pt idx="45">
                  <c:v>1.57</c:v>
                </c:pt>
                <c:pt idx="46">
                  <c:v>1.5</c:v>
                </c:pt>
                <c:pt idx="47">
                  <c:v>1.63</c:v>
                </c:pt>
                <c:pt idx="48">
                  <c:v>1.67</c:v>
                </c:pt>
                <c:pt idx="49">
                  <c:v>1.73</c:v>
                </c:pt>
                <c:pt idx="50">
                  <c:v>1.73</c:v>
                </c:pt>
                <c:pt idx="51">
                  <c:v>1.73</c:v>
                </c:pt>
                <c:pt idx="52">
                  <c:v>1.8</c:v>
                </c:pt>
                <c:pt idx="53">
                  <c:v>1.9</c:v>
                </c:pt>
                <c:pt idx="54">
                  <c:v>1.93</c:v>
                </c:pt>
                <c:pt idx="55">
                  <c:v>1.93</c:v>
                </c:pt>
                <c:pt idx="56">
                  <c:v>1.93</c:v>
                </c:pt>
                <c:pt idx="57">
                  <c:v>2.0</c:v>
                </c:pt>
                <c:pt idx="58">
                  <c:v>2.07</c:v>
                </c:pt>
                <c:pt idx="59">
                  <c:v>2.03</c:v>
                </c:pt>
                <c:pt idx="60">
                  <c:v>2.07</c:v>
                </c:pt>
                <c:pt idx="61" formatCode="#,##0.00">
                  <c:v>2.1</c:v>
                </c:pt>
                <c:pt idx="62" formatCode="#,##0.00">
                  <c:v>2.1</c:v>
                </c:pt>
                <c:pt idx="63" formatCode="#,##0.00">
                  <c:v>2.15</c:v>
                </c:pt>
              </c:numCache>
            </c:numRef>
          </c:val>
          <c:smooth val="0"/>
        </c:ser>
        <c:dLbls>
          <c:showLegendKey val="0"/>
          <c:showVal val="0"/>
          <c:showCatName val="0"/>
          <c:showSerName val="0"/>
          <c:showPercent val="0"/>
          <c:showBubbleSize val="0"/>
        </c:dLbls>
        <c:marker val="1"/>
        <c:smooth val="0"/>
        <c:axId val="-2138398752"/>
        <c:axId val="-2138703376"/>
      </c:lineChart>
      <c:lineChart>
        <c:grouping val="standard"/>
        <c:varyColors val="0"/>
        <c:ser>
          <c:idx val="1"/>
          <c:order val="1"/>
          <c:tx>
            <c:strRef>
              <c:f>Sheet1!$C$1</c:f>
              <c:strCache>
                <c:ptCount val="1"/>
                <c:pt idx="0">
                  <c:v>ECI: Wages and salaries - Private industry - All workers, (Index Dec-2005=100, SA) for United States</c:v>
                </c:pt>
              </c:strCache>
            </c:strRef>
          </c:tx>
          <c:spPr>
            <a:ln w="37318">
              <a:solidFill>
                <a:srgbClr val="F58025"/>
              </a:solidFill>
              <a:prstDash val="solid"/>
            </a:ln>
          </c:spPr>
          <c:marker>
            <c:symbol val="none"/>
          </c:marker>
          <c:cat>
            <c:strRef>
              <c:f>Sheet1!$A$2:$A$65</c:f>
              <c:strCache>
                <c:ptCount val="61"/>
                <c:pt idx="0">
                  <c:v>'02</c:v>
                </c:pt>
                <c:pt idx="4">
                  <c:v>'03</c:v>
                </c:pt>
                <c:pt idx="8">
                  <c:v>'04</c:v>
                </c:pt>
                <c:pt idx="12">
                  <c:v>'05</c:v>
                </c:pt>
                <c:pt idx="16">
                  <c:v>'06</c:v>
                </c:pt>
                <c:pt idx="20">
                  <c:v>'07</c:v>
                </c:pt>
                <c:pt idx="24">
                  <c:v>'08</c:v>
                </c:pt>
                <c:pt idx="28">
                  <c:v>'09</c:v>
                </c:pt>
                <c:pt idx="32">
                  <c:v>'10</c:v>
                </c:pt>
                <c:pt idx="36">
                  <c:v>'11</c:v>
                </c:pt>
                <c:pt idx="40">
                  <c:v>'12</c:v>
                </c:pt>
                <c:pt idx="44">
                  <c:v>'13</c:v>
                </c:pt>
                <c:pt idx="48">
                  <c:v>'14</c:v>
                </c:pt>
                <c:pt idx="52">
                  <c:v>'15</c:v>
                </c:pt>
                <c:pt idx="56">
                  <c:v>'16</c:v>
                </c:pt>
                <c:pt idx="60">
                  <c:v>'17</c:v>
                </c:pt>
              </c:strCache>
            </c:strRef>
          </c:cat>
          <c:val>
            <c:numRef>
              <c:f>Sheet1!$C$2:$C$65</c:f>
              <c:numCache>
                <c:formatCode>General</c:formatCode>
                <c:ptCount val="64"/>
                <c:pt idx="0">
                  <c:v>3.54</c:v>
                </c:pt>
                <c:pt idx="1">
                  <c:v>3.62</c:v>
                </c:pt>
                <c:pt idx="2">
                  <c:v>3.14</c:v>
                </c:pt>
                <c:pt idx="3">
                  <c:v>2.56</c:v>
                </c:pt>
                <c:pt idx="4">
                  <c:v>2.87</c:v>
                </c:pt>
                <c:pt idx="5">
                  <c:v>2.4</c:v>
                </c:pt>
                <c:pt idx="6">
                  <c:v>2.93</c:v>
                </c:pt>
                <c:pt idx="7">
                  <c:v>3.14</c:v>
                </c:pt>
                <c:pt idx="8">
                  <c:v>2.57</c:v>
                </c:pt>
                <c:pt idx="9">
                  <c:v>2.77</c:v>
                </c:pt>
                <c:pt idx="10">
                  <c:v>2.64</c:v>
                </c:pt>
                <c:pt idx="11">
                  <c:v>2.63</c:v>
                </c:pt>
                <c:pt idx="12">
                  <c:v>2.72</c:v>
                </c:pt>
                <c:pt idx="13">
                  <c:v>2.49</c:v>
                </c:pt>
                <c:pt idx="14">
                  <c:v>2.26</c:v>
                </c:pt>
                <c:pt idx="15">
                  <c:v>2.46</c:v>
                </c:pt>
                <c:pt idx="16">
                  <c:v>2.54</c:v>
                </c:pt>
                <c:pt idx="17">
                  <c:v>2.83</c:v>
                </c:pt>
                <c:pt idx="18">
                  <c:v>3.12</c:v>
                </c:pt>
                <c:pt idx="19">
                  <c:v>3.2</c:v>
                </c:pt>
                <c:pt idx="20">
                  <c:v>3.47</c:v>
                </c:pt>
                <c:pt idx="21">
                  <c:v>3.44</c:v>
                </c:pt>
                <c:pt idx="22">
                  <c:v>3.32</c:v>
                </c:pt>
                <c:pt idx="23">
                  <c:v>3.29</c:v>
                </c:pt>
                <c:pt idx="24">
                  <c:v>3.16</c:v>
                </c:pt>
                <c:pt idx="25">
                  <c:v>3.14</c:v>
                </c:pt>
                <c:pt idx="26">
                  <c:v>2.93</c:v>
                </c:pt>
                <c:pt idx="27">
                  <c:v>2.62</c:v>
                </c:pt>
                <c:pt idx="28">
                  <c:v>2.04</c:v>
                </c:pt>
                <c:pt idx="29">
                  <c:v>1.57</c:v>
                </c:pt>
                <c:pt idx="30">
                  <c:v>1.38</c:v>
                </c:pt>
                <c:pt idx="31">
                  <c:v>1.37</c:v>
                </c:pt>
                <c:pt idx="32">
                  <c:v>1.46</c:v>
                </c:pt>
                <c:pt idx="33">
                  <c:v>1.63</c:v>
                </c:pt>
                <c:pt idx="34">
                  <c:v>1.63</c:v>
                </c:pt>
                <c:pt idx="35">
                  <c:v>1.71</c:v>
                </c:pt>
                <c:pt idx="36">
                  <c:v>1.62</c:v>
                </c:pt>
                <c:pt idx="37">
                  <c:v>1.61</c:v>
                </c:pt>
                <c:pt idx="38">
                  <c:v>1.69</c:v>
                </c:pt>
                <c:pt idx="39">
                  <c:v>1.59</c:v>
                </c:pt>
                <c:pt idx="40">
                  <c:v>1.86</c:v>
                </c:pt>
                <c:pt idx="41">
                  <c:v>1.85</c:v>
                </c:pt>
                <c:pt idx="42">
                  <c:v>1.84</c:v>
                </c:pt>
                <c:pt idx="43">
                  <c:v>1.74</c:v>
                </c:pt>
                <c:pt idx="44">
                  <c:v>1.82</c:v>
                </c:pt>
                <c:pt idx="45">
                  <c:v>1.9</c:v>
                </c:pt>
                <c:pt idx="46">
                  <c:v>1.89</c:v>
                </c:pt>
                <c:pt idx="47">
                  <c:v>2.06</c:v>
                </c:pt>
                <c:pt idx="48">
                  <c:v>1.7</c:v>
                </c:pt>
                <c:pt idx="49">
                  <c:v>1.86</c:v>
                </c:pt>
                <c:pt idx="50">
                  <c:v>2.19</c:v>
                </c:pt>
                <c:pt idx="51">
                  <c:v>2.18</c:v>
                </c:pt>
                <c:pt idx="52">
                  <c:v>2.68</c:v>
                </c:pt>
                <c:pt idx="53">
                  <c:v>2.16</c:v>
                </c:pt>
                <c:pt idx="54">
                  <c:v>2.06</c:v>
                </c:pt>
                <c:pt idx="55">
                  <c:v>2.14</c:v>
                </c:pt>
                <c:pt idx="56">
                  <c:v>2.12</c:v>
                </c:pt>
                <c:pt idx="57">
                  <c:v>2.61</c:v>
                </c:pt>
                <c:pt idx="58">
                  <c:v>2.43</c:v>
                </c:pt>
                <c:pt idx="59">
                  <c:v>2.33</c:v>
                </c:pt>
              </c:numCache>
            </c:numRef>
          </c:val>
          <c:smooth val="0"/>
        </c:ser>
        <c:ser>
          <c:idx val="0"/>
          <c:order val="2"/>
          <c:tx>
            <c:strRef>
              <c:f>Sheet1!$D$1</c:f>
              <c:strCache>
                <c:ptCount val="1"/>
                <c:pt idx="0">
                  <c:v>Avg. Hrly Earnings: All Employees - Total private, ($ Per Hrs., SA) for United States</c:v>
                </c:pt>
              </c:strCache>
            </c:strRef>
          </c:tx>
          <c:spPr>
            <a:ln w="38100">
              <a:solidFill>
                <a:srgbClr val="6DB33F"/>
              </a:solidFill>
            </a:ln>
          </c:spPr>
          <c:marker>
            <c:symbol val="none"/>
          </c:marker>
          <c:cat>
            <c:strRef>
              <c:f>Sheet1!$A$2:$A$65</c:f>
              <c:strCache>
                <c:ptCount val="61"/>
                <c:pt idx="0">
                  <c:v>'02</c:v>
                </c:pt>
                <c:pt idx="4">
                  <c:v>'03</c:v>
                </c:pt>
                <c:pt idx="8">
                  <c:v>'04</c:v>
                </c:pt>
                <c:pt idx="12">
                  <c:v>'05</c:v>
                </c:pt>
                <c:pt idx="16">
                  <c:v>'06</c:v>
                </c:pt>
                <c:pt idx="20">
                  <c:v>'07</c:v>
                </c:pt>
                <c:pt idx="24">
                  <c:v>'08</c:v>
                </c:pt>
                <c:pt idx="28">
                  <c:v>'09</c:v>
                </c:pt>
                <c:pt idx="32">
                  <c:v>'10</c:v>
                </c:pt>
                <c:pt idx="36">
                  <c:v>'11</c:v>
                </c:pt>
                <c:pt idx="40">
                  <c:v>'12</c:v>
                </c:pt>
                <c:pt idx="44">
                  <c:v>'13</c:v>
                </c:pt>
                <c:pt idx="48">
                  <c:v>'14</c:v>
                </c:pt>
                <c:pt idx="52">
                  <c:v>'15</c:v>
                </c:pt>
                <c:pt idx="56">
                  <c:v>'16</c:v>
                </c:pt>
                <c:pt idx="60">
                  <c:v>'17</c:v>
                </c:pt>
              </c:strCache>
            </c:strRef>
          </c:cat>
          <c:val>
            <c:numRef>
              <c:f>Sheet1!$D$2:$D$65</c:f>
              <c:numCache>
                <c:formatCode>General</c:formatCode>
                <c:ptCount val="64"/>
                <c:pt idx="20">
                  <c:v>3.14</c:v>
                </c:pt>
                <c:pt idx="21">
                  <c:v>3.42</c:v>
                </c:pt>
                <c:pt idx="22">
                  <c:v>3.23</c:v>
                </c:pt>
                <c:pt idx="23">
                  <c:v>3.01</c:v>
                </c:pt>
                <c:pt idx="24">
                  <c:v>2.94</c:v>
                </c:pt>
                <c:pt idx="25">
                  <c:v>2.88</c:v>
                </c:pt>
                <c:pt idx="26">
                  <c:v>3.22</c:v>
                </c:pt>
                <c:pt idx="27">
                  <c:v>3.47</c:v>
                </c:pt>
                <c:pt idx="28">
                  <c:v>3.43</c:v>
                </c:pt>
                <c:pt idx="29">
                  <c:v>3.06</c:v>
                </c:pt>
                <c:pt idx="30">
                  <c:v>2.52</c:v>
                </c:pt>
                <c:pt idx="31">
                  <c:v>2.21</c:v>
                </c:pt>
                <c:pt idx="32">
                  <c:v>2.0</c:v>
                </c:pt>
                <c:pt idx="33">
                  <c:v>1.82</c:v>
                </c:pt>
                <c:pt idx="34">
                  <c:v>1.81</c:v>
                </c:pt>
                <c:pt idx="35">
                  <c:v>1.82</c:v>
                </c:pt>
                <c:pt idx="36">
                  <c:v>1.86</c:v>
                </c:pt>
                <c:pt idx="37">
                  <c:v>2.01</c:v>
                </c:pt>
                <c:pt idx="38">
                  <c:v>2.06</c:v>
                </c:pt>
                <c:pt idx="39">
                  <c:v>2.04</c:v>
                </c:pt>
                <c:pt idx="40">
                  <c:v>1.91</c:v>
                </c:pt>
                <c:pt idx="41">
                  <c:v>1.93</c:v>
                </c:pt>
                <c:pt idx="42">
                  <c:v>1.85</c:v>
                </c:pt>
                <c:pt idx="43">
                  <c:v>1.85</c:v>
                </c:pt>
                <c:pt idx="44">
                  <c:v>2.05</c:v>
                </c:pt>
                <c:pt idx="45">
                  <c:v>2.09</c:v>
                </c:pt>
                <c:pt idx="46">
                  <c:v>2.13</c:v>
                </c:pt>
                <c:pt idx="47">
                  <c:v>2.14</c:v>
                </c:pt>
                <c:pt idx="48">
                  <c:v>2.13</c:v>
                </c:pt>
                <c:pt idx="49">
                  <c:v>2.05</c:v>
                </c:pt>
                <c:pt idx="50">
                  <c:v>2.11</c:v>
                </c:pt>
                <c:pt idx="51">
                  <c:v>1.97</c:v>
                </c:pt>
                <c:pt idx="52">
                  <c:v>2.11</c:v>
                </c:pt>
                <c:pt idx="53">
                  <c:v>2.21</c:v>
                </c:pt>
                <c:pt idx="54">
                  <c:v>2.26</c:v>
                </c:pt>
                <c:pt idx="55">
                  <c:v>2.49</c:v>
                </c:pt>
                <c:pt idx="56">
                  <c:v>2.45</c:v>
                </c:pt>
                <c:pt idx="57">
                  <c:v>2.59</c:v>
                </c:pt>
                <c:pt idx="58">
                  <c:v>2.68</c:v>
                </c:pt>
                <c:pt idx="59">
                  <c:v>2.75</c:v>
                </c:pt>
                <c:pt idx="60">
                  <c:v>2.68</c:v>
                </c:pt>
              </c:numCache>
            </c:numRef>
          </c:val>
          <c:smooth val="0"/>
        </c:ser>
        <c:dLbls>
          <c:showLegendKey val="0"/>
          <c:showVal val="0"/>
          <c:showCatName val="0"/>
          <c:showSerName val="0"/>
          <c:showPercent val="0"/>
          <c:showBubbleSize val="0"/>
        </c:dLbls>
        <c:marker val="1"/>
        <c:smooth val="0"/>
        <c:axId val="2121579168"/>
        <c:axId val="2064850512"/>
      </c:lineChart>
      <c:catAx>
        <c:axId val="-2138398752"/>
        <c:scaling>
          <c:orientation val="minMax"/>
        </c:scaling>
        <c:delete val="0"/>
        <c:axPos val="b"/>
        <c:numFmt formatCode="General" sourceLinked="1"/>
        <c:majorTickMark val="out"/>
        <c:minorTickMark val="none"/>
        <c:tickLblPos val="low"/>
        <c:spPr>
          <a:ln w="3151">
            <a:solidFill>
              <a:schemeClr val="tx1"/>
            </a:solidFill>
            <a:prstDash val="solid"/>
          </a:ln>
        </c:spPr>
        <c:txPr>
          <a:bodyPr rot="0" vert="horz"/>
          <a:lstStyle/>
          <a:p>
            <a:pPr>
              <a:defRPr sz="1194" b="1" i="0" u="none" strike="noStrike" baseline="0">
                <a:solidFill>
                  <a:schemeClr val="tx1"/>
                </a:solidFill>
                <a:latin typeface="Verdana"/>
                <a:ea typeface="Verdana"/>
                <a:cs typeface="Verdana"/>
              </a:defRPr>
            </a:pPr>
            <a:endParaRPr lang="en-US"/>
          </a:p>
        </c:txPr>
        <c:crossAx val="-2138703376"/>
        <c:crossesAt val="0.0"/>
        <c:auto val="1"/>
        <c:lblAlgn val="ctr"/>
        <c:lblOffset val="100"/>
        <c:tickLblSkip val="4"/>
        <c:tickMarkSkip val="1"/>
        <c:noMultiLvlLbl val="0"/>
      </c:catAx>
      <c:valAx>
        <c:axId val="-2138703376"/>
        <c:scaling>
          <c:orientation val="minMax"/>
          <c:max val="2.4"/>
          <c:min val="1.2"/>
        </c:scaling>
        <c:delete val="0"/>
        <c:axPos val="l"/>
        <c:numFmt formatCode="#,##0.0" sourceLinked="0"/>
        <c:majorTickMark val="out"/>
        <c:minorTickMark val="none"/>
        <c:tickLblPos val="low"/>
        <c:spPr>
          <a:ln w="3151">
            <a:solidFill>
              <a:schemeClr val="tx1"/>
            </a:solidFill>
            <a:prstDash val="solid"/>
          </a:ln>
        </c:spPr>
        <c:txPr>
          <a:bodyPr rot="0" vert="horz"/>
          <a:lstStyle/>
          <a:p>
            <a:pPr>
              <a:defRPr sz="1390" b="1" i="0" u="none" strike="noStrike" baseline="0">
                <a:solidFill>
                  <a:schemeClr val="tx1"/>
                </a:solidFill>
                <a:latin typeface="Verdana"/>
                <a:ea typeface="Verdana"/>
                <a:cs typeface="Verdana"/>
              </a:defRPr>
            </a:pPr>
            <a:endParaRPr lang="en-US"/>
          </a:p>
        </c:txPr>
        <c:crossAx val="-2138398752"/>
        <c:crosses val="autoZero"/>
        <c:crossBetween val="between"/>
      </c:valAx>
      <c:catAx>
        <c:axId val="2121579168"/>
        <c:scaling>
          <c:orientation val="minMax"/>
        </c:scaling>
        <c:delete val="1"/>
        <c:axPos val="b"/>
        <c:numFmt formatCode="General" sourceLinked="1"/>
        <c:majorTickMark val="out"/>
        <c:minorTickMark val="none"/>
        <c:tickLblPos val="none"/>
        <c:crossAx val="2064850512"/>
        <c:crosses val="autoZero"/>
        <c:auto val="1"/>
        <c:lblAlgn val="ctr"/>
        <c:lblOffset val="100"/>
        <c:noMultiLvlLbl val="0"/>
      </c:catAx>
      <c:valAx>
        <c:axId val="2064850512"/>
        <c:scaling>
          <c:orientation val="minMax"/>
          <c:min val="1.0"/>
        </c:scaling>
        <c:delete val="0"/>
        <c:axPos val="r"/>
        <c:numFmt formatCode="0.0" sourceLinked="0"/>
        <c:majorTickMark val="out"/>
        <c:minorTickMark val="none"/>
        <c:tickLblPos val="nextTo"/>
        <c:txPr>
          <a:bodyPr/>
          <a:lstStyle/>
          <a:p>
            <a:pPr>
              <a:defRPr sz="1391"/>
            </a:pPr>
            <a:endParaRPr lang="en-US"/>
          </a:p>
        </c:txPr>
        <c:crossAx val="2121579168"/>
        <c:crosses val="max"/>
        <c:crossBetween val="between"/>
      </c:valAx>
      <c:spPr>
        <a:noFill/>
        <a:ln w="24879">
          <a:noFill/>
        </a:ln>
      </c:spPr>
    </c:plotArea>
    <c:plotVisOnly val="1"/>
    <c:dispBlanksAs val="gap"/>
    <c:showDLblsOverMax val="0"/>
  </c:chart>
  <c:spPr>
    <a:noFill/>
    <a:ln>
      <a:noFill/>
    </a:ln>
  </c:spPr>
  <c:txPr>
    <a:bodyPr/>
    <a:lstStyle/>
    <a:p>
      <a:pPr>
        <a:defRPr sz="1787" b="1" i="0" u="none" strike="noStrike" baseline="0">
          <a:solidFill>
            <a:schemeClr val="tx1"/>
          </a:solidFill>
          <a:latin typeface="Verdana"/>
          <a:ea typeface="Verdana"/>
          <a:cs typeface="Verdana"/>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37512376821161"/>
          <c:y val="0.0250786313576458"/>
          <c:w val="0.867222994954972"/>
          <c:h val="0.9131927660112"/>
        </c:manualLayout>
      </c:layout>
      <c:lineChart>
        <c:grouping val="standard"/>
        <c:varyColors val="0"/>
        <c:ser>
          <c:idx val="2"/>
          <c:order val="0"/>
          <c:tx>
            <c:strRef>
              <c:f>Sheet1!$B$2</c:f>
              <c:strCache>
                <c:ptCount val="1"/>
                <c:pt idx="0">
                  <c:v>142.765274</c:v>
                </c:pt>
              </c:strCache>
            </c:strRef>
          </c:tx>
          <c:spPr>
            <a:ln w="38100">
              <a:solidFill>
                <a:srgbClr val="0069AA"/>
              </a:solidFill>
              <a:prstDash val="solid"/>
            </a:ln>
          </c:spPr>
          <c:marker>
            <c:symbol val="none"/>
          </c:marker>
          <c:cat>
            <c:strRef>
              <c:f>Sheet1!$A$2:$A$201</c:f>
              <c:strCache>
                <c:ptCount val="193"/>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strCache>
            </c:strRef>
          </c:cat>
          <c:val>
            <c:numRef>
              <c:f>Sheet1!$B$2:$B$209</c:f>
              <c:numCache>
                <c:formatCode>General</c:formatCode>
                <c:ptCount val="208"/>
                <c:pt idx="0">
                  <c:v>142.765274016422</c:v>
                </c:pt>
                <c:pt idx="1">
                  <c:v>148.159696850161</c:v>
                </c:pt>
                <c:pt idx="2">
                  <c:v>147.872131978608</c:v>
                </c:pt>
                <c:pt idx="3">
                  <c:v>143.976776256673</c:v>
                </c:pt>
                <c:pt idx="4">
                  <c:v>144.033386249834</c:v>
                </c:pt>
                <c:pt idx="5">
                  <c:v>153.625049309559</c:v>
                </c:pt>
                <c:pt idx="6">
                  <c:v>155.71695745049</c:v>
                </c:pt>
                <c:pt idx="7">
                  <c:v>149.547743502959</c:v>
                </c:pt>
                <c:pt idx="8">
                  <c:v>153.308482896562</c:v>
                </c:pt>
                <c:pt idx="9">
                  <c:v>157.236015402588</c:v>
                </c:pt>
                <c:pt idx="10">
                  <c:v>163.971114838448</c:v>
                </c:pt>
                <c:pt idx="11">
                  <c:v>164.1996847628749</c:v>
                </c:pt>
                <c:pt idx="12">
                  <c:v>161.250807484056</c:v>
                </c:pt>
                <c:pt idx="13">
                  <c:v>157.907627573828</c:v>
                </c:pt>
                <c:pt idx="14">
                  <c:v>140.984402544359</c:v>
                </c:pt>
                <c:pt idx="15">
                  <c:v>153.872793411199</c:v>
                </c:pt>
                <c:pt idx="16">
                  <c:v>161.535039614549</c:v>
                </c:pt>
                <c:pt idx="17">
                  <c:v>153.103221259548</c:v>
                </c:pt>
                <c:pt idx="18">
                  <c:v>141.592810269996</c:v>
                </c:pt>
                <c:pt idx="19">
                  <c:v>143.480814908283</c:v>
                </c:pt>
                <c:pt idx="20">
                  <c:v>146.898220760875</c:v>
                </c:pt>
                <c:pt idx="21">
                  <c:v>133.744838504871</c:v>
                </c:pt>
                <c:pt idx="22">
                  <c:v>125.617250671708</c:v>
                </c:pt>
                <c:pt idx="23">
                  <c:v>122.248031385188</c:v>
                </c:pt>
                <c:pt idx="24">
                  <c:v>122.876150697794</c:v>
                </c:pt>
                <c:pt idx="25">
                  <c:v>120.362240464455</c:v>
                </c:pt>
                <c:pt idx="26">
                  <c:v>123.511867662603</c:v>
                </c:pt>
                <c:pt idx="27">
                  <c:v>136.43279816816</c:v>
                </c:pt>
                <c:pt idx="28">
                  <c:v>132.99846007638</c:v>
                </c:pt>
                <c:pt idx="29">
                  <c:v>133.067845722115</c:v>
                </c:pt>
                <c:pt idx="30">
                  <c:v>138.898659767244</c:v>
                </c:pt>
                <c:pt idx="31">
                  <c:v>137.5396042613699</c:v>
                </c:pt>
                <c:pt idx="32">
                  <c:v>137.1296977912999</c:v>
                </c:pt>
                <c:pt idx="33">
                  <c:v>144.29826080152</c:v>
                </c:pt>
                <c:pt idx="34">
                  <c:v>149.712041013976</c:v>
                </c:pt>
                <c:pt idx="35">
                  <c:v>154.639669550615</c:v>
                </c:pt>
                <c:pt idx="36">
                  <c:v>158.669738573579</c:v>
                </c:pt>
                <c:pt idx="37">
                  <c:v>174.464429166159</c:v>
                </c:pt>
                <c:pt idx="38">
                  <c:v>165.252102587997</c:v>
                </c:pt>
                <c:pt idx="39">
                  <c:v>153.867916349458</c:v>
                </c:pt>
                <c:pt idx="40">
                  <c:v>142.7696925797059</c:v>
                </c:pt>
                <c:pt idx="41">
                  <c:v>144.765834508206</c:v>
                </c:pt>
                <c:pt idx="42">
                  <c:v>148.937105978011</c:v>
                </c:pt>
                <c:pt idx="43">
                  <c:v>158.28724580022</c:v>
                </c:pt>
                <c:pt idx="44">
                  <c:v>161.906431071721</c:v>
                </c:pt>
                <c:pt idx="45">
                  <c:v>154.333548395306</c:v>
                </c:pt>
                <c:pt idx="46">
                  <c:v>159.299426605256</c:v>
                </c:pt>
                <c:pt idx="47">
                  <c:v>164.195868443303</c:v>
                </c:pt>
                <c:pt idx="48">
                  <c:v>171.072161230212</c:v>
                </c:pt>
                <c:pt idx="49">
                  <c:v>177.97354867079</c:v>
                </c:pt>
                <c:pt idx="50">
                  <c:v>172.583040796227</c:v>
                </c:pt>
                <c:pt idx="51">
                  <c:v>172.682038307715</c:v>
                </c:pt>
                <c:pt idx="52">
                  <c:v>188.7075747732089</c:v>
                </c:pt>
                <c:pt idx="53">
                  <c:v>188.763044873759</c:v>
                </c:pt>
                <c:pt idx="54">
                  <c:v>183.486577525561</c:v>
                </c:pt>
                <c:pt idx="55">
                  <c:v>180.280660289292</c:v>
                </c:pt>
                <c:pt idx="56">
                  <c:v>182.369890673454</c:v>
                </c:pt>
                <c:pt idx="57">
                  <c:v>194.461328294057</c:v>
                </c:pt>
                <c:pt idx="58">
                  <c:v>206.216357443115</c:v>
                </c:pt>
                <c:pt idx="59">
                  <c:v>201.673560319824</c:v>
                </c:pt>
                <c:pt idx="60">
                  <c:v>200.360908758069</c:v>
                </c:pt>
                <c:pt idx="61">
                  <c:v>207.122736436375</c:v>
                </c:pt>
                <c:pt idx="62">
                  <c:v>209.784910956511</c:v>
                </c:pt>
                <c:pt idx="63">
                  <c:v>213.911177593156</c:v>
                </c:pt>
                <c:pt idx="64">
                  <c:v>200.2597346941219</c:v>
                </c:pt>
                <c:pt idx="65">
                  <c:v>203.808769222763</c:v>
                </c:pt>
                <c:pt idx="66">
                  <c:v>214.9490651358149</c:v>
                </c:pt>
                <c:pt idx="67">
                  <c:v>238.822807272817</c:v>
                </c:pt>
                <c:pt idx="68">
                  <c:v>284.665953266759</c:v>
                </c:pt>
                <c:pt idx="69">
                  <c:v>261.236887357153</c:v>
                </c:pt>
                <c:pt idx="70">
                  <c:v>237.442170642428</c:v>
                </c:pt>
                <c:pt idx="71">
                  <c:v>240.868890453899</c:v>
                </c:pt>
                <c:pt idx="72">
                  <c:v>256.4351134648059</c:v>
                </c:pt>
                <c:pt idx="73">
                  <c:v>251.179362218013</c:v>
                </c:pt>
                <c:pt idx="74">
                  <c:v>250.275205818387</c:v>
                </c:pt>
                <c:pt idx="75">
                  <c:v>269.3012169196809</c:v>
                </c:pt>
                <c:pt idx="76">
                  <c:v>266.840232978757</c:v>
                </c:pt>
                <c:pt idx="77">
                  <c:v>267.583948245422</c:v>
                </c:pt>
                <c:pt idx="78">
                  <c:v>274.5611967683949</c:v>
                </c:pt>
                <c:pt idx="79">
                  <c:v>279.3360934185869</c:v>
                </c:pt>
                <c:pt idx="80">
                  <c:v>248.852267901301</c:v>
                </c:pt>
                <c:pt idx="81">
                  <c:v>222.280446020281</c:v>
                </c:pt>
                <c:pt idx="82">
                  <c:v>236.408017185791</c:v>
                </c:pt>
                <c:pt idx="83">
                  <c:v>255.660909527761</c:v>
                </c:pt>
                <c:pt idx="84">
                  <c:v>247.503640346579</c:v>
                </c:pt>
                <c:pt idx="85">
                  <c:v>250.430578790974</c:v>
                </c:pt>
                <c:pt idx="86">
                  <c:v>265.2783541152749</c:v>
                </c:pt>
                <c:pt idx="87">
                  <c:v>275.474182110587</c:v>
                </c:pt>
                <c:pt idx="88">
                  <c:v>287.7910273878629</c:v>
                </c:pt>
                <c:pt idx="89">
                  <c:v>279.12297393573</c:v>
                </c:pt>
                <c:pt idx="90">
                  <c:v>271.23403677346</c:v>
                </c:pt>
                <c:pt idx="91">
                  <c:v>263.10345705779</c:v>
                </c:pt>
                <c:pt idx="92">
                  <c:v>276.954160224398</c:v>
                </c:pt>
                <c:pt idx="93">
                  <c:v>279.4433595822339</c:v>
                </c:pt>
                <c:pt idx="94">
                  <c:v>324.188239497756</c:v>
                </c:pt>
                <c:pt idx="95">
                  <c:v>328.8797543429949</c:v>
                </c:pt>
                <c:pt idx="96">
                  <c:v>339.366628026631</c:v>
                </c:pt>
                <c:pt idx="97">
                  <c:v>340.643174867031</c:v>
                </c:pt>
                <c:pt idx="98">
                  <c:v>335.603038556807</c:v>
                </c:pt>
                <c:pt idx="99">
                  <c:v>332.2962424792129</c:v>
                </c:pt>
                <c:pt idx="100">
                  <c:v>347.726110544715</c:v>
                </c:pt>
                <c:pt idx="101">
                  <c:v>369.773331127068</c:v>
                </c:pt>
                <c:pt idx="102">
                  <c:v>369.124527363145</c:v>
                </c:pt>
                <c:pt idx="103">
                  <c:v>354.859024384517</c:v>
                </c:pt>
                <c:pt idx="104">
                  <c:v>366.686964273687</c:v>
                </c:pt>
                <c:pt idx="105">
                  <c:v>299.3795361522509</c:v>
                </c:pt>
                <c:pt idx="106">
                  <c:v>215.367891058693</c:v>
                </c:pt>
                <c:pt idx="107">
                  <c:v>184.6076790578</c:v>
                </c:pt>
                <c:pt idx="108">
                  <c:v>198.966075565526</c:v>
                </c:pt>
                <c:pt idx="109">
                  <c:v>212.607788284293</c:v>
                </c:pt>
                <c:pt idx="110">
                  <c:v>201.010892968619</c:v>
                </c:pt>
                <c:pt idx="111">
                  <c:v>198.40996210292</c:v>
                </c:pt>
                <c:pt idx="112">
                  <c:v>212.149276083658</c:v>
                </c:pt>
                <c:pt idx="113">
                  <c:v>243.11158456173</c:v>
                </c:pt>
                <c:pt idx="114">
                  <c:v>232.92947666498</c:v>
                </c:pt>
                <c:pt idx="115">
                  <c:v>248.691723526664</c:v>
                </c:pt>
                <c:pt idx="116">
                  <c:v>253.856256754589</c:v>
                </c:pt>
                <c:pt idx="117">
                  <c:v>262.2259772164209</c:v>
                </c:pt>
                <c:pt idx="118">
                  <c:v>279.2928969956779</c:v>
                </c:pt>
                <c:pt idx="119">
                  <c:v>285.379655057348</c:v>
                </c:pt>
                <c:pt idx="120">
                  <c:v>297.532470823496</c:v>
                </c:pt>
                <c:pt idx="121">
                  <c:v>290.4795170636729</c:v>
                </c:pt>
                <c:pt idx="122">
                  <c:v>282.407828490402</c:v>
                </c:pt>
                <c:pt idx="123">
                  <c:v>279.171787201409</c:v>
                </c:pt>
                <c:pt idx="124">
                  <c:v>265.102490455691</c:v>
                </c:pt>
                <c:pt idx="125">
                  <c:v>256.4983673573209</c:v>
                </c:pt>
                <c:pt idx="126">
                  <c:v>256.4352229997839</c:v>
                </c:pt>
                <c:pt idx="127">
                  <c:v>262.150781746605</c:v>
                </c:pt>
                <c:pt idx="128">
                  <c:v>269.568987069121</c:v>
                </c:pt>
                <c:pt idx="129">
                  <c:v>286.234987176363</c:v>
                </c:pt>
                <c:pt idx="130">
                  <c:v>302.581033083901</c:v>
                </c:pt>
                <c:pt idx="131">
                  <c:v>326.331984147359</c:v>
                </c:pt>
                <c:pt idx="132">
                  <c:v>335.613705081734</c:v>
                </c:pt>
                <c:pt idx="133">
                  <c:v>343.337099069783</c:v>
                </c:pt>
                <c:pt idx="134">
                  <c:v>353.420424698719</c:v>
                </c:pt>
                <c:pt idx="135">
                  <c:v>367.779847065829</c:v>
                </c:pt>
                <c:pt idx="136">
                  <c:v>365.532007821476</c:v>
                </c:pt>
                <c:pt idx="137">
                  <c:v>349.540661685876</c:v>
                </c:pt>
                <c:pt idx="138">
                  <c:v>346.10414141331</c:v>
                </c:pt>
                <c:pt idx="139">
                  <c:v>347.697300414975</c:v>
                </c:pt>
                <c:pt idx="140">
                  <c:v>352.168757589124</c:v>
                </c:pt>
                <c:pt idx="141">
                  <c:v>350.7338142786859</c:v>
                </c:pt>
                <c:pt idx="142">
                  <c:v>356.445532651915</c:v>
                </c:pt>
                <c:pt idx="143">
                  <c:v>354.2175672516149</c:v>
                </c:pt>
                <c:pt idx="144">
                  <c:v>363.229123509002</c:v>
                </c:pt>
                <c:pt idx="145">
                  <c:v>377.306989654413</c:v>
                </c:pt>
                <c:pt idx="146">
                  <c:v>379.874664579996</c:v>
                </c:pt>
                <c:pt idx="147">
                  <c:v>376.3935023714039</c:v>
                </c:pt>
                <c:pt idx="148">
                  <c:v>352.8167729351379</c:v>
                </c:pt>
                <c:pt idx="149">
                  <c:v>334.855891104703</c:v>
                </c:pt>
                <c:pt idx="150">
                  <c:v>329.158079906004</c:v>
                </c:pt>
                <c:pt idx="151">
                  <c:v>356.4112463198899</c:v>
                </c:pt>
                <c:pt idx="152">
                  <c:v>373.197876113537</c:v>
                </c:pt>
                <c:pt idx="153">
                  <c:v>373.826525184957</c:v>
                </c:pt>
                <c:pt idx="154">
                  <c:v>361.4352583865499</c:v>
                </c:pt>
                <c:pt idx="155">
                  <c:v>356.9835027012059</c:v>
                </c:pt>
                <c:pt idx="156">
                  <c:v>355.913875809228</c:v>
                </c:pt>
                <c:pt idx="157">
                  <c:v>388.209723667826</c:v>
                </c:pt>
                <c:pt idx="158">
                  <c:v>368.945828028904</c:v>
                </c:pt>
                <c:pt idx="159">
                  <c:v>346.4094247653341</c:v>
                </c:pt>
                <c:pt idx="160">
                  <c:v>343.420370667538</c:v>
                </c:pt>
                <c:pt idx="161">
                  <c:v>339.0063759661988</c:v>
                </c:pt>
                <c:pt idx="162">
                  <c:v>342.056483994721</c:v>
                </c:pt>
                <c:pt idx="163">
                  <c:v>345.242309164685</c:v>
                </c:pt>
                <c:pt idx="164">
                  <c:v>341.037683194635</c:v>
                </c:pt>
                <c:pt idx="165">
                  <c:v>335.9563717105149</c:v>
                </c:pt>
                <c:pt idx="166">
                  <c:v>339.182909020265</c:v>
                </c:pt>
                <c:pt idx="167">
                  <c:v>354.356811003753</c:v>
                </c:pt>
                <c:pt idx="168">
                  <c:v>359.477294774788</c:v>
                </c:pt>
                <c:pt idx="169">
                  <c:v>365.805667935552</c:v>
                </c:pt>
                <c:pt idx="170">
                  <c:v>358.600563540969</c:v>
                </c:pt>
                <c:pt idx="171">
                  <c:v>358.4553750070769</c:v>
                </c:pt>
                <c:pt idx="172">
                  <c:v>344.92467287733</c:v>
                </c:pt>
                <c:pt idx="173">
                  <c:v>341.2627150546879</c:v>
                </c:pt>
                <c:pt idx="174">
                  <c:v>339.12285940226</c:v>
                </c:pt>
                <c:pt idx="175">
                  <c:v>332.6231491785829</c:v>
                </c:pt>
                <c:pt idx="176">
                  <c:v>329.017482302876</c:v>
                </c:pt>
                <c:pt idx="177">
                  <c:v>314.9981899141249</c:v>
                </c:pt>
                <c:pt idx="178">
                  <c:v>303.3171692140739</c:v>
                </c:pt>
                <c:pt idx="179">
                  <c:v>276.2915052792259</c:v>
                </c:pt>
                <c:pt idx="180">
                  <c:v>234.080479921481</c:v>
                </c:pt>
                <c:pt idx="181">
                  <c:v>247.667809673499</c:v>
                </c:pt>
                <c:pt idx="182">
                  <c:v>251.278783846145</c:v>
                </c:pt>
                <c:pt idx="183">
                  <c:v>243.604392859894</c:v>
                </c:pt>
                <c:pt idx="184">
                  <c:v>252.267628628559</c:v>
                </c:pt>
                <c:pt idx="185">
                  <c:v>255.326676182836</c:v>
                </c:pt>
                <c:pt idx="186">
                  <c:v>255.368961751543</c:v>
                </c:pt>
                <c:pt idx="187">
                  <c:v>246.6436446288869</c:v>
                </c:pt>
                <c:pt idx="188">
                  <c:v>228.398925894834</c:v>
                </c:pt>
                <c:pt idx="189">
                  <c:v>225.646945644933</c:v>
                </c:pt>
                <c:pt idx="190">
                  <c:v>224.374586516498</c:v>
                </c:pt>
                <c:pt idx="191">
                  <c:v>221.276810859895</c:v>
                </c:pt>
                <c:pt idx="192">
                  <c:v>210.409333839769</c:v>
                </c:pt>
                <c:pt idx="193">
                  <c:v>191.667063436021</c:v>
                </c:pt>
                <c:pt idx="194">
                  <c:v>203.463913324216</c:v>
                </c:pt>
                <c:pt idx="195">
                  <c:v>211.406989836803</c:v>
                </c:pt>
                <c:pt idx="196">
                  <c:v>212.211280176403</c:v>
                </c:pt>
                <c:pt idx="197">
                  <c:v>212.952234442633</c:v>
                </c:pt>
                <c:pt idx="198">
                  <c:v>205.725133663269</c:v>
                </c:pt>
                <c:pt idx="199">
                  <c:v>204.704538851226</c:v>
                </c:pt>
                <c:pt idx="200">
                  <c:v>213.007507732839</c:v>
                </c:pt>
                <c:pt idx="201">
                  <c:v>222.116227270221</c:v>
                </c:pt>
                <c:pt idx="202">
                  <c:v>227.7462556245539</c:v>
                </c:pt>
                <c:pt idx="203">
                  <c:v>245.977469117854</c:v>
                </c:pt>
                <c:pt idx="204">
                  <c:v>257.8359777406379</c:v>
                </c:pt>
                <c:pt idx="205">
                  <c:v>253.745298918278</c:v>
                </c:pt>
                <c:pt idx="206">
                  <c:v>245.03066006629</c:v>
                </c:pt>
                <c:pt idx="207">
                  <c:v>240.844563347747</c:v>
                </c:pt>
              </c:numCache>
            </c:numRef>
          </c:val>
          <c:smooth val="0"/>
        </c:ser>
        <c:dLbls>
          <c:showLegendKey val="0"/>
          <c:showVal val="0"/>
          <c:showCatName val="0"/>
          <c:showSerName val="0"/>
          <c:showPercent val="0"/>
          <c:showBubbleSize val="0"/>
        </c:dLbls>
        <c:marker val="1"/>
        <c:smooth val="0"/>
        <c:axId val="-2144753504"/>
        <c:axId val="-2144660496"/>
      </c:lineChart>
      <c:lineChart>
        <c:grouping val="standard"/>
        <c:varyColors val="0"/>
        <c:ser>
          <c:idx val="1"/>
          <c:order val="1"/>
          <c:tx>
            <c:strRef>
              <c:f>Sheet1!$C$2</c:f>
              <c:strCache>
                <c:ptCount val="1"/>
                <c:pt idx="0">
                  <c:v>147.37</c:v>
                </c:pt>
              </c:strCache>
            </c:strRef>
          </c:tx>
          <c:spPr>
            <a:ln w="38100">
              <a:solidFill>
                <a:srgbClr val="F58025"/>
              </a:solidFill>
              <a:prstDash val="solid"/>
            </a:ln>
          </c:spPr>
          <c:marker>
            <c:symbol val="none"/>
          </c:marker>
          <c:cat>
            <c:strRef>
              <c:f>Sheet1!$A$2:$A$209</c:f>
              <c:strCache>
                <c:ptCount val="205"/>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strCache>
            </c:strRef>
          </c:cat>
          <c:val>
            <c:numRef>
              <c:f>Sheet1!$C$2:$C$209</c:f>
              <c:numCache>
                <c:formatCode>General</c:formatCode>
                <c:ptCount val="208"/>
                <c:pt idx="0">
                  <c:v>147.37</c:v>
                </c:pt>
                <c:pt idx="1">
                  <c:v>152.56</c:v>
                </c:pt>
                <c:pt idx="2">
                  <c:v>169.99</c:v>
                </c:pt>
                <c:pt idx="3">
                  <c:v>161.96</c:v>
                </c:pt>
                <c:pt idx="4">
                  <c:v>160.85</c:v>
                </c:pt>
                <c:pt idx="5">
                  <c:v>171.68</c:v>
                </c:pt>
                <c:pt idx="6">
                  <c:v>171.18</c:v>
                </c:pt>
                <c:pt idx="7">
                  <c:v>163.79</c:v>
                </c:pt>
                <c:pt idx="8">
                  <c:v>174.11</c:v>
                </c:pt>
                <c:pt idx="9">
                  <c:v>170.49</c:v>
                </c:pt>
                <c:pt idx="10">
                  <c:v>166.59</c:v>
                </c:pt>
                <c:pt idx="11">
                  <c:v>170.57</c:v>
                </c:pt>
                <c:pt idx="12">
                  <c:v>168.72</c:v>
                </c:pt>
                <c:pt idx="13">
                  <c:v>165.48</c:v>
                </c:pt>
                <c:pt idx="14">
                  <c:v>161.41</c:v>
                </c:pt>
                <c:pt idx="15">
                  <c:v>165.41</c:v>
                </c:pt>
                <c:pt idx="16">
                  <c:v>178.52</c:v>
                </c:pt>
                <c:pt idx="17">
                  <c:v>169.51</c:v>
                </c:pt>
                <c:pt idx="18">
                  <c:v>162.0</c:v>
                </c:pt>
                <c:pt idx="19">
                  <c:v>152.88</c:v>
                </c:pt>
                <c:pt idx="20">
                  <c:v>168.18</c:v>
                </c:pt>
                <c:pt idx="21">
                  <c:v>150.45</c:v>
                </c:pt>
                <c:pt idx="22">
                  <c:v>137.39</c:v>
                </c:pt>
                <c:pt idx="23">
                  <c:v>128.42</c:v>
                </c:pt>
                <c:pt idx="24">
                  <c:v>128.2</c:v>
                </c:pt>
                <c:pt idx="25">
                  <c:v>130.26</c:v>
                </c:pt>
                <c:pt idx="26">
                  <c:v>138.69</c:v>
                </c:pt>
                <c:pt idx="27">
                  <c:v>147.56</c:v>
                </c:pt>
                <c:pt idx="28">
                  <c:v>150.91</c:v>
                </c:pt>
                <c:pt idx="29">
                  <c:v>153.13</c:v>
                </c:pt>
                <c:pt idx="30">
                  <c:v>152.63</c:v>
                </c:pt>
                <c:pt idx="31">
                  <c:v>156.7</c:v>
                </c:pt>
                <c:pt idx="32">
                  <c:v>156.48</c:v>
                </c:pt>
                <c:pt idx="33">
                  <c:v>160.79</c:v>
                </c:pt>
                <c:pt idx="34">
                  <c:v>162.46</c:v>
                </c:pt>
                <c:pt idx="35">
                  <c:v>163.41</c:v>
                </c:pt>
                <c:pt idx="36">
                  <c:v>176.65</c:v>
                </c:pt>
                <c:pt idx="37">
                  <c:v>191.67</c:v>
                </c:pt>
                <c:pt idx="38">
                  <c:v>190.61</c:v>
                </c:pt>
                <c:pt idx="39">
                  <c:v>171.5</c:v>
                </c:pt>
                <c:pt idx="40">
                  <c:v>152.29</c:v>
                </c:pt>
                <c:pt idx="41">
                  <c:v>154.55</c:v>
                </c:pt>
                <c:pt idx="42">
                  <c:v>157.46</c:v>
                </c:pt>
                <c:pt idx="43">
                  <c:v>179.43</c:v>
                </c:pt>
                <c:pt idx="44">
                  <c:v>189.46</c:v>
                </c:pt>
                <c:pt idx="45">
                  <c:v>177.4</c:v>
                </c:pt>
                <c:pt idx="46">
                  <c:v>178.74</c:v>
                </c:pt>
                <c:pt idx="47">
                  <c:v>180.16</c:v>
                </c:pt>
                <c:pt idx="48">
                  <c:v>193.73</c:v>
                </c:pt>
                <c:pt idx="49">
                  <c:v>193.87</c:v>
                </c:pt>
                <c:pt idx="50">
                  <c:v>200.33</c:v>
                </c:pt>
                <c:pt idx="51">
                  <c:v>191.89</c:v>
                </c:pt>
                <c:pt idx="52">
                  <c:v>204.68</c:v>
                </c:pt>
                <c:pt idx="53">
                  <c:v>209.29</c:v>
                </c:pt>
                <c:pt idx="54">
                  <c:v>204.17</c:v>
                </c:pt>
                <c:pt idx="55">
                  <c:v>206.99</c:v>
                </c:pt>
                <c:pt idx="56">
                  <c:v>210.1</c:v>
                </c:pt>
                <c:pt idx="57">
                  <c:v>228.06</c:v>
                </c:pt>
                <c:pt idx="58">
                  <c:v>235.47</c:v>
                </c:pt>
                <c:pt idx="59">
                  <c:v>229.32</c:v>
                </c:pt>
                <c:pt idx="60">
                  <c:v>228.53</c:v>
                </c:pt>
                <c:pt idx="61">
                  <c:v>230.53</c:v>
                </c:pt>
                <c:pt idx="62">
                  <c:v>231.87</c:v>
                </c:pt>
                <c:pt idx="63">
                  <c:v>239.71</c:v>
                </c:pt>
                <c:pt idx="64">
                  <c:v>226.0</c:v>
                </c:pt>
                <c:pt idx="65">
                  <c:v>221.46</c:v>
                </c:pt>
                <c:pt idx="66">
                  <c:v>247.38</c:v>
                </c:pt>
                <c:pt idx="67">
                  <c:v>274.4599999999999</c:v>
                </c:pt>
                <c:pt idx="68">
                  <c:v>317.87</c:v>
                </c:pt>
                <c:pt idx="69">
                  <c:v>312.95</c:v>
                </c:pt>
                <c:pt idx="70">
                  <c:v>272.89</c:v>
                </c:pt>
                <c:pt idx="71">
                  <c:v>264.9299999999999</c:v>
                </c:pt>
                <c:pt idx="72">
                  <c:v>285.5899999999999</c:v>
                </c:pt>
                <c:pt idx="73">
                  <c:v>278.12</c:v>
                </c:pt>
                <c:pt idx="74">
                  <c:v>270.32</c:v>
                </c:pt>
                <c:pt idx="75">
                  <c:v>293.2</c:v>
                </c:pt>
                <c:pt idx="76">
                  <c:v>296.1600000000001</c:v>
                </c:pt>
                <c:pt idx="77">
                  <c:v>294.9599999999999</c:v>
                </c:pt>
                <c:pt idx="78">
                  <c:v>320.81</c:v>
                </c:pt>
                <c:pt idx="79">
                  <c:v>325.56</c:v>
                </c:pt>
                <c:pt idx="80">
                  <c:v>294.58</c:v>
                </c:pt>
                <c:pt idx="81">
                  <c:v>262.49</c:v>
                </c:pt>
                <c:pt idx="82">
                  <c:v>263.33</c:v>
                </c:pt>
                <c:pt idx="83">
                  <c:v>285.63</c:v>
                </c:pt>
                <c:pt idx="84">
                  <c:v>274.62</c:v>
                </c:pt>
                <c:pt idx="85">
                  <c:v>278.47</c:v>
                </c:pt>
                <c:pt idx="86">
                  <c:v>295.24</c:v>
                </c:pt>
                <c:pt idx="87">
                  <c:v>308.56</c:v>
                </c:pt>
                <c:pt idx="88">
                  <c:v>315.2799999999999</c:v>
                </c:pt>
                <c:pt idx="89">
                  <c:v>312.2099999999999</c:v>
                </c:pt>
                <c:pt idx="90">
                  <c:v>319.67</c:v>
                </c:pt>
                <c:pt idx="91">
                  <c:v>304.5899999999999</c:v>
                </c:pt>
                <c:pt idx="92">
                  <c:v>322.2099999999999</c:v>
                </c:pt>
                <c:pt idx="93">
                  <c:v>318.01</c:v>
                </c:pt>
                <c:pt idx="94">
                  <c:v>343.92</c:v>
                </c:pt>
                <c:pt idx="95">
                  <c:v>359.45</c:v>
                </c:pt>
                <c:pt idx="96">
                  <c:v>355.76</c:v>
                </c:pt>
                <c:pt idx="97">
                  <c:v>345.53</c:v>
                </c:pt>
                <c:pt idx="98">
                  <c:v>374.5</c:v>
                </c:pt>
                <c:pt idx="99">
                  <c:v>364.37</c:v>
                </c:pt>
                <c:pt idx="100">
                  <c:v>372.86</c:v>
                </c:pt>
                <c:pt idx="101">
                  <c:v>404.03</c:v>
                </c:pt>
                <c:pt idx="102">
                  <c:v>412.58</c:v>
                </c:pt>
                <c:pt idx="103">
                  <c:v>403.01</c:v>
                </c:pt>
                <c:pt idx="104">
                  <c:v>391.59</c:v>
                </c:pt>
                <c:pt idx="105">
                  <c:v>353.3</c:v>
                </c:pt>
                <c:pt idx="106">
                  <c:v>240.83</c:v>
                </c:pt>
                <c:pt idx="107">
                  <c:v>194.16</c:v>
                </c:pt>
                <c:pt idx="108">
                  <c:v>207.43</c:v>
                </c:pt>
                <c:pt idx="109">
                  <c:v>228.94</c:v>
                </c:pt>
                <c:pt idx="110">
                  <c:v>218.89</c:v>
                </c:pt>
                <c:pt idx="111">
                  <c:v>214.13</c:v>
                </c:pt>
                <c:pt idx="112">
                  <c:v>224.42</c:v>
                </c:pt>
                <c:pt idx="113">
                  <c:v>261.22</c:v>
                </c:pt>
                <c:pt idx="114">
                  <c:v>260.47</c:v>
                </c:pt>
                <c:pt idx="115">
                  <c:v>284.12</c:v>
                </c:pt>
                <c:pt idx="116">
                  <c:v>283.24</c:v>
                </c:pt>
                <c:pt idx="117">
                  <c:v>283.41</c:v>
                </c:pt>
                <c:pt idx="118">
                  <c:v>292.47</c:v>
                </c:pt>
                <c:pt idx="119">
                  <c:v>292.18</c:v>
                </c:pt>
                <c:pt idx="120">
                  <c:v>302.19</c:v>
                </c:pt>
                <c:pt idx="121">
                  <c:v>293.04</c:v>
                </c:pt>
                <c:pt idx="122">
                  <c:v>290.79</c:v>
                </c:pt>
                <c:pt idx="123">
                  <c:v>287.87</c:v>
                </c:pt>
                <c:pt idx="124">
                  <c:v>284.87</c:v>
                </c:pt>
                <c:pt idx="125">
                  <c:v>282.47</c:v>
                </c:pt>
                <c:pt idx="126">
                  <c:v>287.3</c:v>
                </c:pt>
                <c:pt idx="127">
                  <c:v>294.61</c:v>
                </c:pt>
                <c:pt idx="128">
                  <c:v>300.18</c:v>
                </c:pt>
                <c:pt idx="129">
                  <c:v>316.01</c:v>
                </c:pt>
                <c:pt idx="130">
                  <c:v>319.73</c:v>
                </c:pt>
                <c:pt idx="131">
                  <c:v>339.54</c:v>
                </c:pt>
                <c:pt idx="132">
                  <c:v>344.99</c:v>
                </c:pt>
                <c:pt idx="133">
                  <c:v>350.95</c:v>
                </c:pt>
                <c:pt idx="134">
                  <c:v>364.55</c:v>
                </c:pt>
                <c:pt idx="135">
                  <c:v>378.64</c:v>
                </c:pt>
                <c:pt idx="136">
                  <c:v>382.79</c:v>
                </c:pt>
                <c:pt idx="137">
                  <c:v>374.83</c:v>
                </c:pt>
                <c:pt idx="138">
                  <c:v>379.28</c:v>
                </c:pt>
                <c:pt idx="139">
                  <c:v>370.9</c:v>
                </c:pt>
                <c:pt idx="140">
                  <c:v>378.98</c:v>
                </c:pt>
                <c:pt idx="141">
                  <c:v>376.61</c:v>
                </c:pt>
                <c:pt idx="142">
                  <c:v>370.52</c:v>
                </c:pt>
                <c:pt idx="143">
                  <c:v>364.4299999999999</c:v>
                </c:pt>
                <c:pt idx="144">
                  <c:v>369.26</c:v>
                </c:pt>
                <c:pt idx="145">
                  <c:v>380.3</c:v>
                </c:pt>
                <c:pt idx="146">
                  <c:v>385.16</c:v>
                </c:pt>
                <c:pt idx="147">
                  <c:v>389.99</c:v>
                </c:pt>
                <c:pt idx="148">
                  <c:v>373.04</c:v>
                </c:pt>
                <c:pt idx="149">
                  <c:v>357.3</c:v>
                </c:pt>
                <c:pt idx="150">
                  <c:v>348.35</c:v>
                </c:pt>
                <c:pt idx="151">
                  <c:v>382.24</c:v>
                </c:pt>
                <c:pt idx="152">
                  <c:v>400.97</c:v>
                </c:pt>
                <c:pt idx="153">
                  <c:v>408.65</c:v>
                </c:pt>
                <c:pt idx="154">
                  <c:v>372.29</c:v>
                </c:pt>
                <c:pt idx="155">
                  <c:v>367.77</c:v>
                </c:pt>
                <c:pt idx="156">
                  <c:v>371.95</c:v>
                </c:pt>
                <c:pt idx="157">
                  <c:v>403.94</c:v>
                </c:pt>
                <c:pt idx="158">
                  <c:v>381.23</c:v>
                </c:pt>
                <c:pt idx="159">
                  <c:v>365.35</c:v>
                </c:pt>
                <c:pt idx="160">
                  <c:v>358.22</c:v>
                </c:pt>
                <c:pt idx="161">
                  <c:v>366.0</c:v>
                </c:pt>
                <c:pt idx="162">
                  <c:v>369.29</c:v>
                </c:pt>
                <c:pt idx="163">
                  <c:v>364.42</c:v>
                </c:pt>
                <c:pt idx="164">
                  <c:v>380.83</c:v>
                </c:pt>
                <c:pt idx="165">
                  <c:v>370.07</c:v>
                </c:pt>
                <c:pt idx="166">
                  <c:v>375.5</c:v>
                </c:pt>
                <c:pt idx="167">
                  <c:v>378.9</c:v>
                </c:pt>
                <c:pt idx="168">
                  <c:v>372.97</c:v>
                </c:pt>
                <c:pt idx="169">
                  <c:v>383.7</c:v>
                </c:pt>
                <c:pt idx="170">
                  <c:v>366.94</c:v>
                </c:pt>
                <c:pt idx="171">
                  <c:v>377.27</c:v>
                </c:pt>
                <c:pt idx="172">
                  <c:v>363.99</c:v>
                </c:pt>
                <c:pt idx="173">
                  <c:v>364.57</c:v>
                </c:pt>
                <c:pt idx="174">
                  <c:v>364.2</c:v>
                </c:pt>
                <c:pt idx="175">
                  <c:v>358.95</c:v>
                </c:pt>
                <c:pt idx="176">
                  <c:v>354.45</c:v>
                </c:pt>
                <c:pt idx="177">
                  <c:v>355.68</c:v>
                </c:pt>
                <c:pt idx="178">
                  <c:v>339.41</c:v>
                </c:pt>
                <c:pt idx="179">
                  <c:v>306.45</c:v>
                </c:pt>
                <c:pt idx="180">
                  <c:v>255.31</c:v>
                </c:pt>
                <c:pt idx="181">
                  <c:v>260.26</c:v>
                </c:pt>
                <c:pt idx="182">
                  <c:v>270.69</c:v>
                </c:pt>
                <c:pt idx="183">
                  <c:v>263.8399999999999</c:v>
                </c:pt>
                <c:pt idx="184">
                  <c:v>285.36</c:v>
                </c:pt>
                <c:pt idx="185">
                  <c:v>287.5299999999999</c:v>
                </c:pt>
                <c:pt idx="186">
                  <c:v>289.12</c:v>
                </c:pt>
                <c:pt idx="187">
                  <c:v>284.04</c:v>
                </c:pt>
                <c:pt idx="188">
                  <c:v>264.98</c:v>
                </c:pt>
                <c:pt idx="189">
                  <c:v>263.5899999999999</c:v>
                </c:pt>
                <c:pt idx="190">
                  <c:v>267.39</c:v>
                </c:pt>
                <c:pt idx="191">
                  <c:v>254.09</c:v>
                </c:pt>
                <c:pt idx="192">
                  <c:v>242.1</c:v>
                </c:pt>
                <c:pt idx="193">
                  <c:v>212.84</c:v>
                </c:pt>
                <c:pt idx="194">
                  <c:v>219.62</c:v>
                </c:pt>
                <c:pt idx="195">
                  <c:v>231.95</c:v>
                </c:pt>
                <c:pt idx="196">
                  <c:v>239.91</c:v>
                </c:pt>
                <c:pt idx="197">
                  <c:v>246.66</c:v>
                </c:pt>
                <c:pt idx="198">
                  <c:v>236.46</c:v>
                </c:pt>
                <c:pt idx="199">
                  <c:v>231.04</c:v>
                </c:pt>
                <c:pt idx="200">
                  <c:v>247.52</c:v>
                </c:pt>
                <c:pt idx="201">
                  <c:v>255.34</c:v>
                </c:pt>
                <c:pt idx="202">
                  <c:v>262.1600000000001</c:v>
                </c:pt>
                <c:pt idx="203">
                  <c:v>271.99</c:v>
                </c:pt>
                <c:pt idx="204">
                  <c:v>285.11</c:v>
                </c:pt>
                <c:pt idx="205">
                  <c:v>281.49</c:v>
                </c:pt>
              </c:numCache>
            </c:numRef>
          </c:val>
          <c:smooth val="0"/>
        </c:ser>
        <c:dLbls>
          <c:showLegendKey val="0"/>
          <c:showVal val="0"/>
          <c:showCatName val="0"/>
          <c:showSerName val="0"/>
          <c:showPercent val="0"/>
          <c:showBubbleSize val="0"/>
        </c:dLbls>
        <c:marker val="1"/>
        <c:smooth val="0"/>
        <c:axId val="-2136386256"/>
        <c:axId val="-2133373184"/>
      </c:lineChart>
      <c:catAx>
        <c:axId val="-2144753504"/>
        <c:scaling>
          <c:orientation val="minMax"/>
        </c:scaling>
        <c:delete val="0"/>
        <c:axPos val="b"/>
        <c:numFmt formatCode="General" sourceLinked="1"/>
        <c:majorTickMark val="out"/>
        <c:minorTickMark val="none"/>
        <c:tickLblPos val="low"/>
        <c:spPr>
          <a:ln w="3151">
            <a:solidFill>
              <a:schemeClr val="tx1"/>
            </a:solidFill>
            <a:prstDash val="solid"/>
          </a:ln>
        </c:spPr>
        <c:txPr>
          <a:bodyPr rot="0" vert="horz"/>
          <a:lstStyle/>
          <a:p>
            <a:pPr>
              <a:defRPr sz="1194" b="1" i="0" u="none" strike="noStrike" baseline="0">
                <a:solidFill>
                  <a:schemeClr val="tx1"/>
                </a:solidFill>
                <a:latin typeface="Verdana"/>
                <a:ea typeface="Verdana"/>
                <a:cs typeface="Verdana"/>
              </a:defRPr>
            </a:pPr>
            <a:endParaRPr lang="en-US"/>
          </a:p>
        </c:txPr>
        <c:crossAx val="-2144660496"/>
        <c:crossesAt val="0.0"/>
        <c:auto val="1"/>
        <c:lblAlgn val="ctr"/>
        <c:lblOffset val="100"/>
        <c:tickLblSkip val="8"/>
        <c:tickMarkSkip val="3"/>
        <c:noMultiLvlLbl val="0"/>
      </c:catAx>
      <c:valAx>
        <c:axId val="-2144660496"/>
        <c:scaling>
          <c:orientation val="minMax"/>
          <c:min val="100.0"/>
        </c:scaling>
        <c:delete val="0"/>
        <c:axPos val="l"/>
        <c:numFmt formatCode="#,##0.00" sourceLinked="0"/>
        <c:majorTickMark val="out"/>
        <c:minorTickMark val="none"/>
        <c:tickLblPos val="low"/>
        <c:spPr>
          <a:ln w="3151">
            <a:solidFill>
              <a:schemeClr val="tx1"/>
            </a:solidFill>
            <a:prstDash val="solid"/>
          </a:ln>
        </c:spPr>
        <c:txPr>
          <a:bodyPr rot="0" vert="horz"/>
          <a:lstStyle/>
          <a:p>
            <a:pPr>
              <a:defRPr sz="1390" b="1" i="0" u="none" strike="noStrike" baseline="0">
                <a:solidFill>
                  <a:schemeClr val="tx1"/>
                </a:solidFill>
                <a:latin typeface="Verdana"/>
                <a:ea typeface="Verdana"/>
                <a:cs typeface="Verdana"/>
              </a:defRPr>
            </a:pPr>
            <a:endParaRPr lang="en-US"/>
          </a:p>
        </c:txPr>
        <c:crossAx val="-2144753504"/>
        <c:crosses val="autoZero"/>
        <c:crossBetween val="between"/>
        <c:dispUnits>
          <c:builtInUnit val="hundreds"/>
          <c:dispUnitsLbl/>
        </c:dispUnits>
      </c:valAx>
      <c:catAx>
        <c:axId val="-2136386256"/>
        <c:scaling>
          <c:orientation val="minMax"/>
        </c:scaling>
        <c:delete val="1"/>
        <c:axPos val="b"/>
        <c:numFmt formatCode="General" sourceLinked="1"/>
        <c:majorTickMark val="out"/>
        <c:minorTickMark val="none"/>
        <c:tickLblPos val="none"/>
        <c:crossAx val="-2133373184"/>
        <c:crosses val="autoZero"/>
        <c:auto val="1"/>
        <c:lblAlgn val="ctr"/>
        <c:lblOffset val="100"/>
        <c:noMultiLvlLbl val="0"/>
      </c:catAx>
      <c:valAx>
        <c:axId val="-2133373184"/>
        <c:scaling>
          <c:orientation val="minMax"/>
          <c:min val="100.0"/>
        </c:scaling>
        <c:delete val="0"/>
        <c:axPos val="r"/>
        <c:numFmt formatCode="0" sourceLinked="0"/>
        <c:majorTickMark val="out"/>
        <c:minorTickMark val="none"/>
        <c:tickLblPos val="nextTo"/>
        <c:txPr>
          <a:bodyPr/>
          <a:lstStyle/>
          <a:p>
            <a:pPr>
              <a:defRPr sz="1391"/>
            </a:pPr>
            <a:endParaRPr lang="en-US"/>
          </a:p>
        </c:txPr>
        <c:crossAx val="-2136386256"/>
        <c:crosses val="max"/>
        <c:crossBetween val="between"/>
      </c:valAx>
      <c:spPr>
        <a:noFill/>
        <a:ln w="24879">
          <a:noFill/>
        </a:ln>
      </c:spPr>
    </c:plotArea>
    <c:plotVisOnly val="1"/>
    <c:dispBlanksAs val="gap"/>
    <c:showDLblsOverMax val="0"/>
  </c:chart>
  <c:spPr>
    <a:noFill/>
    <a:ln>
      <a:noFill/>
    </a:ln>
  </c:spPr>
  <c:txPr>
    <a:bodyPr/>
    <a:lstStyle/>
    <a:p>
      <a:pPr>
        <a:defRPr sz="1787" b="1" i="0" u="none" strike="noStrike" baseline="0">
          <a:solidFill>
            <a:schemeClr val="tx1"/>
          </a:solidFill>
          <a:latin typeface="Verdana"/>
          <a:ea typeface="Verdana"/>
          <a:cs typeface="Verdana"/>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50036837500576"/>
          <c:y val="0.068955887959095"/>
          <c:w val="0.92353436962621"/>
          <c:h val="0.841308893765329"/>
        </c:manualLayout>
      </c:layout>
      <c:barChart>
        <c:barDir val="col"/>
        <c:grouping val="clustered"/>
        <c:varyColors val="0"/>
        <c:ser>
          <c:idx val="2"/>
          <c:order val="0"/>
          <c:tx>
            <c:strRef>
              <c:f>Sheet1!$B$25</c:f>
              <c:strCache>
                <c:ptCount val="1"/>
                <c:pt idx="0">
                  <c:v>Median household income: All races, (Constant $) for United States</c:v>
                </c:pt>
              </c:strCache>
            </c:strRef>
          </c:tx>
          <c:spPr>
            <a:solidFill>
              <a:srgbClr val="0069AA"/>
            </a:solidFill>
            <a:ln w="24885">
              <a:noFill/>
            </a:ln>
          </c:spPr>
          <c:invertIfNegative val="0"/>
          <c:cat>
            <c:strRef>
              <c:f>Sheet1!$A$26:$A$65</c:f>
              <c:strCache>
                <c:ptCount val="37"/>
                <c:pt idx="0">
                  <c:v>'76</c:v>
                </c:pt>
                <c:pt idx="4">
                  <c:v>'80</c:v>
                </c:pt>
                <c:pt idx="8">
                  <c:v>'84</c:v>
                </c:pt>
                <c:pt idx="12">
                  <c:v>'88</c:v>
                </c:pt>
                <c:pt idx="16">
                  <c:v>'92</c:v>
                </c:pt>
                <c:pt idx="20">
                  <c:v>'96</c:v>
                </c:pt>
                <c:pt idx="24">
                  <c:v>'00</c:v>
                </c:pt>
                <c:pt idx="28">
                  <c:v>'04</c:v>
                </c:pt>
                <c:pt idx="32">
                  <c:v>'08</c:v>
                </c:pt>
                <c:pt idx="36">
                  <c:v>'12</c:v>
                </c:pt>
              </c:strCache>
            </c:strRef>
          </c:cat>
          <c:val>
            <c:numRef>
              <c:f>Sheet1!$B$26:$B$65</c:f>
              <c:numCache>
                <c:formatCode>General</c:formatCode>
                <c:ptCount val="40"/>
                <c:pt idx="0">
                  <c:v>1.66</c:v>
                </c:pt>
                <c:pt idx="1">
                  <c:v>0.63</c:v>
                </c:pt>
                <c:pt idx="2">
                  <c:v>3.87</c:v>
                </c:pt>
                <c:pt idx="3">
                  <c:v>-0.19</c:v>
                </c:pt>
                <c:pt idx="4">
                  <c:v>-3.25</c:v>
                </c:pt>
                <c:pt idx="5">
                  <c:v>-1.66</c:v>
                </c:pt>
                <c:pt idx="6">
                  <c:v>-0.27</c:v>
                </c:pt>
                <c:pt idx="7">
                  <c:v>-0.63</c:v>
                </c:pt>
                <c:pt idx="8">
                  <c:v>3.04</c:v>
                </c:pt>
                <c:pt idx="9">
                  <c:v>1.87</c:v>
                </c:pt>
                <c:pt idx="10">
                  <c:v>3.54</c:v>
                </c:pt>
                <c:pt idx="11">
                  <c:v>1.25</c:v>
                </c:pt>
                <c:pt idx="12">
                  <c:v>0.77</c:v>
                </c:pt>
                <c:pt idx="13">
                  <c:v>1.78</c:v>
                </c:pt>
                <c:pt idx="14">
                  <c:v>-1.28</c:v>
                </c:pt>
                <c:pt idx="15">
                  <c:v>-2.92</c:v>
                </c:pt>
                <c:pt idx="16">
                  <c:v>-0.82</c:v>
                </c:pt>
                <c:pt idx="17">
                  <c:v>-0.49</c:v>
                </c:pt>
                <c:pt idx="18">
                  <c:v>1.16</c:v>
                </c:pt>
                <c:pt idx="19">
                  <c:v>3.13</c:v>
                </c:pt>
                <c:pt idx="20">
                  <c:v>1.41</c:v>
                </c:pt>
                <c:pt idx="21">
                  <c:v>2.06</c:v>
                </c:pt>
                <c:pt idx="22">
                  <c:v>3.68</c:v>
                </c:pt>
                <c:pt idx="23">
                  <c:v>2.48</c:v>
                </c:pt>
                <c:pt idx="24">
                  <c:v>-0.21</c:v>
                </c:pt>
                <c:pt idx="25">
                  <c:v>-2.18</c:v>
                </c:pt>
                <c:pt idx="26">
                  <c:v>-1.17</c:v>
                </c:pt>
                <c:pt idx="27">
                  <c:v>-0.09</c:v>
                </c:pt>
                <c:pt idx="28">
                  <c:v>-0.35</c:v>
                </c:pt>
                <c:pt idx="29">
                  <c:v>1.07</c:v>
                </c:pt>
                <c:pt idx="30">
                  <c:v>0.78</c:v>
                </c:pt>
                <c:pt idx="31">
                  <c:v>1.34</c:v>
                </c:pt>
                <c:pt idx="32">
                  <c:v>-3.56</c:v>
                </c:pt>
                <c:pt idx="33">
                  <c:v>-0.7</c:v>
                </c:pt>
                <c:pt idx="34">
                  <c:v>-2.58</c:v>
                </c:pt>
                <c:pt idx="35">
                  <c:v>-1.53</c:v>
                </c:pt>
                <c:pt idx="36">
                  <c:v>-0.16</c:v>
                </c:pt>
                <c:pt idx="37">
                  <c:v>3.53</c:v>
                </c:pt>
                <c:pt idx="38">
                  <c:v>-1.48</c:v>
                </c:pt>
                <c:pt idx="39">
                  <c:v>5.21</c:v>
                </c:pt>
              </c:numCache>
            </c:numRef>
          </c:val>
        </c:ser>
        <c:dLbls>
          <c:showLegendKey val="0"/>
          <c:showVal val="0"/>
          <c:showCatName val="0"/>
          <c:showSerName val="0"/>
          <c:showPercent val="0"/>
          <c:showBubbleSize val="0"/>
        </c:dLbls>
        <c:gapWidth val="150"/>
        <c:axId val="-2139085232"/>
        <c:axId val="-2139081904"/>
      </c:barChart>
      <c:catAx>
        <c:axId val="-2139085232"/>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193" b="1" i="0" u="none" strike="noStrike" baseline="0">
                <a:solidFill>
                  <a:schemeClr val="tx1"/>
                </a:solidFill>
                <a:latin typeface="Verdana"/>
                <a:ea typeface="Verdana"/>
                <a:cs typeface="Verdana"/>
              </a:defRPr>
            </a:pPr>
            <a:endParaRPr lang="en-US"/>
          </a:p>
        </c:txPr>
        <c:crossAx val="-2139081904"/>
        <c:crossesAt val="0.0"/>
        <c:auto val="1"/>
        <c:lblAlgn val="ctr"/>
        <c:lblOffset val="100"/>
        <c:tickLblSkip val="4"/>
        <c:tickMarkSkip val="1"/>
        <c:noMultiLvlLbl val="0"/>
      </c:catAx>
      <c:valAx>
        <c:axId val="-2139081904"/>
        <c:scaling>
          <c:orientation val="minMax"/>
        </c:scaling>
        <c:delete val="0"/>
        <c:axPos val="l"/>
        <c:majorGridlines>
          <c:spPr>
            <a:ln w="3150">
              <a:solidFill>
                <a:schemeClr val="tx1"/>
              </a:solidFill>
              <a:prstDash val="solid"/>
            </a:ln>
          </c:spPr>
        </c:majorGridlines>
        <c:numFmt formatCode="0" sourceLinked="0"/>
        <c:majorTickMark val="out"/>
        <c:minorTickMark val="none"/>
        <c:tickLblPos val="low"/>
        <c:spPr>
          <a:ln w="3150">
            <a:solidFill>
              <a:schemeClr val="tx1"/>
            </a:solidFill>
            <a:prstDash val="solid"/>
          </a:ln>
        </c:spPr>
        <c:txPr>
          <a:bodyPr rot="0" vert="horz"/>
          <a:lstStyle/>
          <a:p>
            <a:pPr>
              <a:defRPr sz="1389" b="1" i="0" u="none" strike="noStrike" baseline="0">
                <a:solidFill>
                  <a:schemeClr val="tx1"/>
                </a:solidFill>
                <a:latin typeface="Verdana"/>
                <a:ea typeface="Verdana"/>
                <a:cs typeface="Verdana"/>
              </a:defRPr>
            </a:pPr>
            <a:endParaRPr lang="en-US"/>
          </a:p>
        </c:txPr>
        <c:crossAx val="-2139085232"/>
        <c:crosses val="autoZero"/>
        <c:crossBetween val="between"/>
        <c:majorUnit val="2.0"/>
      </c:valAx>
      <c:spPr>
        <a:noFill/>
        <a:ln w="12599">
          <a:solidFill>
            <a:schemeClr val="tx1"/>
          </a:solidFill>
          <a:prstDash val="solid"/>
        </a:ln>
      </c:spPr>
    </c:plotArea>
    <c:plotVisOnly val="1"/>
    <c:dispBlanksAs val="gap"/>
    <c:showDLblsOverMax val="0"/>
  </c:chart>
  <c:spPr>
    <a:noFill/>
    <a:ln>
      <a:noFill/>
    </a:ln>
  </c:spPr>
  <c:txPr>
    <a:bodyPr/>
    <a:lstStyle/>
    <a:p>
      <a:pPr>
        <a:defRPr sz="1786" b="1" i="0" u="none" strike="noStrike" baseline="0">
          <a:solidFill>
            <a:schemeClr val="tx1"/>
          </a:solidFill>
          <a:latin typeface="Verdana"/>
          <a:ea typeface="Verdana"/>
          <a:cs typeface="Verdana"/>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89608185204394"/>
          <c:y val="0.0226003200134743"/>
          <c:w val="0.867222994954972"/>
          <c:h val="0.9131927660112"/>
        </c:manualLayout>
      </c:layout>
      <c:lineChart>
        <c:grouping val="standard"/>
        <c:varyColors val="0"/>
        <c:ser>
          <c:idx val="2"/>
          <c:order val="0"/>
          <c:tx>
            <c:strRef>
              <c:f>Sheet1!$B$1</c:f>
              <c:strCache>
                <c:ptCount val="1"/>
                <c:pt idx="0">
                  <c:v>sdebtmq.us</c:v>
                </c:pt>
              </c:strCache>
            </c:strRef>
          </c:tx>
          <c:spPr>
            <a:ln w="38100">
              <a:solidFill>
                <a:srgbClr val="0069AA"/>
              </a:solidFill>
              <a:prstDash val="solid"/>
            </a:ln>
          </c:spPr>
          <c:marker>
            <c:symbol val="none"/>
          </c:marker>
          <c:cat>
            <c:strRef>
              <c:f>Sheet1!$A$2:$A$106</c:f>
              <c:strCache>
                <c:ptCount val="105"/>
                <c:pt idx="0">
                  <c:v>'90</c:v>
                </c:pt>
                <c:pt idx="8">
                  <c:v>'92</c:v>
                </c:pt>
                <c:pt idx="16">
                  <c:v>'94</c:v>
                </c:pt>
                <c:pt idx="24">
                  <c:v>'96</c:v>
                </c:pt>
                <c:pt idx="32">
                  <c:v>'98</c:v>
                </c:pt>
                <c:pt idx="40">
                  <c:v>'00</c:v>
                </c:pt>
                <c:pt idx="48">
                  <c:v>'02</c:v>
                </c:pt>
                <c:pt idx="56">
                  <c:v>'04</c:v>
                </c:pt>
                <c:pt idx="64">
                  <c:v>'06</c:v>
                </c:pt>
                <c:pt idx="72">
                  <c:v>'08</c:v>
                </c:pt>
                <c:pt idx="80">
                  <c:v>'10</c:v>
                </c:pt>
                <c:pt idx="88">
                  <c:v>'12</c:v>
                </c:pt>
                <c:pt idx="92">
                  <c:v>'13</c:v>
                </c:pt>
                <c:pt idx="96">
                  <c:v>'14</c:v>
                </c:pt>
                <c:pt idx="100">
                  <c:v>'15</c:v>
                </c:pt>
                <c:pt idx="104">
                  <c:v>'16</c:v>
                </c:pt>
              </c:strCache>
            </c:strRef>
          </c:cat>
          <c:val>
            <c:numRef>
              <c:f>Sheet1!$B$2:$B$109</c:f>
              <c:numCache>
                <c:formatCode>General</c:formatCode>
                <c:ptCount val="108"/>
                <c:pt idx="0">
                  <c:v>6.02</c:v>
                </c:pt>
                <c:pt idx="1">
                  <c:v>6.07</c:v>
                </c:pt>
                <c:pt idx="2">
                  <c:v>6.109999999999999</c:v>
                </c:pt>
                <c:pt idx="3">
                  <c:v>6.189999999999999</c:v>
                </c:pt>
                <c:pt idx="4">
                  <c:v>6.24</c:v>
                </c:pt>
                <c:pt idx="5">
                  <c:v>6.21</c:v>
                </c:pt>
                <c:pt idx="6">
                  <c:v>6.2</c:v>
                </c:pt>
                <c:pt idx="7">
                  <c:v>6.119999999999999</c:v>
                </c:pt>
                <c:pt idx="8">
                  <c:v>6.0</c:v>
                </c:pt>
                <c:pt idx="9">
                  <c:v>5.91</c:v>
                </c:pt>
                <c:pt idx="10">
                  <c:v>5.85</c:v>
                </c:pt>
                <c:pt idx="11">
                  <c:v>5.81</c:v>
                </c:pt>
                <c:pt idx="12">
                  <c:v>5.77</c:v>
                </c:pt>
                <c:pt idx="13">
                  <c:v>5.72</c:v>
                </c:pt>
                <c:pt idx="14">
                  <c:v>5.71</c:v>
                </c:pt>
                <c:pt idx="15">
                  <c:v>5.63</c:v>
                </c:pt>
                <c:pt idx="16">
                  <c:v>5.57</c:v>
                </c:pt>
                <c:pt idx="17">
                  <c:v>5.54</c:v>
                </c:pt>
                <c:pt idx="18">
                  <c:v>5.56</c:v>
                </c:pt>
                <c:pt idx="19">
                  <c:v>5.59</c:v>
                </c:pt>
                <c:pt idx="20">
                  <c:v>5.649999999999999</c:v>
                </c:pt>
                <c:pt idx="21">
                  <c:v>5.7</c:v>
                </c:pt>
                <c:pt idx="22">
                  <c:v>5.67</c:v>
                </c:pt>
                <c:pt idx="23">
                  <c:v>5.64</c:v>
                </c:pt>
                <c:pt idx="24">
                  <c:v>5.6</c:v>
                </c:pt>
                <c:pt idx="25">
                  <c:v>5.6</c:v>
                </c:pt>
                <c:pt idx="26">
                  <c:v>5.609999999999999</c:v>
                </c:pt>
                <c:pt idx="27">
                  <c:v>5.6</c:v>
                </c:pt>
                <c:pt idx="28">
                  <c:v>5.609999999999999</c:v>
                </c:pt>
                <c:pt idx="29">
                  <c:v>5.63</c:v>
                </c:pt>
                <c:pt idx="30">
                  <c:v>5.63</c:v>
                </c:pt>
                <c:pt idx="31">
                  <c:v>5.59</c:v>
                </c:pt>
                <c:pt idx="32">
                  <c:v>5.53</c:v>
                </c:pt>
                <c:pt idx="33">
                  <c:v>5.5</c:v>
                </c:pt>
                <c:pt idx="34">
                  <c:v>5.47</c:v>
                </c:pt>
                <c:pt idx="35">
                  <c:v>5.46</c:v>
                </c:pt>
                <c:pt idx="36">
                  <c:v>5.48</c:v>
                </c:pt>
                <c:pt idx="37">
                  <c:v>5.53</c:v>
                </c:pt>
                <c:pt idx="38">
                  <c:v>5.58</c:v>
                </c:pt>
                <c:pt idx="39">
                  <c:v>5.59</c:v>
                </c:pt>
                <c:pt idx="40">
                  <c:v>5.57</c:v>
                </c:pt>
                <c:pt idx="41">
                  <c:v>5.63</c:v>
                </c:pt>
                <c:pt idx="42">
                  <c:v>5.67</c:v>
                </c:pt>
                <c:pt idx="43">
                  <c:v>5.73</c:v>
                </c:pt>
                <c:pt idx="44">
                  <c:v>5.73</c:v>
                </c:pt>
                <c:pt idx="45">
                  <c:v>5.8</c:v>
                </c:pt>
                <c:pt idx="46">
                  <c:v>5.77</c:v>
                </c:pt>
                <c:pt idx="47">
                  <c:v>5.91</c:v>
                </c:pt>
                <c:pt idx="48">
                  <c:v>5.79</c:v>
                </c:pt>
                <c:pt idx="49">
                  <c:v>5.77</c:v>
                </c:pt>
                <c:pt idx="50">
                  <c:v>5.819999999999999</c:v>
                </c:pt>
                <c:pt idx="51">
                  <c:v>5.859999999999999</c:v>
                </c:pt>
                <c:pt idx="52">
                  <c:v>5.88</c:v>
                </c:pt>
                <c:pt idx="53">
                  <c:v>5.84</c:v>
                </c:pt>
                <c:pt idx="54">
                  <c:v>5.78</c:v>
                </c:pt>
                <c:pt idx="55">
                  <c:v>5.83</c:v>
                </c:pt>
                <c:pt idx="56">
                  <c:v>5.819999999999999</c:v>
                </c:pt>
                <c:pt idx="57">
                  <c:v>5.819999999999999</c:v>
                </c:pt>
                <c:pt idx="58">
                  <c:v>5.92</c:v>
                </c:pt>
                <c:pt idx="59">
                  <c:v>5.99</c:v>
                </c:pt>
                <c:pt idx="60">
                  <c:v>6.22</c:v>
                </c:pt>
                <c:pt idx="61">
                  <c:v>6.27</c:v>
                </c:pt>
                <c:pt idx="62">
                  <c:v>6.38</c:v>
                </c:pt>
                <c:pt idx="63">
                  <c:v>6.47</c:v>
                </c:pt>
                <c:pt idx="64">
                  <c:v>6.49</c:v>
                </c:pt>
                <c:pt idx="65">
                  <c:v>6.68</c:v>
                </c:pt>
                <c:pt idx="66">
                  <c:v>6.83</c:v>
                </c:pt>
                <c:pt idx="67">
                  <c:v>6.92</c:v>
                </c:pt>
                <c:pt idx="68">
                  <c:v>6.97</c:v>
                </c:pt>
                <c:pt idx="69">
                  <c:v>7.02</c:v>
                </c:pt>
                <c:pt idx="70">
                  <c:v>7.09</c:v>
                </c:pt>
                <c:pt idx="71">
                  <c:v>7.189999999999999</c:v>
                </c:pt>
                <c:pt idx="72">
                  <c:v>7.09</c:v>
                </c:pt>
                <c:pt idx="73">
                  <c:v>6.89</c:v>
                </c:pt>
                <c:pt idx="74">
                  <c:v>6.95</c:v>
                </c:pt>
                <c:pt idx="75">
                  <c:v>6.94</c:v>
                </c:pt>
                <c:pt idx="76">
                  <c:v>6.9</c:v>
                </c:pt>
                <c:pt idx="77">
                  <c:v>6.72</c:v>
                </c:pt>
                <c:pt idx="78">
                  <c:v>6.64</c:v>
                </c:pt>
                <c:pt idx="79">
                  <c:v>6.54</c:v>
                </c:pt>
                <c:pt idx="80">
                  <c:v>6.4</c:v>
                </c:pt>
                <c:pt idx="81">
                  <c:v>6.26</c:v>
                </c:pt>
                <c:pt idx="82">
                  <c:v>6.159999999999999</c:v>
                </c:pt>
                <c:pt idx="83">
                  <c:v>5.99</c:v>
                </c:pt>
                <c:pt idx="84">
                  <c:v>5.74</c:v>
                </c:pt>
                <c:pt idx="85">
                  <c:v>5.659999999999999</c:v>
                </c:pt>
                <c:pt idx="86">
                  <c:v>5.58</c:v>
                </c:pt>
                <c:pt idx="87">
                  <c:v>5.46</c:v>
                </c:pt>
                <c:pt idx="88">
                  <c:v>5.319999999999999</c:v>
                </c:pt>
                <c:pt idx="89">
                  <c:v>5.21</c:v>
                </c:pt>
                <c:pt idx="90">
                  <c:v>5.17</c:v>
                </c:pt>
                <c:pt idx="91">
                  <c:v>4.97</c:v>
                </c:pt>
                <c:pt idx="92">
                  <c:v>5.08</c:v>
                </c:pt>
                <c:pt idx="93">
                  <c:v>4.99</c:v>
                </c:pt>
                <c:pt idx="94">
                  <c:v>4.93</c:v>
                </c:pt>
                <c:pt idx="95">
                  <c:v>4.91</c:v>
                </c:pt>
                <c:pt idx="96">
                  <c:v>4.819999999999999</c:v>
                </c:pt>
                <c:pt idx="97">
                  <c:v>4.74</c:v>
                </c:pt>
                <c:pt idx="98">
                  <c:v>4.68</c:v>
                </c:pt>
                <c:pt idx="99">
                  <c:v>4.63</c:v>
                </c:pt>
                <c:pt idx="100">
                  <c:v>4.649999999999999</c:v>
                </c:pt>
                <c:pt idx="101">
                  <c:v>4.58</c:v>
                </c:pt>
                <c:pt idx="102">
                  <c:v>4.55</c:v>
                </c:pt>
                <c:pt idx="103">
                  <c:v>4.53</c:v>
                </c:pt>
                <c:pt idx="104">
                  <c:v>4.51</c:v>
                </c:pt>
                <c:pt idx="105">
                  <c:v>4.48</c:v>
                </c:pt>
                <c:pt idx="106">
                  <c:v>4.46</c:v>
                </c:pt>
                <c:pt idx="107" formatCode="0.00">
                  <c:v>4.4</c:v>
                </c:pt>
              </c:numCache>
            </c:numRef>
          </c:val>
          <c:smooth val="0"/>
        </c:ser>
        <c:dLbls>
          <c:showLegendKey val="0"/>
          <c:showVal val="0"/>
          <c:showCatName val="0"/>
          <c:showSerName val="0"/>
          <c:showPercent val="0"/>
          <c:showBubbleSize val="0"/>
        </c:dLbls>
        <c:marker val="1"/>
        <c:smooth val="0"/>
        <c:axId val="-2143858560"/>
        <c:axId val="-2131038944"/>
      </c:lineChart>
      <c:lineChart>
        <c:grouping val="standard"/>
        <c:varyColors val="0"/>
        <c:ser>
          <c:idx val="1"/>
          <c:order val="1"/>
          <c:tx>
            <c:strRef>
              <c:f>Sheet1!$C$1</c:f>
              <c:strCache>
                <c:ptCount val="1"/>
                <c:pt idx="0">
                  <c:v>sforq.us</c:v>
                </c:pt>
              </c:strCache>
            </c:strRef>
          </c:tx>
          <c:spPr>
            <a:ln w="38100">
              <a:solidFill>
                <a:srgbClr val="F58025"/>
              </a:solidFill>
              <a:prstDash val="solid"/>
            </a:ln>
          </c:spPr>
          <c:marker>
            <c:symbol val="none"/>
          </c:marker>
          <c:cat>
            <c:strRef>
              <c:f>Sheet1!$A$6:$A$109</c:f>
              <c:strCache>
                <c:ptCount val="101"/>
                <c:pt idx="4">
                  <c:v>'92</c:v>
                </c:pt>
                <c:pt idx="12">
                  <c:v>'94</c:v>
                </c:pt>
                <c:pt idx="20">
                  <c:v>'96</c:v>
                </c:pt>
                <c:pt idx="28">
                  <c:v>'98</c:v>
                </c:pt>
                <c:pt idx="36">
                  <c:v>'00</c:v>
                </c:pt>
                <c:pt idx="44">
                  <c:v>'02</c:v>
                </c:pt>
                <c:pt idx="52">
                  <c:v>'04</c:v>
                </c:pt>
                <c:pt idx="60">
                  <c:v>'06</c:v>
                </c:pt>
                <c:pt idx="68">
                  <c:v>'08</c:v>
                </c:pt>
                <c:pt idx="76">
                  <c:v>'10</c:v>
                </c:pt>
                <c:pt idx="84">
                  <c:v>'12</c:v>
                </c:pt>
                <c:pt idx="88">
                  <c:v>'13</c:v>
                </c:pt>
                <c:pt idx="92">
                  <c:v>'14</c:v>
                </c:pt>
                <c:pt idx="96">
                  <c:v>'15</c:v>
                </c:pt>
                <c:pt idx="100">
                  <c:v>'16</c:v>
                </c:pt>
              </c:strCache>
            </c:strRef>
          </c:cat>
          <c:val>
            <c:numRef>
              <c:f>Sheet1!$C$2:$C$109</c:f>
              <c:numCache>
                <c:formatCode>General</c:formatCode>
                <c:ptCount val="108"/>
                <c:pt idx="0">
                  <c:v>16.92</c:v>
                </c:pt>
                <c:pt idx="1">
                  <c:v>16.92</c:v>
                </c:pt>
                <c:pt idx="2">
                  <c:v>16.92</c:v>
                </c:pt>
                <c:pt idx="3">
                  <c:v>16.98</c:v>
                </c:pt>
                <c:pt idx="4">
                  <c:v>16.98999999999999</c:v>
                </c:pt>
                <c:pt idx="5">
                  <c:v>16.86</c:v>
                </c:pt>
                <c:pt idx="6">
                  <c:v>16.75</c:v>
                </c:pt>
                <c:pt idx="7">
                  <c:v>16.53</c:v>
                </c:pt>
                <c:pt idx="8">
                  <c:v>16.19</c:v>
                </c:pt>
                <c:pt idx="9">
                  <c:v>15.99</c:v>
                </c:pt>
                <c:pt idx="10">
                  <c:v>15.85</c:v>
                </c:pt>
                <c:pt idx="11">
                  <c:v>15.79</c:v>
                </c:pt>
                <c:pt idx="12">
                  <c:v>15.68</c:v>
                </c:pt>
                <c:pt idx="13">
                  <c:v>15.62</c:v>
                </c:pt>
                <c:pt idx="14">
                  <c:v>15.7</c:v>
                </c:pt>
                <c:pt idx="15">
                  <c:v>15.68</c:v>
                </c:pt>
                <c:pt idx="16">
                  <c:v>15.72</c:v>
                </c:pt>
                <c:pt idx="17">
                  <c:v>15.79</c:v>
                </c:pt>
                <c:pt idx="18">
                  <c:v>15.94</c:v>
                </c:pt>
                <c:pt idx="19">
                  <c:v>16.03</c:v>
                </c:pt>
                <c:pt idx="20">
                  <c:v>16.22</c:v>
                </c:pt>
                <c:pt idx="21">
                  <c:v>16.44</c:v>
                </c:pt>
                <c:pt idx="22">
                  <c:v>16.56</c:v>
                </c:pt>
                <c:pt idx="23">
                  <c:v>16.61</c:v>
                </c:pt>
                <c:pt idx="24">
                  <c:v>16.59</c:v>
                </c:pt>
                <c:pt idx="25">
                  <c:v>16.59</c:v>
                </c:pt>
                <c:pt idx="26">
                  <c:v>16.64</c:v>
                </c:pt>
                <c:pt idx="27">
                  <c:v>16.7</c:v>
                </c:pt>
                <c:pt idx="28">
                  <c:v>16.66</c:v>
                </c:pt>
                <c:pt idx="29">
                  <c:v>16.68</c:v>
                </c:pt>
                <c:pt idx="30">
                  <c:v>16.68</c:v>
                </c:pt>
                <c:pt idx="31">
                  <c:v>16.57999999999999</c:v>
                </c:pt>
                <c:pt idx="32">
                  <c:v>16.36</c:v>
                </c:pt>
                <c:pt idx="33">
                  <c:v>16.34</c:v>
                </c:pt>
                <c:pt idx="34">
                  <c:v>16.31</c:v>
                </c:pt>
                <c:pt idx="35">
                  <c:v>16.38</c:v>
                </c:pt>
                <c:pt idx="36">
                  <c:v>16.45</c:v>
                </c:pt>
                <c:pt idx="37">
                  <c:v>16.63</c:v>
                </c:pt>
                <c:pt idx="38">
                  <c:v>16.76</c:v>
                </c:pt>
                <c:pt idx="39">
                  <c:v>16.69</c:v>
                </c:pt>
                <c:pt idx="40">
                  <c:v>16.56</c:v>
                </c:pt>
                <c:pt idx="41">
                  <c:v>16.69</c:v>
                </c:pt>
                <c:pt idx="42">
                  <c:v>16.84</c:v>
                </c:pt>
                <c:pt idx="43">
                  <c:v>17.09</c:v>
                </c:pt>
                <c:pt idx="44">
                  <c:v>17.19</c:v>
                </c:pt>
                <c:pt idx="45">
                  <c:v>17.45</c:v>
                </c:pt>
                <c:pt idx="46">
                  <c:v>17.32</c:v>
                </c:pt>
                <c:pt idx="47">
                  <c:v>17.72</c:v>
                </c:pt>
                <c:pt idx="48">
                  <c:v>17.39</c:v>
                </c:pt>
                <c:pt idx="49">
                  <c:v>17.29</c:v>
                </c:pt>
                <c:pt idx="50">
                  <c:v>17.32</c:v>
                </c:pt>
                <c:pt idx="51">
                  <c:v>17.26</c:v>
                </c:pt>
                <c:pt idx="52">
                  <c:v>17.21</c:v>
                </c:pt>
                <c:pt idx="53">
                  <c:v>17.04</c:v>
                </c:pt>
                <c:pt idx="54">
                  <c:v>16.81</c:v>
                </c:pt>
                <c:pt idx="55">
                  <c:v>16.88</c:v>
                </c:pt>
                <c:pt idx="56">
                  <c:v>16.82</c:v>
                </c:pt>
                <c:pt idx="57">
                  <c:v>16.73999999999999</c:v>
                </c:pt>
                <c:pt idx="58">
                  <c:v>16.87</c:v>
                </c:pt>
                <c:pt idx="59">
                  <c:v>16.82999999999999</c:v>
                </c:pt>
                <c:pt idx="60">
                  <c:v>17.21</c:v>
                </c:pt>
                <c:pt idx="61">
                  <c:v>17.22</c:v>
                </c:pt>
                <c:pt idx="62">
                  <c:v>17.23</c:v>
                </c:pt>
                <c:pt idx="63">
                  <c:v>17.26</c:v>
                </c:pt>
                <c:pt idx="64">
                  <c:v>17.2</c:v>
                </c:pt>
                <c:pt idx="65">
                  <c:v>17.32999999999999</c:v>
                </c:pt>
                <c:pt idx="66">
                  <c:v>17.48999999999999</c:v>
                </c:pt>
                <c:pt idx="67">
                  <c:v>17.63</c:v>
                </c:pt>
                <c:pt idx="68">
                  <c:v>17.71</c:v>
                </c:pt>
                <c:pt idx="69">
                  <c:v>17.86</c:v>
                </c:pt>
                <c:pt idx="70">
                  <c:v>17.98999999999999</c:v>
                </c:pt>
                <c:pt idx="71">
                  <c:v>18.12</c:v>
                </c:pt>
                <c:pt idx="72">
                  <c:v>17.96</c:v>
                </c:pt>
                <c:pt idx="73">
                  <c:v>17.48</c:v>
                </c:pt>
                <c:pt idx="74">
                  <c:v>17.71</c:v>
                </c:pt>
                <c:pt idx="75">
                  <c:v>17.8</c:v>
                </c:pt>
                <c:pt idx="76">
                  <c:v>17.81</c:v>
                </c:pt>
                <c:pt idx="77">
                  <c:v>17.47</c:v>
                </c:pt>
                <c:pt idx="78">
                  <c:v>17.38</c:v>
                </c:pt>
                <c:pt idx="79">
                  <c:v>17.12</c:v>
                </c:pt>
                <c:pt idx="80">
                  <c:v>16.88</c:v>
                </c:pt>
                <c:pt idx="81">
                  <c:v>16.54</c:v>
                </c:pt>
                <c:pt idx="82">
                  <c:v>16.35</c:v>
                </c:pt>
                <c:pt idx="83">
                  <c:v>16.17000000000001</c:v>
                </c:pt>
                <c:pt idx="84">
                  <c:v>15.93</c:v>
                </c:pt>
                <c:pt idx="85">
                  <c:v>15.87</c:v>
                </c:pt>
                <c:pt idx="86">
                  <c:v>15.77</c:v>
                </c:pt>
                <c:pt idx="87">
                  <c:v>15.73</c:v>
                </c:pt>
                <c:pt idx="88">
                  <c:v>15.49</c:v>
                </c:pt>
                <c:pt idx="89">
                  <c:v>15.35</c:v>
                </c:pt>
                <c:pt idx="90">
                  <c:v>15.35</c:v>
                </c:pt>
                <c:pt idx="91">
                  <c:v>14.95</c:v>
                </c:pt>
                <c:pt idx="92">
                  <c:v>15.55</c:v>
                </c:pt>
                <c:pt idx="93">
                  <c:v>15.49</c:v>
                </c:pt>
                <c:pt idx="94">
                  <c:v>15.43</c:v>
                </c:pt>
                <c:pt idx="95">
                  <c:v>15.47</c:v>
                </c:pt>
                <c:pt idx="96">
                  <c:v>15.36</c:v>
                </c:pt>
                <c:pt idx="97">
                  <c:v>15.27</c:v>
                </c:pt>
                <c:pt idx="98">
                  <c:v>15.24</c:v>
                </c:pt>
                <c:pt idx="99">
                  <c:v>15.24</c:v>
                </c:pt>
                <c:pt idx="100">
                  <c:v>15.41</c:v>
                </c:pt>
                <c:pt idx="101">
                  <c:v>15.36</c:v>
                </c:pt>
                <c:pt idx="102">
                  <c:v>15.38</c:v>
                </c:pt>
                <c:pt idx="103">
                  <c:v>15.42</c:v>
                </c:pt>
                <c:pt idx="104">
                  <c:v>15.44</c:v>
                </c:pt>
                <c:pt idx="105">
                  <c:v>15.42</c:v>
                </c:pt>
                <c:pt idx="106">
                  <c:v>15.41</c:v>
                </c:pt>
                <c:pt idx="107" formatCode="0.00">
                  <c:v>15.4</c:v>
                </c:pt>
              </c:numCache>
            </c:numRef>
          </c:val>
          <c:smooth val="0"/>
        </c:ser>
        <c:dLbls>
          <c:showLegendKey val="0"/>
          <c:showVal val="0"/>
          <c:showCatName val="0"/>
          <c:showSerName val="0"/>
          <c:showPercent val="0"/>
          <c:showBubbleSize val="0"/>
        </c:dLbls>
        <c:marker val="1"/>
        <c:smooth val="0"/>
        <c:axId val="-2131543424"/>
        <c:axId val="-2131232928"/>
      </c:lineChart>
      <c:catAx>
        <c:axId val="-2143858560"/>
        <c:scaling>
          <c:orientation val="minMax"/>
        </c:scaling>
        <c:delete val="0"/>
        <c:axPos val="b"/>
        <c:numFmt formatCode="General" sourceLinked="1"/>
        <c:majorTickMark val="out"/>
        <c:minorTickMark val="none"/>
        <c:tickLblPos val="low"/>
        <c:spPr>
          <a:ln w="3151">
            <a:solidFill>
              <a:schemeClr val="tx1"/>
            </a:solidFill>
            <a:prstDash val="solid"/>
          </a:ln>
        </c:spPr>
        <c:txPr>
          <a:bodyPr rot="0" vert="horz"/>
          <a:lstStyle/>
          <a:p>
            <a:pPr>
              <a:defRPr sz="1194" b="1" i="0" u="none" strike="noStrike" baseline="0">
                <a:solidFill>
                  <a:schemeClr val="tx1"/>
                </a:solidFill>
                <a:latin typeface="Verdana"/>
                <a:ea typeface="Verdana"/>
                <a:cs typeface="Verdana"/>
              </a:defRPr>
            </a:pPr>
            <a:endParaRPr lang="en-US"/>
          </a:p>
        </c:txPr>
        <c:crossAx val="-2131038944"/>
        <c:crossesAt val="0.0"/>
        <c:auto val="1"/>
        <c:lblAlgn val="ctr"/>
        <c:lblOffset val="100"/>
        <c:tickLblSkip val="8"/>
        <c:tickMarkSkip val="1"/>
        <c:noMultiLvlLbl val="0"/>
      </c:catAx>
      <c:valAx>
        <c:axId val="-2131038944"/>
        <c:scaling>
          <c:orientation val="minMax"/>
          <c:max val="7.5"/>
          <c:min val="4.0"/>
        </c:scaling>
        <c:delete val="0"/>
        <c:axPos val="l"/>
        <c:numFmt formatCode="#,##0.0" sourceLinked="0"/>
        <c:majorTickMark val="out"/>
        <c:minorTickMark val="none"/>
        <c:tickLblPos val="low"/>
        <c:spPr>
          <a:ln w="3151">
            <a:solidFill>
              <a:schemeClr val="tx1"/>
            </a:solidFill>
            <a:prstDash val="solid"/>
          </a:ln>
        </c:spPr>
        <c:txPr>
          <a:bodyPr rot="0" vert="horz"/>
          <a:lstStyle/>
          <a:p>
            <a:pPr>
              <a:defRPr sz="1390" b="1" i="0" u="none" strike="noStrike" baseline="0">
                <a:solidFill>
                  <a:schemeClr val="tx1"/>
                </a:solidFill>
                <a:latin typeface="Verdana"/>
                <a:ea typeface="Verdana"/>
                <a:cs typeface="Verdana"/>
              </a:defRPr>
            </a:pPr>
            <a:endParaRPr lang="en-US"/>
          </a:p>
        </c:txPr>
        <c:crossAx val="-2143858560"/>
        <c:crosses val="autoZero"/>
        <c:crossBetween val="between"/>
        <c:majorUnit val="0.5"/>
      </c:valAx>
      <c:catAx>
        <c:axId val="-2131543424"/>
        <c:scaling>
          <c:orientation val="minMax"/>
        </c:scaling>
        <c:delete val="1"/>
        <c:axPos val="b"/>
        <c:numFmt formatCode="General" sourceLinked="1"/>
        <c:majorTickMark val="out"/>
        <c:minorTickMark val="none"/>
        <c:tickLblPos val="none"/>
        <c:crossAx val="-2131232928"/>
        <c:crosses val="autoZero"/>
        <c:auto val="1"/>
        <c:lblAlgn val="ctr"/>
        <c:lblOffset val="100"/>
        <c:noMultiLvlLbl val="0"/>
      </c:catAx>
      <c:valAx>
        <c:axId val="-2131232928"/>
        <c:scaling>
          <c:orientation val="minMax"/>
          <c:max val="18.5"/>
          <c:min val="14.5"/>
        </c:scaling>
        <c:delete val="0"/>
        <c:axPos val="r"/>
        <c:numFmt formatCode="0.0" sourceLinked="0"/>
        <c:majorTickMark val="out"/>
        <c:minorTickMark val="none"/>
        <c:tickLblPos val="nextTo"/>
        <c:txPr>
          <a:bodyPr/>
          <a:lstStyle/>
          <a:p>
            <a:pPr>
              <a:defRPr sz="1391"/>
            </a:pPr>
            <a:endParaRPr lang="en-US"/>
          </a:p>
        </c:txPr>
        <c:crossAx val="-2131543424"/>
        <c:crosses val="max"/>
        <c:crossBetween val="between"/>
        <c:majorUnit val="0.5"/>
      </c:valAx>
      <c:spPr>
        <a:noFill/>
        <a:ln w="24879">
          <a:noFill/>
        </a:ln>
      </c:spPr>
    </c:plotArea>
    <c:plotVisOnly val="1"/>
    <c:dispBlanksAs val="gap"/>
    <c:showDLblsOverMax val="0"/>
  </c:chart>
  <c:spPr>
    <a:noFill/>
    <a:ln>
      <a:noFill/>
    </a:ln>
  </c:spPr>
  <c:txPr>
    <a:bodyPr/>
    <a:lstStyle/>
    <a:p>
      <a:pPr>
        <a:defRPr sz="1787" b="1" i="0" u="none" strike="noStrike" baseline="0">
          <a:solidFill>
            <a:schemeClr val="tx1"/>
          </a:solidFill>
          <a:latin typeface="Verdana"/>
          <a:ea typeface="Verdana"/>
          <a:cs typeface="Verdana"/>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89225269255136"/>
          <c:y val="0.0230601092896175"/>
          <c:w val="0.891731152140465"/>
          <c:h val="0.911374940837313"/>
        </c:manualLayout>
      </c:layout>
      <c:barChart>
        <c:barDir val="col"/>
        <c:grouping val="clustered"/>
        <c:varyColors val="0"/>
        <c:ser>
          <c:idx val="2"/>
          <c:order val="0"/>
          <c:tx>
            <c:strRef>
              <c:f>Sheet1!$B$1</c:f>
              <c:strCache>
                <c:ptCount val="1"/>
                <c:pt idx="0">
                  <c:v>mave(diff(emvp.us),3)</c:v>
                </c:pt>
              </c:strCache>
            </c:strRef>
          </c:tx>
          <c:spPr>
            <a:solidFill>
              <a:srgbClr val="F58025"/>
            </a:solidFill>
            <a:ln w="24885">
              <a:noFill/>
            </a:ln>
          </c:spPr>
          <c:invertIfNegative val="0"/>
          <c:cat>
            <c:strRef>
              <c:f>Sheet1!$A$2:$A$124</c:f>
              <c:strCache>
                <c:ptCount val="121"/>
                <c:pt idx="0">
                  <c:v>'07</c:v>
                </c:pt>
                <c:pt idx="12">
                  <c:v>'08</c:v>
                </c:pt>
                <c:pt idx="24">
                  <c:v>'09</c:v>
                </c:pt>
                <c:pt idx="36">
                  <c:v>'10</c:v>
                </c:pt>
                <c:pt idx="48">
                  <c:v>'11</c:v>
                </c:pt>
                <c:pt idx="60">
                  <c:v>'12</c:v>
                </c:pt>
                <c:pt idx="72">
                  <c:v>'13</c:v>
                </c:pt>
                <c:pt idx="84">
                  <c:v>'14</c:v>
                </c:pt>
                <c:pt idx="96">
                  <c:v>'15</c:v>
                </c:pt>
                <c:pt idx="108">
                  <c:v>'16</c:v>
                </c:pt>
                <c:pt idx="120">
                  <c:v>'17</c:v>
                </c:pt>
              </c:strCache>
            </c:strRef>
          </c:cat>
          <c:val>
            <c:numRef>
              <c:f>Sheet1!$B$2:$B$124</c:f>
              <c:numCache>
                <c:formatCode>General</c:formatCode>
                <c:ptCount val="123"/>
                <c:pt idx="0">
                  <c:v>-9.17</c:v>
                </c:pt>
                <c:pt idx="1">
                  <c:v>-6.47</c:v>
                </c:pt>
                <c:pt idx="2">
                  <c:v>-7.1</c:v>
                </c:pt>
                <c:pt idx="3">
                  <c:v>-4.2</c:v>
                </c:pt>
                <c:pt idx="4">
                  <c:v>-7.1</c:v>
                </c:pt>
                <c:pt idx="5">
                  <c:v>-7.63</c:v>
                </c:pt>
                <c:pt idx="6">
                  <c:v>-6.5</c:v>
                </c:pt>
                <c:pt idx="7">
                  <c:v>-4.4</c:v>
                </c:pt>
                <c:pt idx="8">
                  <c:v>-4.53</c:v>
                </c:pt>
                <c:pt idx="9">
                  <c:v>-6.9</c:v>
                </c:pt>
                <c:pt idx="10">
                  <c:v>-7.3</c:v>
                </c:pt>
                <c:pt idx="11">
                  <c:v>-8.629999999999998</c:v>
                </c:pt>
                <c:pt idx="12">
                  <c:v>-8.0</c:v>
                </c:pt>
                <c:pt idx="13">
                  <c:v>-6.77</c:v>
                </c:pt>
                <c:pt idx="14">
                  <c:v>-12.17</c:v>
                </c:pt>
                <c:pt idx="15">
                  <c:v>-15.13</c:v>
                </c:pt>
                <c:pt idx="16">
                  <c:v>-14.47</c:v>
                </c:pt>
                <c:pt idx="17">
                  <c:v>-6.63</c:v>
                </c:pt>
                <c:pt idx="18">
                  <c:v>-5.7</c:v>
                </c:pt>
                <c:pt idx="19">
                  <c:v>-15.63</c:v>
                </c:pt>
                <c:pt idx="20">
                  <c:v>-21.37</c:v>
                </c:pt>
                <c:pt idx="21">
                  <c:v>-20.5</c:v>
                </c:pt>
                <c:pt idx="22">
                  <c:v>-16.1</c:v>
                </c:pt>
                <c:pt idx="23">
                  <c:v>-17.93</c:v>
                </c:pt>
                <c:pt idx="24">
                  <c:v>-43.73</c:v>
                </c:pt>
                <c:pt idx="25">
                  <c:v>-31.63</c:v>
                </c:pt>
                <c:pt idx="26">
                  <c:v>-26.83</c:v>
                </c:pt>
                <c:pt idx="27">
                  <c:v>-5.17</c:v>
                </c:pt>
                <c:pt idx="28">
                  <c:v>-23.0</c:v>
                </c:pt>
                <c:pt idx="29">
                  <c:v>-26.3</c:v>
                </c:pt>
                <c:pt idx="30">
                  <c:v>-7.63</c:v>
                </c:pt>
                <c:pt idx="31">
                  <c:v>3.17</c:v>
                </c:pt>
                <c:pt idx="32">
                  <c:v>10.03</c:v>
                </c:pt>
                <c:pt idx="33">
                  <c:v>1.23</c:v>
                </c:pt>
                <c:pt idx="34">
                  <c:v>-0.13</c:v>
                </c:pt>
                <c:pt idx="35">
                  <c:v>-0.03</c:v>
                </c:pt>
                <c:pt idx="36">
                  <c:v>1.53</c:v>
                </c:pt>
                <c:pt idx="37">
                  <c:v>2.57</c:v>
                </c:pt>
                <c:pt idx="38">
                  <c:v>2.5</c:v>
                </c:pt>
                <c:pt idx="39">
                  <c:v>1.97</c:v>
                </c:pt>
                <c:pt idx="40">
                  <c:v>7.0</c:v>
                </c:pt>
                <c:pt idx="41">
                  <c:v>6.37</c:v>
                </c:pt>
                <c:pt idx="42">
                  <c:v>5.7</c:v>
                </c:pt>
                <c:pt idx="43">
                  <c:v>1.2</c:v>
                </c:pt>
                <c:pt idx="44">
                  <c:v>2.7</c:v>
                </c:pt>
                <c:pt idx="45">
                  <c:v>1.27</c:v>
                </c:pt>
                <c:pt idx="46">
                  <c:v>2.17</c:v>
                </c:pt>
                <c:pt idx="47">
                  <c:v>1.47</c:v>
                </c:pt>
                <c:pt idx="48">
                  <c:v>4.3</c:v>
                </c:pt>
                <c:pt idx="49">
                  <c:v>5.8</c:v>
                </c:pt>
                <c:pt idx="50">
                  <c:v>5.3</c:v>
                </c:pt>
                <c:pt idx="51">
                  <c:v>4.57</c:v>
                </c:pt>
                <c:pt idx="52">
                  <c:v>0.6</c:v>
                </c:pt>
                <c:pt idx="53">
                  <c:v>1.1</c:v>
                </c:pt>
                <c:pt idx="54">
                  <c:v>0.0</c:v>
                </c:pt>
                <c:pt idx="55">
                  <c:v>2.0</c:v>
                </c:pt>
                <c:pt idx="56">
                  <c:v>3.9</c:v>
                </c:pt>
                <c:pt idx="57">
                  <c:v>5.67</c:v>
                </c:pt>
                <c:pt idx="58">
                  <c:v>5.43</c:v>
                </c:pt>
                <c:pt idx="59">
                  <c:v>5.6</c:v>
                </c:pt>
                <c:pt idx="60">
                  <c:v>5.53</c:v>
                </c:pt>
                <c:pt idx="61">
                  <c:v>6.9</c:v>
                </c:pt>
                <c:pt idx="62">
                  <c:v>8.5</c:v>
                </c:pt>
                <c:pt idx="63">
                  <c:v>7.33</c:v>
                </c:pt>
                <c:pt idx="64">
                  <c:v>6.9</c:v>
                </c:pt>
                <c:pt idx="65">
                  <c:v>4.53</c:v>
                </c:pt>
                <c:pt idx="66">
                  <c:v>7.43</c:v>
                </c:pt>
                <c:pt idx="67">
                  <c:v>4.27</c:v>
                </c:pt>
                <c:pt idx="68">
                  <c:v>2.53</c:v>
                </c:pt>
                <c:pt idx="69">
                  <c:v>-3.63</c:v>
                </c:pt>
                <c:pt idx="70">
                  <c:v>1.77</c:v>
                </c:pt>
                <c:pt idx="71">
                  <c:v>3.1</c:v>
                </c:pt>
                <c:pt idx="72">
                  <c:v>6.33</c:v>
                </c:pt>
                <c:pt idx="73">
                  <c:v>4.67</c:v>
                </c:pt>
                <c:pt idx="74">
                  <c:v>5.43</c:v>
                </c:pt>
                <c:pt idx="75">
                  <c:v>4.33</c:v>
                </c:pt>
                <c:pt idx="76">
                  <c:v>4.23</c:v>
                </c:pt>
                <c:pt idx="77">
                  <c:v>4.13</c:v>
                </c:pt>
                <c:pt idx="78">
                  <c:v>-0.97</c:v>
                </c:pt>
                <c:pt idx="79">
                  <c:v>4.27</c:v>
                </c:pt>
                <c:pt idx="80">
                  <c:v>3.97</c:v>
                </c:pt>
                <c:pt idx="81">
                  <c:v>10.43</c:v>
                </c:pt>
                <c:pt idx="82">
                  <c:v>5.27</c:v>
                </c:pt>
                <c:pt idx="83">
                  <c:v>5.2</c:v>
                </c:pt>
                <c:pt idx="84">
                  <c:v>0.7</c:v>
                </c:pt>
                <c:pt idx="85">
                  <c:v>3.8</c:v>
                </c:pt>
                <c:pt idx="86">
                  <c:v>3.07</c:v>
                </c:pt>
                <c:pt idx="87">
                  <c:v>5.2</c:v>
                </c:pt>
                <c:pt idx="88">
                  <c:v>2.1</c:v>
                </c:pt>
                <c:pt idx="89">
                  <c:v>4.23</c:v>
                </c:pt>
                <c:pt idx="90">
                  <c:v>6.2</c:v>
                </c:pt>
                <c:pt idx="91">
                  <c:v>4.3</c:v>
                </c:pt>
                <c:pt idx="92">
                  <c:v>1.53</c:v>
                </c:pt>
                <c:pt idx="93">
                  <c:v>1.07</c:v>
                </c:pt>
                <c:pt idx="94">
                  <c:v>3.6</c:v>
                </c:pt>
                <c:pt idx="95">
                  <c:v>4.63</c:v>
                </c:pt>
                <c:pt idx="96">
                  <c:v>4.33</c:v>
                </c:pt>
                <c:pt idx="97">
                  <c:v>2.43</c:v>
                </c:pt>
                <c:pt idx="98">
                  <c:v>2.6</c:v>
                </c:pt>
                <c:pt idx="99">
                  <c:v>3.03</c:v>
                </c:pt>
                <c:pt idx="100">
                  <c:v>5.7</c:v>
                </c:pt>
                <c:pt idx="101">
                  <c:v>3.9</c:v>
                </c:pt>
                <c:pt idx="102">
                  <c:v>3.43</c:v>
                </c:pt>
                <c:pt idx="103">
                  <c:v>2.67</c:v>
                </c:pt>
                <c:pt idx="104">
                  <c:v>4.83</c:v>
                </c:pt>
                <c:pt idx="105">
                  <c:v>4.67</c:v>
                </c:pt>
                <c:pt idx="106">
                  <c:v>1.4</c:v>
                </c:pt>
                <c:pt idx="107">
                  <c:v>-0.5</c:v>
                </c:pt>
                <c:pt idx="108">
                  <c:v>1.9</c:v>
                </c:pt>
                <c:pt idx="109">
                  <c:v>3.0</c:v>
                </c:pt>
                <c:pt idx="110">
                  <c:v>3.3</c:v>
                </c:pt>
                <c:pt idx="111">
                  <c:v>3.43</c:v>
                </c:pt>
                <c:pt idx="112">
                  <c:v>1.2</c:v>
                </c:pt>
                <c:pt idx="113">
                  <c:v>1.53</c:v>
                </c:pt>
                <c:pt idx="114">
                  <c:v>2.57</c:v>
                </c:pt>
                <c:pt idx="115">
                  <c:v>1.47</c:v>
                </c:pt>
                <c:pt idx="116">
                  <c:v>-0.7</c:v>
                </c:pt>
                <c:pt idx="117">
                  <c:v>-3.83</c:v>
                </c:pt>
                <c:pt idx="118">
                  <c:v>-0.43</c:v>
                </c:pt>
                <c:pt idx="119">
                  <c:v>1.6</c:v>
                </c:pt>
                <c:pt idx="120">
                  <c:v>2.2</c:v>
                </c:pt>
                <c:pt idx="121">
                  <c:v>-0.03</c:v>
                </c:pt>
                <c:pt idx="122">
                  <c:v>0.67</c:v>
                </c:pt>
              </c:numCache>
            </c:numRef>
          </c:val>
        </c:ser>
        <c:dLbls>
          <c:showLegendKey val="0"/>
          <c:showVal val="0"/>
          <c:showCatName val="0"/>
          <c:showSerName val="0"/>
          <c:showPercent val="0"/>
          <c:showBubbleSize val="0"/>
        </c:dLbls>
        <c:gapWidth val="150"/>
        <c:axId val="-2118819584"/>
        <c:axId val="-2118896864"/>
      </c:barChart>
      <c:lineChart>
        <c:grouping val="standard"/>
        <c:varyColors val="0"/>
        <c:ser>
          <c:idx val="0"/>
          <c:order val="1"/>
          <c:tx>
            <c:strRef>
              <c:f>Sheet1!$C$1</c:f>
              <c:strCache>
                <c:ptCount val="1"/>
                <c:pt idx="0">
                  <c:v>vehy.us/1000000</c:v>
                </c:pt>
              </c:strCache>
            </c:strRef>
          </c:tx>
          <c:spPr>
            <a:ln w="38100">
              <a:solidFill>
                <a:srgbClr val="0069AA"/>
              </a:solidFill>
            </a:ln>
          </c:spPr>
          <c:marker>
            <c:symbol val="none"/>
          </c:marker>
          <c:cat>
            <c:strRef>
              <c:f>Sheet1!$A$2:$A$124</c:f>
              <c:strCache>
                <c:ptCount val="121"/>
                <c:pt idx="0">
                  <c:v>'07</c:v>
                </c:pt>
                <c:pt idx="12">
                  <c:v>'08</c:v>
                </c:pt>
                <c:pt idx="24">
                  <c:v>'09</c:v>
                </c:pt>
                <c:pt idx="36">
                  <c:v>'10</c:v>
                </c:pt>
                <c:pt idx="48">
                  <c:v>'11</c:v>
                </c:pt>
                <c:pt idx="60">
                  <c:v>'12</c:v>
                </c:pt>
                <c:pt idx="72">
                  <c:v>'13</c:v>
                </c:pt>
                <c:pt idx="84">
                  <c:v>'14</c:v>
                </c:pt>
                <c:pt idx="96">
                  <c:v>'15</c:v>
                </c:pt>
                <c:pt idx="108">
                  <c:v>'16</c:v>
                </c:pt>
                <c:pt idx="120">
                  <c:v>'17</c:v>
                </c:pt>
              </c:strCache>
            </c:strRef>
          </c:cat>
          <c:val>
            <c:numRef>
              <c:f>Sheet1!$C$2:$C$124</c:f>
              <c:numCache>
                <c:formatCode>General</c:formatCode>
                <c:ptCount val="123"/>
                <c:pt idx="0">
                  <c:v>16.45</c:v>
                </c:pt>
                <c:pt idx="1">
                  <c:v>16.77</c:v>
                </c:pt>
                <c:pt idx="2">
                  <c:v>16.07</c:v>
                </c:pt>
                <c:pt idx="3">
                  <c:v>16.29</c:v>
                </c:pt>
                <c:pt idx="4">
                  <c:v>16.36</c:v>
                </c:pt>
                <c:pt idx="5">
                  <c:v>15.88</c:v>
                </c:pt>
                <c:pt idx="6">
                  <c:v>15.54</c:v>
                </c:pt>
                <c:pt idx="7">
                  <c:v>16.11</c:v>
                </c:pt>
                <c:pt idx="8">
                  <c:v>16.26</c:v>
                </c:pt>
                <c:pt idx="9">
                  <c:v>16.19</c:v>
                </c:pt>
                <c:pt idx="10">
                  <c:v>16.09</c:v>
                </c:pt>
                <c:pt idx="11">
                  <c:v>15.78</c:v>
                </c:pt>
                <c:pt idx="12">
                  <c:v>15.46</c:v>
                </c:pt>
                <c:pt idx="13">
                  <c:v>15.23</c:v>
                </c:pt>
                <c:pt idx="14">
                  <c:v>14.85</c:v>
                </c:pt>
                <c:pt idx="15">
                  <c:v>14.33</c:v>
                </c:pt>
                <c:pt idx="16">
                  <c:v>14.41</c:v>
                </c:pt>
                <c:pt idx="17">
                  <c:v>14.12</c:v>
                </c:pt>
                <c:pt idx="18">
                  <c:v>12.76</c:v>
                </c:pt>
                <c:pt idx="19">
                  <c:v>13.86</c:v>
                </c:pt>
                <c:pt idx="20">
                  <c:v>12.73</c:v>
                </c:pt>
                <c:pt idx="21">
                  <c:v>10.71</c:v>
                </c:pt>
                <c:pt idx="22">
                  <c:v>10.3</c:v>
                </c:pt>
                <c:pt idx="23">
                  <c:v>10.19</c:v>
                </c:pt>
                <c:pt idx="24">
                  <c:v>9.6</c:v>
                </c:pt>
                <c:pt idx="25">
                  <c:v>9.05</c:v>
                </c:pt>
                <c:pt idx="26">
                  <c:v>9.58</c:v>
                </c:pt>
                <c:pt idx="27">
                  <c:v>9.219999999999998</c:v>
                </c:pt>
                <c:pt idx="28">
                  <c:v>10.01</c:v>
                </c:pt>
                <c:pt idx="29">
                  <c:v>9.99</c:v>
                </c:pt>
                <c:pt idx="30">
                  <c:v>11.39</c:v>
                </c:pt>
                <c:pt idx="31">
                  <c:v>14.58</c:v>
                </c:pt>
                <c:pt idx="32">
                  <c:v>9.38</c:v>
                </c:pt>
                <c:pt idx="33">
                  <c:v>10.41</c:v>
                </c:pt>
                <c:pt idx="34">
                  <c:v>10.86</c:v>
                </c:pt>
                <c:pt idx="35">
                  <c:v>11.12</c:v>
                </c:pt>
                <c:pt idx="36">
                  <c:v>10.68</c:v>
                </c:pt>
                <c:pt idx="37">
                  <c:v>10.14</c:v>
                </c:pt>
                <c:pt idx="38">
                  <c:v>11.57</c:v>
                </c:pt>
                <c:pt idx="39">
                  <c:v>11.27</c:v>
                </c:pt>
                <c:pt idx="40">
                  <c:v>11.85</c:v>
                </c:pt>
                <c:pt idx="41">
                  <c:v>11.43</c:v>
                </c:pt>
                <c:pt idx="42">
                  <c:v>11.73</c:v>
                </c:pt>
                <c:pt idx="43">
                  <c:v>11.83</c:v>
                </c:pt>
                <c:pt idx="44">
                  <c:v>11.75</c:v>
                </c:pt>
                <c:pt idx="45">
                  <c:v>12.24</c:v>
                </c:pt>
                <c:pt idx="46">
                  <c:v>12.11</c:v>
                </c:pt>
                <c:pt idx="47">
                  <c:v>12.45</c:v>
                </c:pt>
                <c:pt idx="48">
                  <c:v>12.56</c:v>
                </c:pt>
                <c:pt idx="49">
                  <c:v>12.89</c:v>
                </c:pt>
                <c:pt idx="50">
                  <c:v>12.93</c:v>
                </c:pt>
                <c:pt idx="51">
                  <c:v>13.11</c:v>
                </c:pt>
                <c:pt idx="52">
                  <c:v>12.04</c:v>
                </c:pt>
                <c:pt idx="53">
                  <c:v>11.69</c:v>
                </c:pt>
                <c:pt idx="54">
                  <c:v>12.38</c:v>
                </c:pt>
                <c:pt idx="55">
                  <c:v>12.34</c:v>
                </c:pt>
                <c:pt idx="56">
                  <c:v>13.09</c:v>
                </c:pt>
                <c:pt idx="57">
                  <c:v>13.42</c:v>
                </c:pt>
                <c:pt idx="58">
                  <c:v>13.3</c:v>
                </c:pt>
                <c:pt idx="59">
                  <c:v>13.56</c:v>
                </c:pt>
                <c:pt idx="60">
                  <c:v>14.05</c:v>
                </c:pt>
                <c:pt idx="61">
                  <c:v>14.65</c:v>
                </c:pt>
                <c:pt idx="62">
                  <c:v>14.25</c:v>
                </c:pt>
                <c:pt idx="63">
                  <c:v>14.51</c:v>
                </c:pt>
                <c:pt idx="64">
                  <c:v>14.11</c:v>
                </c:pt>
                <c:pt idx="65">
                  <c:v>14.18</c:v>
                </c:pt>
                <c:pt idx="66">
                  <c:v>14.14</c:v>
                </c:pt>
                <c:pt idx="67">
                  <c:v>14.2</c:v>
                </c:pt>
                <c:pt idx="68">
                  <c:v>14.87</c:v>
                </c:pt>
                <c:pt idx="69">
                  <c:v>14.54</c:v>
                </c:pt>
                <c:pt idx="70">
                  <c:v>15.12</c:v>
                </c:pt>
                <c:pt idx="71">
                  <c:v>15.27</c:v>
                </c:pt>
                <c:pt idx="72">
                  <c:v>15.48</c:v>
                </c:pt>
                <c:pt idx="73">
                  <c:v>15.65</c:v>
                </c:pt>
                <c:pt idx="74">
                  <c:v>15.54</c:v>
                </c:pt>
                <c:pt idx="75">
                  <c:v>15.48</c:v>
                </c:pt>
                <c:pt idx="76">
                  <c:v>15.36</c:v>
                </c:pt>
                <c:pt idx="77">
                  <c:v>15.81</c:v>
                </c:pt>
                <c:pt idx="78">
                  <c:v>15.74</c:v>
                </c:pt>
                <c:pt idx="79">
                  <c:v>15.71</c:v>
                </c:pt>
                <c:pt idx="80">
                  <c:v>15.35</c:v>
                </c:pt>
                <c:pt idx="81">
                  <c:v>15.37</c:v>
                </c:pt>
                <c:pt idx="82">
                  <c:v>16.12</c:v>
                </c:pt>
                <c:pt idx="83">
                  <c:v>15.6</c:v>
                </c:pt>
                <c:pt idx="84">
                  <c:v>15.41</c:v>
                </c:pt>
                <c:pt idx="85">
                  <c:v>15.66</c:v>
                </c:pt>
                <c:pt idx="86">
                  <c:v>16.72</c:v>
                </c:pt>
                <c:pt idx="87">
                  <c:v>16.36</c:v>
                </c:pt>
                <c:pt idx="88">
                  <c:v>16.62</c:v>
                </c:pt>
                <c:pt idx="89">
                  <c:v>16.85</c:v>
                </c:pt>
                <c:pt idx="90">
                  <c:v>16.51000000000001</c:v>
                </c:pt>
                <c:pt idx="91">
                  <c:v>17.23999999999999</c:v>
                </c:pt>
                <c:pt idx="92">
                  <c:v>16.38</c:v>
                </c:pt>
                <c:pt idx="93">
                  <c:v>16.45</c:v>
                </c:pt>
                <c:pt idx="94">
                  <c:v>17.03</c:v>
                </c:pt>
                <c:pt idx="95">
                  <c:v>17.03</c:v>
                </c:pt>
                <c:pt idx="96">
                  <c:v>16.86</c:v>
                </c:pt>
                <c:pt idx="97">
                  <c:v>16.54</c:v>
                </c:pt>
                <c:pt idx="98">
                  <c:v>17.39</c:v>
                </c:pt>
                <c:pt idx="99">
                  <c:v>16.89</c:v>
                </c:pt>
                <c:pt idx="100">
                  <c:v>17.64</c:v>
                </c:pt>
                <c:pt idx="101">
                  <c:v>17.12</c:v>
                </c:pt>
                <c:pt idx="102">
                  <c:v>17.57999999999999</c:v>
                </c:pt>
                <c:pt idx="103">
                  <c:v>17.78</c:v>
                </c:pt>
                <c:pt idx="104">
                  <c:v>18.04</c:v>
                </c:pt>
                <c:pt idx="105">
                  <c:v>18.18</c:v>
                </c:pt>
                <c:pt idx="106">
                  <c:v>18.23</c:v>
                </c:pt>
                <c:pt idx="107">
                  <c:v>17.52</c:v>
                </c:pt>
                <c:pt idx="108">
                  <c:v>17.9</c:v>
                </c:pt>
                <c:pt idx="109">
                  <c:v>17.65</c:v>
                </c:pt>
                <c:pt idx="110">
                  <c:v>16.82</c:v>
                </c:pt>
                <c:pt idx="111">
                  <c:v>17.52</c:v>
                </c:pt>
                <c:pt idx="112">
                  <c:v>17.29</c:v>
                </c:pt>
                <c:pt idx="113">
                  <c:v>16.75</c:v>
                </c:pt>
                <c:pt idx="114">
                  <c:v>17.88</c:v>
                </c:pt>
                <c:pt idx="115">
                  <c:v>16.98999999999999</c:v>
                </c:pt>
                <c:pt idx="116">
                  <c:v>17.75</c:v>
                </c:pt>
                <c:pt idx="117">
                  <c:v>18.02</c:v>
                </c:pt>
                <c:pt idx="118">
                  <c:v>17.86</c:v>
                </c:pt>
                <c:pt idx="119">
                  <c:v>18.42</c:v>
                </c:pt>
                <c:pt idx="120">
                  <c:v>17.62</c:v>
                </c:pt>
                <c:pt idx="121">
                  <c:v>17.59</c:v>
                </c:pt>
                <c:pt idx="122">
                  <c:v>16.63</c:v>
                </c:pt>
              </c:numCache>
            </c:numRef>
          </c:val>
          <c:smooth val="0"/>
        </c:ser>
        <c:dLbls>
          <c:showLegendKey val="0"/>
          <c:showVal val="0"/>
          <c:showCatName val="0"/>
          <c:showSerName val="0"/>
          <c:showPercent val="0"/>
          <c:showBubbleSize val="0"/>
        </c:dLbls>
        <c:marker val="1"/>
        <c:smooth val="0"/>
        <c:axId val="-2118911616"/>
        <c:axId val="-2118914544"/>
      </c:lineChart>
      <c:catAx>
        <c:axId val="-2118819584"/>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193" b="1" i="0" u="none" strike="noStrike" baseline="0">
                <a:solidFill>
                  <a:schemeClr val="tx1"/>
                </a:solidFill>
                <a:latin typeface="Verdana"/>
                <a:ea typeface="Verdana"/>
                <a:cs typeface="Verdana"/>
              </a:defRPr>
            </a:pPr>
            <a:endParaRPr lang="en-US"/>
          </a:p>
        </c:txPr>
        <c:crossAx val="-2118896864"/>
        <c:crossesAt val="0.0"/>
        <c:auto val="1"/>
        <c:lblAlgn val="ctr"/>
        <c:lblOffset val="100"/>
        <c:tickLblSkip val="3"/>
        <c:tickMarkSkip val="1"/>
        <c:noMultiLvlLbl val="0"/>
      </c:catAx>
      <c:valAx>
        <c:axId val="-2118896864"/>
        <c:scaling>
          <c:orientation val="minMax"/>
          <c:max val="20.0"/>
          <c:min val="-50.0"/>
        </c:scaling>
        <c:delete val="0"/>
        <c:axPos val="l"/>
        <c:majorGridlines>
          <c:spPr>
            <a:ln>
              <a:solidFill>
                <a:schemeClr val="bg1"/>
              </a:solidFill>
            </a:ln>
          </c:spPr>
        </c:majorGridlines>
        <c:numFmt formatCode="0" sourceLinked="0"/>
        <c:majorTickMark val="out"/>
        <c:minorTickMark val="none"/>
        <c:tickLblPos val="low"/>
        <c:spPr>
          <a:ln w="3150">
            <a:solidFill>
              <a:schemeClr val="tx1"/>
            </a:solidFill>
            <a:prstDash val="solid"/>
          </a:ln>
        </c:spPr>
        <c:txPr>
          <a:bodyPr rot="0" vert="horz"/>
          <a:lstStyle/>
          <a:p>
            <a:pPr>
              <a:defRPr sz="1389" b="1" i="0" u="none" strike="noStrike" baseline="0">
                <a:solidFill>
                  <a:schemeClr val="tx1"/>
                </a:solidFill>
                <a:latin typeface="Verdana"/>
                <a:ea typeface="Verdana"/>
                <a:cs typeface="Verdana"/>
              </a:defRPr>
            </a:pPr>
            <a:endParaRPr lang="en-US"/>
          </a:p>
        </c:txPr>
        <c:crossAx val="-2118819584"/>
        <c:crosses val="autoZero"/>
        <c:crossBetween val="between"/>
        <c:majorUnit val="10.0"/>
      </c:valAx>
      <c:valAx>
        <c:axId val="-2118914544"/>
        <c:scaling>
          <c:orientation val="minMax"/>
          <c:max val="20.0"/>
          <c:min val="8.0"/>
        </c:scaling>
        <c:delete val="0"/>
        <c:axPos val="r"/>
        <c:numFmt formatCode="#,##0" sourceLinked="0"/>
        <c:majorTickMark val="out"/>
        <c:minorTickMark val="none"/>
        <c:tickLblPos val="nextTo"/>
        <c:spPr>
          <a:ln>
            <a:solidFill>
              <a:srgbClr val="000000"/>
            </a:solidFill>
          </a:ln>
        </c:spPr>
        <c:txPr>
          <a:bodyPr/>
          <a:lstStyle/>
          <a:p>
            <a:pPr>
              <a:defRPr sz="1389" baseline="0"/>
            </a:pPr>
            <a:endParaRPr lang="en-US"/>
          </a:p>
        </c:txPr>
        <c:crossAx val="-2118911616"/>
        <c:crosses val="max"/>
        <c:crossBetween val="between"/>
        <c:majorUnit val="2.0"/>
      </c:valAx>
      <c:catAx>
        <c:axId val="-2118911616"/>
        <c:scaling>
          <c:orientation val="minMax"/>
        </c:scaling>
        <c:delete val="1"/>
        <c:axPos val="b"/>
        <c:numFmt formatCode="General" sourceLinked="1"/>
        <c:majorTickMark val="out"/>
        <c:minorTickMark val="none"/>
        <c:tickLblPos val="none"/>
        <c:crossAx val="-2118914544"/>
        <c:crosses val="autoZero"/>
        <c:auto val="1"/>
        <c:lblAlgn val="ctr"/>
        <c:lblOffset val="100"/>
        <c:noMultiLvlLbl val="0"/>
      </c:catAx>
      <c:spPr>
        <a:noFill/>
        <a:ln w="12599">
          <a:solidFill>
            <a:schemeClr val="tx1"/>
          </a:solidFill>
          <a:prstDash val="solid"/>
        </a:ln>
      </c:spPr>
    </c:plotArea>
    <c:plotVisOnly val="1"/>
    <c:dispBlanksAs val="gap"/>
    <c:showDLblsOverMax val="0"/>
  </c:chart>
  <c:spPr>
    <a:noFill/>
    <a:ln>
      <a:noFill/>
    </a:ln>
  </c:spPr>
  <c:txPr>
    <a:bodyPr/>
    <a:lstStyle/>
    <a:p>
      <a:pPr>
        <a:defRPr sz="1786"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44712150502145"/>
          <c:y val="0.0226123595505618"/>
          <c:w val="0.831007826865953"/>
          <c:h val="0.912902769176325"/>
        </c:manualLayout>
      </c:layout>
      <c:lineChart>
        <c:grouping val="standard"/>
        <c:varyColors val="0"/>
        <c:ser>
          <c:idx val="0"/>
          <c:order val="0"/>
          <c:tx>
            <c:strRef>
              <c:f>Sheet1!$B$1</c:f>
              <c:strCache>
                <c:ptCount val="1"/>
                <c:pt idx="0">
                  <c:v>mave(hstm.us,3)</c:v>
                </c:pt>
              </c:strCache>
            </c:strRef>
          </c:tx>
          <c:spPr>
            <a:ln w="38100">
              <a:solidFill>
                <a:srgbClr val="0069AA"/>
              </a:solidFill>
            </a:ln>
          </c:spPr>
          <c:marker>
            <c:symbol val="none"/>
          </c:marker>
          <c:cat>
            <c:strRef>
              <c:f>Sheet1!$A$2:$A$146</c:f>
              <c:strCache>
                <c:ptCount val="145"/>
                <c:pt idx="0">
                  <c:v>'05</c:v>
                </c:pt>
                <c:pt idx="1">
                  <c:v>F</c:v>
                </c:pt>
                <c:pt idx="2">
                  <c:v>M</c:v>
                </c:pt>
                <c:pt idx="3">
                  <c:v>A</c:v>
                </c:pt>
                <c:pt idx="4">
                  <c:v>M</c:v>
                </c:pt>
                <c:pt idx="5">
                  <c:v>J</c:v>
                </c:pt>
                <c:pt idx="6">
                  <c:v>J</c:v>
                </c:pt>
                <c:pt idx="7">
                  <c:v>A</c:v>
                </c:pt>
                <c:pt idx="8">
                  <c:v>S</c:v>
                </c:pt>
                <c:pt idx="9">
                  <c:v>O</c:v>
                </c:pt>
                <c:pt idx="10">
                  <c:v>N</c:v>
                </c:pt>
                <c:pt idx="11">
                  <c:v>D</c:v>
                </c:pt>
                <c:pt idx="12">
                  <c:v>'06</c:v>
                </c:pt>
                <c:pt idx="13">
                  <c:v>F</c:v>
                </c:pt>
                <c:pt idx="14">
                  <c:v>M</c:v>
                </c:pt>
                <c:pt idx="15">
                  <c:v>A</c:v>
                </c:pt>
                <c:pt idx="16">
                  <c:v>M</c:v>
                </c:pt>
                <c:pt idx="17">
                  <c:v>J</c:v>
                </c:pt>
                <c:pt idx="18">
                  <c:v>J</c:v>
                </c:pt>
                <c:pt idx="19">
                  <c:v>A</c:v>
                </c:pt>
                <c:pt idx="20">
                  <c:v>S</c:v>
                </c:pt>
                <c:pt idx="21">
                  <c:v>O</c:v>
                </c:pt>
                <c:pt idx="22">
                  <c:v>N</c:v>
                </c:pt>
                <c:pt idx="23">
                  <c:v>D</c:v>
                </c:pt>
                <c:pt idx="24">
                  <c:v>'07</c:v>
                </c:pt>
                <c:pt idx="25">
                  <c:v>F</c:v>
                </c:pt>
                <c:pt idx="26">
                  <c:v>M</c:v>
                </c:pt>
                <c:pt idx="27">
                  <c:v>A</c:v>
                </c:pt>
                <c:pt idx="28">
                  <c:v>M</c:v>
                </c:pt>
                <c:pt idx="29">
                  <c:v>J</c:v>
                </c:pt>
                <c:pt idx="30">
                  <c:v>J</c:v>
                </c:pt>
                <c:pt idx="31">
                  <c:v>A</c:v>
                </c:pt>
                <c:pt idx="32">
                  <c:v>S</c:v>
                </c:pt>
                <c:pt idx="33">
                  <c:v>O</c:v>
                </c:pt>
                <c:pt idx="34">
                  <c:v>N</c:v>
                </c:pt>
                <c:pt idx="35">
                  <c:v>D</c:v>
                </c:pt>
                <c:pt idx="36">
                  <c:v>'08</c:v>
                </c:pt>
                <c:pt idx="37">
                  <c:v>F</c:v>
                </c:pt>
                <c:pt idx="38">
                  <c:v>M</c:v>
                </c:pt>
                <c:pt idx="39">
                  <c:v>A</c:v>
                </c:pt>
                <c:pt idx="40">
                  <c:v>M</c:v>
                </c:pt>
                <c:pt idx="41">
                  <c:v>J</c:v>
                </c:pt>
                <c:pt idx="42">
                  <c:v>J</c:v>
                </c:pt>
                <c:pt idx="43">
                  <c:v>A</c:v>
                </c:pt>
                <c:pt idx="44">
                  <c:v>S</c:v>
                </c:pt>
                <c:pt idx="45">
                  <c:v>O</c:v>
                </c:pt>
                <c:pt idx="46">
                  <c:v>N</c:v>
                </c:pt>
                <c:pt idx="47">
                  <c:v>D</c:v>
                </c:pt>
                <c:pt idx="48">
                  <c:v>'09</c:v>
                </c:pt>
                <c:pt idx="49">
                  <c:v>F</c:v>
                </c:pt>
                <c:pt idx="50">
                  <c:v>M</c:v>
                </c:pt>
                <c:pt idx="51">
                  <c:v>A</c:v>
                </c:pt>
                <c:pt idx="52">
                  <c:v>M</c:v>
                </c:pt>
                <c:pt idx="53">
                  <c:v>J</c:v>
                </c:pt>
                <c:pt idx="54">
                  <c:v>J</c:v>
                </c:pt>
                <c:pt idx="55">
                  <c:v>A</c:v>
                </c:pt>
                <c:pt idx="56">
                  <c:v>S</c:v>
                </c:pt>
                <c:pt idx="57">
                  <c:v>O</c:v>
                </c:pt>
                <c:pt idx="58">
                  <c:v>N</c:v>
                </c:pt>
                <c:pt idx="59">
                  <c:v>D</c:v>
                </c:pt>
                <c:pt idx="60">
                  <c:v>'10</c:v>
                </c:pt>
                <c:pt idx="61">
                  <c:v>F</c:v>
                </c:pt>
                <c:pt idx="62">
                  <c:v>M</c:v>
                </c:pt>
                <c:pt idx="63">
                  <c:v>A</c:v>
                </c:pt>
                <c:pt idx="64">
                  <c:v>M</c:v>
                </c:pt>
                <c:pt idx="65">
                  <c:v>J</c:v>
                </c:pt>
                <c:pt idx="66">
                  <c:v>J</c:v>
                </c:pt>
                <c:pt idx="67">
                  <c:v>A</c:v>
                </c:pt>
                <c:pt idx="68">
                  <c:v>S</c:v>
                </c:pt>
                <c:pt idx="69">
                  <c:v>O</c:v>
                </c:pt>
                <c:pt idx="70">
                  <c:v>N</c:v>
                </c:pt>
                <c:pt idx="71">
                  <c:v>D</c:v>
                </c:pt>
                <c:pt idx="72">
                  <c:v>'11</c:v>
                </c:pt>
                <c:pt idx="73">
                  <c:v>F</c:v>
                </c:pt>
                <c:pt idx="74">
                  <c:v>M</c:v>
                </c:pt>
                <c:pt idx="75">
                  <c:v>A</c:v>
                </c:pt>
                <c:pt idx="76">
                  <c:v>M</c:v>
                </c:pt>
                <c:pt idx="77">
                  <c:v>J</c:v>
                </c:pt>
                <c:pt idx="78">
                  <c:v>J</c:v>
                </c:pt>
                <c:pt idx="79">
                  <c:v>A</c:v>
                </c:pt>
                <c:pt idx="80">
                  <c:v>S</c:v>
                </c:pt>
                <c:pt idx="81">
                  <c:v>O</c:v>
                </c:pt>
                <c:pt idx="82">
                  <c:v>N</c:v>
                </c:pt>
                <c:pt idx="83">
                  <c:v>D</c:v>
                </c:pt>
                <c:pt idx="84">
                  <c:v>'12</c:v>
                </c:pt>
                <c:pt idx="85">
                  <c:v>F</c:v>
                </c:pt>
                <c:pt idx="86">
                  <c:v>M</c:v>
                </c:pt>
                <c:pt idx="87">
                  <c:v>A</c:v>
                </c:pt>
                <c:pt idx="88">
                  <c:v>M</c:v>
                </c:pt>
                <c:pt idx="89">
                  <c:v>J</c:v>
                </c:pt>
                <c:pt idx="90">
                  <c:v>J</c:v>
                </c:pt>
                <c:pt idx="91">
                  <c:v>A</c:v>
                </c:pt>
                <c:pt idx="92">
                  <c:v>S</c:v>
                </c:pt>
                <c:pt idx="93">
                  <c:v>O</c:v>
                </c:pt>
                <c:pt idx="94">
                  <c:v>N</c:v>
                </c:pt>
                <c:pt idx="95">
                  <c:v>D</c:v>
                </c:pt>
                <c:pt idx="96">
                  <c:v>'13</c:v>
                </c:pt>
                <c:pt idx="108">
                  <c:v>'14</c:v>
                </c:pt>
                <c:pt idx="120">
                  <c:v>'15</c:v>
                </c:pt>
                <c:pt idx="132">
                  <c:v>'16</c:v>
                </c:pt>
                <c:pt idx="144">
                  <c:v>'17</c:v>
                </c:pt>
              </c:strCache>
            </c:strRef>
          </c:cat>
          <c:val>
            <c:numRef>
              <c:f>Sheet1!$B$2:$B$148</c:f>
              <c:numCache>
                <c:formatCode>General</c:formatCode>
                <c:ptCount val="147"/>
                <c:pt idx="0">
                  <c:v>1989.33</c:v>
                </c:pt>
                <c:pt idx="1">
                  <c:v>2131.0</c:v>
                </c:pt>
                <c:pt idx="2">
                  <c:v>2071.67</c:v>
                </c:pt>
                <c:pt idx="3">
                  <c:v>2044.0</c:v>
                </c:pt>
                <c:pt idx="4">
                  <c:v>1983.33</c:v>
                </c:pt>
                <c:pt idx="5">
                  <c:v>2051.33</c:v>
                </c:pt>
                <c:pt idx="6">
                  <c:v>2049.0</c:v>
                </c:pt>
                <c:pt idx="7">
                  <c:v>2072.33</c:v>
                </c:pt>
                <c:pt idx="8">
                  <c:v>2100.0</c:v>
                </c:pt>
                <c:pt idx="9">
                  <c:v>2103.67</c:v>
                </c:pt>
                <c:pt idx="10">
                  <c:v>2121.0</c:v>
                </c:pt>
                <c:pt idx="11">
                  <c:v>2068.67</c:v>
                </c:pt>
                <c:pt idx="12">
                  <c:v>2138.0</c:v>
                </c:pt>
                <c:pt idx="13">
                  <c:v>2128.67</c:v>
                </c:pt>
                <c:pt idx="14">
                  <c:v>2120.33</c:v>
                </c:pt>
                <c:pt idx="15">
                  <c:v>1969.67</c:v>
                </c:pt>
                <c:pt idx="16">
                  <c:v>1910.67</c:v>
                </c:pt>
                <c:pt idx="17">
                  <c:v>1855.0</c:v>
                </c:pt>
                <c:pt idx="18">
                  <c:v>1827.0</c:v>
                </c:pt>
                <c:pt idx="19">
                  <c:v>1729.67</c:v>
                </c:pt>
                <c:pt idx="20">
                  <c:v>1702.33</c:v>
                </c:pt>
                <c:pt idx="21">
                  <c:v>1620.33</c:v>
                </c:pt>
                <c:pt idx="22">
                  <c:v>1593.67</c:v>
                </c:pt>
                <c:pt idx="23">
                  <c:v>1570.0</c:v>
                </c:pt>
                <c:pt idx="24">
                  <c:v>1542.67</c:v>
                </c:pt>
                <c:pt idx="25">
                  <c:v>1512.67</c:v>
                </c:pt>
                <c:pt idx="26">
                  <c:v>1461.33</c:v>
                </c:pt>
                <c:pt idx="27">
                  <c:v>1488.33</c:v>
                </c:pt>
                <c:pt idx="28">
                  <c:v>1466.67</c:v>
                </c:pt>
                <c:pt idx="29">
                  <c:v>1451.0</c:v>
                </c:pt>
                <c:pt idx="30">
                  <c:v>1405.67</c:v>
                </c:pt>
                <c:pt idx="31">
                  <c:v>1377.33</c:v>
                </c:pt>
                <c:pt idx="32">
                  <c:v>1289.0</c:v>
                </c:pt>
                <c:pt idx="33">
                  <c:v>1259.0</c:v>
                </c:pt>
                <c:pt idx="34">
                  <c:v>1214.67</c:v>
                </c:pt>
                <c:pt idx="35">
                  <c:v>1166.0</c:v>
                </c:pt>
                <c:pt idx="36">
                  <c:v>1106.0</c:v>
                </c:pt>
                <c:pt idx="37">
                  <c:v>1074.67</c:v>
                </c:pt>
                <c:pt idx="38">
                  <c:v>1064.0</c:v>
                </c:pt>
                <c:pt idx="39">
                  <c:v>1040.33</c:v>
                </c:pt>
                <c:pt idx="40">
                  <c:v>997.0</c:v>
                </c:pt>
                <c:pt idx="41">
                  <c:v>1010.67</c:v>
                </c:pt>
                <c:pt idx="42">
                  <c:v>980.67</c:v>
                </c:pt>
                <c:pt idx="43">
                  <c:v>937.67</c:v>
                </c:pt>
                <c:pt idx="44">
                  <c:v>862.3299999999999</c:v>
                </c:pt>
                <c:pt idx="45">
                  <c:v>813.67</c:v>
                </c:pt>
                <c:pt idx="46">
                  <c:v>749.67</c:v>
                </c:pt>
                <c:pt idx="47">
                  <c:v>663.0</c:v>
                </c:pt>
                <c:pt idx="48">
                  <c:v>567.3299999999999</c:v>
                </c:pt>
                <c:pt idx="49">
                  <c:v>544.0</c:v>
                </c:pt>
                <c:pt idx="50">
                  <c:v>525.67</c:v>
                </c:pt>
                <c:pt idx="51">
                  <c:v>521.67</c:v>
                </c:pt>
                <c:pt idx="52">
                  <c:v>507.67</c:v>
                </c:pt>
                <c:pt idx="53">
                  <c:v>534.3299999999999</c:v>
                </c:pt>
                <c:pt idx="54">
                  <c:v>573.0</c:v>
                </c:pt>
                <c:pt idx="55">
                  <c:v>588.3299999999999</c:v>
                </c:pt>
                <c:pt idx="56">
                  <c:v>588.3299999999999</c:v>
                </c:pt>
                <c:pt idx="57">
                  <c:v>568.3299999999999</c:v>
                </c:pt>
                <c:pt idx="58">
                  <c:v>569.0</c:v>
                </c:pt>
                <c:pt idx="59">
                  <c:v>567.67</c:v>
                </c:pt>
                <c:pt idx="60">
                  <c:v>594.3299999999999</c:v>
                </c:pt>
                <c:pt idx="61">
                  <c:v>599.67</c:v>
                </c:pt>
                <c:pt idx="62">
                  <c:v>618.0</c:v>
                </c:pt>
                <c:pt idx="63">
                  <c:v>642.3299999999999</c:v>
                </c:pt>
                <c:pt idx="64">
                  <c:v>635.3299999999999</c:v>
                </c:pt>
                <c:pt idx="65">
                  <c:v>602.0</c:v>
                </c:pt>
                <c:pt idx="66">
                  <c:v>555.0</c:v>
                </c:pt>
                <c:pt idx="67">
                  <c:v>560.3299999999999</c:v>
                </c:pt>
                <c:pt idx="68">
                  <c:v>579.67</c:v>
                </c:pt>
                <c:pt idx="69">
                  <c:v>578.67</c:v>
                </c:pt>
                <c:pt idx="70">
                  <c:v>560.67</c:v>
                </c:pt>
                <c:pt idx="71">
                  <c:v>542.3299999999999</c:v>
                </c:pt>
                <c:pt idx="72">
                  <c:v>571.3299999999999</c:v>
                </c:pt>
                <c:pt idx="73">
                  <c:v>562.0</c:v>
                </c:pt>
                <c:pt idx="74">
                  <c:v>582.3299999999999</c:v>
                </c:pt>
                <c:pt idx="75">
                  <c:v>557.0</c:v>
                </c:pt>
                <c:pt idx="76">
                  <c:v>571.67</c:v>
                </c:pt>
                <c:pt idx="77">
                  <c:v>574.3299999999999</c:v>
                </c:pt>
                <c:pt idx="78">
                  <c:v>597.3299999999999</c:v>
                </c:pt>
                <c:pt idx="79">
                  <c:v>605.3299999999999</c:v>
                </c:pt>
                <c:pt idx="80">
                  <c:v>619.3299999999999</c:v>
                </c:pt>
                <c:pt idx="81">
                  <c:v>615.0</c:v>
                </c:pt>
                <c:pt idx="82">
                  <c:v>657.0</c:v>
                </c:pt>
                <c:pt idx="83">
                  <c:v>671.67</c:v>
                </c:pt>
                <c:pt idx="84">
                  <c:v>709.3299999999999</c:v>
                </c:pt>
                <c:pt idx="85">
                  <c:v>707.0</c:v>
                </c:pt>
                <c:pt idx="86">
                  <c:v>707.3299999999999</c:v>
                </c:pt>
                <c:pt idx="87">
                  <c:v>717.3299999999999</c:v>
                </c:pt>
                <c:pt idx="88">
                  <c:v>718.67</c:v>
                </c:pt>
                <c:pt idx="89">
                  <c:v>739.3299999999999</c:v>
                </c:pt>
                <c:pt idx="90">
                  <c:v>735.0</c:v>
                </c:pt>
                <c:pt idx="91">
                  <c:v>750.3299999999999</c:v>
                </c:pt>
                <c:pt idx="92">
                  <c:v>780.3299999999999</c:v>
                </c:pt>
                <c:pt idx="93">
                  <c:v>838.67</c:v>
                </c:pt>
                <c:pt idx="94">
                  <c:v>865.0</c:v>
                </c:pt>
                <c:pt idx="95">
                  <c:v>908.0</c:v>
                </c:pt>
                <c:pt idx="96">
                  <c:v>899.0</c:v>
                </c:pt>
                <c:pt idx="97">
                  <c:v>944.67</c:v>
                </c:pt>
                <c:pt idx="98">
                  <c:v>952.3299999999999</c:v>
                </c:pt>
                <c:pt idx="99">
                  <c:v>931.67</c:v>
                </c:pt>
                <c:pt idx="100">
                  <c:v>915.0</c:v>
                </c:pt>
                <c:pt idx="101">
                  <c:v>866.0</c:v>
                </c:pt>
                <c:pt idx="102">
                  <c:v>887.67</c:v>
                </c:pt>
                <c:pt idx="103">
                  <c:v>880.3299999999999</c:v>
                </c:pt>
                <c:pt idx="104">
                  <c:v>883.0</c:v>
                </c:pt>
                <c:pt idx="105">
                  <c:v>893.0</c:v>
                </c:pt>
                <c:pt idx="106">
                  <c:v>961.67</c:v>
                </c:pt>
                <c:pt idx="107">
                  <c:v>1011.67</c:v>
                </c:pt>
                <c:pt idx="108">
                  <c:v>1005.33</c:v>
                </c:pt>
                <c:pt idx="109">
                  <c:v>953.3299999999999</c:v>
                </c:pt>
                <c:pt idx="110">
                  <c:v>941.0</c:v>
                </c:pt>
                <c:pt idx="111">
                  <c:v>986.3299999999999</c:v>
                </c:pt>
                <c:pt idx="112">
                  <c:v>999.3299999999999</c:v>
                </c:pt>
                <c:pt idx="113">
                  <c:v>984.3299999999999</c:v>
                </c:pt>
                <c:pt idx="114">
                  <c:v>1000.0</c:v>
                </c:pt>
                <c:pt idx="115">
                  <c:v>999.0</c:v>
                </c:pt>
                <c:pt idx="116">
                  <c:v>1022.67</c:v>
                </c:pt>
                <c:pt idx="117">
                  <c:v>1025.67</c:v>
                </c:pt>
                <c:pt idx="118">
                  <c:v>1029.0</c:v>
                </c:pt>
                <c:pt idx="119">
                  <c:v>1056.33</c:v>
                </c:pt>
                <c:pt idx="120">
                  <c:v>1058.67</c:v>
                </c:pt>
                <c:pt idx="121">
                  <c:v>1025.0</c:v>
                </c:pt>
                <c:pt idx="122">
                  <c:v>986.0</c:v>
                </c:pt>
                <c:pt idx="123">
                  <c:v>1016.33</c:v>
                </c:pt>
                <c:pt idx="124">
                  <c:v>1073.0</c:v>
                </c:pt>
                <c:pt idx="125">
                  <c:v>1156.0</c:v>
                </c:pt>
                <c:pt idx="126">
                  <c:v>1141.0</c:v>
                </c:pt>
                <c:pt idx="127">
                  <c:v>1164.0</c:v>
                </c:pt>
                <c:pt idx="128">
                  <c:v>1156.0</c:v>
                </c:pt>
                <c:pt idx="129">
                  <c:v>1131.33</c:v>
                </c:pt>
                <c:pt idx="130">
                  <c:v>1144.33</c:v>
                </c:pt>
                <c:pt idx="131">
                  <c:v>1134.67</c:v>
                </c:pt>
                <c:pt idx="132">
                  <c:v>1153.0</c:v>
                </c:pt>
                <c:pt idx="133">
                  <c:v>1167.0</c:v>
                </c:pt>
                <c:pt idx="134">
                  <c:v>1151.33</c:v>
                </c:pt>
                <c:pt idx="135">
                  <c:v>1160.33</c:v>
                </c:pt>
                <c:pt idx="136">
                  <c:v>1132.0</c:v>
                </c:pt>
                <c:pt idx="137">
                  <c:v>1159.33</c:v>
                </c:pt>
                <c:pt idx="138">
                  <c:v>1180.33</c:v>
                </c:pt>
                <c:pt idx="139">
                  <c:v>1192.33</c:v>
                </c:pt>
                <c:pt idx="140">
                  <c:v>1144.67</c:v>
                </c:pt>
                <c:pt idx="141">
                  <c:v>1178.67</c:v>
                </c:pt>
                <c:pt idx="142">
                  <c:v>1173.67</c:v>
                </c:pt>
                <c:pt idx="143">
                  <c:v>1248.0</c:v>
                </c:pt>
                <c:pt idx="144">
                  <c:v>1221.67</c:v>
                </c:pt>
                <c:pt idx="145">
                  <c:v>1273.0</c:v>
                </c:pt>
                <c:pt idx="146">
                  <c:v>1253.0</c:v>
                </c:pt>
              </c:numCache>
            </c:numRef>
          </c:val>
          <c:smooth val="0"/>
        </c:ser>
        <c:dLbls>
          <c:showLegendKey val="0"/>
          <c:showVal val="0"/>
          <c:showCatName val="0"/>
          <c:showSerName val="0"/>
          <c:showPercent val="0"/>
          <c:showBubbleSize val="0"/>
        </c:dLbls>
        <c:marker val="1"/>
        <c:smooth val="0"/>
        <c:axId val="-2130986880"/>
        <c:axId val="-2132725104"/>
      </c:lineChart>
      <c:lineChart>
        <c:grouping val="standard"/>
        <c:varyColors val="0"/>
        <c:ser>
          <c:idx val="2"/>
          <c:order val="1"/>
          <c:tx>
            <c:strRef>
              <c:f>Sheet1!$C$1</c:f>
              <c:strCache>
                <c:ptCount val="1"/>
                <c:pt idx="0">
                  <c:v>e2361.us+e238r.us</c:v>
                </c:pt>
              </c:strCache>
            </c:strRef>
          </c:tx>
          <c:spPr>
            <a:ln w="38100">
              <a:solidFill>
                <a:srgbClr val="F58025"/>
              </a:solidFill>
            </a:ln>
          </c:spPr>
          <c:marker>
            <c:symbol val="none"/>
          </c:marker>
          <c:cat>
            <c:strRef>
              <c:f>Sheet1!$A$2:$A$148</c:f>
              <c:strCache>
                <c:ptCount val="145"/>
                <c:pt idx="0">
                  <c:v>'05</c:v>
                </c:pt>
                <c:pt idx="1">
                  <c:v>F</c:v>
                </c:pt>
                <c:pt idx="2">
                  <c:v>M</c:v>
                </c:pt>
                <c:pt idx="3">
                  <c:v>A</c:v>
                </c:pt>
                <c:pt idx="4">
                  <c:v>M</c:v>
                </c:pt>
                <c:pt idx="5">
                  <c:v>J</c:v>
                </c:pt>
                <c:pt idx="6">
                  <c:v>J</c:v>
                </c:pt>
                <c:pt idx="7">
                  <c:v>A</c:v>
                </c:pt>
                <c:pt idx="8">
                  <c:v>S</c:v>
                </c:pt>
                <c:pt idx="9">
                  <c:v>O</c:v>
                </c:pt>
                <c:pt idx="10">
                  <c:v>N</c:v>
                </c:pt>
                <c:pt idx="11">
                  <c:v>D</c:v>
                </c:pt>
                <c:pt idx="12">
                  <c:v>'06</c:v>
                </c:pt>
                <c:pt idx="13">
                  <c:v>F</c:v>
                </c:pt>
                <c:pt idx="14">
                  <c:v>M</c:v>
                </c:pt>
                <c:pt idx="15">
                  <c:v>A</c:v>
                </c:pt>
                <c:pt idx="16">
                  <c:v>M</c:v>
                </c:pt>
                <c:pt idx="17">
                  <c:v>J</c:v>
                </c:pt>
                <c:pt idx="18">
                  <c:v>J</c:v>
                </c:pt>
                <c:pt idx="19">
                  <c:v>A</c:v>
                </c:pt>
                <c:pt idx="20">
                  <c:v>S</c:v>
                </c:pt>
                <c:pt idx="21">
                  <c:v>O</c:v>
                </c:pt>
                <c:pt idx="22">
                  <c:v>N</c:v>
                </c:pt>
                <c:pt idx="23">
                  <c:v>D</c:v>
                </c:pt>
                <c:pt idx="24">
                  <c:v>'07</c:v>
                </c:pt>
                <c:pt idx="25">
                  <c:v>F</c:v>
                </c:pt>
                <c:pt idx="26">
                  <c:v>M</c:v>
                </c:pt>
                <c:pt idx="27">
                  <c:v>A</c:v>
                </c:pt>
                <c:pt idx="28">
                  <c:v>M</c:v>
                </c:pt>
                <c:pt idx="29">
                  <c:v>J</c:v>
                </c:pt>
                <c:pt idx="30">
                  <c:v>J</c:v>
                </c:pt>
                <c:pt idx="31">
                  <c:v>A</c:v>
                </c:pt>
                <c:pt idx="32">
                  <c:v>S</c:v>
                </c:pt>
                <c:pt idx="33">
                  <c:v>O</c:v>
                </c:pt>
                <c:pt idx="34">
                  <c:v>N</c:v>
                </c:pt>
                <c:pt idx="35">
                  <c:v>D</c:v>
                </c:pt>
                <c:pt idx="36">
                  <c:v>'08</c:v>
                </c:pt>
                <c:pt idx="37">
                  <c:v>F</c:v>
                </c:pt>
                <c:pt idx="38">
                  <c:v>M</c:v>
                </c:pt>
                <c:pt idx="39">
                  <c:v>A</c:v>
                </c:pt>
                <c:pt idx="40">
                  <c:v>M</c:v>
                </c:pt>
                <c:pt idx="41">
                  <c:v>J</c:v>
                </c:pt>
                <c:pt idx="42">
                  <c:v>J</c:v>
                </c:pt>
                <c:pt idx="43">
                  <c:v>A</c:v>
                </c:pt>
                <c:pt idx="44">
                  <c:v>S</c:v>
                </c:pt>
                <c:pt idx="45">
                  <c:v>O</c:v>
                </c:pt>
                <c:pt idx="46">
                  <c:v>N</c:v>
                </c:pt>
                <c:pt idx="47">
                  <c:v>D</c:v>
                </c:pt>
                <c:pt idx="48">
                  <c:v>'09</c:v>
                </c:pt>
                <c:pt idx="49">
                  <c:v>F</c:v>
                </c:pt>
                <c:pt idx="50">
                  <c:v>M</c:v>
                </c:pt>
                <c:pt idx="51">
                  <c:v>A</c:v>
                </c:pt>
                <c:pt idx="52">
                  <c:v>M</c:v>
                </c:pt>
                <c:pt idx="53">
                  <c:v>J</c:v>
                </c:pt>
                <c:pt idx="54">
                  <c:v>J</c:v>
                </c:pt>
                <c:pt idx="55">
                  <c:v>A</c:v>
                </c:pt>
                <c:pt idx="56">
                  <c:v>S</c:v>
                </c:pt>
                <c:pt idx="57">
                  <c:v>O</c:v>
                </c:pt>
                <c:pt idx="58">
                  <c:v>N</c:v>
                </c:pt>
                <c:pt idx="59">
                  <c:v>D</c:v>
                </c:pt>
                <c:pt idx="60">
                  <c:v>'10</c:v>
                </c:pt>
                <c:pt idx="61">
                  <c:v>F</c:v>
                </c:pt>
                <c:pt idx="62">
                  <c:v>M</c:v>
                </c:pt>
                <c:pt idx="63">
                  <c:v>A</c:v>
                </c:pt>
                <c:pt idx="64">
                  <c:v>M</c:v>
                </c:pt>
                <c:pt idx="65">
                  <c:v>J</c:v>
                </c:pt>
                <c:pt idx="66">
                  <c:v>J</c:v>
                </c:pt>
                <c:pt idx="67">
                  <c:v>A</c:v>
                </c:pt>
                <c:pt idx="68">
                  <c:v>S</c:v>
                </c:pt>
                <c:pt idx="69">
                  <c:v>O</c:v>
                </c:pt>
                <c:pt idx="70">
                  <c:v>N</c:v>
                </c:pt>
                <c:pt idx="71">
                  <c:v>D</c:v>
                </c:pt>
                <c:pt idx="72">
                  <c:v>'11</c:v>
                </c:pt>
                <c:pt idx="73">
                  <c:v>F</c:v>
                </c:pt>
                <c:pt idx="74">
                  <c:v>M</c:v>
                </c:pt>
                <c:pt idx="75">
                  <c:v>A</c:v>
                </c:pt>
                <c:pt idx="76">
                  <c:v>M</c:v>
                </c:pt>
                <c:pt idx="77">
                  <c:v>J</c:v>
                </c:pt>
                <c:pt idx="78">
                  <c:v>J</c:v>
                </c:pt>
                <c:pt idx="79">
                  <c:v>A</c:v>
                </c:pt>
                <c:pt idx="80">
                  <c:v>S</c:v>
                </c:pt>
                <c:pt idx="81">
                  <c:v>O</c:v>
                </c:pt>
                <c:pt idx="82">
                  <c:v>N</c:v>
                </c:pt>
                <c:pt idx="83">
                  <c:v>D</c:v>
                </c:pt>
                <c:pt idx="84">
                  <c:v>'12</c:v>
                </c:pt>
                <c:pt idx="85">
                  <c:v>F</c:v>
                </c:pt>
                <c:pt idx="86">
                  <c:v>M</c:v>
                </c:pt>
                <c:pt idx="87">
                  <c:v>A</c:v>
                </c:pt>
                <c:pt idx="88">
                  <c:v>M</c:v>
                </c:pt>
                <c:pt idx="89">
                  <c:v>J</c:v>
                </c:pt>
                <c:pt idx="90">
                  <c:v>J</c:v>
                </c:pt>
                <c:pt idx="91">
                  <c:v>A</c:v>
                </c:pt>
                <c:pt idx="92">
                  <c:v>S</c:v>
                </c:pt>
                <c:pt idx="93">
                  <c:v>O</c:v>
                </c:pt>
                <c:pt idx="94">
                  <c:v>N</c:v>
                </c:pt>
                <c:pt idx="95">
                  <c:v>D</c:v>
                </c:pt>
                <c:pt idx="96">
                  <c:v>'13</c:v>
                </c:pt>
                <c:pt idx="108">
                  <c:v>'14</c:v>
                </c:pt>
                <c:pt idx="120">
                  <c:v>'15</c:v>
                </c:pt>
                <c:pt idx="132">
                  <c:v>'16</c:v>
                </c:pt>
                <c:pt idx="144">
                  <c:v>'17</c:v>
                </c:pt>
              </c:strCache>
            </c:strRef>
          </c:cat>
          <c:val>
            <c:numRef>
              <c:f>Sheet1!$C$2:$C$148</c:f>
              <c:numCache>
                <c:formatCode>General</c:formatCode>
                <c:ptCount val="147"/>
                <c:pt idx="0">
                  <c:v>3116.9</c:v>
                </c:pt>
                <c:pt idx="1">
                  <c:v>3156.8</c:v>
                </c:pt>
                <c:pt idx="2">
                  <c:v>3176.5</c:v>
                </c:pt>
                <c:pt idx="3">
                  <c:v>3208.4</c:v>
                </c:pt>
                <c:pt idx="4">
                  <c:v>3236.2</c:v>
                </c:pt>
                <c:pt idx="5">
                  <c:v>3252.2</c:v>
                </c:pt>
                <c:pt idx="6">
                  <c:v>3267.6</c:v>
                </c:pt>
                <c:pt idx="7">
                  <c:v>3284.2</c:v>
                </c:pt>
                <c:pt idx="8">
                  <c:v>3310.9</c:v>
                </c:pt>
                <c:pt idx="9">
                  <c:v>3343.9</c:v>
                </c:pt>
                <c:pt idx="10">
                  <c:v>3370.9</c:v>
                </c:pt>
                <c:pt idx="11">
                  <c:v>3395.3</c:v>
                </c:pt>
                <c:pt idx="12">
                  <c:v>3421.7</c:v>
                </c:pt>
                <c:pt idx="13">
                  <c:v>3441.9</c:v>
                </c:pt>
                <c:pt idx="14">
                  <c:v>3444.0</c:v>
                </c:pt>
                <c:pt idx="15">
                  <c:v>3449.9</c:v>
                </c:pt>
                <c:pt idx="16">
                  <c:v>3441.7</c:v>
                </c:pt>
                <c:pt idx="17">
                  <c:v>3423.3</c:v>
                </c:pt>
                <c:pt idx="18">
                  <c:v>3407.8</c:v>
                </c:pt>
                <c:pt idx="19">
                  <c:v>3416.7</c:v>
                </c:pt>
                <c:pt idx="20">
                  <c:v>3389.4</c:v>
                </c:pt>
                <c:pt idx="21">
                  <c:v>3348.1</c:v>
                </c:pt>
                <c:pt idx="22">
                  <c:v>3340.4</c:v>
                </c:pt>
                <c:pt idx="23">
                  <c:v>3332.9</c:v>
                </c:pt>
                <c:pt idx="24">
                  <c:v>3328.2</c:v>
                </c:pt>
                <c:pt idx="25">
                  <c:v>3295.2</c:v>
                </c:pt>
                <c:pt idx="26">
                  <c:v>3308.2</c:v>
                </c:pt>
                <c:pt idx="27">
                  <c:v>3291.6</c:v>
                </c:pt>
                <c:pt idx="28">
                  <c:v>3281.5</c:v>
                </c:pt>
                <c:pt idx="29">
                  <c:v>3273.4</c:v>
                </c:pt>
                <c:pt idx="30">
                  <c:v>3255.8</c:v>
                </c:pt>
                <c:pt idx="31">
                  <c:v>3212.2</c:v>
                </c:pt>
                <c:pt idx="32">
                  <c:v>3175.3</c:v>
                </c:pt>
                <c:pt idx="33">
                  <c:v>3136.3</c:v>
                </c:pt>
                <c:pt idx="34">
                  <c:v>3084.7</c:v>
                </c:pt>
                <c:pt idx="35">
                  <c:v>3061.6</c:v>
                </c:pt>
                <c:pt idx="36">
                  <c:v>3035.6</c:v>
                </c:pt>
                <c:pt idx="37">
                  <c:v>3009.4</c:v>
                </c:pt>
                <c:pt idx="38">
                  <c:v>2972.2</c:v>
                </c:pt>
                <c:pt idx="39">
                  <c:v>2927.4</c:v>
                </c:pt>
                <c:pt idx="40">
                  <c:v>2881.9</c:v>
                </c:pt>
                <c:pt idx="41">
                  <c:v>2840.3</c:v>
                </c:pt>
                <c:pt idx="42">
                  <c:v>2803.3</c:v>
                </c:pt>
                <c:pt idx="43">
                  <c:v>2764.2</c:v>
                </c:pt>
                <c:pt idx="44">
                  <c:v>2730.0</c:v>
                </c:pt>
                <c:pt idx="45">
                  <c:v>2679.8</c:v>
                </c:pt>
                <c:pt idx="46">
                  <c:v>2607.2</c:v>
                </c:pt>
                <c:pt idx="47">
                  <c:v>2546.6</c:v>
                </c:pt>
                <c:pt idx="48">
                  <c:v>2481.8</c:v>
                </c:pt>
                <c:pt idx="49">
                  <c:v>2412.0</c:v>
                </c:pt>
                <c:pt idx="50">
                  <c:v>2352.1</c:v>
                </c:pt>
                <c:pt idx="51">
                  <c:v>2299.4</c:v>
                </c:pt>
                <c:pt idx="52">
                  <c:v>2273.4</c:v>
                </c:pt>
                <c:pt idx="53">
                  <c:v>2237.2</c:v>
                </c:pt>
                <c:pt idx="54">
                  <c:v>2215.9</c:v>
                </c:pt>
                <c:pt idx="55">
                  <c:v>2189.3</c:v>
                </c:pt>
                <c:pt idx="56">
                  <c:v>2163.4</c:v>
                </c:pt>
                <c:pt idx="57">
                  <c:v>2144.7</c:v>
                </c:pt>
                <c:pt idx="58">
                  <c:v>2137.2</c:v>
                </c:pt>
                <c:pt idx="59">
                  <c:v>2118.3</c:v>
                </c:pt>
                <c:pt idx="60">
                  <c:v>2083.6</c:v>
                </c:pt>
                <c:pt idx="61">
                  <c:v>2067.4</c:v>
                </c:pt>
                <c:pt idx="62">
                  <c:v>2057.4</c:v>
                </c:pt>
                <c:pt idx="63">
                  <c:v>2059.7</c:v>
                </c:pt>
                <c:pt idx="64">
                  <c:v>2049.7</c:v>
                </c:pt>
                <c:pt idx="65">
                  <c:v>2046.5</c:v>
                </c:pt>
                <c:pt idx="66">
                  <c:v>2031.3</c:v>
                </c:pt>
                <c:pt idx="67">
                  <c:v>2021.3</c:v>
                </c:pt>
                <c:pt idx="68">
                  <c:v>2015.9</c:v>
                </c:pt>
                <c:pt idx="69">
                  <c:v>2005.3</c:v>
                </c:pt>
                <c:pt idx="70">
                  <c:v>1998.9</c:v>
                </c:pt>
                <c:pt idx="71">
                  <c:v>1990.1</c:v>
                </c:pt>
                <c:pt idx="72">
                  <c:v>1982.4</c:v>
                </c:pt>
                <c:pt idx="73">
                  <c:v>1986.5</c:v>
                </c:pt>
                <c:pt idx="74">
                  <c:v>1994.8</c:v>
                </c:pt>
                <c:pt idx="75">
                  <c:v>1996.8</c:v>
                </c:pt>
                <c:pt idx="76">
                  <c:v>2019.7</c:v>
                </c:pt>
                <c:pt idx="77">
                  <c:v>2019.1</c:v>
                </c:pt>
                <c:pt idx="78">
                  <c:v>2021.0</c:v>
                </c:pt>
                <c:pt idx="79">
                  <c:v>2019.4</c:v>
                </c:pt>
                <c:pt idx="80">
                  <c:v>2022.1</c:v>
                </c:pt>
                <c:pt idx="81">
                  <c:v>2035.2</c:v>
                </c:pt>
                <c:pt idx="82">
                  <c:v>2035.3</c:v>
                </c:pt>
                <c:pt idx="83">
                  <c:v>2039.5</c:v>
                </c:pt>
                <c:pt idx="84">
                  <c:v>2037.8</c:v>
                </c:pt>
                <c:pt idx="85">
                  <c:v>2039.4</c:v>
                </c:pt>
                <c:pt idx="86">
                  <c:v>2039.6</c:v>
                </c:pt>
                <c:pt idx="87">
                  <c:v>2041.8</c:v>
                </c:pt>
                <c:pt idx="88">
                  <c:v>2038.0</c:v>
                </c:pt>
                <c:pt idx="89">
                  <c:v>2044.3</c:v>
                </c:pt>
                <c:pt idx="90">
                  <c:v>2051.7</c:v>
                </c:pt>
                <c:pt idx="91">
                  <c:v>2060.9</c:v>
                </c:pt>
                <c:pt idx="92">
                  <c:v>2069.1</c:v>
                </c:pt>
                <c:pt idx="93">
                  <c:v>2071.8</c:v>
                </c:pt>
                <c:pt idx="94">
                  <c:v>2082.5</c:v>
                </c:pt>
                <c:pt idx="95">
                  <c:v>2096.6</c:v>
                </c:pt>
                <c:pt idx="96">
                  <c:v>2107.5</c:v>
                </c:pt>
                <c:pt idx="97">
                  <c:v>2127.0</c:v>
                </c:pt>
                <c:pt idx="98">
                  <c:v>2136.2</c:v>
                </c:pt>
                <c:pt idx="99">
                  <c:v>2147.3</c:v>
                </c:pt>
                <c:pt idx="100">
                  <c:v>2158.9</c:v>
                </c:pt>
                <c:pt idx="101">
                  <c:v>2172.4</c:v>
                </c:pt>
                <c:pt idx="102">
                  <c:v>2183.2</c:v>
                </c:pt>
                <c:pt idx="103">
                  <c:v>2194.8</c:v>
                </c:pt>
                <c:pt idx="104">
                  <c:v>2204.5</c:v>
                </c:pt>
                <c:pt idx="105">
                  <c:v>2213.9</c:v>
                </c:pt>
                <c:pt idx="106">
                  <c:v>2236.9</c:v>
                </c:pt>
                <c:pt idx="107">
                  <c:v>2237.6</c:v>
                </c:pt>
                <c:pt idx="108">
                  <c:v>2251.5</c:v>
                </c:pt>
                <c:pt idx="109">
                  <c:v>2257.9</c:v>
                </c:pt>
                <c:pt idx="110">
                  <c:v>2274.7</c:v>
                </c:pt>
                <c:pt idx="111">
                  <c:v>2295.1</c:v>
                </c:pt>
                <c:pt idx="112">
                  <c:v>2303.3</c:v>
                </c:pt>
                <c:pt idx="113">
                  <c:v>2318.8</c:v>
                </c:pt>
                <c:pt idx="114">
                  <c:v>2337.8</c:v>
                </c:pt>
                <c:pt idx="115">
                  <c:v>2355.0</c:v>
                </c:pt>
                <c:pt idx="116">
                  <c:v>2371.1</c:v>
                </c:pt>
                <c:pt idx="117">
                  <c:v>2383.3</c:v>
                </c:pt>
                <c:pt idx="118">
                  <c:v>2392.6</c:v>
                </c:pt>
                <c:pt idx="119">
                  <c:v>2395.8</c:v>
                </c:pt>
                <c:pt idx="120">
                  <c:v>2412.6</c:v>
                </c:pt>
                <c:pt idx="121">
                  <c:v>2421.7</c:v>
                </c:pt>
                <c:pt idx="122">
                  <c:v>2413.3</c:v>
                </c:pt>
                <c:pt idx="123">
                  <c:v>2441.4</c:v>
                </c:pt>
                <c:pt idx="124">
                  <c:v>2454.6</c:v>
                </c:pt>
                <c:pt idx="125">
                  <c:v>2454.5</c:v>
                </c:pt>
                <c:pt idx="126">
                  <c:v>2468.6</c:v>
                </c:pt>
                <c:pt idx="127">
                  <c:v>2472.1</c:v>
                </c:pt>
                <c:pt idx="128">
                  <c:v>2477.9</c:v>
                </c:pt>
                <c:pt idx="129">
                  <c:v>2490.2</c:v>
                </c:pt>
                <c:pt idx="130">
                  <c:v>2521.1</c:v>
                </c:pt>
                <c:pt idx="131">
                  <c:v>2544.5</c:v>
                </c:pt>
                <c:pt idx="132">
                  <c:v>2554.9</c:v>
                </c:pt>
                <c:pt idx="133">
                  <c:v>2570.8</c:v>
                </c:pt>
                <c:pt idx="134">
                  <c:v>2580.0</c:v>
                </c:pt>
                <c:pt idx="135">
                  <c:v>2582.4</c:v>
                </c:pt>
                <c:pt idx="136">
                  <c:v>2576.7</c:v>
                </c:pt>
                <c:pt idx="137">
                  <c:v>2579.6</c:v>
                </c:pt>
                <c:pt idx="138">
                  <c:v>2581.3</c:v>
                </c:pt>
                <c:pt idx="139">
                  <c:v>2597.2</c:v>
                </c:pt>
                <c:pt idx="140">
                  <c:v>2612.3</c:v>
                </c:pt>
                <c:pt idx="141">
                  <c:v>2618.0</c:v>
                </c:pt>
                <c:pt idx="142">
                  <c:v>2647.4</c:v>
                </c:pt>
                <c:pt idx="143">
                  <c:v>2665.8</c:v>
                </c:pt>
                <c:pt idx="144">
                  <c:v>2682.1</c:v>
                </c:pt>
                <c:pt idx="145">
                  <c:v>2700.2</c:v>
                </c:pt>
                <c:pt idx="146">
                  <c:v>2692.6</c:v>
                </c:pt>
              </c:numCache>
            </c:numRef>
          </c:val>
          <c:smooth val="0"/>
        </c:ser>
        <c:dLbls>
          <c:showLegendKey val="0"/>
          <c:showVal val="0"/>
          <c:showCatName val="0"/>
          <c:showSerName val="0"/>
          <c:showPercent val="0"/>
          <c:showBubbleSize val="0"/>
        </c:dLbls>
        <c:marker val="1"/>
        <c:smooth val="0"/>
        <c:axId val="-2119465904"/>
        <c:axId val="-2135425792"/>
      </c:lineChart>
      <c:catAx>
        <c:axId val="-2130986880"/>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138" b="1" i="0" u="none" strike="noStrike" baseline="0">
                <a:solidFill>
                  <a:schemeClr val="tx1"/>
                </a:solidFill>
                <a:latin typeface="Verdana"/>
                <a:ea typeface="Verdana"/>
                <a:cs typeface="Verdana"/>
              </a:defRPr>
            </a:pPr>
            <a:endParaRPr lang="en-US"/>
          </a:p>
        </c:txPr>
        <c:crossAx val="-2132725104"/>
        <c:crossesAt val="0.0"/>
        <c:auto val="1"/>
        <c:lblAlgn val="ctr"/>
        <c:lblOffset val="100"/>
        <c:tickLblSkip val="12"/>
        <c:tickMarkSkip val="3"/>
        <c:noMultiLvlLbl val="0"/>
      </c:catAx>
      <c:valAx>
        <c:axId val="-2132725104"/>
        <c:scaling>
          <c:orientation val="minMax"/>
          <c:max val="2400.0"/>
          <c:min val="400.0"/>
        </c:scaling>
        <c:delete val="0"/>
        <c:axPos val="l"/>
        <c:numFmt formatCode="#,##0" sourceLinked="0"/>
        <c:majorTickMark val="out"/>
        <c:minorTickMark val="none"/>
        <c:tickLblPos val="low"/>
        <c:spPr>
          <a:ln w="3003">
            <a:solidFill>
              <a:schemeClr val="tx1"/>
            </a:solidFill>
            <a:prstDash val="solid"/>
          </a:ln>
        </c:spPr>
        <c:txPr>
          <a:bodyPr rot="0" vert="horz"/>
          <a:lstStyle/>
          <a:p>
            <a:pPr>
              <a:defRPr sz="1324" b="1" i="0" u="none" strike="noStrike" baseline="0">
                <a:solidFill>
                  <a:schemeClr val="tx1"/>
                </a:solidFill>
                <a:latin typeface="Verdana"/>
                <a:ea typeface="Verdana"/>
                <a:cs typeface="Verdana"/>
              </a:defRPr>
            </a:pPr>
            <a:endParaRPr lang="en-US"/>
          </a:p>
        </c:txPr>
        <c:crossAx val="-2130986880"/>
        <c:crosses val="autoZero"/>
        <c:crossBetween val="between"/>
        <c:majorUnit val="400.0"/>
      </c:valAx>
      <c:valAx>
        <c:axId val="-2135425792"/>
        <c:scaling>
          <c:orientation val="minMax"/>
          <c:max val="3500.0"/>
          <c:min val="1750.0"/>
        </c:scaling>
        <c:delete val="0"/>
        <c:axPos val="r"/>
        <c:numFmt formatCode="#,##0" sourceLinked="0"/>
        <c:majorTickMark val="out"/>
        <c:minorTickMark val="none"/>
        <c:tickLblPos val="nextTo"/>
        <c:txPr>
          <a:bodyPr/>
          <a:lstStyle/>
          <a:p>
            <a:pPr>
              <a:defRPr sz="1324" baseline="0"/>
            </a:pPr>
            <a:endParaRPr lang="en-US"/>
          </a:p>
        </c:txPr>
        <c:crossAx val="-2119465904"/>
        <c:crosses val="max"/>
        <c:crossBetween val="between"/>
        <c:majorUnit val="250.0"/>
      </c:valAx>
      <c:catAx>
        <c:axId val="-2119465904"/>
        <c:scaling>
          <c:orientation val="minMax"/>
        </c:scaling>
        <c:delete val="1"/>
        <c:axPos val="b"/>
        <c:numFmt formatCode="General" sourceLinked="1"/>
        <c:majorTickMark val="out"/>
        <c:minorTickMark val="none"/>
        <c:tickLblPos val="nextTo"/>
        <c:crossAx val="-2135425792"/>
        <c:crosses val="autoZero"/>
        <c:auto val="1"/>
        <c:lblAlgn val="ctr"/>
        <c:lblOffset val="100"/>
        <c:noMultiLvlLbl val="0"/>
      </c:catAx>
      <c:spPr>
        <a:noFill/>
        <a:ln w="23707">
          <a:no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5345958910309"/>
          <c:y val="0.0230601092896175"/>
          <c:w val="0.887119083174948"/>
          <c:h val="0.911374940837313"/>
        </c:manualLayout>
      </c:layout>
      <c:barChart>
        <c:barDir val="col"/>
        <c:grouping val="clustered"/>
        <c:varyColors val="0"/>
        <c:ser>
          <c:idx val="2"/>
          <c:order val="0"/>
          <c:tx>
            <c:strRef>
              <c:f>Sheet1!$B$1</c:f>
              <c:strCache>
                <c:ptCount val="1"/>
                <c:pt idx="0">
                  <c:v>100*HCSWHPIQ.US/max(HCSWHPIQ.US)</c:v>
                </c:pt>
              </c:strCache>
            </c:strRef>
          </c:tx>
          <c:spPr>
            <a:solidFill>
              <a:srgbClr val="0069AA"/>
            </a:solidFill>
            <a:ln w="24885">
              <a:noFill/>
            </a:ln>
          </c:spPr>
          <c:invertIfNegative val="0"/>
          <c:cat>
            <c:strRef>
              <c:f>Sheet1!$A$2:$A$187</c:f>
              <c:strCache>
                <c:ptCount val="181"/>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strCache>
            </c:strRef>
          </c:cat>
          <c:val>
            <c:numRef>
              <c:f>Sheet1!$B$2:$B$182</c:f>
              <c:numCache>
                <c:formatCode>General</c:formatCode>
                <c:ptCount val="181"/>
                <c:pt idx="0">
                  <c:v>63.16</c:v>
                </c:pt>
                <c:pt idx="1">
                  <c:v>63.52</c:v>
                </c:pt>
                <c:pt idx="2">
                  <c:v>63.92</c:v>
                </c:pt>
                <c:pt idx="3">
                  <c:v>64.37</c:v>
                </c:pt>
                <c:pt idx="4">
                  <c:v>64.89</c:v>
                </c:pt>
                <c:pt idx="5">
                  <c:v>65.45</c:v>
                </c:pt>
                <c:pt idx="6">
                  <c:v>66.04</c:v>
                </c:pt>
                <c:pt idx="7">
                  <c:v>66.6</c:v>
                </c:pt>
                <c:pt idx="8">
                  <c:v>67.14</c:v>
                </c:pt>
                <c:pt idx="9">
                  <c:v>67.65</c:v>
                </c:pt>
                <c:pt idx="10">
                  <c:v>68.16999999999998</c:v>
                </c:pt>
                <c:pt idx="11">
                  <c:v>68.67999999999999</c:v>
                </c:pt>
                <c:pt idx="12">
                  <c:v>69.16999999999998</c:v>
                </c:pt>
                <c:pt idx="13">
                  <c:v>69.66</c:v>
                </c:pt>
                <c:pt idx="14">
                  <c:v>70.12</c:v>
                </c:pt>
                <c:pt idx="15">
                  <c:v>70.56</c:v>
                </c:pt>
                <c:pt idx="16">
                  <c:v>70.99</c:v>
                </c:pt>
                <c:pt idx="17">
                  <c:v>71.44</c:v>
                </c:pt>
                <c:pt idx="18">
                  <c:v>71.96</c:v>
                </c:pt>
                <c:pt idx="19">
                  <c:v>72.54</c:v>
                </c:pt>
                <c:pt idx="20">
                  <c:v>73.2</c:v>
                </c:pt>
                <c:pt idx="21">
                  <c:v>73.88</c:v>
                </c:pt>
                <c:pt idx="22">
                  <c:v>74.57</c:v>
                </c:pt>
                <c:pt idx="23">
                  <c:v>75.27</c:v>
                </c:pt>
                <c:pt idx="24">
                  <c:v>76.02</c:v>
                </c:pt>
                <c:pt idx="25">
                  <c:v>76.81</c:v>
                </c:pt>
                <c:pt idx="26">
                  <c:v>77.7</c:v>
                </c:pt>
                <c:pt idx="27">
                  <c:v>78.59</c:v>
                </c:pt>
                <c:pt idx="28">
                  <c:v>79.49</c:v>
                </c:pt>
                <c:pt idx="29">
                  <c:v>80.36</c:v>
                </c:pt>
                <c:pt idx="30">
                  <c:v>81.22</c:v>
                </c:pt>
                <c:pt idx="31">
                  <c:v>82.02</c:v>
                </c:pt>
                <c:pt idx="32">
                  <c:v>82.8</c:v>
                </c:pt>
                <c:pt idx="33">
                  <c:v>83.6</c:v>
                </c:pt>
                <c:pt idx="34">
                  <c:v>84.48</c:v>
                </c:pt>
                <c:pt idx="35">
                  <c:v>85.41</c:v>
                </c:pt>
                <c:pt idx="36">
                  <c:v>86.41</c:v>
                </c:pt>
                <c:pt idx="37">
                  <c:v>87.47</c:v>
                </c:pt>
                <c:pt idx="38">
                  <c:v>88.64</c:v>
                </c:pt>
                <c:pt idx="39">
                  <c:v>89.76</c:v>
                </c:pt>
                <c:pt idx="40">
                  <c:v>90.85</c:v>
                </c:pt>
                <c:pt idx="41">
                  <c:v>91.82</c:v>
                </c:pt>
                <c:pt idx="42">
                  <c:v>92.79</c:v>
                </c:pt>
                <c:pt idx="43">
                  <c:v>93.71</c:v>
                </c:pt>
                <c:pt idx="44">
                  <c:v>94.66</c:v>
                </c:pt>
                <c:pt idx="45">
                  <c:v>95.59</c:v>
                </c:pt>
                <c:pt idx="46">
                  <c:v>96.54</c:v>
                </c:pt>
                <c:pt idx="47">
                  <c:v>97.34</c:v>
                </c:pt>
                <c:pt idx="48">
                  <c:v>98.12</c:v>
                </c:pt>
                <c:pt idx="49">
                  <c:v>98.77</c:v>
                </c:pt>
                <c:pt idx="50">
                  <c:v>99.4</c:v>
                </c:pt>
                <c:pt idx="51">
                  <c:v>99.76</c:v>
                </c:pt>
                <c:pt idx="52">
                  <c:v>99.92</c:v>
                </c:pt>
                <c:pt idx="53">
                  <c:v>99.76</c:v>
                </c:pt>
                <c:pt idx="54">
                  <c:v>99.54</c:v>
                </c:pt>
                <c:pt idx="55">
                  <c:v>99.26</c:v>
                </c:pt>
                <c:pt idx="56">
                  <c:v>99.13</c:v>
                </c:pt>
                <c:pt idx="57">
                  <c:v>99.15</c:v>
                </c:pt>
                <c:pt idx="58">
                  <c:v>99.33</c:v>
                </c:pt>
                <c:pt idx="59">
                  <c:v>99.57</c:v>
                </c:pt>
                <c:pt idx="60">
                  <c:v>99.81</c:v>
                </c:pt>
                <c:pt idx="61">
                  <c:v>100.0</c:v>
                </c:pt>
                <c:pt idx="62">
                  <c:v>100.0</c:v>
                </c:pt>
                <c:pt idx="63">
                  <c:v>99.73</c:v>
                </c:pt>
                <c:pt idx="64">
                  <c:v>99.17999999999999</c:v>
                </c:pt>
                <c:pt idx="65">
                  <c:v>98.48</c:v>
                </c:pt>
                <c:pt idx="66">
                  <c:v>97.77</c:v>
                </c:pt>
                <c:pt idx="67">
                  <c:v>97.14</c:v>
                </c:pt>
                <c:pt idx="68">
                  <c:v>96.66</c:v>
                </c:pt>
                <c:pt idx="69">
                  <c:v>96.2</c:v>
                </c:pt>
                <c:pt idx="70">
                  <c:v>95.66999999999998</c:v>
                </c:pt>
                <c:pt idx="71">
                  <c:v>95.09</c:v>
                </c:pt>
                <c:pt idx="72">
                  <c:v>94.46</c:v>
                </c:pt>
                <c:pt idx="73">
                  <c:v>93.82</c:v>
                </c:pt>
                <c:pt idx="74">
                  <c:v>93.04</c:v>
                </c:pt>
                <c:pt idx="75">
                  <c:v>92.17999999999999</c:v>
                </c:pt>
                <c:pt idx="76">
                  <c:v>91.28</c:v>
                </c:pt>
                <c:pt idx="77">
                  <c:v>90.37</c:v>
                </c:pt>
                <c:pt idx="78">
                  <c:v>89.51</c:v>
                </c:pt>
                <c:pt idx="79">
                  <c:v>88.66999999999998</c:v>
                </c:pt>
                <c:pt idx="80">
                  <c:v>87.82</c:v>
                </c:pt>
                <c:pt idx="81">
                  <c:v>86.87</c:v>
                </c:pt>
                <c:pt idx="82">
                  <c:v>85.81</c:v>
                </c:pt>
                <c:pt idx="83">
                  <c:v>84.6</c:v>
                </c:pt>
                <c:pt idx="84">
                  <c:v>83.37</c:v>
                </c:pt>
                <c:pt idx="85">
                  <c:v>82.28</c:v>
                </c:pt>
                <c:pt idx="86">
                  <c:v>81.38</c:v>
                </c:pt>
                <c:pt idx="87">
                  <c:v>80.74</c:v>
                </c:pt>
                <c:pt idx="88">
                  <c:v>80.3</c:v>
                </c:pt>
                <c:pt idx="89">
                  <c:v>80.2</c:v>
                </c:pt>
                <c:pt idx="90">
                  <c:v>80.29</c:v>
                </c:pt>
                <c:pt idx="91">
                  <c:v>80.39</c:v>
                </c:pt>
                <c:pt idx="92">
                  <c:v>80.37</c:v>
                </c:pt>
                <c:pt idx="93">
                  <c:v>80.27</c:v>
                </c:pt>
                <c:pt idx="94">
                  <c:v>80.24</c:v>
                </c:pt>
                <c:pt idx="95">
                  <c:v>80.23</c:v>
                </c:pt>
                <c:pt idx="96">
                  <c:v>80.14</c:v>
                </c:pt>
                <c:pt idx="97">
                  <c:v>79.72</c:v>
                </c:pt>
                <c:pt idx="98">
                  <c:v>79.34</c:v>
                </c:pt>
                <c:pt idx="99">
                  <c:v>79.16</c:v>
                </c:pt>
                <c:pt idx="100">
                  <c:v>79.27</c:v>
                </c:pt>
                <c:pt idx="101">
                  <c:v>79.24</c:v>
                </c:pt>
                <c:pt idx="102">
                  <c:v>78.98</c:v>
                </c:pt>
                <c:pt idx="103">
                  <c:v>78.53</c:v>
                </c:pt>
                <c:pt idx="104">
                  <c:v>78.04</c:v>
                </c:pt>
                <c:pt idx="105">
                  <c:v>77.6</c:v>
                </c:pt>
                <c:pt idx="106">
                  <c:v>77.28</c:v>
                </c:pt>
                <c:pt idx="107">
                  <c:v>77.11</c:v>
                </c:pt>
                <c:pt idx="108">
                  <c:v>76.94</c:v>
                </c:pt>
                <c:pt idx="109">
                  <c:v>76.65</c:v>
                </c:pt>
                <c:pt idx="110">
                  <c:v>76.28</c:v>
                </c:pt>
                <c:pt idx="111">
                  <c:v>76.0</c:v>
                </c:pt>
                <c:pt idx="112">
                  <c:v>75.87</c:v>
                </c:pt>
                <c:pt idx="113">
                  <c:v>75.85</c:v>
                </c:pt>
                <c:pt idx="114">
                  <c:v>75.8</c:v>
                </c:pt>
                <c:pt idx="115">
                  <c:v>75.69</c:v>
                </c:pt>
                <c:pt idx="116">
                  <c:v>75.47</c:v>
                </c:pt>
                <c:pt idx="117">
                  <c:v>75.15</c:v>
                </c:pt>
                <c:pt idx="118">
                  <c:v>74.76</c:v>
                </c:pt>
                <c:pt idx="119">
                  <c:v>74.4</c:v>
                </c:pt>
                <c:pt idx="120">
                  <c:v>74.16999999999998</c:v>
                </c:pt>
                <c:pt idx="121">
                  <c:v>74.11</c:v>
                </c:pt>
                <c:pt idx="122">
                  <c:v>74.34</c:v>
                </c:pt>
                <c:pt idx="123">
                  <c:v>74.8</c:v>
                </c:pt>
                <c:pt idx="124">
                  <c:v>75.41</c:v>
                </c:pt>
                <c:pt idx="125">
                  <c:v>75.97</c:v>
                </c:pt>
                <c:pt idx="126">
                  <c:v>76.42</c:v>
                </c:pt>
                <c:pt idx="127">
                  <c:v>76.79</c:v>
                </c:pt>
                <c:pt idx="128">
                  <c:v>77.13</c:v>
                </c:pt>
                <c:pt idx="129">
                  <c:v>77.48</c:v>
                </c:pt>
                <c:pt idx="130">
                  <c:v>77.9</c:v>
                </c:pt>
                <c:pt idx="131">
                  <c:v>78.38</c:v>
                </c:pt>
                <c:pt idx="132">
                  <c:v>78.97</c:v>
                </c:pt>
                <c:pt idx="133">
                  <c:v>79.62</c:v>
                </c:pt>
                <c:pt idx="134">
                  <c:v>80.43</c:v>
                </c:pt>
                <c:pt idx="135">
                  <c:v>81.28</c:v>
                </c:pt>
                <c:pt idx="136">
                  <c:v>82.13</c:v>
                </c:pt>
                <c:pt idx="137">
                  <c:v>82.89</c:v>
                </c:pt>
                <c:pt idx="138">
                  <c:v>83.6</c:v>
                </c:pt>
                <c:pt idx="139">
                  <c:v>84.33</c:v>
                </c:pt>
                <c:pt idx="140">
                  <c:v>85.05</c:v>
                </c:pt>
                <c:pt idx="141">
                  <c:v>85.71</c:v>
                </c:pt>
                <c:pt idx="142">
                  <c:v>86.3</c:v>
                </c:pt>
                <c:pt idx="143">
                  <c:v>86.83</c:v>
                </c:pt>
                <c:pt idx="144">
                  <c:v>87.34</c:v>
                </c:pt>
                <c:pt idx="145">
                  <c:v>87.89</c:v>
                </c:pt>
                <c:pt idx="146">
                  <c:v>88.28</c:v>
                </c:pt>
                <c:pt idx="147">
                  <c:v>88.54</c:v>
                </c:pt>
                <c:pt idx="148">
                  <c:v>88.64</c:v>
                </c:pt>
                <c:pt idx="149">
                  <c:v>88.77</c:v>
                </c:pt>
                <c:pt idx="150">
                  <c:v>88.94</c:v>
                </c:pt>
                <c:pt idx="151">
                  <c:v>89.17999999999999</c:v>
                </c:pt>
                <c:pt idx="152">
                  <c:v>89.5</c:v>
                </c:pt>
                <c:pt idx="153">
                  <c:v>89.9</c:v>
                </c:pt>
                <c:pt idx="154">
                  <c:v>90.33</c:v>
                </c:pt>
                <c:pt idx="155">
                  <c:v>90.78</c:v>
                </c:pt>
                <c:pt idx="156">
                  <c:v>91.19</c:v>
                </c:pt>
                <c:pt idx="157">
                  <c:v>91.64</c:v>
                </c:pt>
                <c:pt idx="158">
                  <c:v>91.98</c:v>
                </c:pt>
                <c:pt idx="159">
                  <c:v>92.27</c:v>
                </c:pt>
                <c:pt idx="160">
                  <c:v>92.45</c:v>
                </c:pt>
                <c:pt idx="161">
                  <c:v>92.66999999999998</c:v>
                </c:pt>
                <c:pt idx="162">
                  <c:v>92.92</c:v>
                </c:pt>
                <c:pt idx="163">
                  <c:v>93.23</c:v>
                </c:pt>
                <c:pt idx="164">
                  <c:v>93.65</c:v>
                </c:pt>
                <c:pt idx="165">
                  <c:v>94.17999999999999</c:v>
                </c:pt>
                <c:pt idx="166">
                  <c:v>94.78</c:v>
                </c:pt>
                <c:pt idx="167">
                  <c:v>95.38</c:v>
                </c:pt>
                <c:pt idx="168">
                  <c:v>95.91</c:v>
                </c:pt>
                <c:pt idx="169">
                  <c:v>96.42</c:v>
                </c:pt>
                <c:pt idx="170">
                  <c:v>96.73</c:v>
                </c:pt>
                <c:pt idx="171">
                  <c:v>96.98</c:v>
                </c:pt>
                <c:pt idx="172">
                  <c:v>97.12</c:v>
                </c:pt>
                <c:pt idx="173">
                  <c:v>97.33</c:v>
                </c:pt>
                <c:pt idx="174">
                  <c:v>97.57</c:v>
                </c:pt>
                <c:pt idx="175">
                  <c:v>97.92</c:v>
                </c:pt>
                <c:pt idx="176">
                  <c:v>98.43</c:v>
                </c:pt>
                <c:pt idx="177">
                  <c:v>99.1</c:v>
                </c:pt>
                <c:pt idx="178">
                  <c:v>99.83</c:v>
                </c:pt>
                <c:pt idx="179">
                  <c:v>100.59</c:v>
                </c:pt>
                <c:pt idx="180">
                  <c:v>101.31</c:v>
                </c:pt>
              </c:numCache>
            </c:numRef>
          </c:val>
        </c:ser>
        <c:dLbls>
          <c:showLegendKey val="0"/>
          <c:showVal val="0"/>
          <c:showCatName val="0"/>
          <c:showSerName val="0"/>
          <c:showPercent val="0"/>
          <c:showBubbleSize val="0"/>
        </c:dLbls>
        <c:gapWidth val="150"/>
        <c:axId val="2122283552"/>
        <c:axId val="2121300128"/>
      </c:barChart>
      <c:lineChart>
        <c:grouping val="standard"/>
        <c:varyColors val="0"/>
        <c:ser>
          <c:idx val="0"/>
          <c:order val="1"/>
          <c:tx>
            <c:strRef>
              <c:f>Sheet1!$C$1</c:f>
              <c:strCache>
                <c:ptCount val="1"/>
                <c:pt idx="0">
                  <c:v>REO Share</c:v>
                </c:pt>
              </c:strCache>
            </c:strRef>
          </c:tx>
          <c:spPr>
            <a:ln w="38100">
              <a:solidFill>
                <a:srgbClr val="F58025"/>
              </a:solidFill>
            </a:ln>
          </c:spPr>
          <c:marker>
            <c:symbol val="none"/>
          </c:marker>
          <c:cat>
            <c:strRef>
              <c:f>Sheet1!$A$2:$A$182</c:f>
              <c:strCache>
                <c:ptCount val="181"/>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strCache>
            </c:strRef>
          </c:cat>
          <c:val>
            <c:numRef>
              <c:f>Sheet1!$C$2:$C$182</c:f>
              <c:numCache>
                <c:formatCode>General</c:formatCode>
                <c:ptCount val="181"/>
                <c:pt idx="0">
                  <c:v>2.960769549672085</c:v>
                </c:pt>
                <c:pt idx="1">
                  <c:v>3.056217307956752</c:v>
                </c:pt>
                <c:pt idx="2">
                  <c:v>3.127131616703026</c:v>
                </c:pt>
                <c:pt idx="3">
                  <c:v>3.210770065318785</c:v>
                </c:pt>
                <c:pt idx="4">
                  <c:v>3.118318644430605</c:v>
                </c:pt>
                <c:pt idx="5">
                  <c:v>3.144377780077204</c:v>
                </c:pt>
                <c:pt idx="6">
                  <c:v>3.34764528016388</c:v>
                </c:pt>
                <c:pt idx="7">
                  <c:v>3.426095690884597</c:v>
                </c:pt>
                <c:pt idx="8">
                  <c:v>3.526433269334104</c:v>
                </c:pt>
                <c:pt idx="9">
                  <c:v>3.424490582347716</c:v>
                </c:pt>
                <c:pt idx="10">
                  <c:v>3.489885297263185</c:v>
                </c:pt>
                <c:pt idx="11">
                  <c:v>3.342623215247118</c:v>
                </c:pt>
                <c:pt idx="12">
                  <c:v>3.490396285127172</c:v>
                </c:pt>
                <c:pt idx="13">
                  <c:v>3.413809465894328</c:v>
                </c:pt>
                <c:pt idx="14">
                  <c:v>3.536865714129397</c:v>
                </c:pt>
                <c:pt idx="15">
                  <c:v>3.497479249327729</c:v>
                </c:pt>
                <c:pt idx="16">
                  <c:v>3.485553402587124</c:v>
                </c:pt>
                <c:pt idx="17">
                  <c:v>3.451860804508639</c:v>
                </c:pt>
                <c:pt idx="18">
                  <c:v>3.280979371849879</c:v>
                </c:pt>
                <c:pt idx="19">
                  <c:v>3.263453594142526</c:v>
                </c:pt>
                <c:pt idx="20">
                  <c:v>3.225472272438347</c:v>
                </c:pt>
                <c:pt idx="21">
                  <c:v>3.269569851117708</c:v>
                </c:pt>
                <c:pt idx="22">
                  <c:v>3.455375009740468</c:v>
                </c:pt>
                <c:pt idx="23">
                  <c:v>3.33937170153626</c:v>
                </c:pt>
                <c:pt idx="24">
                  <c:v>3.215227447069715</c:v>
                </c:pt>
                <c:pt idx="25">
                  <c:v>3.337832833057496</c:v>
                </c:pt>
                <c:pt idx="26">
                  <c:v>3.325516393398331</c:v>
                </c:pt>
                <c:pt idx="27">
                  <c:v>3.297867350334952</c:v>
                </c:pt>
                <c:pt idx="28">
                  <c:v>3.20351456907255</c:v>
                </c:pt>
                <c:pt idx="29">
                  <c:v>3.222503514041113</c:v>
                </c:pt>
                <c:pt idx="30">
                  <c:v>3.319858093636226</c:v>
                </c:pt>
                <c:pt idx="31">
                  <c:v>3.447883874475255</c:v>
                </c:pt>
                <c:pt idx="32">
                  <c:v>3.538563172283499</c:v>
                </c:pt>
                <c:pt idx="33">
                  <c:v>3.512129797880824</c:v>
                </c:pt>
                <c:pt idx="34">
                  <c:v>3.550476409181108</c:v>
                </c:pt>
                <c:pt idx="35">
                  <c:v>3.518290678694982</c:v>
                </c:pt>
                <c:pt idx="36">
                  <c:v>3.20034146234036</c:v>
                </c:pt>
                <c:pt idx="37">
                  <c:v>3.217133631136703</c:v>
                </c:pt>
                <c:pt idx="38">
                  <c:v>3.151983223390687</c:v>
                </c:pt>
                <c:pt idx="39">
                  <c:v>3.105919520440554</c:v>
                </c:pt>
                <c:pt idx="40">
                  <c:v>4.193785623358679</c:v>
                </c:pt>
                <c:pt idx="41">
                  <c:v>3.527343032417376</c:v>
                </c:pt>
                <c:pt idx="42">
                  <c:v>3.114222121708387</c:v>
                </c:pt>
                <c:pt idx="43">
                  <c:v>3.107492414330847</c:v>
                </c:pt>
                <c:pt idx="44">
                  <c:v>3.140608489448357</c:v>
                </c:pt>
                <c:pt idx="45">
                  <c:v>3.157236084656508</c:v>
                </c:pt>
                <c:pt idx="46">
                  <c:v>3.227124370004424</c:v>
                </c:pt>
                <c:pt idx="47">
                  <c:v>3.284739347270142</c:v>
                </c:pt>
                <c:pt idx="48">
                  <c:v>3.722689229550098</c:v>
                </c:pt>
                <c:pt idx="49">
                  <c:v>3.833535051163526</c:v>
                </c:pt>
                <c:pt idx="50">
                  <c:v>3.846405891474563</c:v>
                </c:pt>
                <c:pt idx="51">
                  <c:v>4.030891277946889</c:v>
                </c:pt>
                <c:pt idx="52">
                  <c:v>4.144326055036657</c:v>
                </c:pt>
                <c:pt idx="53">
                  <c:v>4.304959082996945</c:v>
                </c:pt>
                <c:pt idx="54">
                  <c:v>4.529084833806375</c:v>
                </c:pt>
                <c:pt idx="55">
                  <c:v>4.918285368223295</c:v>
                </c:pt>
                <c:pt idx="56">
                  <c:v>4.966602679258195</c:v>
                </c:pt>
                <c:pt idx="57">
                  <c:v>5.219976671477808</c:v>
                </c:pt>
                <c:pt idx="58">
                  <c:v>5.660758075189152</c:v>
                </c:pt>
                <c:pt idx="59">
                  <c:v>5.723203203331624</c:v>
                </c:pt>
                <c:pt idx="60">
                  <c:v>6.116487316508757</c:v>
                </c:pt>
                <c:pt idx="61">
                  <c:v>6.328597305622612</c:v>
                </c:pt>
                <c:pt idx="62">
                  <c:v>6.722543730479501</c:v>
                </c:pt>
                <c:pt idx="63">
                  <c:v>6.894571380865956</c:v>
                </c:pt>
                <c:pt idx="64">
                  <c:v>7.329499678588816</c:v>
                </c:pt>
                <c:pt idx="65">
                  <c:v>7.547034683416939</c:v>
                </c:pt>
                <c:pt idx="66">
                  <c:v>8.170289239924898</c:v>
                </c:pt>
                <c:pt idx="67">
                  <c:v>8.724336475343985</c:v>
                </c:pt>
                <c:pt idx="68">
                  <c:v>9.763085119070451</c:v>
                </c:pt>
                <c:pt idx="69">
                  <c:v>10.61032917316603</c:v>
                </c:pt>
                <c:pt idx="70">
                  <c:v>11.91198569708819</c:v>
                </c:pt>
                <c:pt idx="71">
                  <c:v>13.36675363492197</c:v>
                </c:pt>
                <c:pt idx="72">
                  <c:v>14.73322976115536</c:v>
                </c:pt>
                <c:pt idx="73">
                  <c:v>16.03464826570444</c:v>
                </c:pt>
                <c:pt idx="74">
                  <c:v>17.38782027064623</c:v>
                </c:pt>
                <c:pt idx="75">
                  <c:v>19.16842434340244</c:v>
                </c:pt>
                <c:pt idx="76">
                  <c:v>20.42540785313788</c:v>
                </c:pt>
                <c:pt idx="77">
                  <c:v>22.17935185669655</c:v>
                </c:pt>
                <c:pt idx="78">
                  <c:v>24.14398816743138</c:v>
                </c:pt>
                <c:pt idx="79">
                  <c:v>25.0304538337077</c:v>
                </c:pt>
                <c:pt idx="80">
                  <c:v>26.71242015103493</c:v>
                </c:pt>
                <c:pt idx="81">
                  <c:v>28.50473844440745</c:v>
                </c:pt>
                <c:pt idx="82">
                  <c:v>31.50229327903034</c:v>
                </c:pt>
                <c:pt idx="83">
                  <c:v>31.1197418827806</c:v>
                </c:pt>
                <c:pt idx="84">
                  <c:v>31.73186680442441</c:v>
                </c:pt>
                <c:pt idx="85">
                  <c:v>31.46250514021825</c:v>
                </c:pt>
                <c:pt idx="86">
                  <c:v>32.09561740660043</c:v>
                </c:pt>
                <c:pt idx="87">
                  <c:v>32.3559779173849</c:v>
                </c:pt>
                <c:pt idx="88">
                  <c:v>31.64511839770683</c:v>
                </c:pt>
                <c:pt idx="89">
                  <c:v>30.68238066080204</c:v>
                </c:pt>
                <c:pt idx="90">
                  <c:v>30.02313105621423</c:v>
                </c:pt>
                <c:pt idx="91">
                  <c:v>29.10892885534733</c:v>
                </c:pt>
                <c:pt idx="92">
                  <c:v>28.71832629711759</c:v>
                </c:pt>
                <c:pt idx="93">
                  <c:v>26.8562908539833</c:v>
                </c:pt>
                <c:pt idx="94">
                  <c:v>26.27043461196212</c:v>
                </c:pt>
                <c:pt idx="95">
                  <c:v>27.74708191672552</c:v>
                </c:pt>
                <c:pt idx="96">
                  <c:v>28.25704466294579</c:v>
                </c:pt>
                <c:pt idx="97">
                  <c:v>27.72486769646238</c:v>
                </c:pt>
                <c:pt idx="98">
                  <c:v>27.6163578159704</c:v>
                </c:pt>
                <c:pt idx="99">
                  <c:v>26.39391259532323</c:v>
                </c:pt>
                <c:pt idx="100">
                  <c:v>27.78868617726394</c:v>
                </c:pt>
                <c:pt idx="101">
                  <c:v>28.95720636549161</c:v>
                </c:pt>
                <c:pt idx="102">
                  <c:v>33.09439617415606</c:v>
                </c:pt>
                <c:pt idx="103">
                  <c:v>32.20719282884213</c:v>
                </c:pt>
                <c:pt idx="104">
                  <c:v>31.47312552730174</c:v>
                </c:pt>
                <c:pt idx="105">
                  <c:v>29.47044266169047</c:v>
                </c:pt>
                <c:pt idx="106">
                  <c:v>30.62298571954666</c:v>
                </c:pt>
                <c:pt idx="107">
                  <c:v>29.79943277441043</c:v>
                </c:pt>
                <c:pt idx="108">
                  <c:v>30.21523568832902</c:v>
                </c:pt>
                <c:pt idx="109">
                  <c:v>30.36870075747774</c:v>
                </c:pt>
                <c:pt idx="110">
                  <c:v>31.14233721296547</c:v>
                </c:pt>
                <c:pt idx="111">
                  <c:v>29.77282336195891</c:v>
                </c:pt>
                <c:pt idx="112">
                  <c:v>30.4647818941478</c:v>
                </c:pt>
                <c:pt idx="113">
                  <c:v>30.00836684718912</c:v>
                </c:pt>
                <c:pt idx="114">
                  <c:v>29.43042313045549</c:v>
                </c:pt>
                <c:pt idx="115">
                  <c:v>28.78967477610034</c:v>
                </c:pt>
                <c:pt idx="116">
                  <c:v>27.68485330195261</c:v>
                </c:pt>
                <c:pt idx="117">
                  <c:v>27.81454895885868</c:v>
                </c:pt>
                <c:pt idx="118">
                  <c:v>27.84580162315833</c:v>
                </c:pt>
                <c:pt idx="119">
                  <c:v>26.84587482113736</c:v>
                </c:pt>
                <c:pt idx="120">
                  <c:v>26.56883187148106</c:v>
                </c:pt>
                <c:pt idx="121">
                  <c:v>25.90866128337167</c:v>
                </c:pt>
                <c:pt idx="122">
                  <c:v>25.66152177066175</c:v>
                </c:pt>
                <c:pt idx="123">
                  <c:v>25.14916612169784</c:v>
                </c:pt>
                <c:pt idx="124">
                  <c:v>25.69090476614224</c:v>
                </c:pt>
                <c:pt idx="125">
                  <c:v>25.85085951690235</c:v>
                </c:pt>
                <c:pt idx="126">
                  <c:v>25.83719226351337</c:v>
                </c:pt>
                <c:pt idx="127">
                  <c:v>24.67251665670559</c:v>
                </c:pt>
                <c:pt idx="128">
                  <c:v>24.38691482173344</c:v>
                </c:pt>
                <c:pt idx="129">
                  <c:v>24.13499725496161</c:v>
                </c:pt>
                <c:pt idx="130">
                  <c:v>24.34871114145482</c:v>
                </c:pt>
                <c:pt idx="131">
                  <c:v>22.86729475294974</c:v>
                </c:pt>
                <c:pt idx="132">
                  <c:v>22.62641669750518</c:v>
                </c:pt>
                <c:pt idx="133">
                  <c:v>21.77044245256883</c:v>
                </c:pt>
                <c:pt idx="134">
                  <c:v>20.98863629193371</c:v>
                </c:pt>
                <c:pt idx="135">
                  <c:v>20.62979504872837</c:v>
                </c:pt>
                <c:pt idx="136">
                  <c:v>19.93465681836553</c:v>
                </c:pt>
                <c:pt idx="137">
                  <c:v>19.82345058108543</c:v>
                </c:pt>
                <c:pt idx="138">
                  <c:v>19.30833315199684</c:v>
                </c:pt>
                <c:pt idx="139">
                  <c:v>18.49231368989833</c:v>
                </c:pt>
                <c:pt idx="140">
                  <c:v>17.8398097133526</c:v>
                </c:pt>
                <c:pt idx="141">
                  <c:v>17.75866653722408</c:v>
                </c:pt>
                <c:pt idx="142">
                  <c:v>18.15417950782939</c:v>
                </c:pt>
                <c:pt idx="143">
                  <c:v>16.95554298972668</c:v>
                </c:pt>
                <c:pt idx="144">
                  <c:v>16.60763902696144</c:v>
                </c:pt>
                <c:pt idx="145">
                  <c:v>16.12897236411993</c:v>
                </c:pt>
                <c:pt idx="146">
                  <c:v>15.95601567419264</c:v>
                </c:pt>
                <c:pt idx="147">
                  <c:v>15.62170106481415</c:v>
                </c:pt>
                <c:pt idx="148">
                  <c:v>15.02369688497398</c:v>
                </c:pt>
                <c:pt idx="149">
                  <c:v>14.93182057259749</c:v>
                </c:pt>
                <c:pt idx="150">
                  <c:v>14.55998088879593</c:v>
                </c:pt>
                <c:pt idx="151">
                  <c:v>14.52817707653948</c:v>
                </c:pt>
                <c:pt idx="152">
                  <c:v>14.49243322544207</c:v>
                </c:pt>
                <c:pt idx="153">
                  <c:v>14.04770057170292</c:v>
                </c:pt>
                <c:pt idx="154">
                  <c:v>14.87218506657323</c:v>
                </c:pt>
                <c:pt idx="155">
                  <c:v>14.21731005986254</c:v>
                </c:pt>
                <c:pt idx="156">
                  <c:v>14.05190167508361</c:v>
                </c:pt>
                <c:pt idx="157">
                  <c:v>13.62023111327582</c:v>
                </c:pt>
                <c:pt idx="158">
                  <c:v>13.25420694500119</c:v>
                </c:pt>
                <c:pt idx="159">
                  <c:v>13.13710009668083</c:v>
                </c:pt>
                <c:pt idx="160">
                  <c:v>12.42367574994395</c:v>
                </c:pt>
                <c:pt idx="161">
                  <c:v>12.74616226627814</c:v>
                </c:pt>
                <c:pt idx="162">
                  <c:v>12.48414734984723</c:v>
                </c:pt>
                <c:pt idx="163">
                  <c:v>12.79627892072184</c:v>
                </c:pt>
                <c:pt idx="164">
                  <c:v>12.26331872541478</c:v>
                </c:pt>
                <c:pt idx="165">
                  <c:v>12.24479758192858</c:v>
                </c:pt>
                <c:pt idx="166">
                  <c:v>12.87009645107025</c:v>
                </c:pt>
                <c:pt idx="167">
                  <c:v>11.76158861631076</c:v>
                </c:pt>
                <c:pt idx="168">
                  <c:v>11.64297107162509</c:v>
                </c:pt>
                <c:pt idx="169">
                  <c:v>11.69763876258317</c:v>
                </c:pt>
                <c:pt idx="170">
                  <c:v>11.4055775116653</c:v>
                </c:pt>
                <c:pt idx="171">
                  <c:v>10.83660119320793</c:v>
                </c:pt>
                <c:pt idx="172">
                  <c:v>10.57753508990354</c:v>
                </c:pt>
                <c:pt idx="173">
                  <c:v>10.53503083741095</c:v>
                </c:pt>
                <c:pt idx="174">
                  <c:v>10.27062610155657</c:v>
                </c:pt>
                <c:pt idx="175">
                  <c:v>10.44764668375107</c:v>
                </c:pt>
                <c:pt idx="176">
                  <c:v>9.81957863422109</c:v>
                </c:pt>
                <c:pt idx="177">
                  <c:v>9.49751881260192</c:v>
                </c:pt>
                <c:pt idx="178">
                  <c:v>9.198176456116077</c:v>
                </c:pt>
                <c:pt idx="179">
                  <c:v>8.848124795595126</c:v>
                </c:pt>
                <c:pt idx="180">
                  <c:v>6.899821013708333</c:v>
                </c:pt>
              </c:numCache>
            </c:numRef>
          </c:val>
          <c:smooth val="0"/>
        </c:ser>
        <c:dLbls>
          <c:showLegendKey val="0"/>
          <c:showVal val="0"/>
          <c:showCatName val="0"/>
          <c:showSerName val="0"/>
          <c:showPercent val="0"/>
          <c:showBubbleSize val="0"/>
        </c:dLbls>
        <c:marker val="1"/>
        <c:smooth val="0"/>
        <c:axId val="-2138913088"/>
        <c:axId val="2121289520"/>
      </c:lineChart>
      <c:catAx>
        <c:axId val="2122283552"/>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193" b="1" i="0" u="none" strike="noStrike" baseline="0">
                <a:solidFill>
                  <a:schemeClr val="tx1"/>
                </a:solidFill>
                <a:latin typeface="Verdana"/>
                <a:ea typeface="Verdana"/>
                <a:cs typeface="Verdana"/>
              </a:defRPr>
            </a:pPr>
            <a:endParaRPr lang="en-US"/>
          </a:p>
        </c:txPr>
        <c:crossAx val="2121300128"/>
        <c:crossesAt val="0.0"/>
        <c:auto val="1"/>
        <c:lblAlgn val="ctr"/>
        <c:lblOffset val="100"/>
        <c:tickLblSkip val="12"/>
        <c:tickMarkSkip val="1"/>
        <c:noMultiLvlLbl val="0"/>
      </c:catAx>
      <c:valAx>
        <c:axId val="2121300128"/>
        <c:scaling>
          <c:orientation val="minMax"/>
          <c:max val="110.0"/>
          <c:min val="60.0"/>
        </c:scaling>
        <c:delete val="0"/>
        <c:axPos val="l"/>
        <c:majorGridlines>
          <c:spPr>
            <a:ln>
              <a:solidFill>
                <a:schemeClr val="bg1"/>
              </a:solidFill>
            </a:ln>
          </c:spPr>
        </c:majorGridlines>
        <c:numFmt formatCode="0" sourceLinked="0"/>
        <c:majorTickMark val="out"/>
        <c:minorTickMark val="none"/>
        <c:tickLblPos val="low"/>
        <c:spPr>
          <a:ln w="3150">
            <a:solidFill>
              <a:schemeClr val="tx1"/>
            </a:solidFill>
            <a:prstDash val="solid"/>
          </a:ln>
        </c:spPr>
        <c:txPr>
          <a:bodyPr rot="0" vert="horz"/>
          <a:lstStyle/>
          <a:p>
            <a:pPr>
              <a:defRPr sz="1389" b="1" i="0" u="none" strike="noStrike" baseline="0">
                <a:solidFill>
                  <a:schemeClr val="tx1"/>
                </a:solidFill>
                <a:latin typeface="Verdana"/>
                <a:ea typeface="Verdana"/>
                <a:cs typeface="Verdana"/>
              </a:defRPr>
            </a:pPr>
            <a:endParaRPr lang="en-US"/>
          </a:p>
        </c:txPr>
        <c:crossAx val="2122283552"/>
        <c:crosses val="autoZero"/>
        <c:crossBetween val="between"/>
        <c:majorUnit val="10.0"/>
      </c:valAx>
      <c:valAx>
        <c:axId val="2121289520"/>
        <c:scaling>
          <c:orientation val="maxMin"/>
          <c:max val="35.0"/>
          <c:min val="0.0"/>
        </c:scaling>
        <c:delete val="0"/>
        <c:axPos val="r"/>
        <c:numFmt formatCode="#,##0" sourceLinked="0"/>
        <c:majorTickMark val="out"/>
        <c:minorTickMark val="none"/>
        <c:tickLblPos val="nextTo"/>
        <c:spPr>
          <a:ln>
            <a:solidFill>
              <a:srgbClr val="000000"/>
            </a:solidFill>
          </a:ln>
        </c:spPr>
        <c:txPr>
          <a:bodyPr/>
          <a:lstStyle/>
          <a:p>
            <a:pPr>
              <a:defRPr sz="1389" baseline="0"/>
            </a:pPr>
            <a:endParaRPr lang="en-US"/>
          </a:p>
        </c:txPr>
        <c:crossAx val="-2138913088"/>
        <c:crosses val="max"/>
        <c:crossBetween val="between"/>
        <c:majorUnit val="5.0"/>
      </c:valAx>
      <c:catAx>
        <c:axId val="-2138913088"/>
        <c:scaling>
          <c:orientation val="minMax"/>
        </c:scaling>
        <c:delete val="1"/>
        <c:axPos val="t"/>
        <c:numFmt formatCode="General" sourceLinked="1"/>
        <c:majorTickMark val="out"/>
        <c:minorTickMark val="none"/>
        <c:tickLblPos val="none"/>
        <c:crossAx val="2121289520"/>
        <c:crosses val="autoZero"/>
        <c:auto val="1"/>
        <c:lblAlgn val="ctr"/>
        <c:lblOffset val="100"/>
        <c:noMultiLvlLbl val="0"/>
      </c:catAx>
      <c:spPr>
        <a:noFill/>
        <a:ln w="12599">
          <a:solidFill>
            <a:schemeClr val="tx1"/>
          </a:solidFill>
          <a:prstDash val="solid"/>
        </a:ln>
      </c:spPr>
    </c:plotArea>
    <c:plotVisOnly val="1"/>
    <c:dispBlanksAs val="gap"/>
    <c:showDLblsOverMax val="0"/>
  </c:chart>
  <c:spPr>
    <a:noFill/>
    <a:ln>
      <a:noFill/>
    </a:ln>
  </c:spPr>
  <c:txPr>
    <a:bodyPr/>
    <a:lstStyle/>
    <a:p>
      <a:pPr>
        <a:defRPr sz="1786"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45384035079447"/>
          <c:y val="0.0296319402382404"/>
          <c:w val="0.942780305530671"/>
          <c:h val="0.897678844924981"/>
        </c:manualLayout>
      </c:layout>
      <c:lineChart>
        <c:grouping val="standard"/>
        <c:varyColors val="0"/>
        <c:ser>
          <c:idx val="2"/>
          <c:order val="0"/>
          <c:tx>
            <c:strRef>
              <c:f>Sheet1!$B$21</c:f>
              <c:strCache>
                <c:ptCount val="1"/>
                <c:pt idx="0">
                  <c:v>Income: Disposable Personal, (Bil. $, SAAR) for United States</c:v>
                </c:pt>
              </c:strCache>
            </c:strRef>
          </c:tx>
          <c:spPr>
            <a:ln w="38100">
              <a:solidFill>
                <a:srgbClr val="0069AA"/>
              </a:solidFill>
              <a:prstDash val="solid"/>
            </a:ln>
          </c:spPr>
          <c:marker>
            <c:symbol val="none"/>
          </c:marker>
          <c:cat>
            <c:strRef>
              <c:f>Sheet1!$A$22:$A$48</c:f>
              <c:strCache>
                <c:ptCount val="25"/>
                <c:pt idx="0">
                  <c:v>J'15</c:v>
                </c:pt>
                <c:pt idx="3">
                  <c:v>A</c:v>
                </c:pt>
                <c:pt idx="6">
                  <c:v>J</c:v>
                </c:pt>
                <c:pt idx="9">
                  <c:v>O</c:v>
                </c:pt>
                <c:pt idx="12">
                  <c:v>J'16</c:v>
                </c:pt>
                <c:pt idx="15">
                  <c:v>A</c:v>
                </c:pt>
                <c:pt idx="18">
                  <c:v>J</c:v>
                </c:pt>
                <c:pt idx="21">
                  <c:v>O</c:v>
                </c:pt>
                <c:pt idx="24">
                  <c:v>J'17</c:v>
                </c:pt>
              </c:strCache>
            </c:strRef>
          </c:cat>
          <c:val>
            <c:numRef>
              <c:f>Sheet1!$B$22:$B$48</c:f>
              <c:numCache>
                <c:formatCode>General</c:formatCode>
                <c:ptCount val="27"/>
                <c:pt idx="0">
                  <c:v>3.71</c:v>
                </c:pt>
                <c:pt idx="1">
                  <c:v>3.71</c:v>
                </c:pt>
                <c:pt idx="2">
                  <c:v>3.77</c:v>
                </c:pt>
                <c:pt idx="3">
                  <c:v>3.67</c:v>
                </c:pt>
                <c:pt idx="4">
                  <c:v>3.84</c:v>
                </c:pt>
                <c:pt idx="5">
                  <c:v>3.98</c:v>
                </c:pt>
                <c:pt idx="6">
                  <c:v>4.05</c:v>
                </c:pt>
                <c:pt idx="7">
                  <c:v>3.91</c:v>
                </c:pt>
                <c:pt idx="8">
                  <c:v>3.89</c:v>
                </c:pt>
                <c:pt idx="9">
                  <c:v>3.8</c:v>
                </c:pt>
                <c:pt idx="10">
                  <c:v>3.94</c:v>
                </c:pt>
                <c:pt idx="11">
                  <c:v>3.96</c:v>
                </c:pt>
                <c:pt idx="12">
                  <c:v>3.87</c:v>
                </c:pt>
                <c:pt idx="13">
                  <c:v>3.66</c:v>
                </c:pt>
                <c:pt idx="14">
                  <c:v>3.69</c:v>
                </c:pt>
                <c:pt idx="15">
                  <c:v>3.61</c:v>
                </c:pt>
                <c:pt idx="16">
                  <c:v>3.6</c:v>
                </c:pt>
                <c:pt idx="17">
                  <c:v>3.57</c:v>
                </c:pt>
                <c:pt idx="18">
                  <c:v>3.44</c:v>
                </c:pt>
                <c:pt idx="19">
                  <c:v>3.44</c:v>
                </c:pt>
                <c:pt idx="20">
                  <c:v>3.46</c:v>
                </c:pt>
                <c:pt idx="21">
                  <c:v>3.47</c:v>
                </c:pt>
                <c:pt idx="22">
                  <c:v>3.77</c:v>
                </c:pt>
                <c:pt idx="23">
                  <c:v>4.2</c:v>
                </c:pt>
                <c:pt idx="24">
                  <c:v>4.149999999999999</c:v>
                </c:pt>
                <c:pt idx="25">
                  <c:v>4.17</c:v>
                </c:pt>
                <c:pt idx="26">
                  <c:v>4.2</c:v>
                </c:pt>
              </c:numCache>
            </c:numRef>
          </c:val>
          <c:smooth val="0"/>
        </c:ser>
        <c:dLbls>
          <c:showLegendKey val="0"/>
          <c:showVal val="0"/>
          <c:showCatName val="0"/>
          <c:showSerName val="0"/>
          <c:showPercent val="0"/>
          <c:showBubbleSize val="0"/>
        </c:dLbls>
        <c:smooth val="0"/>
        <c:axId val="2097163856"/>
        <c:axId val="-2118826224"/>
      </c:lineChart>
      <c:catAx>
        <c:axId val="2097163856"/>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138" b="1" i="0" u="none" strike="noStrike" baseline="0">
                <a:solidFill>
                  <a:schemeClr val="tx1"/>
                </a:solidFill>
                <a:latin typeface="Verdana"/>
                <a:ea typeface="Verdana"/>
                <a:cs typeface="Verdana"/>
              </a:defRPr>
            </a:pPr>
            <a:endParaRPr lang="en-US"/>
          </a:p>
        </c:txPr>
        <c:crossAx val="-2118826224"/>
        <c:crossesAt val="0.0"/>
        <c:auto val="1"/>
        <c:lblAlgn val="ctr"/>
        <c:lblOffset val="100"/>
        <c:tickLblSkip val="3"/>
        <c:tickMarkSkip val="1"/>
        <c:noMultiLvlLbl val="0"/>
      </c:catAx>
      <c:valAx>
        <c:axId val="-2118826224"/>
        <c:scaling>
          <c:orientation val="minMax"/>
          <c:max val="4.4"/>
          <c:min val="3.4"/>
        </c:scaling>
        <c:delete val="0"/>
        <c:axPos val="l"/>
        <c:majorGridlines/>
        <c:numFmt formatCode="#,##0.0" sourceLinked="0"/>
        <c:majorTickMark val="out"/>
        <c:minorTickMark val="none"/>
        <c:tickLblPos val="low"/>
        <c:spPr>
          <a:ln w="3003">
            <a:solidFill>
              <a:schemeClr val="tx1"/>
            </a:solidFill>
            <a:prstDash val="solid"/>
          </a:ln>
        </c:spPr>
        <c:txPr>
          <a:bodyPr rot="0" vert="horz"/>
          <a:lstStyle/>
          <a:p>
            <a:pPr>
              <a:defRPr sz="1324" b="1" i="0" u="none" strike="noStrike" baseline="0">
                <a:solidFill>
                  <a:schemeClr val="tx1"/>
                </a:solidFill>
                <a:latin typeface="Verdana"/>
                <a:ea typeface="Verdana"/>
                <a:cs typeface="Verdana"/>
              </a:defRPr>
            </a:pPr>
            <a:endParaRPr lang="en-US"/>
          </a:p>
        </c:txPr>
        <c:crossAx val="2097163856"/>
        <c:crosses val="autoZero"/>
        <c:crossBetween val="between"/>
      </c:valAx>
      <c:spPr>
        <a:noFill/>
        <a:ln w="12573">
          <a:solidFill>
            <a:schemeClr val="tx1"/>
          </a:solid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82279518452638"/>
          <c:y val="0.0228851506019663"/>
          <c:w val="0.91907489030361"/>
          <c:h val="0.912728058504823"/>
        </c:manualLayout>
      </c:layout>
      <c:barChart>
        <c:barDir val="col"/>
        <c:grouping val="stacked"/>
        <c:varyColors val="0"/>
        <c:ser>
          <c:idx val="0"/>
          <c:order val="0"/>
          <c:tx>
            <c:strRef>
              <c:f>Sheet1!$B$1</c:f>
              <c:strCache>
                <c:ptCount val="1"/>
                <c:pt idx="0">
                  <c:v>Increase</c:v>
                </c:pt>
              </c:strCache>
            </c:strRef>
          </c:tx>
          <c:spPr>
            <a:solidFill>
              <a:srgbClr val="6DB33F"/>
            </a:solidFill>
            <a:ln w="25399">
              <a:noFill/>
            </a:ln>
          </c:spPr>
          <c:invertIfNegative val="0"/>
          <c:cat>
            <c:strRef>
              <c:f>Sheet1!$A$4:$A$29</c:f>
              <c:strCache>
                <c:ptCount val="25"/>
                <c:pt idx="0">
                  <c:v>'04</c:v>
                </c:pt>
                <c:pt idx="2">
                  <c:v>'05</c:v>
                </c:pt>
                <c:pt idx="4">
                  <c:v>'06</c:v>
                </c:pt>
                <c:pt idx="6">
                  <c:v>'07</c:v>
                </c:pt>
                <c:pt idx="8">
                  <c:v>'08</c:v>
                </c:pt>
                <c:pt idx="10">
                  <c:v>'09</c:v>
                </c:pt>
                <c:pt idx="12">
                  <c:v>'10</c:v>
                </c:pt>
                <c:pt idx="14">
                  <c:v>'11</c:v>
                </c:pt>
                <c:pt idx="16">
                  <c:v>'12</c:v>
                </c:pt>
                <c:pt idx="18">
                  <c:v>'13</c:v>
                </c:pt>
                <c:pt idx="20">
                  <c:v>'14</c:v>
                </c:pt>
                <c:pt idx="22">
                  <c:v>'15</c:v>
                </c:pt>
                <c:pt idx="24">
                  <c:v>'16</c:v>
                </c:pt>
              </c:strCache>
            </c:strRef>
          </c:cat>
          <c:val>
            <c:numRef>
              <c:f>Sheet1!$B$4:$B$29</c:f>
              <c:numCache>
                <c:formatCode>General</c:formatCode>
                <c:ptCount val="26"/>
                <c:pt idx="0">
                  <c:v>21.0</c:v>
                </c:pt>
                <c:pt idx="1">
                  <c:v>25.0</c:v>
                </c:pt>
                <c:pt idx="2">
                  <c:v>33.0</c:v>
                </c:pt>
                <c:pt idx="3">
                  <c:v>29.0</c:v>
                </c:pt>
                <c:pt idx="4">
                  <c:v>32.0</c:v>
                </c:pt>
                <c:pt idx="5">
                  <c:v>25.0</c:v>
                </c:pt>
                <c:pt idx="6">
                  <c:v>32.0</c:v>
                </c:pt>
                <c:pt idx="7">
                  <c:v>27.0</c:v>
                </c:pt>
                <c:pt idx="8">
                  <c:v>23.0</c:v>
                </c:pt>
                <c:pt idx="9">
                  <c:v>17.0</c:v>
                </c:pt>
                <c:pt idx="10">
                  <c:v>12.0</c:v>
                </c:pt>
                <c:pt idx="11">
                  <c:v>17.0</c:v>
                </c:pt>
                <c:pt idx="12">
                  <c:v>22.0</c:v>
                </c:pt>
                <c:pt idx="13">
                  <c:v>22.0</c:v>
                </c:pt>
                <c:pt idx="14">
                  <c:v>24.0</c:v>
                </c:pt>
                <c:pt idx="15">
                  <c:v>20.0</c:v>
                </c:pt>
                <c:pt idx="16">
                  <c:v>28.0</c:v>
                </c:pt>
                <c:pt idx="17">
                  <c:v>23.0</c:v>
                </c:pt>
                <c:pt idx="18">
                  <c:v>15.0</c:v>
                </c:pt>
                <c:pt idx="19">
                  <c:v>16.0</c:v>
                </c:pt>
                <c:pt idx="20">
                  <c:v>22.0</c:v>
                </c:pt>
                <c:pt idx="21">
                  <c:v>20.0</c:v>
                </c:pt>
                <c:pt idx="22">
                  <c:v>22.0</c:v>
                </c:pt>
                <c:pt idx="23">
                  <c:v>26.0</c:v>
                </c:pt>
                <c:pt idx="24">
                  <c:v>24.0</c:v>
                </c:pt>
                <c:pt idx="25">
                  <c:v>22.0</c:v>
                </c:pt>
              </c:numCache>
            </c:numRef>
          </c:val>
        </c:ser>
        <c:ser>
          <c:idx val="1"/>
          <c:order val="1"/>
          <c:tx>
            <c:strRef>
              <c:f>Sheet1!$C$1</c:f>
              <c:strCache>
                <c:ptCount val="1"/>
                <c:pt idx="0">
                  <c:v>Same</c:v>
                </c:pt>
              </c:strCache>
            </c:strRef>
          </c:tx>
          <c:spPr>
            <a:solidFill>
              <a:srgbClr val="0069AA"/>
            </a:solidFill>
            <a:ln w="25399">
              <a:noFill/>
            </a:ln>
          </c:spPr>
          <c:invertIfNegative val="0"/>
          <c:cat>
            <c:strRef>
              <c:f>Sheet1!$A$4:$A$29</c:f>
              <c:strCache>
                <c:ptCount val="25"/>
                <c:pt idx="0">
                  <c:v>'04</c:v>
                </c:pt>
                <c:pt idx="2">
                  <c:v>'05</c:v>
                </c:pt>
                <c:pt idx="4">
                  <c:v>'06</c:v>
                </c:pt>
                <c:pt idx="6">
                  <c:v>'07</c:v>
                </c:pt>
                <c:pt idx="8">
                  <c:v>'08</c:v>
                </c:pt>
                <c:pt idx="10">
                  <c:v>'09</c:v>
                </c:pt>
                <c:pt idx="12">
                  <c:v>'10</c:v>
                </c:pt>
                <c:pt idx="14">
                  <c:v>'11</c:v>
                </c:pt>
                <c:pt idx="16">
                  <c:v>'12</c:v>
                </c:pt>
                <c:pt idx="18">
                  <c:v>'13</c:v>
                </c:pt>
                <c:pt idx="20">
                  <c:v>'14</c:v>
                </c:pt>
                <c:pt idx="22">
                  <c:v>'15</c:v>
                </c:pt>
                <c:pt idx="24">
                  <c:v>'16</c:v>
                </c:pt>
              </c:strCache>
            </c:strRef>
          </c:cat>
          <c:val>
            <c:numRef>
              <c:f>Sheet1!$C$4:$C$29</c:f>
              <c:numCache>
                <c:formatCode>General</c:formatCode>
                <c:ptCount val="26"/>
                <c:pt idx="0">
                  <c:v>74.0</c:v>
                </c:pt>
                <c:pt idx="1">
                  <c:v>69.0</c:v>
                </c:pt>
                <c:pt idx="2">
                  <c:v>63.0</c:v>
                </c:pt>
                <c:pt idx="3">
                  <c:v>65.0</c:v>
                </c:pt>
                <c:pt idx="4">
                  <c:v>63.0</c:v>
                </c:pt>
                <c:pt idx="5">
                  <c:v>68.0</c:v>
                </c:pt>
                <c:pt idx="6">
                  <c:v>63.0</c:v>
                </c:pt>
                <c:pt idx="7">
                  <c:v>67.0</c:v>
                </c:pt>
                <c:pt idx="8">
                  <c:v>66.0</c:v>
                </c:pt>
                <c:pt idx="9">
                  <c:v>71.0</c:v>
                </c:pt>
                <c:pt idx="10">
                  <c:v>65.0</c:v>
                </c:pt>
                <c:pt idx="11">
                  <c:v>64.0</c:v>
                </c:pt>
                <c:pt idx="12">
                  <c:v>63.0</c:v>
                </c:pt>
                <c:pt idx="13">
                  <c:v>65.0</c:v>
                </c:pt>
                <c:pt idx="14">
                  <c:v>65.0</c:v>
                </c:pt>
                <c:pt idx="15">
                  <c:v>65.0</c:v>
                </c:pt>
                <c:pt idx="16">
                  <c:v>62.0</c:v>
                </c:pt>
                <c:pt idx="17">
                  <c:v>65.0</c:v>
                </c:pt>
                <c:pt idx="18">
                  <c:v>75.0</c:v>
                </c:pt>
                <c:pt idx="19">
                  <c:v>73.0</c:v>
                </c:pt>
                <c:pt idx="20">
                  <c:v>69.0</c:v>
                </c:pt>
                <c:pt idx="21">
                  <c:v>72.0</c:v>
                </c:pt>
                <c:pt idx="22">
                  <c:v>72.0</c:v>
                </c:pt>
                <c:pt idx="23">
                  <c:v>67.0</c:v>
                </c:pt>
                <c:pt idx="24">
                  <c:v>68.0</c:v>
                </c:pt>
                <c:pt idx="25">
                  <c:v>67.0</c:v>
                </c:pt>
              </c:numCache>
            </c:numRef>
          </c:val>
        </c:ser>
        <c:ser>
          <c:idx val="2"/>
          <c:order val="2"/>
          <c:tx>
            <c:strRef>
              <c:f>Sheet1!$D$1</c:f>
              <c:strCache>
                <c:ptCount val="1"/>
                <c:pt idx="0">
                  <c:v>Decrease</c:v>
                </c:pt>
              </c:strCache>
            </c:strRef>
          </c:tx>
          <c:spPr>
            <a:solidFill>
              <a:srgbClr val="F58025"/>
            </a:solidFill>
          </c:spPr>
          <c:invertIfNegative val="0"/>
          <c:cat>
            <c:strRef>
              <c:f>Sheet1!$A$4:$A$29</c:f>
              <c:strCache>
                <c:ptCount val="25"/>
                <c:pt idx="0">
                  <c:v>'04</c:v>
                </c:pt>
                <c:pt idx="2">
                  <c:v>'05</c:v>
                </c:pt>
                <c:pt idx="4">
                  <c:v>'06</c:v>
                </c:pt>
                <c:pt idx="6">
                  <c:v>'07</c:v>
                </c:pt>
                <c:pt idx="8">
                  <c:v>'08</c:v>
                </c:pt>
                <c:pt idx="10">
                  <c:v>'09</c:v>
                </c:pt>
                <c:pt idx="12">
                  <c:v>'10</c:v>
                </c:pt>
                <c:pt idx="14">
                  <c:v>'11</c:v>
                </c:pt>
                <c:pt idx="16">
                  <c:v>'12</c:v>
                </c:pt>
                <c:pt idx="18">
                  <c:v>'13</c:v>
                </c:pt>
                <c:pt idx="20">
                  <c:v>'14</c:v>
                </c:pt>
                <c:pt idx="22">
                  <c:v>'15</c:v>
                </c:pt>
                <c:pt idx="24">
                  <c:v>'16</c:v>
                </c:pt>
              </c:strCache>
            </c:strRef>
          </c:cat>
          <c:val>
            <c:numRef>
              <c:f>Sheet1!$D$4:$D$29</c:f>
              <c:numCache>
                <c:formatCode>General</c:formatCode>
                <c:ptCount val="26"/>
                <c:pt idx="0">
                  <c:v>4.0</c:v>
                </c:pt>
                <c:pt idx="1">
                  <c:v>6.0</c:v>
                </c:pt>
                <c:pt idx="2">
                  <c:v>4.0</c:v>
                </c:pt>
                <c:pt idx="3">
                  <c:v>6.0</c:v>
                </c:pt>
                <c:pt idx="4">
                  <c:v>5.0</c:v>
                </c:pt>
                <c:pt idx="5">
                  <c:v>7.0</c:v>
                </c:pt>
                <c:pt idx="6">
                  <c:v>3.0</c:v>
                </c:pt>
                <c:pt idx="7">
                  <c:v>5.0</c:v>
                </c:pt>
                <c:pt idx="8">
                  <c:v>10.0</c:v>
                </c:pt>
                <c:pt idx="9">
                  <c:v>10.0</c:v>
                </c:pt>
                <c:pt idx="10">
                  <c:v>23.0</c:v>
                </c:pt>
                <c:pt idx="11">
                  <c:v>18.0</c:v>
                </c:pt>
                <c:pt idx="12">
                  <c:v>14.0</c:v>
                </c:pt>
                <c:pt idx="13">
                  <c:v>12.0</c:v>
                </c:pt>
                <c:pt idx="14">
                  <c:v>7.0</c:v>
                </c:pt>
                <c:pt idx="15">
                  <c:v>14.0</c:v>
                </c:pt>
                <c:pt idx="16">
                  <c:v>7.0</c:v>
                </c:pt>
                <c:pt idx="17">
                  <c:v>10.0</c:v>
                </c:pt>
                <c:pt idx="18">
                  <c:v>8.0</c:v>
                </c:pt>
                <c:pt idx="19">
                  <c:v>8.0</c:v>
                </c:pt>
                <c:pt idx="20">
                  <c:v>6.0</c:v>
                </c:pt>
                <c:pt idx="21">
                  <c:v>7.0</c:v>
                </c:pt>
                <c:pt idx="22">
                  <c:v>5.0</c:v>
                </c:pt>
                <c:pt idx="23">
                  <c:v>6.0</c:v>
                </c:pt>
                <c:pt idx="24">
                  <c:v>6.0</c:v>
                </c:pt>
                <c:pt idx="25">
                  <c:v>8.0</c:v>
                </c:pt>
              </c:numCache>
            </c:numRef>
          </c:val>
        </c:ser>
        <c:dLbls>
          <c:showLegendKey val="0"/>
          <c:showVal val="0"/>
          <c:showCatName val="0"/>
          <c:showSerName val="0"/>
          <c:showPercent val="0"/>
          <c:showBubbleSize val="0"/>
        </c:dLbls>
        <c:gapWidth val="54"/>
        <c:overlap val="100"/>
        <c:axId val="-2133381312"/>
        <c:axId val="-2136184304"/>
      </c:barChart>
      <c:catAx>
        <c:axId val="-2133381312"/>
        <c:scaling>
          <c:orientation val="minMax"/>
        </c:scaling>
        <c:delete val="0"/>
        <c:axPos val="b"/>
        <c:numFmt formatCode="General" sourceLinked="0"/>
        <c:majorTickMark val="none"/>
        <c:minorTickMark val="none"/>
        <c:tickLblPos val="low"/>
        <c:txPr>
          <a:bodyPr/>
          <a:lstStyle/>
          <a:p>
            <a:pPr>
              <a:defRPr sz="1194" b="1" baseline="0">
                <a:latin typeface="Verdana" panose="020B0604030504040204" pitchFamily="34" charset="0"/>
              </a:defRPr>
            </a:pPr>
            <a:endParaRPr lang="en-US"/>
          </a:p>
        </c:txPr>
        <c:crossAx val="-2136184304"/>
        <c:crossesAt val="0.0"/>
        <c:auto val="0"/>
        <c:lblAlgn val="ctr"/>
        <c:lblOffset val="100"/>
        <c:tickLblSkip val="2"/>
        <c:tickMarkSkip val="1"/>
        <c:noMultiLvlLbl val="0"/>
      </c:catAx>
      <c:valAx>
        <c:axId val="-2136184304"/>
        <c:scaling>
          <c:orientation val="minMax"/>
        </c:scaling>
        <c:delete val="0"/>
        <c:axPos val="l"/>
        <c:numFmt formatCode="#,##0" sourceLinked="0"/>
        <c:majorTickMark val="out"/>
        <c:minorTickMark val="none"/>
        <c:tickLblPos val="low"/>
        <c:txPr>
          <a:bodyPr/>
          <a:lstStyle/>
          <a:p>
            <a:pPr>
              <a:defRPr sz="1390" b="1" baseline="0">
                <a:latin typeface="Verdana" pitchFamily="34" charset="0"/>
              </a:defRPr>
            </a:pPr>
            <a:endParaRPr lang="en-US"/>
          </a:p>
        </c:txPr>
        <c:crossAx val="-2133381312"/>
        <c:crosses val="autoZero"/>
        <c:crossBetween val="between"/>
      </c:valAx>
      <c:spPr>
        <a:noFill/>
        <a:ln w="25399">
          <a:noFill/>
        </a:ln>
      </c:spPr>
    </c:plotArea>
    <c:legend>
      <c:legendPos val="r"/>
      <c:legendEntry>
        <c:idx val="0"/>
        <c:txPr>
          <a:bodyPr/>
          <a:lstStyle/>
          <a:p>
            <a:pPr>
              <a:defRPr sz="1600" b="0" i="0" baseline="0">
                <a:latin typeface="Verdana" pitchFamily="34" charset="0"/>
              </a:defRPr>
            </a:pPr>
            <a:endParaRPr lang="en-US"/>
          </a:p>
        </c:txPr>
      </c:legendEntry>
      <c:legendEntry>
        <c:idx val="1"/>
        <c:txPr>
          <a:bodyPr/>
          <a:lstStyle/>
          <a:p>
            <a:pPr>
              <a:defRPr sz="1600" b="0" i="0" baseline="0">
                <a:latin typeface="Verdana" pitchFamily="34" charset="0"/>
              </a:defRPr>
            </a:pPr>
            <a:endParaRPr lang="en-US"/>
          </a:p>
        </c:txPr>
      </c:legendEntry>
      <c:legendEntry>
        <c:idx val="2"/>
        <c:txPr>
          <a:bodyPr/>
          <a:lstStyle/>
          <a:p>
            <a:pPr>
              <a:defRPr sz="1600" b="0" i="0" baseline="0">
                <a:latin typeface="Verdana" pitchFamily="34" charset="0"/>
              </a:defRPr>
            </a:pPr>
            <a:endParaRPr lang="en-US"/>
          </a:p>
        </c:txPr>
      </c:legendEntry>
      <c:layout>
        <c:manualLayout>
          <c:xMode val="edge"/>
          <c:yMode val="edge"/>
          <c:x val="0.147739119348709"/>
          <c:y val="0.00151233074273311"/>
          <c:w val="0.685722715655147"/>
          <c:h val="0.128266739962773"/>
        </c:manualLayout>
      </c:layout>
      <c:overlay val="0"/>
      <c:txPr>
        <a:bodyPr/>
        <a:lstStyle/>
        <a:p>
          <a:pPr>
            <a:defRPr sz="1600" b="0" i="0" baseline="0">
              <a:latin typeface="Verdana" pitchFamily="34" charset="0"/>
            </a:defRPr>
          </a:pPr>
          <a:endParaRPr lang="en-US"/>
        </a:p>
      </c:txPr>
    </c:legend>
    <c:plotVisOnly val="1"/>
    <c:dispBlanksAs val="gap"/>
    <c:showDLblsOverMax val="0"/>
  </c:chart>
  <c:spPr>
    <a:solidFill>
      <a:srgbClr val="FFFFFF">
        <a:alpha val="0"/>
      </a:srgbClr>
    </a:solidFill>
    <a:ln>
      <a:noFill/>
    </a:ln>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89608185204394"/>
          <c:y val="0.0226003200134743"/>
          <c:w val="0.867222994954972"/>
          <c:h val="0.9131927660112"/>
        </c:manualLayout>
      </c:layout>
      <c:lineChart>
        <c:grouping val="standard"/>
        <c:varyColors val="0"/>
        <c:ser>
          <c:idx val="2"/>
          <c:order val="0"/>
          <c:tx>
            <c:strRef>
              <c:f>Sheet1!$B$1</c:f>
              <c:strCache>
                <c:ptCount val="1"/>
                <c:pt idx="0">
                  <c:v>Interest Rates: U.S. Treasuries - 3 months - Constant maturity; investment basis, (%, NSA) for United States</c:v>
                </c:pt>
              </c:strCache>
            </c:strRef>
          </c:tx>
          <c:spPr>
            <a:ln w="38100">
              <a:solidFill>
                <a:srgbClr val="0069AA"/>
              </a:solidFill>
              <a:prstDash val="solid"/>
            </a:ln>
          </c:spPr>
          <c:marker>
            <c:symbol val="none"/>
          </c:marker>
          <c:cat>
            <c:strRef>
              <c:f>Sheet1!$A$2:$A$28</c:f>
              <c:strCache>
                <c:ptCount val="27"/>
                <c:pt idx="0">
                  <c:v>J'15</c:v>
                </c:pt>
                <c:pt idx="1">
                  <c:v>F</c:v>
                </c:pt>
                <c:pt idx="2">
                  <c:v>M</c:v>
                </c:pt>
                <c:pt idx="3">
                  <c:v>A</c:v>
                </c:pt>
                <c:pt idx="4">
                  <c:v>M</c:v>
                </c:pt>
                <c:pt idx="5">
                  <c:v>J</c:v>
                </c:pt>
                <c:pt idx="6">
                  <c:v>J</c:v>
                </c:pt>
                <c:pt idx="7">
                  <c:v>A</c:v>
                </c:pt>
                <c:pt idx="8">
                  <c:v>S</c:v>
                </c:pt>
                <c:pt idx="9">
                  <c:v>O</c:v>
                </c:pt>
                <c:pt idx="10">
                  <c:v>N</c:v>
                </c:pt>
                <c:pt idx="11">
                  <c:v>D</c:v>
                </c:pt>
                <c:pt idx="12">
                  <c:v>J'16</c:v>
                </c:pt>
                <c:pt idx="13">
                  <c:v>F</c:v>
                </c:pt>
                <c:pt idx="14">
                  <c:v>M</c:v>
                </c:pt>
                <c:pt idx="15">
                  <c:v>A</c:v>
                </c:pt>
                <c:pt idx="16">
                  <c:v>M</c:v>
                </c:pt>
                <c:pt idx="17">
                  <c:v>J</c:v>
                </c:pt>
                <c:pt idx="18">
                  <c:v>J</c:v>
                </c:pt>
                <c:pt idx="19">
                  <c:v>A</c:v>
                </c:pt>
                <c:pt idx="20">
                  <c:v>S</c:v>
                </c:pt>
                <c:pt idx="21">
                  <c:v>O</c:v>
                </c:pt>
                <c:pt idx="22">
                  <c:v>N</c:v>
                </c:pt>
                <c:pt idx="23">
                  <c:v>D</c:v>
                </c:pt>
                <c:pt idx="24">
                  <c:v>J'17</c:v>
                </c:pt>
                <c:pt idx="25">
                  <c:v>F</c:v>
                </c:pt>
                <c:pt idx="26">
                  <c:v>M</c:v>
                </c:pt>
              </c:strCache>
            </c:strRef>
          </c:cat>
          <c:val>
            <c:numRef>
              <c:f>Sheet1!$B$2:$B$28</c:f>
              <c:numCache>
                <c:formatCode>General</c:formatCode>
                <c:ptCount val="27"/>
                <c:pt idx="0">
                  <c:v>103.8</c:v>
                </c:pt>
                <c:pt idx="1">
                  <c:v>98.82</c:v>
                </c:pt>
                <c:pt idx="2">
                  <c:v>101.44</c:v>
                </c:pt>
                <c:pt idx="3">
                  <c:v>94.32</c:v>
                </c:pt>
                <c:pt idx="4">
                  <c:v>94.6</c:v>
                </c:pt>
                <c:pt idx="5">
                  <c:v>99.8</c:v>
                </c:pt>
                <c:pt idx="6">
                  <c:v>91.0</c:v>
                </c:pt>
                <c:pt idx="7">
                  <c:v>101.3</c:v>
                </c:pt>
                <c:pt idx="8">
                  <c:v>102.6</c:v>
                </c:pt>
                <c:pt idx="9">
                  <c:v>99.1</c:v>
                </c:pt>
                <c:pt idx="10">
                  <c:v>92.6</c:v>
                </c:pt>
                <c:pt idx="11">
                  <c:v>96.3</c:v>
                </c:pt>
                <c:pt idx="12">
                  <c:v>97.8</c:v>
                </c:pt>
                <c:pt idx="13">
                  <c:v>94.0</c:v>
                </c:pt>
                <c:pt idx="14">
                  <c:v>96.1</c:v>
                </c:pt>
                <c:pt idx="15">
                  <c:v>94.7</c:v>
                </c:pt>
                <c:pt idx="16">
                  <c:v>92.4</c:v>
                </c:pt>
                <c:pt idx="17">
                  <c:v>97.4</c:v>
                </c:pt>
                <c:pt idx="18">
                  <c:v>96.7</c:v>
                </c:pt>
                <c:pt idx="19">
                  <c:v>101.8</c:v>
                </c:pt>
                <c:pt idx="20">
                  <c:v>103.5</c:v>
                </c:pt>
                <c:pt idx="21">
                  <c:v>100.8</c:v>
                </c:pt>
                <c:pt idx="22">
                  <c:v>109.4</c:v>
                </c:pt>
                <c:pt idx="23">
                  <c:v>113.3</c:v>
                </c:pt>
                <c:pt idx="24">
                  <c:v>111.6</c:v>
                </c:pt>
                <c:pt idx="25">
                  <c:v>116.1</c:v>
                </c:pt>
                <c:pt idx="26">
                  <c:v>125.6</c:v>
                </c:pt>
              </c:numCache>
            </c:numRef>
          </c:val>
          <c:smooth val="0"/>
        </c:ser>
        <c:dLbls>
          <c:showLegendKey val="0"/>
          <c:showVal val="0"/>
          <c:showCatName val="0"/>
          <c:showSerName val="0"/>
          <c:showPercent val="0"/>
          <c:showBubbleSize val="0"/>
        </c:dLbls>
        <c:marker val="1"/>
        <c:smooth val="0"/>
        <c:axId val="2119263888"/>
        <c:axId val="-2120712608"/>
      </c:lineChart>
      <c:lineChart>
        <c:grouping val="standard"/>
        <c:varyColors val="0"/>
        <c:ser>
          <c:idx val="1"/>
          <c:order val="1"/>
          <c:tx>
            <c:strRef>
              <c:f>Sheet1!$C$1</c:f>
              <c:strCache>
                <c:ptCount val="1"/>
                <c:pt idx="0">
                  <c:v>Interest Rates: U.S. Treasuries - 10 years - Constant maturity; investment basis, (%, NSA) for United States</c:v>
                </c:pt>
              </c:strCache>
            </c:strRef>
          </c:tx>
          <c:spPr>
            <a:ln w="38100">
              <a:solidFill>
                <a:srgbClr val="F58025"/>
              </a:solidFill>
              <a:prstDash val="solid"/>
            </a:ln>
          </c:spPr>
          <c:marker>
            <c:symbol val="none"/>
          </c:marker>
          <c:cat>
            <c:strRef>
              <c:f>Sheet1!$A$14:$A$29</c:f>
              <c:strCache>
                <c:ptCount val="16"/>
                <c:pt idx="0">
                  <c:v>J'16</c:v>
                </c:pt>
                <c:pt idx="1">
                  <c:v>F</c:v>
                </c:pt>
                <c:pt idx="2">
                  <c:v>M</c:v>
                </c:pt>
                <c:pt idx="3">
                  <c:v>A</c:v>
                </c:pt>
                <c:pt idx="4">
                  <c:v>M</c:v>
                </c:pt>
                <c:pt idx="5">
                  <c:v>J</c:v>
                </c:pt>
                <c:pt idx="6">
                  <c:v>J</c:v>
                </c:pt>
                <c:pt idx="7">
                  <c:v>A</c:v>
                </c:pt>
                <c:pt idx="8">
                  <c:v>S</c:v>
                </c:pt>
                <c:pt idx="9">
                  <c:v>O</c:v>
                </c:pt>
                <c:pt idx="10">
                  <c:v>N</c:v>
                </c:pt>
                <c:pt idx="11">
                  <c:v>D</c:v>
                </c:pt>
                <c:pt idx="12">
                  <c:v>J'17</c:v>
                </c:pt>
                <c:pt idx="13">
                  <c:v>F</c:v>
                </c:pt>
                <c:pt idx="14">
                  <c:v>M</c:v>
                </c:pt>
                <c:pt idx="15">
                  <c:v>A</c:v>
                </c:pt>
              </c:strCache>
            </c:strRef>
          </c:cat>
          <c:val>
            <c:numRef>
              <c:f>Sheet1!$C$2:$C$28</c:f>
              <c:numCache>
                <c:formatCode>General</c:formatCode>
                <c:ptCount val="27"/>
                <c:pt idx="0">
                  <c:v>97.73</c:v>
                </c:pt>
                <c:pt idx="1">
                  <c:v>98.15</c:v>
                </c:pt>
                <c:pt idx="2">
                  <c:v>95.71</c:v>
                </c:pt>
                <c:pt idx="3">
                  <c:v>96.54</c:v>
                </c:pt>
                <c:pt idx="4">
                  <c:v>97.94</c:v>
                </c:pt>
                <c:pt idx="5">
                  <c:v>94.62</c:v>
                </c:pt>
                <c:pt idx="6">
                  <c:v>95.73</c:v>
                </c:pt>
                <c:pt idx="7">
                  <c:v>95.71</c:v>
                </c:pt>
                <c:pt idx="8">
                  <c:v>96.03</c:v>
                </c:pt>
                <c:pt idx="9">
                  <c:v>96.02</c:v>
                </c:pt>
                <c:pt idx="10">
                  <c:v>94.52</c:v>
                </c:pt>
                <c:pt idx="11">
                  <c:v>95.19</c:v>
                </c:pt>
                <c:pt idx="12">
                  <c:v>93.89</c:v>
                </c:pt>
                <c:pt idx="13">
                  <c:v>92.94</c:v>
                </c:pt>
                <c:pt idx="14">
                  <c:v>92.6</c:v>
                </c:pt>
                <c:pt idx="15">
                  <c:v>93.62</c:v>
                </c:pt>
                <c:pt idx="16">
                  <c:v>93.83</c:v>
                </c:pt>
                <c:pt idx="17">
                  <c:v>94.53</c:v>
                </c:pt>
                <c:pt idx="18">
                  <c:v>94.63</c:v>
                </c:pt>
                <c:pt idx="19">
                  <c:v>94.43</c:v>
                </c:pt>
                <c:pt idx="20">
                  <c:v>94.11</c:v>
                </c:pt>
                <c:pt idx="21">
                  <c:v>94.92</c:v>
                </c:pt>
                <c:pt idx="22">
                  <c:v>98.45</c:v>
                </c:pt>
                <c:pt idx="23">
                  <c:v>105.78</c:v>
                </c:pt>
                <c:pt idx="24">
                  <c:v>105.85</c:v>
                </c:pt>
                <c:pt idx="25">
                  <c:v>105.27</c:v>
                </c:pt>
                <c:pt idx="26">
                  <c:v>104.66</c:v>
                </c:pt>
              </c:numCache>
            </c:numRef>
          </c:val>
          <c:smooth val="0"/>
        </c:ser>
        <c:dLbls>
          <c:showLegendKey val="0"/>
          <c:showVal val="0"/>
          <c:showCatName val="0"/>
          <c:showSerName val="0"/>
          <c:showPercent val="0"/>
          <c:showBubbleSize val="0"/>
        </c:dLbls>
        <c:marker val="1"/>
        <c:smooth val="0"/>
        <c:axId val="-2134884400"/>
        <c:axId val="-2134566144"/>
      </c:lineChart>
      <c:catAx>
        <c:axId val="2119263888"/>
        <c:scaling>
          <c:orientation val="minMax"/>
        </c:scaling>
        <c:delete val="0"/>
        <c:axPos val="b"/>
        <c:numFmt formatCode="General" sourceLinked="1"/>
        <c:majorTickMark val="out"/>
        <c:minorTickMark val="none"/>
        <c:tickLblPos val="low"/>
        <c:spPr>
          <a:ln w="3151">
            <a:solidFill>
              <a:schemeClr val="tx1"/>
            </a:solidFill>
            <a:prstDash val="solid"/>
          </a:ln>
        </c:spPr>
        <c:txPr>
          <a:bodyPr rot="0" vert="horz"/>
          <a:lstStyle/>
          <a:p>
            <a:pPr>
              <a:defRPr sz="1194" b="1" i="0" u="none" strike="noStrike" baseline="0">
                <a:solidFill>
                  <a:schemeClr val="tx1"/>
                </a:solidFill>
                <a:latin typeface="Verdana"/>
                <a:ea typeface="Verdana"/>
                <a:cs typeface="Verdana"/>
              </a:defRPr>
            </a:pPr>
            <a:endParaRPr lang="en-US"/>
          </a:p>
        </c:txPr>
        <c:crossAx val="-2120712608"/>
        <c:crossesAt val="0.0"/>
        <c:auto val="1"/>
        <c:lblAlgn val="ctr"/>
        <c:lblOffset val="100"/>
        <c:tickLblSkip val="3"/>
        <c:tickMarkSkip val="1"/>
        <c:noMultiLvlLbl val="0"/>
      </c:catAx>
      <c:valAx>
        <c:axId val="-2120712608"/>
        <c:scaling>
          <c:orientation val="minMax"/>
          <c:min val="90.0"/>
        </c:scaling>
        <c:delete val="0"/>
        <c:axPos val="l"/>
        <c:numFmt formatCode="#,##0" sourceLinked="0"/>
        <c:majorTickMark val="out"/>
        <c:minorTickMark val="none"/>
        <c:tickLblPos val="low"/>
        <c:spPr>
          <a:ln w="3151">
            <a:solidFill>
              <a:schemeClr val="tx1"/>
            </a:solidFill>
            <a:prstDash val="solid"/>
          </a:ln>
        </c:spPr>
        <c:txPr>
          <a:bodyPr rot="0" vert="horz"/>
          <a:lstStyle/>
          <a:p>
            <a:pPr>
              <a:defRPr sz="1390" b="1" i="0" u="none" strike="noStrike" baseline="0">
                <a:solidFill>
                  <a:schemeClr val="tx1"/>
                </a:solidFill>
                <a:latin typeface="Verdana"/>
                <a:ea typeface="Verdana"/>
                <a:cs typeface="Verdana"/>
              </a:defRPr>
            </a:pPr>
            <a:endParaRPr lang="en-US"/>
          </a:p>
        </c:txPr>
        <c:crossAx val="2119263888"/>
        <c:crosses val="autoZero"/>
        <c:crossBetween val="between"/>
      </c:valAx>
      <c:catAx>
        <c:axId val="-2134884400"/>
        <c:scaling>
          <c:orientation val="minMax"/>
        </c:scaling>
        <c:delete val="1"/>
        <c:axPos val="b"/>
        <c:numFmt formatCode="General" sourceLinked="1"/>
        <c:majorTickMark val="out"/>
        <c:minorTickMark val="none"/>
        <c:tickLblPos val="none"/>
        <c:crossAx val="-2134566144"/>
        <c:crosses val="autoZero"/>
        <c:auto val="1"/>
        <c:lblAlgn val="ctr"/>
        <c:lblOffset val="100"/>
        <c:noMultiLvlLbl val="0"/>
      </c:catAx>
      <c:valAx>
        <c:axId val="-2134566144"/>
        <c:scaling>
          <c:orientation val="minMax"/>
          <c:min val="92.0"/>
        </c:scaling>
        <c:delete val="0"/>
        <c:axPos val="r"/>
        <c:numFmt formatCode="0" sourceLinked="0"/>
        <c:majorTickMark val="out"/>
        <c:minorTickMark val="none"/>
        <c:tickLblPos val="nextTo"/>
        <c:txPr>
          <a:bodyPr/>
          <a:lstStyle/>
          <a:p>
            <a:pPr>
              <a:defRPr sz="1390" baseline="0"/>
            </a:pPr>
            <a:endParaRPr lang="en-US"/>
          </a:p>
        </c:txPr>
        <c:crossAx val="-2134884400"/>
        <c:crosses val="max"/>
        <c:crossBetween val="between"/>
        <c:majorUnit val="4.0"/>
      </c:valAx>
      <c:spPr>
        <a:noFill/>
        <a:ln w="24879">
          <a:noFill/>
        </a:ln>
      </c:spPr>
    </c:plotArea>
    <c:plotVisOnly val="1"/>
    <c:dispBlanksAs val="gap"/>
    <c:showDLblsOverMax val="0"/>
  </c:chart>
  <c:spPr>
    <a:noFill/>
    <a:ln>
      <a:noFill/>
    </a:ln>
  </c:spPr>
  <c:txPr>
    <a:bodyPr/>
    <a:lstStyle/>
    <a:p>
      <a:pPr>
        <a:defRPr sz="1787" b="1" i="0" u="none" strike="noStrike" baseline="0">
          <a:solidFill>
            <a:schemeClr val="tx1"/>
          </a:solidFill>
          <a:latin typeface="Verdana"/>
          <a:ea typeface="Verdana"/>
          <a:cs typeface="Verdana"/>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82279518452638"/>
          <c:y val="0.0228851506019663"/>
          <c:w val="0.91907489030361"/>
          <c:h val="0.912728058504823"/>
        </c:manualLayout>
      </c:layout>
      <c:barChart>
        <c:barDir val="col"/>
        <c:grouping val="stacked"/>
        <c:varyColors val="0"/>
        <c:ser>
          <c:idx val="0"/>
          <c:order val="0"/>
          <c:tx>
            <c:strRef>
              <c:f>Sheet1!$B$1</c:f>
              <c:strCache>
                <c:ptCount val="1"/>
                <c:pt idx="0">
                  <c:v>Structures</c:v>
                </c:pt>
              </c:strCache>
            </c:strRef>
          </c:tx>
          <c:spPr>
            <a:solidFill>
              <a:srgbClr val="6DB33F"/>
            </a:solidFill>
            <a:ln w="25399">
              <a:noFill/>
            </a:ln>
          </c:spPr>
          <c:invertIfNegative val="0"/>
          <c:cat>
            <c:strRef>
              <c:f>Sheet1!$A$4:$A$41</c:f>
              <c:strCache>
                <c:ptCount val="35"/>
                <c:pt idx="2">
                  <c:v>'08</c:v>
                </c:pt>
                <c:pt idx="6">
                  <c:v>'09</c:v>
                </c:pt>
                <c:pt idx="10">
                  <c:v>'10</c:v>
                </c:pt>
                <c:pt idx="14">
                  <c:v>'11</c:v>
                </c:pt>
                <c:pt idx="18">
                  <c:v>'12</c:v>
                </c:pt>
                <c:pt idx="22">
                  <c:v>'13</c:v>
                </c:pt>
                <c:pt idx="26">
                  <c:v>'14</c:v>
                </c:pt>
                <c:pt idx="30">
                  <c:v>'15</c:v>
                </c:pt>
                <c:pt idx="34">
                  <c:v>'16</c:v>
                </c:pt>
              </c:strCache>
            </c:strRef>
          </c:cat>
          <c:val>
            <c:numRef>
              <c:f>Sheet1!$B$4:$B$41</c:f>
              <c:numCache>
                <c:formatCode>General</c:formatCode>
                <c:ptCount val="38"/>
                <c:pt idx="0">
                  <c:v>524.0</c:v>
                </c:pt>
                <c:pt idx="1">
                  <c:v>536.8</c:v>
                </c:pt>
                <c:pt idx="2">
                  <c:v>539.0</c:v>
                </c:pt>
                <c:pt idx="3">
                  <c:v>547.7</c:v>
                </c:pt>
                <c:pt idx="4">
                  <c:v>543.7</c:v>
                </c:pt>
                <c:pt idx="5">
                  <c:v>530.3</c:v>
                </c:pt>
                <c:pt idx="6">
                  <c:v>490.5</c:v>
                </c:pt>
                <c:pt idx="7">
                  <c:v>453.3</c:v>
                </c:pt>
                <c:pt idx="8">
                  <c:v>422.6</c:v>
                </c:pt>
                <c:pt idx="9">
                  <c:v>386.5</c:v>
                </c:pt>
                <c:pt idx="10">
                  <c:v>359.7</c:v>
                </c:pt>
                <c:pt idx="11">
                  <c:v>369.8</c:v>
                </c:pt>
                <c:pt idx="12">
                  <c:v>364.4</c:v>
                </c:pt>
                <c:pt idx="13">
                  <c:v>371.2</c:v>
                </c:pt>
                <c:pt idx="14">
                  <c:v>343.0</c:v>
                </c:pt>
                <c:pt idx="15">
                  <c:v>366.7</c:v>
                </c:pt>
                <c:pt idx="16">
                  <c:v>388.2</c:v>
                </c:pt>
                <c:pt idx="17">
                  <c:v>400.9</c:v>
                </c:pt>
                <c:pt idx="18">
                  <c:v>419.5</c:v>
                </c:pt>
                <c:pt idx="19">
                  <c:v>429.9</c:v>
                </c:pt>
                <c:pt idx="20">
                  <c:v>425.5</c:v>
                </c:pt>
                <c:pt idx="21">
                  <c:v>417.5</c:v>
                </c:pt>
                <c:pt idx="22">
                  <c:v>412.0</c:v>
                </c:pt>
                <c:pt idx="23">
                  <c:v>422.3</c:v>
                </c:pt>
                <c:pt idx="24">
                  <c:v>439.3</c:v>
                </c:pt>
                <c:pt idx="25">
                  <c:v>441.6</c:v>
                </c:pt>
                <c:pt idx="26">
                  <c:v>467.0</c:v>
                </c:pt>
                <c:pt idx="27">
                  <c:v>475.4</c:v>
                </c:pt>
                <c:pt idx="28">
                  <c:v>472.2</c:v>
                </c:pt>
                <c:pt idx="29">
                  <c:v>477.0</c:v>
                </c:pt>
                <c:pt idx="30">
                  <c:v>461.5</c:v>
                </c:pt>
                <c:pt idx="31">
                  <c:v>458.4</c:v>
                </c:pt>
                <c:pt idx="32">
                  <c:v>453.4</c:v>
                </c:pt>
                <c:pt idx="33">
                  <c:v>435.1</c:v>
                </c:pt>
                <c:pt idx="34">
                  <c:v>435.2</c:v>
                </c:pt>
                <c:pt idx="35">
                  <c:v>432.9</c:v>
                </c:pt>
                <c:pt idx="36">
                  <c:v>445.3</c:v>
                </c:pt>
                <c:pt idx="37">
                  <c:v>443.2</c:v>
                </c:pt>
              </c:numCache>
            </c:numRef>
          </c:val>
        </c:ser>
        <c:ser>
          <c:idx val="1"/>
          <c:order val="1"/>
          <c:tx>
            <c:strRef>
              <c:f>Sheet1!$C$1</c:f>
              <c:strCache>
                <c:ptCount val="1"/>
                <c:pt idx="0">
                  <c:v>Equipment</c:v>
                </c:pt>
              </c:strCache>
            </c:strRef>
          </c:tx>
          <c:spPr>
            <a:solidFill>
              <a:srgbClr val="0069AA"/>
            </a:solidFill>
            <a:ln w="25399">
              <a:noFill/>
            </a:ln>
          </c:spPr>
          <c:invertIfNegative val="0"/>
          <c:cat>
            <c:strRef>
              <c:f>Sheet1!$A$4:$A$41</c:f>
              <c:strCache>
                <c:ptCount val="35"/>
                <c:pt idx="2">
                  <c:v>'08</c:v>
                </c:pt>
                <c:pt idx="6">
                  <c:v>'09</c:v>
                </c:pt>
                <c:pt idx="10">
                  <c:v>'10</c:v>
                </c:pt>
                <c:pt idx="14">
                  <c:v>'11</c:v>
                </c:pt>
                <c:pt idx="18">
                  <c:v>'12</c:v>
                </c:pt>
                <c:pt idx="22">
                  <c:v>'13</c:v>
                </c:pt>
                <c:pt idx="26">
                  <c:v>'14</c:v>
                </c:pt>
                <c:pt idx="30">
                  <c:v>'15</c:v>
                </c:pt>
                <c:pt idx="34">
                  <c:v>'16</c:v>
                </c:pt>
              </c:strCache>
            </c:strRef>
          </c:cat>
          <c:val>
            <c:numRef>
              <c:f>Sheet1!$C$4:$C$41</c:f>
              <c:numCache>
                <c:formatCode>General</c:formatCode>
                <c:ptCount val="38"/>
                <c:pt idx="0">
                  <c:v>900.9</c:v>
                </c:pt>
                <c:pt idx="1">
                  <c:v>910.0</c:v>
                </c:pt>
                <c:pt idx="2">
                  <c:v>899.4</c:v>
                </c:pt>
                <c:pt idx="3">
                  <c:v>876.6</c:v>
                </c:pt>
                <c:pt idx="4">
                  <c:v>831.6</c:v>
                </c:pt>
                <c:pt idx="5">
                  <c:v>736.8</c:v>
                </c:pt>
                <c:pt idx="6">
                  <c:v>653.9</c:v>
                </c:pt>
                <c:pt idx="7">
                  <c:v>631.6</c:v>
                </c:pt>
                <c:pt idx="8">
                  <c:v>639.9</c:v>
                </c:pt>
                <c:pt idx="9">
                  <c:v>651.9</c:v>
                </c:pt>
                <c:pt idx="10">
                  <c:v>697.7</c:v>
                </c:pt>
                <c:pt idx="11">
                  <c:v>735.2</c:v>
                </c:pt>
                <c:pt idx="12">
                  <c:v>766.2</c:v>
                </c:pt>
                <c:pt idx="13">
                  <c:v>787.8</c:v>
                </c:pt>
                <c:pt idx="14">
                  <c:v>810.6</c:v>
                </c:pt>
                <c:pt idx="15">
                  <c:v>819.3</c:v>
                </c:pt>
                <c:pt idx="16">
                  <c:v>871.0</c:v>
                </c:pt>
                <c:pt idx="17">
                  <c:v>890.8</c:v>
                </c:pt>
                <c:pt idx="18">
                  <c:v>924.4</c:v>
                </c:pt>
                <c:pt idx="19">
                  <c:v>944.0</c:v>
                </c:pt>
                <c:pt idx="20">
                  <c:v>936.0</c:v>
                </c:pt>
                <c:pt idx="21">
                  <c:v>952.6</c:v>
                </c:pt>
                <c:pt idx="22">
                  <c:v>972.7</c:v>
                </c:pt>
                <c:pt idx="23">
                  <c:v>979.6</c:v>
                </c:pt>
                <c:pt idx="24">
                  <c:v>966.6</c:v>
                </c:pt>
                <c:pt idx="25">
                  <c:v>1010.5</c:v>
                </c:pt>
                <c:pt idx="26">
                  <c:v>1011.3</c:v>
                </c:pt>
                <c:pt idx="27">
                  <c:v>1027.4</c:v>
                </c:pt>
                <c:pt idx="28">
                  <c:v>1064.4</c:v>
                </c:pt>
                <c:pt idx="29">
                  <c:v>1039.9</c:v>
                </c:pt>
                <c:pt idx="30">
                  <c:v>1063.2</c:v>
                </c:pt>
                <c:pt idx="31">
                  <c:v>1062.3</c:v>
                </c:pt>
                <c:pt idx="32">
                  <c:v>1085.7</c:v>
                </c:pt>
                <c:pt idx="33">
                  <c:v>1078.6</c:v>
                </c:pt>
                <c:pt idx="34">
                  <c:v>1052.0</c:v>
                </c:pt>
                <c:pt idx="35">
                  <c:v>1044.1</c:v>
                </c:pt>
                <c:pt idx="36">
                  <c:v>1032.2</c:v>
                </c:pt>
                <c:pt idx="37">
                  <c:v>1037.2</c:v>
                </c:pt>
              </c:numCache>
            </c:numRef>
          </c:val>
        </c:ser>
        <c:ser>
          <c:idx val="2"/>
          <c:order val="2"/>
          <c:tx>
            <c:strRef>
              <c:f>Sheet1!$D$1</c:f>
              <c:strCache>
                <c:ptCount val="1"/>
                <c:pt idx="0">
                  <c:v>Intellectual property</c:v>
                </c:pt>
              </c:strCache>
            </c:strRef>
          </c:tx>
          <c:spPr>
            <a:solidFill>
              <a:srgbClr val="F58025"/>
            </a:solidFill>
          </c:spPr>
          <c:invertIfNegative val="0"/>
          <c:cat>
            <c:strRef>
              <c:f>Sheet1!$A$4:$A$41</c:f>
              <c:strCache>
                <c:ptCount val="35"/>
                <c:pt idx="2">
                  <c:v>'08</c:v>
                </c:pt>
                <c:pt idx="6">
                  <c:v>'09</c:v>
                </c:pt>
                <c:pt idx="10">
                  <c:v>'10</c:v>
                </c:pt>
                <c:pt idx="14">
                  <c:v>'11</c:v>
                </c:pt>
                <c:pt idx="18">
                  <c:v>'12</c:v>
                </c:pt>
                <c:pt idx="22">
                  <c:v>'13</c:v>
                </c:pt>
                <c:pt idx="26">
                  <c:v>'14</c:v>
                </c:pt>
                <c:pt idx="30">
                  <c:v>'15</c:v>
                </c:pt>
                <c:pt idx="34">
                  <c:v>'16</c:v>
                </c:pt>
              </c:strCache>
            </c:strRef>
          </c:cat>
          <c:val>
            <c:numRef>
              <c:f>Sheet1!$D$4:$D$41</c:f>
              <c:numCache>
                <c:formatCode>General</c:formatCode>
                <c:ptCount val="38"/>
                <c:pt idx="0">
                  <c:v>541.1</c:v>
                </c:pt>
                <c:pt idx="1">
                  <c:v>552.4</c:v>
                </c:pt>
                <c:pt idx="2">
                  <c:v>561.2</c:v>
                </c:pt>
                <c:pt idx="3">
                  <c:v>563.3</c:v>
                </c:pt>
                <c:pt idx="4">
                  <c:v>558.2</c:v>
                </c:pt>
                <c:pt idx="5">
                  <c:v>552.5</c:v>
                </c:pt>
                <c:pt idx="6">
                  <c:v>543.6</c:v>
                </c:pt>
                <c:pt idx="7">
                  <c:v>549.4</c:v>
                </c:pt>
                <c:pt idx="8">
                  <c:v>550.9</c:v>
                </c:pt>
                <c:pt idx="9">
                  <c:v>559.8</c:v>
                </c:pt>
                <c:pt idx="10">
                  <c:v>557.6</c:v>
                </c:pt>
                <c:pt idx="11">
                  <c:v>554.7</c:v>
                </c:pt>
                <c:pt idx="12">
                  <c:v>563.0</c:v>
                </c:pt>
                <c:pt idx="13">
                  <c:v>570.0</c:v>
                </c:pt>
                <c:pt idx="14">
                  <c:v>571.9</c:v>
                </c:pt>
                <c:pt idx="15">
                  <c:v>576.3</c:v>
                </c:pt>
                <c:pt idx="16">
                  <c:v>583.5</c:v>
                </c:pt>
                <c:pt idx="17">
                  <c:v>593.3</c:v>
                </c:pt>
                <c:pt idx="18">
                  <c:v>596.1</c:v>
                </c:pt>
                <c:pt idx="19">
                  <c:v>601.7</c:v>
                </c:pt>
                <c:pt idx="20">
                  <c:v>603.7</c:v>
                </c:pt>
                <c:pt idx="21">
                  <c:v>613.8</c:v>
                </c:pt>
                <c:pt idx="22">
                  <c:v>625.2</c:v>
                </c:pt>
                <c:pt idx="23">
                  <c:v>620.1</c:v>
                </c:pt>
                <c:pt idx="24">
                  <c:v>625.5</c:v>
                </c:pt>
                <c:pt idx="25">
                  <c:v>627.2</c:v>
                </c:pt>
                <c:pt idx="26">
                  <c:v>634.7</c:v>
                </c:pt>
                <c:pt idx="27">
                  <c:v>641.7</c:v>
                </c:pt>
                <c:pt idx="28">
                  <c:v>652.8</c:v>
                </c:pt>
                <c:pt idx="29">
                  <c:v>665.1</c:v>
                </c:pt>
                <c:pt idx="30">
                  <c:v>666.5</c:v>
                </c:pt>
                <c:pt idx="31">
                  <c:v>679.5</c:v>
                </c:pt>
                <c:pt idx="32">
                  <c:v>683.1</c:v>
                </c:pt>
                <c:pt idx="33">
                  <c:v>690.7</c:v>
                </c:pt>
                <c:pt idx="34">
                  <c:v>697.1</c:v>
                </c:pt>
                <c:pt idx="35">
                  <c:v>712.2</c:v>
                </c:pt>
                <c:pt idx="36">
                  <c:v>717.9</c:v>
                </c:pt>
                <c:pt idx="37">
                  <c:v>720.2</c:v>
                </c:pt>
              </c:numCache>
            </c:numRef>
          </c:val>
        </c:ser>
        <c:dLbls>
          <c:showLegendKey val="0"/>
          <c:showVal val="0"/>
          <c:showCatName val="0"/>
          <c:showSerName val="0"/>
          <c:showPercent val="0"/>
          <c:showBubbleSize val="0"/>
        </c:dLbls>
        <c:gapWidth val="54"/>
        <c:overlap val="100"/>
        <c:axId val="-2144769136"/>
        <c:axId val="-2136370416"/>
      </c:barChart>
      <c:catAx>
        <c:axId val="-2144769136"/>
        <c:scaling>
          <c:orientation val="minMax"/>
        </c:scaling>
        <c:delete val="0"/>
        <c:axPos val="b"/>
        <c:numFmt formatCode="General" sourceLinked="0"/>
        <c:majorTickMark val="none"/>
        <c:minorTickMark val="none"/>
        <c:tickLblPos val="low"/>
        <c:txPr>
          <a:bodyPr/>
          <a:lstStyle/>
          <a:p>
            <a:pPr>
              <a:defRPr sz="1194" b="1" baseline="0">
                <a:latin typeface="Verdana" panose="020B0604030504040204" pitchFamily="34" charset="0"/>
              </a:defRPr>
            </a:pPr>
            <a:endParaRPr lang="en-US"/>
          </a:p>
        </c:txPr>
        <c:crossAx val="-2136370416"/>
        <c:crossesAt val="0.0"/>
        <c:auto val="0"/>
        <c:lblAlgn val="ctr"/>
        <c:lblOffset val="100"/>
        <c:tickLblSkip val="2"/>
        <c:tickMarkSkip val="1"/>
        <c:noMultiLvlLbl val="0"/>
      </c:catAx>
      <c:valAx>
        <c:axId val="-2136370416"/>
        <c:scaling>
          <c:orientation val="minMax"/>
        </c:scaling>
        <c:delete val="0"/>
        <c:axPos val="l"/>
        <c:numFmt formatCode="#,##0" sourceLinked="0"/>
        <c:majorTickMark val="out"/>
        <c:minorTickMark val="none"/>
        <c:tickLblPos val="low"/>
        <c:txPr>
          <a:bodyPr/>
          <a:lstStyle/>
          <a:p>
            <a:pPr>
              <a:defRPr sz="1390" b="1" baseline="0">
                <a:latin typeface="Verdana" pitchFamily="34" charset="0"/>
              </a:defRPr>
            </a:pPr>
            <a:endParaRPr lang="en-US"/>
          </a:p>
        </c:txPr>
        <c:crossAx val="-2144769136"/>
        <c:crosses val="autoZero"/>
        <c:crossBetween val="between"/>
      </c:valAx>
      <c:spPr>
        <a:noFill/>
        <a:ln w="25399">
          <a:noFill/>
        </a:ln>
      </c:spPr>
    </c:plotArea>
    <c:legend>
      <c:legendPos val="r"/>
      <c:legendEntry>
        <c:idx val="0"/>
        <c:txPr>
          <a:bodyPr/>
          <a:lstStyle/>
          <a:p>
            <a:pPr>
              <a:defRPr sz="1600" b="0" i="0" baseline="0">
                <a:latin typeface="Verdana" pitchFamily="34" charset="0"/>
              </a:defRPr>
            </a:pPr>
            <a:endParaRPr lang="en-US"/>
          </a:p>
        </c:txPr>
      </c:legendEntry>
      <c:legendEntry>
        <c:idx val="1"/>
        <c:txPr>
          <a:bodyPr/>
          <a:lstStyle/>
          <a:p>
            <a:pPr>
              <a:defRPr sz="1600" b="0" i="0" baseline="0">
                <a:latin typeface="Verdana" pitchFamily="34" charset="0"/>
              </a:defRPr>
            </a:pPr>
            <a:endParaRPr lang="en-US"/>
          </a:p>
        </c:txPr>
      </c:legendEntry>
      <c:legendEntry>
        <c:idx val="2"/>
        <c:txPr>
          <a:bodyPr/>
          <a:lstStyle/>
          <a:p>
            <a:pPr>
              <a:defRPr sz="1600" b="0" i="0" baseline="0">
                <a:latin typeface="Verdana" pitchFamily="34" charset="0"/>
              </a:defRPr>
            </a:pPr>
            <a:endParaRPr lang="en-US"/>
          </a:p>
        </c:txPr>
      </c:legendEntry>
      <c:layout>
        <c:manualLayout>
          <c:xMode val="edge"/>
          <c:yMode val="edge"/>
          <c:x val="0.147739119348709"/>
          <c:y val="0.00151233074273311"/>
          <c:w val="0.685722715655147"/>
          <c:h val="0.128266739962773"/>
        </c:manualLayout>
      </c:layout>
      <c:overlay val="0"/>
      <c:txPr>
        <a:bodyPr/>
        <a:lstStyle/>
        <a:p>
          <a:pPr>
            <a:defRPr sz="1600" b="0" i="0" baseline="0">
              <a:latin typeface="Verdana" pitchFamily="34" charset="0"/>
            </a:defRPr>
          </a:pPr>
          <a:endParaRPr lang="en-US"/>
        </a:p>
      </c:txPr>
    </c:legend>
    <c:plotVisOnly val="1"/>
    <c:dispBlanksAs val="gap"/>
    <c:showDLblsOverMax val="0"/>
  </c:chart>
  <c:spPr>
    <a:solidFill>
      <a:srgbClr val="FFFFFF">
        <a:alpha val="0"/>
      </a:srgbClr>
    </a:solidFill>
    <a:ln>
      <a:noFill/>
    </a:ln>
  </c:spPr>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58639865467857"/>
          <c:y val="0.0523275862068971"/>
          <c:w val="0.928503208494466"/>
          <c:h val="0.877851776442147"/>
        </c:manualLayout>
      </c:layout>
      <c:barChart>
        <c:barDir val="col"/>
        <c:grouping val="stacked"/>
        <c:varyColors val="0"/>
        <c:ser>
          <c:idx val="0"/>
          <c:order val="0"/>
          <c:tx>
            <c:strRef>
              <c:f>Sheet1!$B$1</c:f>
              <c:strCache>
                <c:ptCount val="1"/>
                <c:pt idx="0">
                  <c:v>Excluding Government</c:v>
                </c:pt>
              </c:strCache>
            </c:strRef>
          </c:tx>
          <c:spPr>
            <a:solidFill>
              <a:srgbClr val="F58025"/>
            </a:solidFill>
            <a:ln w="25399">
              <a:noFill/>
            </a:ln>
          </c:spPr>
          <c:invertIfNegative val="0"/>
          <c:cat>
            <c:strRef>
              <c:f>Sheet1!$A$6:$A$29</c:f>
              <c:strCache>
                <c:ptCount val="21"/>
                <c:pt idx="0">
                  <c:v>'11</c:v>
                </c:pt>
                <c:pt idx="4">
                  <c:v>'12</c:v>
                </c:pt>
                <c:pt idx="8">
                  <c:v>'13</c:v>
                </c:pt>
                <c:pt idx="12">
                  <c:v>'14</c:v>
                </c:pt>
                <c:pt idx="16">
                  <c:v>'15</c:v>
                </c:pt>
                <c:pt idx="20">
                  <c:v>'16</c:v>
                </c:pt>
              </c:strCache>
            </c:strRef>
          </c:cat>
          <c:val>
            <c:numRef>
              <c:f>Sheet1!$B$6:$B$29</c:f>
              <c:numCache>
                <c:formatCode>General</c:formatCode>
                <c:ptCount val="24"/>
                <c:pt idx="0">
                  <c:v>0.06</c:v>
                </c:pt>
                <c:pt idx="1">
                  <c:v>3.02</c:v>
                </c:pt>
                <c:pt idx="2">
                  <c:v>1.36</c:v>
                </c:pt>
                <c:pt idx="3">
                  <c:v>4.89</c:v>
                </c:pt>
                <c:pt idx="4">
                  <c:v>3.08</c:v>
                </c:pt>
                <c:pt idx="5">
                  <c:v>2.27</c:v>
                </c:pt>
                <c:pt idx="6">
                  <c:v>0.7</c:v>
                </c:pt>
                <c:pt idx="7">
                  <c:v>0.84</c:v>
                </c:pt>
                <c:pt idx="8">
                  <c:v>3.66</c:v>
                </c:pt>
                <c:pt idx="9">
                  <c:v>1.14</c:v>
                </c:pt>
                <c:pt idx="10">
                  <c:v>3.49</c:v>
                </c:pt>
                <c:pt idx="11">
                  <c:v>4.49</c:v>
                </c:pt>
                <c:pt idx="12">
                  <c:v>-0.99</c:v>
                </c:pt>
                <c:pt idx="13">
                  <c:v>3.94</c:v>
                </c:pt>
                <c:pt idx="14">
                  <c:v>4.5</c:v>
                </c:pt>
                <c:pt idx="15">
                  <c:v>2.38</c:v>
                </c:pt>
                <c:pt idx="16">
                  <c:v>1.6</c:v>
                </c:pt>
                <c:pt idx="17">
                  <c:v>2.04</c:v>
                </c:pt>
                <c:pt idx="18">
                  <c:v>1.65</c:v>
                </c:pt>
                <c:pt idx="19">
                  <c:v>0.69</c:v>
                </c:pt>
                <c:pt idx="20">
                  <c:v>0.55</c:v>
                </c:pt>
                <c:pt idx="21">
                  <c:v>1.71</c:v>
                </c:pt>
                <c:pt idx="22">
                  <c:v>3.38</c:v>
                </c:pt>
                <c:pt idx="23">
                  <c:v>2.05</c:v>
                </c:pt>
              </c:numCache>
            </c:numRef>
          </c:val>
        </c:ser>
        <c:ser>
          <c:idx val="1"/>
          <c:order val="1"/>
          <c:tx>
            <c:strRef>
              <c:f>Sheet1!$C$1</c:f>
              <c:strCache>
                <c:ptCount val="1"/>
                <c:pt idx="0">
                  <c:v>Government</c:v>
                </c:pt>
              </c:strCache>
            </c:strRef>
          </c:tx>
          <c:spPr>
            <a:solidFill>
              <a:srgbClr val="0069AA"/>
            </a:solidFill>
            <a:ln w="25399">
              <a:noFill/>
            </a:ln>
          </c:spPr>
          <c:invertIfNegative val="0"/>
          <c:cat>
            <c:strRef>
              <c:f>Sheet1!$A$6:$A$29</c:f>
              <c:strCache>
                <c:ptCount val="21"/>
                <c:pt idx="0">
                  <c:v>'11</c:v>
                </c:pt>
                <c:pt idx="4">
                  <c:v>'12</c:v>
                </c:pt>
                <c:pt idx="8">
                  <c:v>'13</c:v>
                </c:pt>
                <c:pt idx="12">
                  <c:v>'14</c:v>
                </c:pt>
                <c:pt idx="16">
                  <c:v>'15</c:v>
                </c:pt>
                <c:pt idx="20">
                  <c:v>'16</c:v>
                </c:pt>
              </c:strCache>
            </c:strRef>
          </c:cat>
          <c:val>
            <c:numRef>
              <c:f>Sheet1!$C$6:$C$29</c:f>
              <c:numCache>
                <c:formatCode>General</c:formatCode>
                <c:ptCount val="24"/>
                <c:pt idx="0">
                  <c:v>-1.6</c:v>
                </c:pt>
                <c:pt idx="1">
                  <c:v>-0.08</c:v>
                </c:pt>
                <c:pt idx="2">
                  <c:v>-0.52</c:v>
                </c:pt>
                <c:pt idx="3">
                  <c:v>-0.31</c:v>
                </c:pt>
                <c:pt idx="4">
                  <c:v>-0.4</c:v>
                </c:pt>
                <c:pt idx="5">
                  <c:v>-0.39</c:v>
                </c:pt>
                <c:pt idx="6">
                  <c:v>-0.22</c:v>
                </c:pt>
                <c:pt idx="7">
                  <c:v>-0.75</c:v>
                </c:pt>
                <c:pt idx="8">
                  <c:v>-0.83</c:v>
                </c:pt>
                <c:pt idx="9">
                  <c:v>-0.37</c:v>
                </c:pt>
                <c:pt idx="10">
                  <c:v>-0.37</c:v>
                </c:pt>
                <c:pt idx="11">
                  <c:v>-0.53</c:v>
                </c:pt>
                <c:pt idx="12">
                  <c:v>-0.19</c:v>
                </c:pt>
                <c:pt idx="13">
                  <c:v>0.02</c:v>
                </c:pt>
                <c:pt idx="14">
                  <c:v>0.46</c:v>
                </c:pt>
                <c:pt idx="15">
                  <c:v>-0.07</c:v>
                </c:pt>
                <c:pt idx="16">
                  <c:v>0.45</c:v>
                </c:pt>
                <c:pt idx="17">
                  <c:v>0.57</c:v>
                </c:pt>
                <c:pt idx="18">
                  <c:v>0.34</c:v>
                </c:pt>
                <c:pt idx="19">
                  <c:v>0.18</c:v>
                </c:pt>
                <c:pt idx="20">
                  <c:v>0.28</c:v>
                </c:pt>
                <c:pt idx="21">
                  <c:v>-0.3</c:v>
                </c:pt>
                <c:pt idx="22">
                  <c:v>0.14</c:v>
                </c:pt>
                <c:pt idx="23">
                  <c:v>0.03</c:v>
                </c:pt>
              </c:numCache>
            </c:numRef>
          </c:val>
        </c:ser>
        <c:dLbls>
          <c:showLegendKey val="0"/>
          <c:showVal val="0"/>
          <c:showCatName val="0"/>
          <c:showSerName val="0"/>
          <c:showPercent val="0"/>
          <c:showBubbleSize val="0"/>
        </c:dLbls>
        <c:gapWidth val="54"/>
        <c:overlap val="100"/>
        <c:axId val="2117000768"/>
        <c:axId val="2117003872"/>
      </c:barChart>
      <c:catAx>
        <c:axId val="2117000768"/>
        <c:scaling>
          <c:orientation val="minMax"/>
        </c:scaling>
        <c:delete val="0"/>
        <c:axPos val="b"/>
        <c:numFmt formatCode="General" sourceLinked="0"/>
        <c:majorTickMark val="cross"/>
        <c:minorTickMark val="none"/>
        <c:tickLblPos val="low"/>
        <c:spPr>
          <a:ln/>
        </c:spPr>
        <c:txPr>
          <a:bodyPr/>
          <a:lstStyle/>
          <a:p>
            <a:pPr>
              <a:defRPr sz="1200" b="1" baseline="0">
                <a:latin typeface="Verdana" panose="020B0604030504040204" pitchFamily="34" charset="0"/>
              </a:defRPr>
            </a:pPr>
            <a:endParaRPr lang="en-US"/>
          </a:p>
        </c:txPr>
        <c:crossAx val="2117003872"/>
        <c:crossesAt val="0.0"/>
        <c:auto val="0"/>
        <c:lblAlgn val="ctr"/>
        <c:lblOffset val="100"/>
        <c:tickLblSkip val="2"/>
        <c:tickMarkSkip val="1"/>
        <c:noMultiLvlLbl val="0"/>
      </c:catAx>
      <c:valAx>
        <c:axId val="2117003872"/>
        <c:scaling>
          <c:orientation val="minMax"/>
        </c:scaling>
        <c:delete val="0"/>
        <c:axPos val="l"/>
        <c:numFmt formatCode="#,##0" sourceLinked="0"/>
        <c:majorTickMark val="out"/>
        <c:minorTickMark val="none"/>
        <c:tickLblPos val="low"/>
        <c:txPr>
          <a:bodyPr/>
          <a:lstStyle/>
          <a:p>
            <a:pPr>
              <a:defRPr sz="1390" b="1" baseline="0">
                <a:latin typeface="Verdana" pitchFamily="34" charset="0"/>
              </a:defRPr>
            </a:pPr>
            <a:endParaRPr lang="en-US"/>
          </a:p>
        </c:txPr>
        <c:crossAx val="2117000768"/>
        <c:crosses val="autoZero"/>
        <c:crossBetween val="between"/>
      </c:valAx>
      <c:spPr>
        <a:noFill/>
        <a:ln w="25399">
          <a:noFill/>
        </a:ln>
      </c:spPr>
    </c:plotArea>
    <c:legend>
      <c:legendPos val="r"/>
      <c:legendEntry>
        <c:idx val="0"/>
        <c:txPr>
          <a:bodyPr/>
          <a:lstStyle/>
          <a:p>
            <a:pPr>
              <a:defRPr sz="1600" b="0" i="0" baseline="0">
                <a:latin typeface="Verdana" pitchFamily="34" charset="0"/>
              </a:defRPr>
            </a:pPr>
            <a:endParaRPr lang="en-US"/>
          </a:p>
        </c:txPr>
      </c:legendEntry>
      <c:legendEntry>
        <c:idx val="1"/>
        <c:txPr>
          <a:bodyPr/>
          <a:lstStyle/>
          <a:p>
            <a:pPr>
              <a:defRPr sz="1600" b="0" i="0" baseline="0">
                <a:latin typeface="Verdana" pitchFamily="34" charset="0"/>
              </a:defRPr>
            </a:pPr>
            <a:endParaRPr lang="en-US"/>
          </a:p>
        </c:txPr>
      </c:legendEntry>
      <c:layout>
        <c:manualLayout>
          <c:xMode val="edge"/>
          <c:yMode val="edge"/>
          <c:x val="0.155449219580013"/>
          <c:y val="0.0258943954920415"/>
          <c:w val="0.685722715655147"/>
          <c:h val="0.103770419380843"/>
        </c:manualLayout>
      </c:layout>
      <c:overlay val="0"/>
      <c:txPr>
        <a:bodyPr/>
        <a:lstStyle/>
        <a:p>
          <a:pPr>
            <a:defRPr sz="1600" b="0" i="0" baseline="0">
              <a:latin typeface="Verdana" pitchFamily="34" charset="0"/>
            </a:defRPr>
          </a:pPr>
          <a:endParaRPr lang="en-US"/>
        </a:p>
      </c:txPr>
    </c:legend>
    <c:plotVisOnly val="1"/>
    <c:dispBlanksAs val="gap"/>
    <c:showDLblsOverMax val="0"/>
  </c:chart>
  <c:spPr>
    <a:solidFill>
      <a:srgbClr val="FFFFFF">
        <a:alpha val="0"/>
      </a:srgbClr>
    </a:solidFill>
    <a:ln>
      <a:noFill/>
    </a:ln>
  </c:spPr>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45384035079447"/>
          <c:y val="0.0296319402382404"/>
          <c:w val="0.942780305530671"/>
          <c:h val="0.897678844924981"/>
        </c:manualLayout>
      </c:layout>
      <c:lineChart>
        <c:grouping val="standard"/>
        <c:varyColors val="0"/>
        <c:ser>
          <c:idx val="1"/>
          <c:order val="0"/>
          <c:tx>
            <c:strRef>
              <c:f>Sheet1!$B$20</c:f>
              <c:strCache>
                <c:ptCount val="1"/>
              </c:strCache>
            </c:strRef>
          </c:tx>
          <c:spPr>
            <a:ln w="38100">
              <a:solidFill>
                <a:srgbClr val="F58025"/>
              </a:solidFill>
              <a:prstDash val="solid"/>
            </a:ln>
          </c:spPr>
          <c:marker>
            <c:symbol val="none"/>
          </c:marker>
          <c:cat>
            <c:strRef>
              <c:f>Sheet1!$A$21:$A$44</c:f>
              <c:strCache>
                <c:ptCount val="21"/>
                <c:pt idx="0">
                  <c:v>'13</c:v>
                </c:pt>
                <c:pt idx="4">
                  <c:v>'14</c:v>
                </c:pt>
                <c:pt idx="8">
                  <c:v>'15</c:v>
                </c:pt>
                <c:pt idx="12">
                  <c:v>'16</c:v>
                </c:pt>
                <c:pt idx="16">
                  <c:v>'17F</c:v>
                </c:pt>
                <c:pt idx="20">
                  <c:v>'18</c:v>
                </c:pt>
              </c:strCache>
            </c:strRef>
          </c:cat>
          <c:val>
            <c:numRef>
              <c:f>Sheet1!$B$21:$B$44</c:f>
              <c:numCache>
                <c:formatCode>General</c:formatCode>
                <c:ptCount val="24"/>
                <c:pt idx="0">
                  <c:v>1.53557591201463</c:v>
                </c:pt>
                <c:pt idx="1">
                  <c:v>1.269301600793304</c:v>
                </c:pt>
                <c:pt idx="2">
                  <c:v>1.311280969952566</c:v>
                </c:pt>
                <c:pt idx="3">
                  <c:v>1.203138459233744</c:v>
                </c:pt>
                <c:pt idx="4">
                  <c:v>1.340685176892076</c:v>
                </c:pt>
                <c:pt idx="5">
                  <c:v>1.77563905286815</c:v>
                </c:pt>
                <c:pt idx="6" formatCode="#,##0.00">
                  <c:v>1.672473867595814</c:v>
                </c:pt>
                <c:pt idx="7">
                  <c:v>1.233242975695958</c:v>
                </c:pt>
                <c:pt idx="8">
                  <c:v>0.329586359911982</c:v>
                </c:pt>
                <c:pt idx="9">
                  <c:v>0.310630148534363</c:v>
                </c:pt>
                <c:pt idx="10">
                  <c:v>0.328078592643366</c:v>
                </c:pt>
                <c:pt idx="11">
                  <c:v>0.42952971066148</c:v>
                </c:pt>
                <c:pt idx="12">
                  <c:v>0.908431899723805</c:v>
                </c:pt>
                <c:pt idx="13">
                  <c:v>0.956408944752995</c:v>
                </c:pt>
                <c:pt idx="14">
                  <c:v>1.035670042993519</c:v>
                </c:pt>
                <c:pt idx="15">
                  <c:v>1.41957558329997</c:v>
                </c:pt>
              </c:numCache>
            </c:numRef>
          </c:val>
          <c:smooth val="0"/>
        </c:ser>
        <c:ser>
          <c:idx val="0"/>
          <c:order val="1"/>
          <c:tx>
            <c:strRef>
              <c:f>Sheet1!$C$20</c:f>
              <c:strCache>
                <c:ptCount val="1"/>
              </c:strCache>
            </c:strRef>
          </c:tx>
          <c:spPr>
            <a:ln w="38100"/>
          </c:spPr>
          <c:marker>
            <c:symbol val="none"/>
          </c:marker>
          <c:cat>
            <c:strRef>
              <c:f>Sheet1!$A$21:$A$44</c:f>
              <c:strCache>
                <c:ptCount val="21"/>
                <c:pt idx="0">
                  <c:v>'13</c:v>
                </c:pt>
                <c:pt idx="4">
                  <c:v>'14</c:v>
                </c:pt>
                <c:pt idx="8">
                  <c:v>'15</c:v>
                </c:pt>
                <c:pt idx="12">
                  <c:v>'16</c:v>
                </c:pt>
                <c:pt idx="16">
                  <c:v>'17F</c:v>
                </c:pt>
                <c:pt idx="20">
                  <c:v>'18</c:v>
                </c:pt>
              </c:strCache>
            </c:strRef>
          </c:cat>
          <c:val>
            <c:numRef>
              <c:f>Sheet1!$C$21:$C$44</c:f>
              <c:numCache>
                <c:formatCode>General</c:formatCode>
                <c:ptCount val="24"/>
                <c:pt idx="0">
                  <c:v>1.628226433943958</c:v>
                </c:pt>
                <c:pt idx="1">
                  <c:v>1.441834227308791</c:v>
                </c:pt>
                <c:pt idx="2">
                  <c:v>1.48028824157389</c:v>
                </c:pt>
                <c:pt idx="3">
                  <c:v>1.491035752588665</c:v>
                </c:pt>
                <c:pt idx="4">
                  <c:v>1.483042837158299</c:v>
                </c:pt>
                <c:pt idx="5">
                  <c:v>1.708813632807727</c:v>
                </c:pt>
                <c:pt idx="6">
                  <c:v>1.731085333208093</c:v>
                </c:pt>
                <c:pt idx="7">
                  <c:v>1.565451586960198</c:v>
                </c:pt>
                <c:pt idx="8">
                  <c:v>1.437153634797194</c:v>
                </c:pt>
                <c:pt idx="9">
                  <c:v>1.36687980724679</c:v>
                </c:pt>
                <c:pt idx="10">
                  <c:v>1.349854119732607</c:v>
                </c:pt>
                <c:pt idx="11">
                  <c:v>1.369144077784323</c:v>
                </c:pt>
                <c:pt idx="12">
                  <c:v>1.605942630477086</c:v>
                </c:pt>
                <c:pt idx="13">
                  <c:v>1.613566759610552</c:v>
                </c:pt>
                <c:pt idx="14">
                  <c:v>1.690808053202164</c:v>
                </c:pt>
                <c:pt idx="15">
                  <c:v>1.698533085062914</c:v>
                </c:pt>
              </c:numCache>
            </c:numRef>
          </c:val>
          <c:smooth val="0"/>
        </c:ser>
        <c:ser>
          <c:idx val="2"/>
          <c:order val="2"/>
          <c:tx>
            <c:strRef>
              <c:f>Sheet1!$D$20</c:f>
              <c:strCache>
                <c:ptCount val="1"/>
              </c:strCache>
            </c:strRef>
          </c:tx>
          <c:spPr>
            <a:ln>
              <a:solidFill>
                <a:srgbClr val="F58025"/>
              </a:solidFill>
              <a:prstDash val="dash"/>
            </a:ln>
          </c:spPr>
          <c:marker>
            <c:symbol val="none"/>
          </c:marker>
          <c:cat>
            <c:strRef>
              <c:f>Sheet1!$A$21:$A$44</c:f>
              <c:strCache>
                <c:ptCount val="21"/>
                <c:pt idx="0">
                  <c:v>'13</c:v>
                </c:pt>
                <c:pt idx="4">
                  <c:v>'14</c:v>
                </c:pt>
                <c:pt idx="8">
                  <c:v>'15</c:v>
                </c:pt>
                <c:pt idx="12">
                  <c:v>'16</c:v>
                </c:pt>
                <c:pt idx="16">
                  <c:v>'17F</c:v>
                </c:pt>
                <c:pt idx="20">
                  <c:v>'18</c:v>
                </c:pt>
              </c:strCache>
            </c:strRef>
          </c:cat>
          <c:val>
            <c:numRef>
              <c:f>Sheet1!$D$21:$D$44</c:f>
              <c:numCache>
                <c:formatCode>General</c:formatCode>
                <c:ptCount val="24"/>
                <c:pt idx="15">
                  <c:v>1.41957558329997</c:v>
                </c:pt>
                <c:pt idx="16">
                  <c:v>1.976193290836514</c:v>
                </c:pt>
                <c:pt idx="17">
                  <c:v>1.872166776753304</c:v>
                </c:pt>
                <c:pt idx="18">
                  <c:v>1.978344948206367</c:v>
                </c:pt>
                <c:pt idx="19">
                  <c:v>1.996644295302019</c:v>
                </c:pt>
                <c:pt idx="20">
                  <c:v>1.897323219983193</c:v>
                </c:pt>
                <c:pt idx="21">
                  <c:v>2.022860320051589</c:v>
                </c:pt>
                <c:pt idx="22">
                  <c:v>2.076551910703572</c:v>
                </c:pt>
                <c:pt idx="23">
                  <c:v>2.101474964658734</c:v>
                </c:pt>
              </c:numCache>
            </c:numRef>
          </c:val>
          <c:smooth val="0"/>
        </c:ser>
        <c:ser>
          <c:idx val="3"/>
          <c:order val="3"/>
          <c:tx>
            <c:strRef>
              <c:f>Sheet1!$E$20</c:f>
              <c:strCache>
                <c:ptCount val="1"/>
              </c:strCache>
            </c:strRef>
          </c:tx>
          <c:spPr>
            <a:ln>
              <a:solidFill>
                <a:srgbClr val="0069AA"/>
              </a:solidFill>
              <a:prstDash val="dash"/>
            </a:ln>
          </c:spPr>
          <c:marker>
            <c:symbol val="none"/>
          </c:marker>
          <c:cat>
            <c:strRef>
              <c:f>Sheet1!$A$21:$A$44</c:f>
              <c:strCache>
                <c:ptCount val="21"/>
                <c:pt idx="0">
                  <c:v>'13</c:v>
                </c:pt>
                <c:pt idx="4">
                  <c:v>'14</c:v>
                </c:pt>
                <c:pt idx="8">
                  <c:v>'15</c:v>
                </c:pt>
                <c:pt idx="12">
                  <c:v>'16</c:v>
                </c:pt>
                <c:pt idx="16">
                  <c:v>'17F</c:v>
                </c:pt>
                <c:pt idx="20">
                  <c:v>'18</c:v>
                </c:pt>
              </c:strCache>
            </c:strRef>
          </c:cat>
          <c:val>
            <c:numRef>
              <c:f>Sheet1!$E$21:$E$44</c:f>
              <c:numCache>
                <c:formatCode>General</c:formatCode>
                <c:ptCount val="24"/>
                <c:pt idx="15">
                  <c:v>1.698533085062914</c:v>
                </c:pt>
                <c:pt idx="16">
                  <c:v>1.75587626630036</c:v>
                </c:pt>
                <c:pt idx="17">
                  <c:v>1.754655870445343</c:v>
                </c:pt>
                <c:pt idx="18">
                  <c:v>1.79778904556287</c:v>
                </c:pt>
                <c:pt idx="19">
                  <c:v>1.993301478140474</c:v>
                </c:pt>
                <c:pt idx="20">
                  <c:v>1.921669626998224</c:v>
                </c:pt>
                <c:pt idx="21">
                  <c:v>1.974884239918007</c:v>
                </c:pt>
                <c:pt idx="22">
                  <c:v>2.001006751571732</c:v>
                </c:pt>
                <c:pt idx="23">
                  <c:v>2.00110686113797</c:v>
                </c:pt>
              </c:numCache>
            </c:numRef>
          </c:val>
          <c:smooth val="0"/>
        </c:ser>
        <c:dLbls>
          <c:showLegendKey val="0"/>
          <c:showVal val="0"/>
          <c:showCatName val="0"/>
          <c:showSerName val="0"/>
          <c:showPercent val="0"/>
          <c:showBubbleSize val="0"/>
        </c:dLbls>
        <c:smooth val="0"/>
        <c:axId val="-2118611680"/>
        <c:axId val="-2118608288"/>
      </c:lineChart>
      <c:catAx>
        <c:axId val="-2118611680"/>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138" b="1" i="0" u="none" strike="noStrike" baseline="0">
                <a:solidFill>
                  <a:schemeClr val="tx1"/>
                </a:solidFill>
                <a:latin typeface="Verdana"/>
                <a:ea typeface="Verdana"/>
                <a:cs typeface="Verdana"/>
              </a:defRPr>
            </a:pPr>
            <a:endParaRPr lang="en-US"/>
          </a:p>
        </c:txPr>
        <c:crossAx val="-2118608288"/>
        <c:crossesAt val="0.0"/>
        <c:auto val="1"/>
        <c:lblAlgn val="ctr"/>
        <c:lblOffset val="100"/>
        <c:tickLblSkip val="4"/>
        <c:tickMarkSkip val="1"/>
        <c:noMultiLvlLbl val="0"/>
      </c:catAx>
      <c:valAx>
        <c:axId val="-2118608288"/>
        <c:scaling>
          <c:orientation val="minMax"/>
          <c:max val="2.4"/>
        </c:scaling>
        <c:delete val="0"/>
        <c:axPos val="l"/>
        <c:majorGridlines/>
        <c:numFmt formatCode="#,##0.0" sourceLinked="0"/>
        <c:majorTickMark val="out"/>
        <c:minorTickMark val="none"/>
        <c:tickLblPos val="low"/>
        <c:spPr>
          <a:ln w="3003">
            <a:solidFill>
              <a:schemeClr val="tx1"/>
            </a:solidFill>
            <a:prstDash val="solid"/>
          </a:ln>
        </c:spPr>
        <c:txPr>
          <a:bodyPr rot="0" vert="horz"/>
          <a:lstStyle/>
          <a:p>
            <a:pPr>
              <a:defRPr sz="1324" b="1" i="0" u="none" strike="noStrike" baseline="0">
                <a:solidFill>
                  <a:schemeClr val="tx1"/>
                </a:solidFill>
                <a:latin typeface="Verdana"/>
                <a:ea typeface="Verdana"/>
                <a:cs typeface="Verdana"/>
              </a:defRPr>
            </a:pPr>
            <a:endParaRPr lang="en-US"/>
          </a:p>
        </c:txPr>
        <c:crossAx val="-2118611680"/>
        <c:crosses val="autoZero"/>
        <c:crossBetween val="between"/>
        <c:majorUnit val="0.4"/>
      </c:valAx>
      <c:spPr>
        <a:noFill/>
        <a:ln w="12573">
          <a:solidFill>
            <a:schemeClr val="tx1"/>
          </a:solid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45384035079447"/>
          <c:y val="0.0296319402382404"/>
          <c:w val="0.942780305530671"/>
          <c:h val="0.897678844924981"/>
        </c:manualLayout>
      </c:layout>
      <c:lineChart>
        <c:grouping val="standard"/>
        <c:varyColors val="0"/>
        <c:ser>
          <c:idx val="2"/>
          <c:order val="0"/>
          <c:tx>
            <c:strRef>
              <c:f>Sheet1!$B$21</c:f>
              <c:strCache>
                <c:ptCount val="1"/>
                <c:pt idx="0">
                  <c:v>Income: Disposable Personal, (Bil. $, SAAR) for United States</c:v>
                </c:pt>
              </c:strCache>
            </c:strRef>
          </c:tx>
          <c:spPr>
            <a:ln w="38100">
              <a:solidFill>
                <a:srgbClr val="0069AA"/>
              </a:solidFill>
              <a:prstDash val="solid"/>
            </a:ln>
          </c:spPr>
          <c:marker>
            <c:symbol val="none"/>
          </c:marker>
          <c:cat>
            <c:strRef>
              <c:f>Sheet1!$A$22:$A$49</c:f>
              <c:strCache>
                <c:ptCount val="28"/>
                <c:pt idx="0">
                  <c:v>J'15</c:v>
                </c:pt>
                <c:pt idx="1">
                  <c:v>F</c:v>
                </c:pt>
                <c:pt idx="2">
                  <c:v>M</c:v>
                </c:pt>
                <c:pt idx="3">
                  <c:v>A</c:v>
                </c:pt>
                <c:pt idx="4">
                  <c:v>M</c:v>
                </c:pt>
                <c:pt idx="5">
                  <c:v>J</c:v>
                </c:pt>
                <c:pt idx="6">
                  <c:v>J</c:v>
                </c:pt>
                <c:pt idx="7">
                  <c:v>A</c:v>
                </c:pt>
                <c:pt idx="8">
                  <c:v>S</c:v>
                </c:pt>
                <c:pt idx="9">
                  <c:v>O</c:v>
                </c:pt>
                <c:pt idx="10">
                  <c:v>N</c:v>
                </c:pt>
                <c:pt idx="11">
                  <c:v>D</c:v>
                </c:pt>
                <c:pt idx="12">
                  <c:v>J'16</c:v>
                </c:pt>
                <c:pt idx="13">
                  <c:v>F</c:v>
                </c:pt>
                <c:pt idx="14">
                  <c:v>M</c:v>
                </c:pt>
                <c:pt idx="15">
                  <c:v>A</c:v>
                </c:pt>
                <c:pt idx="16">
                  <c:v>M</c:v>
                </c:pt>
                <c:pt idx="17">
                  <c:v>J</c:v>
                </c:pt>
                <c:pt idx="18">
                  <c:v>J</c:v>
                </c:pt>
                <c:pt idx="19">
                  <c:v>A</c:v>
                </c:pt>
                <c:pt idx="20">
                  <c:v>S</c:v>
                </c:pt>
                <c:pt idx="21">
                  <c:v>O</c:v>
                </c:pt>
                <c:pt idx="22">
                  <c:v>H</c:v>
                </c:pt>
                <c:pt idx="23">
                  <c:v>D</c:v>
                </c:pt>
                <c:pt idx="24">
                  <c:v>J'17</c:v>
                </c:pt>
                <c:pt idx="25">
                  <c:v>F</c:v>
                </c:pt>
                <c:pt idx="26">
                  <c:v>M</c:v>
                </c:pt>
                <c:pt idx="27">
                  <c:v>A</c:v>
                </c:pt>
              </c:strCache>
            </c:strRef>
          </c:cat>
          <c:val>
            <c:numRef>
              <c:f>Sheet1!$B$22:$B$49</c:f>
              <c:numCache>
                <c:formatCode>General</c:formatCode>
                <c:ptCount val="28"/>
                <c:pt idx="0">
                  <c:v>2.01</c:v>
                </c:pt>
                <c:pt idx="1">
                  <c:v>2.07</c:v>
                </c:pt>
                <c:pt idx="2">
                  <c:v>2.05</c:v>
                </c:pt>
                <c:pt idx="3">
                  <c:v>2.1</c:v>
                </c:pt>
                <c:pt idx="4">
                  <c:v>2.09</c:v>
                </c:pt>
                <c:pt idx="5">
                  <c:v>2.1</c:v>
                </c:pt>
                <c:pt idx="6">
                  <c:v>2.15</c:v>
                </c:pt>
                <c:pt idx="7">
                  <c:v>1.99</c:v>
                </c:pt>
                <c:pt idx="8">
                  <c:v>1.89</c:v>
                </c:pt>
                <c:pt idx="9">
                  <c:v>1.82</c:v>
                </c:pt>
                <c:pt idx="10">
                  <c:v>1.87</c:v>
                </c:pt>
                <c:pt idx="11">
                  <c:v>1.79</c:v>
                </c:pt>
                <c:pt idx="12">
                  <c:v>1.65</c:v>
                </c:pt>
                <c:pt idx="13">
                  <c:v>1.53</c:v>
                </c:pt>
                <c:pt idx="14">
                  <c:v>1.7</c:v>
                </c:pt>
                <c:pt idx="15">
                  <c:v>1.75</c:v>
                </c:pt>
                <c:pt idx="16">
                  <c:v>1.67</c:v>
                </c:pt>
                <c:pt idx="17">
                  <c:v>1.5</c:v>
                </c:pt>
                <c:pt idx="18">
                  <c:v>1.54</c:v>
                </c:pt>
                <c:pt idx="19">
                  <c:v>1.63</c:v>
                </c:pt>
                <c:pt idx="20">
                  <c:v>1.68</c:v>
                </c:pt>
                <c:pt idx="21">
                  <c:v>1.8</c:v>
                </c:pt>
                <c:pt idx="22">
                  <c:v>1.99</c:v>
                </c:pt>
                <c:pt idx="23">
                  <c:v>2.06</c:v>
                </c:pt>
                <c:pt idx="24">
                  <c:v>2.13</c:v>
                </c:pt>
                <c:pt idx="25">
                  <c:v>2.15</c:v>
                </c:pt>
                <c:pt idx="26">
                  <c:v>2.16</c:v>
                </c:pt>
                <c:pt idx="27">
                  <c:v>2.14</c:v>
                </c:pt>
              </c:numCache>
            </c:numRef>
          </c:val>
          <c:smooth val="0"/>
        </c:ser>
        <c:dLbls>
          <c:showLegendKey val="0"/>
          <c:showVal val="0"/>
          <c:showCatName val="0"/>
          <c:showSerName val="0"/>
          <c:showPercent val="0"/>
          <c:showBubbleSize val="0"/>
        </c:dLbls>
        <c:smooth val="0"/>
        <c:axId val="-2131678112"/>
        <c:axId val="-2135787392"/>
      </c:lineChart>
      <c:catAx>
        <c:axId val="-2131678112"/>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138" b="1" i="0" u="none" strike="noStrike" baseline="0">
                <a:solidFill>
                  <a:schemeClr val="tx1"/>
                </a:solidFill>
                <a:latin typeface="Verdana"/>
                <a:ea typeface="Verdana"/>
                <a:cs typeface="Verdana"/>
              </a:defRPr>
            </a:pPr>
            <a:endParaRPr lang="en-US"/>
          </a:p>
        </c:txPr>
        <c:crossAx val="-2135787392"/>
        <c:crossesAt val="0.0"/>
        <c:auto val="1"/>
        <c:lblAlgn val="ctr"/>
        <c:lblOffset val="100"/>
        <c:tickLblSkip val="3"/>
        <c:tickMarkSkip val="1"/>
        <c:noMultiLvlLbl val="0"/>
      </c:catAx>
      <c:valAx>
        <c:axId val="-2135787392"/>
        <c:scaling>
          <c:orientation val="minMax"/>
          <c:max val="2.2"/>
          <c:min val="1.4"/>
        </c:scaling>
        <c:delete val="0"/>
        <c:axPos val="l"/>
        <c:majorGridlines/>
        <c:numFmt formatCode="#,##0.0" sourceLinked="0"/>
        <c:majorTickMark val="out"/>
        <c:minorTickMark val="none"/>
        <c:tickLblPos val="low"/>
        <c:spPr>
          <a:ln w="3003">
            <a:solidFill>
              <a:schemeClr val="tx1"/>
            </a:solidFill>
            <a:prstDash val="solid"/>
          </a:ln>
        </c:spPr>
        <c:txPr>
          <a:bodyPr rot="0" vert="horz"/>
          <a:lstStyle/>
          <a:p>
            <a:pPr>
              <a:defRPr sz="1324" b="1" i="0" u="none" strike="noStrike" baseline="0">
                <a:solidFill>
                  <a:schemeClr val="tx1"/>
                </a:solidFill>
                <a:latin typeface="Verdana"/>
                <a:ea typeface="Verdana"/>
                <a:cs typeface="Verdana"/>
              </a:defRPr>
            </a:pPr>
            <a:endParaRPr lang="en-US"/>
          </a:p>
        </c:txPr>
        <c:crossAx val="-2131678112"/>
        <c:crosses val="autoZero"/>
        <c:crossBetween val="between"/>
      </c:valAx>
      <c:spPr>
        <a:noFill/>
        <a:ln w="12573">
          <a:solidFill>
            <a:schemeClr val="tx1"/>
          </a:solid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08676870096406"/>
          <c:y val="0.024912241941645"/>
          <c:w val="0.889550898203593"/>
          <c:h val="0.9131927660112"/>
        </c:manualLayout>
      </c:layout>
      <c:lineChart>
        <c:grouping val="standard"/>
        <c:varyColors val="0"/>
        <c:ser>
          <c:idx val="2"/>
          <c:order val="0"/>
          <c:spPr>
            <a:ln w="38100">
              <a:solidFill>
                <a:srgbClr val="0069AA"/>
              </a:solidFill>
              <a:prstDash val="solid"/>
            </a:ln>
          </c:spPr>
          <c:marker>
            <c:symbol val="none"/>
          </c:marker>
          <c:cat>
            <c:strRef>
              <c:f>Sheet1!$A$14:$A$37</c:f>
              <c:strCache>
                <c:ptCount val="21"/>
                <c:pt idx="0">
                  <c:v>'13</c:v>
                </c:pt>
                <c:pt idx="4">
                  <c:v>'14</c:v>
                </c:pt>
                <c:pt idx="8">
                  <c:v>'15</c:v>
                </c:pt>
                <c:pt idx="12">
                  <c:v>'16</c:v>
                </c:pt>
                <c:pt idx="16">
                  <c:v>'17F</c:v>
                </c:pt>
                <c:pt idx="20">
                  <c:v>'18F</c:v>
                </c:pt>
              </c:strCache>
            </c:strRef>
          </c:cat>
          <c:val>
            <c:numRef>
              <c:f>Sheet1!$B$14:$B$37</c:f>
              <c:numCache>
                <c:formatCode>General</c:formatCode>
                <c:ptCount val="24"/>
                <c:pt idx="0">
                  <c:v>1.313844745275005</c:v>
                </c:pt>
                <c:pt idx="1">
                  <c:v>1.036296412018966</c:v>
                </c:pt>
                <c:pt idx="2">
                  <c:v>1.693670030167471</c:v>
                </c:pt>
                <c:pt idx="3">
                  <c:v>2.662454580318907</c:v>
                </c:pt>
                <c:pt idx="4">
                  <c:v>1.646666967899346</c:v>
                </c:pt>
                <c:pt idx="5">
                  <c:v>2.443047108545504</c:v>
                </c:pt>
                <c:pt idx="6">
                  <c:v>2.897457372469048</c:v>
                </c:pt>
                <c:pt idx="7">
                  <c:v>2.487036134203713</c:v>
                </c:pt>
                <c:pt idx="8">
                  <c:v>3.314917127071815</c:v>
                </c:pt>
                <c:pt idx="9">
                  <c:v>2.977208693902211</c:v>
                </c:pt>
                <c:pt idx="10">
                  <c:v>2.239274286246862</c:v>
                </c:pt>
                <c:pt idx="11">
                  <c:v>1.878085094552939</c:v>
                </c:pt>
                <c:pt idx="12">
                  <c:v>1.573544778412938</c:v>
                </c:pt>
                <c:pt idx="13">
                  <c:v>1.275787519390237</c:v>
                </c:pt>
                <c:pt idx="14">
                  <c:v>1.653610778552284</c:v>
                </c:pt>
                <c:pt idx="15">
                  <c:v>1.900465110638105</c:v>
                </c:pt>
              </c:numCache>
            </c:numRef>
          </c:val>
          <c:smooth val="0"/>
        </c:ser>
        <c:ser>
          <c:idx val="0"/>
          <c:order val="2"/>
          <c:spPr>
            <a:ln>
              <a:solidFill>
                <a:srgbClr val="0069AA"/>
              </a:solidFill>
              <a:prstDash val="dash"/>
            </a:ln>
          </c:spPr>
          <c:marker>
            <c:symbol val="none"/>
          </c:marker>
          <c:cat>
            <c:strRef>
              <c:f>Sheet1!$A$14:$A$37</c:f>
              <c:strCache>
                <c:ptCount val="21"/>
                <c:pt idx="0">
                  <c:v>'13</c:v>
                </c:pt>
                <c:pt idx="4">
                  <c:v>'14</c:v>
                </c:pt>
                <c:pt idx="8">
                  <c:v>'15</c:v>
                </c:pt>
                <c:pt idx="12">
                  <c:v>'16</c:v>
                </c:pt>
                <c:pt idx="16">
                  <c:v>'17F</c:v>
                </c:pt>
                <c:pt idx="20">
                  <c:v>'18F</c:v>
                </c:pt>
              </c:strCache>
            </c:strRef>
          </c:cat>
          <c:val>
            <c:numRef>
              <c:f>Sheet1!$D$14:$D$37</c:f>
              <c:numCache>
                <c:formatCode>General</c:formatCode>
                <c:ptCount val="24"/>
                <c:pt idx="15">
                  <c:v>1.900465110638105</c:v>
                </c:pt>
                <c:pt idx="16">
                  <c:v>1.973736762481093</c:v>
                </c:pt>
                <c:pt idx="17">
                  <c:v>2.432777948634457</c:v>
                </c:pt>
                <c:pt idx="18">
                  <c:v>2.331978238775623</c:v>
                </c:pt>
                <c:pt idx="19">
                  <c:v>2.558363732660474</c:v>
                </c:pt>
                <c:pt idx="20">
                  <c:v>2.999437427453055</c:v>
                </c:pt>
                <c:pt idx="21">
                  <c:v>2.897413421104854</c:v>
                </c:pt>
                <c:pt idx="22">
                  <c:v>2.798317702737685</c:v>
                </c:pt>
                <c:pt idx="23">
                  <c:v>2.778981792397706</c:v>
                </c:pt>
              </c:numCache>
            </c:numRef>
          </c:val>
          <c:smooth val="0"/>
        </c:ser>
        <c:dLbls>
          <c:showLegendKey val="0"/>
          <c:showVal val="0"/>
          <c:showCatName val="0"/>
          <c:showSerName val="0"/>
          <c:showPercent val="0"/>
          <c:showBubbleSize val="0"/>
        </c:dLbls>
        <c:marker val="1"/>
        <c:smooth val="0"/>
        <c:axId val="-2144989488"/>
        <c:axId val="-2133542960"/>
      </c:lineChart>
      <c:lineChart>
        <c:grouping val="standard"/>
        <c:varyColors val="0"/>
        <c:ser>
          <c:idx val="1"/>
          <c:order val="1"/>
          <c:spPr>
            <a:ln w="38100">
              <a:solidFill>
                <a:srgbClr val="F58025"/>
              </a:solidFill>
              <a:prstDash val="solid"/>
            </a:ln>
          </c:spPr>
          <c:marker>
            <c:symbol val="none"/>
          </c:marker>
          <c:cat>
            <c:strRef>
              <c:f>Sheet1!$A$14:$A$37</c:f>
              <c:strCache>
                <c:ptCount val="21"/>
                <c:pt idx="0">
                  <c:v>'13</c:v>
                </c:pt>
                <c:pt idx="4">
                  <c:v>'14</c:v>
                </c:pt>
                <c:pt idx="8">
                  <c:v>'15</c:v>
                </c:pt>
                <c:pt idx="12">
                  <c:v>'16</c:v>
                </c:pt>
                <c:pt idx="16">
                  <c:v>'17F</c:v>
                </c:pt>
                <c:pt idx="20">
                  <c:v>'18F</c:v>
                </c:pt>
              </c:strCache>
            </c:strRef>
          </c:cat>
          <c:val>
            <c:numRef>
              <c:f>Sheet1!$C$14:$C$37</c:f>
              <c:numCache>
                <c:formatCode>General</c:formatCode>
                <c:ptCount val="24"/>
                <c:pt idx="0">
                  <c:v>7.733333</c:v>
                </c:pt>
                <c:pt idx="1">
                  <c:v>7.533333</c:v>
                </c:pt>
                <c:pt idx="2">
                  <c:v>7.266667</c:v>
                </c:pt>
                <c:pt idx="3">
                  <c:v>6.933333</c:v>
                </c:pt>
                <c:pt idx="4">
                  <c:v>6.666667</c:v>
                </c:pt>
                <c:pt idx="5">
                  <c:v>6.2</c:v>
                </c:pt>
                <c:pt idx="6">
                  <c:v>6.1</c:v>
                </c:pt>
                <c:pt idx="7">
                  <c:v>5.7</c:v>
                </c:pt>
                <c:pt idx="8">
                  <c:v>5.533333</c:v>
                </c:pt>
                <c:pt idx="9">
                  <c:v>5.4</c:v>
                </c:pt>
                <c:pt idx="10">
                  <c:v>5.1</c:v>
                </c:pt>
                <c:pt idx="11">
                  <c:v>5.0</c:v>
                </c:pt>
                <c:pt idx="12">
                  <c:v>4.933333</c:v>
                </c:pt>
                <c:pt idx="13">
                  <c:v>4.866667</c:v>
                </c:pt>
                <c:pt idx="14">
                  <c:v>4.9</c:v>
                </c:pt>
                <c:pt idx="15">
                  <c:v>4.7</c:v>
                </c:pt>
              </c:numCache>
            </c:numRef>
          </c:val>
          <c:smooth val="0"/>
        </c:ser>
        <c:ser>
          <c:idx val="3"/>
          <c:order val="3"/>
          <c:spPr>
            <a:ln>
              <a:solidFill>
                <a:srgbClr val="F58025"/>
              </a:solidFill>
              <a:prstDash val="dash"/>
            </a:ln>
          </c:spPr>
          <c:marker>
            <c:symbol val="none"/>
          </c:marker>
          <c:cat>
            <c:strRef>
              <c:f>Sheet1!$A$14:$A$37</c:f>
              <c:strCache>
                <c:ptCount val="21"/>
                <c:pt idx="0">
                  <c:v>'13</c:v>
                </c:pt>
                <c:pt idx="4">
                  <c:v>'14</c:v>
                </c:pt>
                <c:pt idx="8">
                  <c:v>'15</c:v>
                </c:pt>
                <c:pt idx="12">
                  <c:v>'16</c:v>
                </c:pt>
                <c:pt idx="16">
                  <c:v>'17F</c:v>
                </c:pt>
                <c:pt idx="20">
                  <c:v>'18F</c:v>
                </c:pt>
              </c:strCache>
            </c:strRef>
          </c:cat>
          <c:val>
            <c:numRef>
              <c:f>Sheet1!$E$14:$E$37</c:f>
              <c:numCache>
                <c:formatCode>General</c:formatCode>
                <c:ptCount val="24"/>
                <c:pt idx="15" formatCode="#,##0.00">
                  <c:v>4.7</c:v>
                </c:pt>
                <c:pt idx="16" formatCode="#,##0.00">
                  <c:v>4.693105999999999</c:v>
                </c:pt>
                <c:pt idx="17" formatCode="#,##0.00">
                  <c:v>4.601681</c:v>
                </c:pt>
                <c:pt idx="18" formatCode="#,##0.00">
                  <c:v>4.541132</c:v>
                </c:pt>
                <c:pt idx="19" formatCode="#,##0.00">
                  <c:v>4.520160999999999</c:v>
                </c:pt>
                <c:pt idx="20" formatCode="#,##0.00">
                  <c:v>4.499075</c:v>
                </c:pt>
                <c:pt idx="21" formatCode="#,##0.00">
                  <c:v>4.503238</c:v>
                </c:pt>
                <c:pt idx="22" formatCode="#,##0.00">
                  <c:v>4.50359</c:v>
                </c:pt>
                <c:pt idx="23" formatCode="#,##0.00">
                  <c:v>4.497676</c:v>
                </c:pt>
              </c:numCache>
            </c:numRef>
          </c:val>
          <c:smooth val="0"/>
        </c:ser>
        <c:dLbls>
          <c:showLegendKey val="0"/>
          <c:showVal val="0"/>
          <c:showCatName val="0"/>
          <c:showSerName val="0"/>
          <c:showPercent val="0"/>
          <c:showBubbleSize val="0"/>
        </c:dLbls>
        <c:marker val="1"/>
        <c:smooth val="0"/>
        <c:axId val="-2133219088"/>
        <c:axId val="-2133347280"/>
      </c:lineChart>
      <c:catAx>
        <c:axId val="-2144989488"/>
        <c:scaling>
          <c:orientation val="minMax"/>
        </c:scaling>
        <c:delete val="0"/>
        <c:axPos val="b"/>
        <c:numFmt formatCode="General" sourceLinked="1"/>
        <c:majorTickMark val="out"/>
        <c:minorTickMark val="none"/>
        <c:tickLblPos val="low"/>
        <c:spPr>
          <a:ln w="3151">
            <a:solidFill>
              <a:schemeClr val="tx1"/>
            </a:solidFill>
            <a:prstDash val="solid"/>
          </a:ln>
        </c:spPr>
        <c:txPr>
          <a:bodyPr rot="0" vert="horz"/>
          <a:lstStyle/>
          <a:p>
            <a:pPr>
              <a:defRPr sz="1194" b="1" i="0" u="none" strike="noStrike" baseline="0">
                <a:solidFill>
                  <a:schemeClr val="tx1"/>
                </a:solidFill>
                <a:latin typeface="Verdana"/>
                <a:ea typeface="Verdana"/>
                <a:cs typeface="Verdana"/>
              </a:defRPr>
            </a:pPr>
            <a:endParaRPr lang="en-US"/>
          </a:p>
        </c:txPr>
        <c:crossAx val="-2133542960"/>
        <c:crossesAt val="0.0"/>
        <c:auto val="1"/>
        <c:lblAlgn val="ctr"/>
        <c:lblOffset val="100"/>
        <c:tickLblSkip val="4"/>
        <c:tickMarkSkip val="1"/>
        <c:noMultiLvlLbl val="0"/>
      </c:catAx>
      <c:valAx>
        <c:axId val="-2133542960"/>
        <c:scaling>
          <c:orientation val="minMax"/>
          <c:max val="3.5"/>
          <c:min val="0.5"/>
        </c:scaling>
        <c:delete val="0"/>
        <c:axPos val="l"/>
        <c:numFmt formatCode="#,##0.0" sourceLinked="0"/>
        <c:majorTickMark val="out"/>
        <c:minorTickMark val="none"/>
        <c:tickLblPos val="low"/>
        <c:spPr>
          <a:ln w="3151">
            <a:solidFill>
              <a:schemeClr val="tx1"/>
            </a:solidFill>
            <a:prstDash val="solid"/>
          </a:ln>
        </c:spPr>
        <c:txPr>
          <a:bodyPr rot="0" vert="horz"/>
          <a:lstStyle/>
          <a:p>
            <a:pPr>
              <a:defRPr sz="1390" b="1" i="0" u="none" strike="noStrike" baseline="0">
                <a:solidFill>
                  <a:schemeClr val="tx1"/>
                </a:solidFill>
                <a:latin typeface="Verdana"/>
                <a:ea typeface="Verdana"/>
                <a:cs typeface="Verdana"/>
              </a:defRPr>
            </a:pPr>
            <a:endParaRPr lang="en-US"/>
          </a:p>
        </c:txPr>
        <c:crossAx val="-2144989488"/>
        <c:crosses val="autoZero"/>
        <c:crossBetween val="between"/>
        <c:majorUnit val="0.5"/>
      </c:valAx>
      <c:catAx>
        <c:axId val="-2133219088"/>
        <c:scaling>
          <c:orientation val="minMax"/>
        </c:scaling>
        <c:delete val="1"/>
        <c:axPos val="b"/>
        <c:numFmt formatCode="General" sourceLinked="1"/>
        <c:majorTickMark val="out"/>
        <c:minorTickMark val="none"/>
        <c:tickLblPos val="none"/>
        <c:crossAx val="-2133347280"/>
        <c:crosses val="autoZero"/>
        <c:auto val="1"/>
        <c:lblAlgn val="ctr"/>
        <c:lblOffset val="100"/>
        <c:noMultiLvlLbl val="0"/>
      </c:catAx>
      <c:valAx>
        <c:axId val="-2133347280"/>
        <c:scaling>
          <c:orientation val="minMax"/>
          <c:max val="8.0"/>
          <c:min val="4.0"/>
        </c:scaling>
        <c:delete val="0"/>
        <c:axPos val="r"/>
        <c:numFmt formatCode="0" sourceLinked="0"/>
        <c:majorTickMark val="out"/>
        <c:minorTickMark val="none"/>
        <c:tickLblPos val="nextTo"/>
        <c:txPr>
          <a:bodyPr/>
          <a:lstStyle/>
          <a:p>
            <a:pPr>
              <a:defRPr sz="1391"/>
            </a:pPr>
            <a:endParaRPr lang="en-US"/>
          </a:p>
        </c:txPr>
        <c:crossAx val="-2133219088"/>
        <c:crosses val="max"/>
        <c:crossBetween val="between"/>
        <c:majorUnit val="1.0"/>
      </c:valAx>
      <c:spPr>
        <a:noFill/>
        <a:ln w="24879">
          <a:noFill/>
        </a:ln>
      </c:spPr>
    </c:plotArea>
    <c:plotVisOnly val="1"/>
    <c:dispBlanksAs val="gap"/>
    <c:showDLblsOverMax val="0"/>
  </c:chart>
  <c:spPr>
    <a:noFill/>
    <a:ln>
      <a:noFill/>
    </a:ln>
  </c:spPr>
  <c:txPr>
    <a:bodyPr/>
    <a:lstStyle/>
    <a:p>
      <a:pPr>
        <a:defRPr sz="1787" b="1" i="0" u="none" strike="noStrike" baseline="0">
          <a:solidFill>
            <a:schemeClr val="tx1"/>
          </a:solidFill>
          <a:latin typeface="Verdana"/>
          <a:ea typeface="Verdana"/>
          <a:cs typeface="Verdana"/>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50036837500576"/>
          <c:y val="0.068955887959095"/>
          <c:w val="0.92353436962621"/>
          <c:h val="0.841308893765329"/>
        </c:manualLayout>
      </c:layout>
      <c:barChart>
        <c:barDir val="col"/>
        <c:grouping val="clustered"/>
        <c:varyColors val="0"/>
        <c:ser>
          <c:idx val="2"/>
          <c:order val="0"/>
          <c:tx>
            <c:strRef>
              <c:f>Sheet1!$B$1</c:f>
              <c:strCache>
                <c:ptCount val="1"/>
                <c:pt idx="0">
                  <c:v>mave(diff(etp.us),3)</c:v>
                </c:pt>
              </c:strCache>
            </c:strRef>
          </c:tx>
          <c:spPr>
            <a:solidFill>
              <a:srgbClr val="0069AA"/>
            </a:solidFill>
            <a:ln w="24885">
              <a:noFill/>
            </a:ln>
          </c:spPr>
          <c:invertIfNegative val="0"/>
          <c:cat>
            <c:strRef>
              <c:f>Sheet1!$A$26:$A$113</c:f>
              <c:strCache>
                <c:ptCount val="85"/>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strCache>
            </c:strRef>
          </c:cat>
          <c:val>
            <c:numRef>
              <c:f>Sheet1!$B$26:$B$113</c:f>
              <c:numCache>
                <c:formatCode>General</c:formatCode>
                <c:ptCount val="88"/>
                <c:pt idx="0">
                  <c:v>0.76</c:v>
                </c:pt>
                <c:pt idx="1">
                  <c:v>0.78</c:v>
                </c:pt>
                <c:pt idx="2">
                  <c:v>1.11</c:v>
                </c:pt>
                <c:pt idx="3">
                  <c:v>1.14</c:v>
                </c:pt>
                <c:pt idx="4">
                  <c:v>1.39</c:v>
                </c:pt>
                <c:pt idx="5">
                  <c:v>1.65</c:v>
                </c:pt>
                <c:pt idx="6">
                  <c:v>1.89</c:v>
                </c:pt>
                <c:pt idx="7">
                  <c:v>2.13</c:v>
                </c:pt>
                <c:pt idx="8">
                  <c:v>2.09</c:v>
                </c:pt>
                <c:pt idx="9">
                  <c:v>1.98</c:v>
                </c:pt>
                <c:pt idx="10">
                  <c:v>1.89</c:v>
                </c:pt>
                <c:pt idx="11">
                  <c:v>2.0</c:v>
                </c:pt>
                <c:pt idx="12">
                  <c:v>2.42</c:v>
                </c:pt>
                <c:pt idx="13">
                  <c:v>2.59</c:v>
                </c:pt>
                <c:pt idx="14">
                  <c:v>2.79</c:v>
                </c:pt>
                <c:pt idx="15">
                  <c:v>3.03</c:v>
                </c:pt>
                <c:pt idx="16">
                  <c:v>3.24</c:v>
                </c:pt>
                <c:pt idx="17">
                  <c:v>3.55</c:v>
                </c:pt>
                <c:pt idx="18">
                  <c:v>3.57</c:v>
                </c:pt>
                <c:pt idx="19">
                  <c:v>3.7</c:v>
                </c:pt>
                <c:pt idx="20">
                  <c:v>3.27</c:v>
                </c:pt>
                <c:pt idx="21">
                  <c:v>3.36</c:v>
                </c:pt>
                <c:pt idx="22">
                  <c:v>3.35</c:v>
                </c:pt>
                <c:pt idx="23">
                  <c:v>2.98</c:v>
                </c:pt>
                <c:pt idx="24">
                  <c:v>3.03</c:v>
                </c:pt>
                <c:pt idx="25">
                  <c:v>2.59</c:v>
                </c:pt>
                <c:pt idx="26">
                  <c:v>2.53</c:v>
                </c:pt>
                <c:pt idx="27">
                  <c:v>2.69</c:v>
                </c:pt>
                <c:pt idx="28">
                  <c:v>3.52</c:v>
                </c:pt>
                <c:pt idx="29">
                  <c:v>3.99</c:v>
                </c:pt>
                <c:pt idx="30">
                  <c:v>4.39</c:v>
                </c:pt>
                <c:pt idx="31">
                  <c:v>4.33</c:v>
                </c:pt>
                <c:pt idx="32">
                  <c:v>3.29</c:v>
                </c:pt>
                <c:pt idx="33">
                  <c:v>3.0</c:v>
                </c:pt>
                <c:pt idx="34">
                  <c:v>3.02</c:v>
                </c:pt>
                <c:pt idx="35">
                  <c:v>3.69</c:v>
                </c:pt>
                <c:pt idx="36">
                  <c:v>4.4</c:v>
                </c:pt>
                <c:pt idx="37">
                  <c:v>4.67</c:v>
                </c:pt>
                <c:pt idx="38">
                  <c:v>4.109999999999999</c:v>
                </c:pt>
                <c:pt idx="39">
                  <c:v>3.11</c:v>
                </c:pt>
                <c:pt idx="40">
                  <c:v>2.67</c:v>
                </c:pt>
                <c:pt idx="41">
                  <c:v>2.07</c:v>
                </c:pt>
                <c:pt idx="42">
                  <c:v>2.03</c:v>
                </c:pt>
                <c:pt idx="43">
                  <c:v>2.07</c:v>
                </c:pt>
                <c:pt idx="44">
                  <c:v>1.71</c:v>
                </c:pt>
                <c:pt idx="45">
                  <c:v>1.61</c:v>
                </c:pt>
                <c:pt idx="46">
                  <c:v>1.12</c:v>
                </c:pt>
                <c:pt idx="47">
                  <c:v>0.87</c:v>
                </c:pt>
                <c:pt idx="48">
                  <c:v>0.63</c:v>
                </c:pt>
                <c:pt idx="49">
                  <c:v>0.56</c:v>
                </c:pt>
                <c:pt idx="50">
                  <c:v>1.2</c:v>
                </c:pt>
                <c:pt idx="51">
                  <c:v>1.58</c:v>
                </c:pt>
                <c:pt idx="52">
                  <c:v>1.82</c:v>
                </c:pt>
                <c:pt idx="53">
                  <c:v>1.98</c:v>
                </c:pt>
                <c:pt idx="54">
                  <c:v>1.49</c:v>
                </c:pt>
                <c:pt idx="55">
                  <c:v>0.81</c:v>
                </c:pt>
                <c:pt idx="56">
                  <c:v>0.84</c:v>
                </c:pt>
                <c:pt idx="57">
                  <c:v>1.01</c:v>
                </c:pt>
                <c:pt idx="58">
                  <c:v>1.72</c:v>
                </c:pt>
                <c:pt idx="59">
                  <c:v>3.16</c:v>
                </c:pt>
                <c:pt idx="60">
                  <c:v>4.1</c:v>
                </c:pt>
                <c:pt idx="61">
                  <c:v>4.41</c:v>
                </c:pt>
                <c:pt idx="62">
                  <c:v>4.159999999999999</c:v>
                </c:pt>
                <c:pt idx="63">
                  <c:v>3.25</c:v>
                </c:pt>
                <c:pt idx="64">
                  <c:v>2.08</c:v>
                </c:pt>
                <c:pt idx="65">
                  <c:v>1.3</c:v>
                </c:pt>
                <c:pt idx="66">
                  <c:v>0.58</c:v>
                </c:pt>
                <c:pt idx="67">
                  <c:v>0.14</c:v>
                </c:pt>
                <c:pt idx="68">
                  <c:v>0.28</c:v>
                </c:pt>
                <c:pt idx="69">
                  <c:v>0.49</c:v>
                </c:pt>
                <c:pt idx="70">
                  <c:v>0.87</c:v>
                </c:pt>
                <c:pt idx="71">
                  <c:v>0.89</c:v>
                </c:pt>
                <c:pt idx="72">
                  <c:v>0.69</c:v>
                </c:pt>
                <c:pt idx="73">
                  <c:v>0.24</c:v>
                </c:pt>
                <c:pt idx="74">
                  <c:v>-0.07</c:v>
                </c:pt>
                <c:pt idx="75">
                  <c:v>0.3</c:v>
                </c:pt>
                <c:pt idx="76">
                  <c:v>0.35</c:v>
                </c:pt>
                <c:pt idx="77">
                  <c:v>0.74</c:v>
                </c:pt>
                <c:pt idx="78">
                  <c:v>1.14</c:v>
                </c:pt>
                <c:pt idx="79">
                  <c:v>0.78</c:v>
                </c:pt>
                <c:pt idx="80">
                  <c:v>1.02</c:v>
                </c:pt>
                <c:pt idx="81">
                  <c:v>1.07</c:v>
                </c:pt>
                <c:pt idx="82">
                  <c:v>0.84</c:v>
                </c:pt>
                <c:pt idx="83">
                  <c:v>0.93</c:v>
                </c:pt>
                <c:pt idx="84">
                  <c:v>0.59</c:v>
                </c:pt>
                <c:pt idx="85">
                  <c:v>0.23</c:v>
                </c:pt>
                <c:pt idx="86">
                  <c:v>0.1</c:v>
                </c:pt>
                <c:pt idx="87">
                  <c:v>0.22</c:v>
                </c:pt>
              </c:numCache>
            </c:numRef>
          </c:val>
        </c:ser>
        <c:dLbls>
          <c:showLegendKey val="0"/>
          <c:showVal val="0"/>
          <c:showCatName val="0"/>
          <c:showSerName val="0"/>
          <c:showPercent val="0"/>
          <c:showBubbleSize val="0"/>
        </c:dLbls>
        <c:gapWidth val="150"/>
        <c:axId val="2120470624"/>
        <c:axId val="-2135514192"/>
      </c:barChart>
      <c:catAx>
        <c:axId val="2120470624"/>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193" b="1" i="0" u="none" strike="noStrike" baseline="0">
                <a:solidFill>
                  <a:schemeClr val="tx1"/>
                </a:solidFill>
                <a:latin typeface="Verdana"/>
                <a:ea typeface="Verdana"/>
                <a:cs typeface="Verdana"/>
              </a:defRPr>
            </a:pPr>
            <a:endParaRPr lang="en-US"/>
          </a:p>
        </c:txPr>
        <c:crossAx val="-2135514192"/>
        <c:crossesAt val="0.0"/>
        <c:auto val="1"/>
        <c:lblAlgn val="ctr"/>
        <c:lblOffset val="100"/>
        <c:tickLblSkip val="1"/>
        <c:tickMarkSkip val="1"/>
        <c:noMultiLvlLbl val="0"/>
      </c:catAx>
      <c:valAx>
        <c:axId val="-2135514192"/>
        <c:scaling>
          <c:orientation val="minMax"/>
          <c:min val="-1.0"/>
        </c:scaling>
        <c:delete val="0"/>
        <c:axPos val="l"/>
        <c:majorGridlines>
          <c:spPr>
            <a:ln w="3150">
              <a:solidFill>
                <a:schemeClr val="tx1"/>
              </a:solidFill>
              <a:prstDash val="solid"/>
            </a:ln>
          </c:spPr>
        </c:majorGridlines>
        <c:numFmt formatCode="0" sourceLinked="0"/>
        <c:majorTickMark val="out"/>
        <c:minorTickMark val="none"/>
        <c:tickLblPos val="low"/>
        <c:spPr>
          <a:ln w="3150">
            <a:solidFill>
              <a:schemeClr val="tx1"/>
            </a:solidFill>
            <a:prstDash val="solid"/>
          </a:ln>
        </c:spPr>
        <c:txPr>
          <a:bodyPr rot="0" vert="horz"/>
          <a:lstStyle/>
          <a:p>
            <a:pPr>
              <a:defRPr sz="1389" b="1" i="0" u="none" strike="noStrike" baseline="0">
                <a:solidFill>
                  <a:schemeClr val="tx1"/>
                </a:solidFill>
                <a:latin typeface="Verdana"/>
                <a:ea typeface="Verdana"/>
                <a:cs typeface="Verdana"/>
              </a:defRPr>
            </a:pPr>
            <a:endParaRPr lang="en-US"/>
          </a:p>
        </c:txPr>
        <c:crossAx val="2120470624"/>
        <c:crosses val="autoZero"/>
        <c:crossBetween val="between"/>
        <c:majorUnit val="1.0"/>
      </c:valAx>
      <c:spPr>
        <a:noFill/>
        <a:ln w="12599">
          <a:solidFill>
            <a:schemeClr val="tx1"/>
          </a:solidFill>
          <a:prstDash val="solid"/>
        </a:ln>
      </c:spPr>
    </c:plotArea>
    <c:plotVisOnly val="1"/>
    <c:dispBlanksAs val="gap"/>
    <c:showDLblsOverMax val="0"/>
  </c:chart>
  <c:spPr>
    <a:noFill/>
    <a:ln>
      <a:noFill/>
    </a:ln>
  </c:spPr>
  <c:txPr>
    <a:bodyPr/>
    <a:lstStyle/>
    <a:p>
      <a:pPr>
        <a:defRPr sz="1786"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50036837500576"/>
          <c:y val="0.068955887959095"/>
          <c:w val="0.92353436962621"/>
          <c:h val="0.841308893765329"/>
        </c:manualLayout>
      </c:layout>
      <c:barChart>
        <c:barDir val="col"/>
        <c:grouping val="clustered"/>
        <c:varyColors val="0"/>
        <c:ser>
          <c:idx val="2"/>
          <c:order val="0"/>
          <c:tx>
            <c:strRef>
              <c:f>Sheet1!$B$1</c:f>
              <c:strCache>
                <c:ptCount val="1"/>
                <c:pt idx="0">
                  <c:v>mave(diff(etp.us),3)</c:v>
                </c:pt>
              </c:strCache>
            </c:strRef>
          </c:tx>
          <c:spPr>
            <a:solidFill>
              <a:srgbClr val="0069AA"/>
            </a:solidFill>
            <a:ln w="24885">
              <a:noFill/>
            </a:ln>
          </c:spPr>
          <c:invertIfNegative val="0"/>
          <c:dPt>
            <c:idx val="6"/>
            <c:invertIfNegative val="0"/>
            <c:bubble3D val="0"/>
            <c:spPr>
              <a:solidFill>
                <a:srgbClr val="F58025"/>
              </a:solidFill>
              <a:ln w="24885">
                <a:noFill/>
              </a:ln>
            </c:spPr>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Sheet1!$A$25:$A$33</c:f>
              <c:strCache>
                <c:ptCount val="9"/>
                <c:pt idx="0">
                  <c:v>11/70</c:v>
                </c:pt>
                <c:pt idx="1">
                  <c:v>3/75</c:v>
                </c:pt>
                <c:pt idx="2">
                  <c:v>7/80</c:v>
                </c:pt>
                <c:pt idx="3">
                  <c:v>11/82</c:v>
                </c:pt>
                <c:pt idx="4">
                  <c:v>3/91</c:v>
                </c:pt>
                <c:pt idx="5">
                  <c:v>11/01</c:v>
                </c:pt>
                <c:pt idx="6">
                  <c:v>6/09</c:v>
                </c:pt>
                <c:pt idx="8">
                  <c:v>Average (excl. current)</c:v>
                </c:pt>
              </c:strCache>
            </c:strRef>
          </c:cat>
          <c:val>
            <c:numRef>
              <c:f>Sheet1!$B$25:$B$33</c:f>
              <c:numCache>
                <c:formatCode>General</c:formatCode>
                <c:ptCount val="9"/>
                <c:pt idx="0">
                  <c:v>36.0</c:v>
                </c:pt>
                <c:pt idx="1">
                  <c:v>58.0</c:v>
                </c:pt>
                <c:pt idx="2">
                  <c:v>12.0</c:v>
                </c:pt>
                <c:pt idx="3">
                  <c:v>92.0</c:v>
                </c:pt>
                <c:pt idx="4">
                  <c:v>120.0</c:v>
                </c:pt>
                <c:pt idx="5">
                  <c:v>73.0</c:v>
                </c:pt>
                <c:pt idx="6">
                  <c:v>94.0</c:v>
                </c:pt>
                <c:pt idx="8" formatCode="0">
                  <c:v>65.16666666666667</c:v>
                </c:pt>
              </c:numCache>
            </c:numRef>
          </c:val>
        </c:ser>
        <c:dLbls>
          <c:dLblPos val="ctr"/>
          <c:showLegendKey val="0"/>
          <c:showVal val="1"/>
          <c:showCatName val="0"/>
          <c:showSerName val="0"/>
          <c:showPercent val="0"/>
          <c:showBubbleSize val="0"/>
        </c:dLbls>
        <c:gapWidth val="150"/>
        <c:axId val="-2135153200"/>
        <c:axId val="-2132754608"/>
      </c:barChart>
      <c:catAx>
        <c:axId val="-2135153200"/>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193" b="1" i="0" u="none" strike="noStrike" baseline="0">
                <a:solidFill>
                  <a:schemeClr val="tx1"/>
                </a:solidFill>
                <a:latin typeface="Verdana"/>
                <a:ea typeface="Verdana"/>
                <a:cs typeface="Verdana"/>
              </a:defRPr>
            </a:pPr>
            <a:endParaRPr lang="en-US"/>
          </a:p>
        </c:txPr>
        <c:crossAx val="-2132754608"/>
        <c:crossesAt val="0.0"/>
        <c:auto val="1"/>
        <c:lblAlgn val="ctr"/>
        <c:lblOffset val="100"/>
        <c:tickLblSkip val="1"/>
        <c:tickMarkSkip val="1"/>
        <c:noMultiLvlLbl val="0"/>
      </c:catAx>
      <c:valAx>
        <c:axId val="-2132754608"/>
        <c:scaling>
          <c:orientation val="minMax"/>
        </c:scaling>
        <c:delete val="0"/>
        <c:axPos val="l"/>
        <c:majorGridlines>
          <c:spPr>
            <a:ln w="3150">
              <a:solidFill>
                <a:schemeClr val="tx1"/>
              </a:solidFill>
              <a:prstDash val="solid"/>
            </a:ln>
          </c:spPr>
        </c:majorGridlines>
        <c:numFmt formatCode="0" sourceLinked="0"/>
        <c:majorTickMark val="out"/>
        <c:minorTickMark val="none"/>
        <c:tickLblPos val="low"/>
        <c:spPr>
          <a:ln w="3150">
            <a:solidFill>
              <a:schemeClr val="tx1"/>
            </a:solidFill>
            <a:prstDash val="solid"/>
          </a:ln>
        </c:spPr>
        <c:txPr>
          <a:bodyPr rot="0" vert="horz"/>
          <a:lstStyle/>
          <a:p>
            <a:pPr>
              <a:defRPr sz="1389" b="1" i="0" u="none" strike="noStrike" baseline="0">
                <a:solidFill>
                  <a:schemeClr val="tx1"/>
                </a:solidFill>
                <a:latin typeface="Verdana"/>
                <a:ea typeface="Verdana"/>
                <a:cs typeface="Verdana"/>
              </a:defRPr>
            </a:pPr>
            <a:endParaRPr lang="en-US"/>
          </a:p>
        </c:txPr>
        <c:crossAx val="-2135153200"/>
        <c:crosses val="autoZero"/>
        <c:crossBetween val="between"/>
      </c:valAx>
      <c:spPr>
        <a:noFill/>
        <a:ln>
          <a:noFill/>
        </a:ln>
      </c:spPr>
    </c:plotArea>
    <c:plotVisOnly val="1"/>
    <c:dispBlanksAs val="gap"/>
    <c:showDLblsOverMax val="0"/>
  </c:chart>
  <c:spPr>
    <a:noFill/>
    <a:ln>
      <a:noFill/>
    </a:ln>
  </c:spPr>
  <c:txPr>
    <a:bodyPr/>
    <a:lstStyle/>
    <a:p>
      <a:pPr>
        <a:defRPr sz="1786" b="1" i="0" u="none" strike="noStrike" baseline="0">
          <a:solidFill>
            <a:schemeClr val="tx1"/>
          </a:solidFill>
          <a:latin typeface="Verdana"/>
          <a:ea typeface="Verdana"/>
          <a:cs typeface="Verdan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50036837500576"/>
          <c:y val="0.068955887959095"/>
          <c:w val="0.92353436962621"/>
          <c:h val="0.841308893765329"/>
        </c:manualLayout>
      </c:layout>
      <c:barChart>
        <c:barDir val="col"/>
        <c:grouping val="clustered"/>
        <c:varyColors val="0"/>
        <c:ser>
          <c:idx val="2"/>
          <c:order val="0"/>
          <c:tx>
            <c:strRef>
              <c:f>Sheet1!$B$25</c:f>
              <c:strCache>
                <c:ptCount val="1"/>
                <c:pt idx="0">
                  <c:v>Gross domestic product</c:v>
                </c:pt>
              </c:strCache>
            </c:strRef>
          </c:tx>
          <c:spPr>
            <a:solidFill>
              <a:srgbClr val="0069AA"/>
            </a:solidFill>
            <a:ln w="24885">
              <a:noFill/>
            </a:ln>
          </c:spPr>
          <c:invertIfNegative val="0"/>
          <c:cat>
            <c:strRef>
              <c:f>Sheet1!$A$34:$A$49</c:f>
              <c:strCache>
                <c:ptCount val="13"/>
                <c:pt idx="0">
                  <c:v>'13</c:v>
                </c:pt>
                <c:pt idx="4">
                  <c:v>'14</c:v>
                </c:pt>
                <c:pt idx="8">
                  <c:v>'15</c:v>
                </c:pt>
                <c:pt idx="12">
                  <c:v>'16</c:v>
                </c:pt>
              </c:strCache>
            </c:strRef>
          </c:cat>
          <c:val>
            <c:numRef>
              <c:f>Sheet1!$B$34:$B$49</c:f>
              <c:numCache>
                <c:formatCode>General</c:formatCode>
                <c:ptCount val="16"/>
                <c:pt idx="0">
                  <c:v>2.83</c:v>
                </c:pt>
                <c:pt idx="1">
                  <c:v>0.77</c:v>
                </c:pt>
                <c:pt idx="2">
                  <c:v>3.12</c:v>
                </c:pt>
                <c:pt idx="3">
                  <c:v>3.96</c:v>
                </c:pt>
                <c:pt idx="4">
                  <c:v>-1.18</c:v>
                </c:pt>
                <c:pt idx="5">
                  <c:v>3.96</c:v>
                </c:pt>
                <c:pt idx="6">
                  <c:v>4.96</c:v>
                </c:pt>
                <c:pt idx="7">
                  <c:v>2.31</c:v>
                </c:pt>
                <c:pt idx="8">
                  <c:v>2.05</c:v>
                </c:pt>
                <c:pt idx="9">
                  <c:v>2.61</c:v>
                </c:pt>
                <c:pt idx="10">
                  <c:v>1.99</c:v>
                </c:pt>
                <c:pt idx="11">
                  <c:v>0.87</c:v>
                </c:pt>
                <c:pt idx="12">
                  <c:v>0.83</c:v>
                </c:pt>
                <c:pt idx="13">
                  <c:v>1.41</c:v>
                </c:pt>
                <c:pt idx="14">
                  <c:v>3.52</c:v>
                </c:pt>
                <c:pt idx="15">
                  <c:v>2.08</c:v>
                </c:pt>
              </c:numCache>
            </c:numRef>
          </c:val>
        </c:ser>
        <c:ser>
          <c:idx val="0"/>
          <c:order val="1"/>
          <c:tx>
            <c:strRef>
              <c:f>Sheet1!$C$25</c:f>
              <c:strCache>
                <c:ptCount val="1"/>
                <c:pt idx="0">
                  <c:v>Gross domestic income</c:v>
                </c:pt>
              </c:strCache>
            </c:strRef>
          </c:tx>
          <c:spPr>
            <a:solidFill>
              <a:srgbClr val="F58025"/>
            </a:solidFill>
          </c:spPr>
          <c:invertIfNegative val="0"/>
          <c:cat>
            <c:strRef>
              <c:f>Sheet1!$A$34:$A$49</c:f>
              <c:strCache>
                <c:ptCount val="13"/>
                <c:pt idx="0">
                  <c:v>'13</c:v>
                </c:pt>
                <c:pt idx="4">
                  <c:v>'14</c:v>
                </c:pt>
                <c:pt idx="8">
                  <c:v>'15</c:v>
                </c:pt>
                <c:pt idx="12">
                  <c:v>'16</c:v>
                </c:pt>
              </c:strCache>
            </c:strRef>
          </c:cat>
          <c:val>
            <c:numRef>
              <c:f>Sheet1!$C$34:$C$49</c:f>
              <c:numCache>
                <c:formatCode>General</c:formatCode>
                <c:ptCount val="16"/>
                <c:pt idx="0">
                  <c:v>-0.2</c:v>
                </c:pt>
                <c:pt idx="1">
                  <c:v>1.99</c:v>
                </c:pt>
                <c:pt idx="2">
                  <c:v>0.82</c:v>
                </c:pt>
                <c:pt idx="3">
                  <c:v>2.55</c:v>
                </c:pt>
                <c:pt idx="4">
                  <c:v>2.06</c:v>
                </c:pt>
                <c:pt idx="5">
                  <c:v>5.38</c:v>
                </c:pt>
                <c:pt idx="6">
                  <c:v>4.5</c:v>
                </c:pt>
                <c:pt idx="7">
                  <c:v>3.97</c:v>
                </c:pt>
                <c:pt idx="8">
                  <c:v>1.55</c:v>
                </c:pt>
                <c:pt idx="9">
                  <c:v>0.57</c:v>
                </c:pt>
                <c:pt idx="10">
                  <c:v>2.47</c:v>
                </c:pt>
                <c:pt idx="11">
                  <c:v>1.48</c:v>
                </c:pt>
                <c:pt idx="12">
                  <c:v>0.81</c:v>
                </c:pt>
                <c:pt idx="13">
                  <c:v>0.71</c:v>
                </c:pt>
                <c:pt idx="14">
                  <c:v>5.01</c:v>
                </c:pt>
                <c:pt idx="15">
                  <c:v>1.0</c:v>
                </c:pt>
              </c:numCache>
            </c:numRef>
          </c:val>
        </c:ser>
        <c:dLbls>
          <c:showLegendKey val="0"/>
          <c:showVal val="0"/>
          <c:showCatName val="0"/>
          <c:showSerName val="0"/>
          <c:showPercent val="0"/>
          <c:showBubbleSize val="0"/>
        </c:dLbls>
        <c:gapWidth val="150"/>
        <c:axId val="2119686528"/>
        <c:axId val="-2120659696"/>
      </c:barChart>
      <c:catAx>
        <c:axId val="2119686528"/>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193" b="1" i="0" u="none" strike="noStrike" baseline="0">
                <a:solidFill>
                  <a:schemeClr val="tx1"/>
                </a:solidFill>
                <a:latin typeface="Verdana"/>
                <a:ea typeface="Verdana"/>
                <a:cs typeface="Verdana"/>
              </a:defRPr>
            </a:pPr>
            <a:endParaRPr lang="en-US"/>
          </a:p>
        </c:txPr>
        <c:crossAx val="-2120659696"/>
        <c:crossesAt val="0.0"/>
        <c:auto val="1"/>
        <c:lblAlgn val="ctr"/>
        <c:lblOffset val="100"/>
        <c:tickLblSkip val="4"/>
        <c:tickMarkSkip val="1"/>
        <c:noMultiLvlLbl val="0"/>
      </c:catAx>
      <c:valAx>
        <c:axId val="-2120659696"/>
        <c:scaling>
          <c:orientation val="minMax"/>
          <c:max val="6.0"/>
          <c:min val="-2.0"/>
        </c:scaling>
        <c:delete val="0"/>
        <c:axPos val="l"/>
        <c:majorGridlines>
          <c:spPr>
            <a:ln w="3150">
              <a:solidFill>
                <a:schemeClr val="tx1"/>
              </a:solidFill>
              <a:prstDash val="solid"/>
            </a:ln>
          </c:spPr>
        </c:majorGridlines>
        <c:numFmt formatCode="0" sourceLinked="0"/>
        <c:majorTickMark val="out"/>
        <c:minorTickMark val="none"/>
        <c:tickLblPos val="low"/>
        <c:spPr>
          <a:ln w="3150">
            <a:solidFill>
              <a:schemeClr val="tx1"/>
            </a:solidFill>
            <a:prstDash val="solid"/>
          </a:ln>
        </c:spPr>
        <c:txPr>
          <a:bodyPr rot="0" vert="horz"/>
          <a:lstStyle/>
          <a:p>
            <a:pPr>
              <a:defRPr sz="1389" b="1" i="0" u="none" strike="noStrike" baseline="0">
                <a:solidFill>
                  <a:schemeClr val="tx1"/>
                </a:solidFill>
                <a:latin typeface="Verdana"/>
                <a:ea typeface="Verdana"/>
                <a:cs typeface="Verdana"/>
              </a:defRPr>
            </a:pPr>
            <a:endParaRPr lang="en-US"/>
          </a:p>
        </c:txPr>
        <c:crossAx val="2119686528"/>
        <c:crosses val="autoZero"/>
        <c:crossBetween val="between"/>
        <c:majorUnit val="2.0"/>
      </c:valAx>
      <c:spPr>
        <a:noFill/>
        <a:ln w="12599">
          <a:solidFill>
            <a:schemeClr val="tx1"/>
          </a:solidFill>
          <a:prstDash val="solid"/>
        </a:ln>
      </c:spPr>
    </c:plotArea>
    <c:legend>
      <c:legendPos val="r"/>
      <c:layout>
        <c:manualLayout>
          <c:xMode val="edge"/>
          <c:yMode val="edge"/>
          <c:x val="0.420994152046784"/>
          <c:y val="0.711671327484429"/>
          <c:w val="0.419649122807018"/>
          <c:h val="0.194537823713565"/>
        </c:manualLayout>
      </c:layout>
      <c:overlay val="0"/>
      <c:spPr>
        <a:noFill/>
      </c:spPr>
      <c:txPr>
        <a:bodyPr/>
        <a:lstStyle/>
        <a:p>
          <a:pPr>
            <a:defRPr sz="1600" b="0" i="0" baseline="0"/>
          </a:pPr>
          <a:endParaRPr lang="en-US"/>
        </a:p>
      </c:txPr>
    </c:legend>
    <c:plotVisOnly val="1"/>
    <c:dispBlanksAs val="gap"/>
    <c:showDLblsOverMax val="0"/>
  </c:chart>
  <c:spPr>
    <a:noFill/>
    <a:ln>
      <a:noFill/>
    </a:ln>
  </c:spPr>
  <c:txPr>
    <a:bodyPr/>
    <a:lstStyle/>
    <a:p>
      <a:pPr>
        <a:defRPr sz="1786" b="1" i="0" u="none" strike="noStrike" baseline="0">
          <a:solidFill>
            <a:schemeClr val="tx1"/>
          </a:solidFill>
          <a:latin typeface="Verdana"/>
          <a:ea typeface="Verdana"/>
          <a:cs typeface="Verdan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50036837500576"/>
          <c:y val="0.068955887959095"/>
          <c:w val="0.92353436962621"/>
          <c:h val="0.841308893765329"/>
        </c:manualLayout>
      </c:layout>
      <c:barChart>
        <c:barDir val="col"/>
        <c:grouping val="clustered"/>
        <c:varyColors val="0"/>
        <c:ser>
          <c:idx val="2"/>
          <c:order val="0"/>
          <c:tx>
            <c:strRef>
              <c:f>Sheet1!$B$1</c:f>
              <c:strCache>
                <c:ptCount val="1"/>
                <c:pt idx="0">
                  <c:v>mave(diff(etp.us),3)</c:v>
                </c:pt>
              </c:strCache>
            </c:strRef>
          </c:tx>
          <c:spPr>
            <a:solidFill>
              <a:srgbClr val="0069AA"/>
            </a:solidFill>
            <a:ln w="24885">
              <a:noFill/>
            </a:ln>
          </c:spPr>
          <c:invertIfNegative val="0"/>
          <c:cat>
            <c:strRef>
              <c:f>Sheet1!$A$38:$A$88</c:f>
              <c:strCache>
                <c:ptCount val="51"/>
                <c:pt idx="0">
                  <c:v>J'13</c:v>
                </c:pt>
                <c:pt idx="1">
                  <c:v>F</c:v>
                </c:pt>
                <c:pt idx="2">
                  <c:v>M</c:v>
                </c:pt>
                <c:pt idx="3">
                  <c:v>A</c:v>
                </c:pt>
                <c:pt idx="4">
                  <c:v>M</c:v>
                </c:pt>
                <c:pt idx="5">
                  <c:v>J</c:v>
                </c:pt>
                <c:pt idx="6">
                  <c:v>J</c:v>
                </c:pt>
                <c:pt idx="7">
                  <c:v>A</c:v>
                </c:pt>
                <c:pt idx="8">
                  <c:v>S</c:v>
                </c:pt>
                <c:pt idx="9">
                  <c:v>O</c:v>
                </c:pt>
                <c:pt idx="10">
                  <c:v>N</c:v>
                </c:pt>
                <c:pt idx="11">
                  <c:v>D</c:v>
                </c:pt>
                <c:pt idx="12">
                  <c:v>J'14</c:v>
                </c:pt>
                <c:pt idx="13">
                  <c:v>F</c:v>
                </c:pt>
                <c:pt idx="14">
                  <c:v>M</c:v>
                </c:pt>
                <c:pt idx="15">
                  <c:v>A</c:v>
                </c:pt>
                <c:pt idx="16">
                  <c:v>M</c:v>
                </c:pt>
                <c:pt idx="17">
                  <c:v>J</c:v>
                </c:pt>
                <c:pt idx="18">
                  <c:v>J</c:v>
                </c:pt>
                <c:pt idx="19">
                  <c:v>A</c:v>
                </c:pt>
                <c:pt idx="20">
                  <c:v>S</c:v>
                </c:pt>
                <c:pt idx="21">
                  <c:v>O</c:v>
                </c:pt>
                <c:pt idx="22">
                  <c:v>N</c:v>
                </c:pt>
                <c:pt idx="23">
                  <c:v>D</c:v>
                </c:pt>
                <c:pt idx="24">
                  <c:v>J'15</c:v>
                </c:pt>
                <c:pt idx="25">
                  <c:v>F</c:v>
                </c:pt>
                <c:pt idx="26">
                  <c:v>M</c:v>
                </c:pt>
                <c:pt idx="27">
                  <c:v>A</c:v>
                </c:pt>
                <c:pt idx="28">
                  <c:v>M</c:v>
                </c:pt>
                <c:pt idx="29">
                  <c:v>J</c:v>
                </c:pt>
                <c:pt idx="30">
                  <c:v>J</c:v>
                </c:pt>
                <c:pt idx="31">
                  <c:v>A</c:v>
                </c:pt>
                <c:pt idx="32">
                  <c:v>S</c:v>
                </c:pt>
                <c:pt idx="33">
                  <c:v>O</c:v>
                </c:pt>
                <c:pt idx="34">
                  <c:v>N</c:v>
                </c:pt>
                <c:pt idx="35">
                  <c:v>D</c:v>
                </c:pt>
                <c:pt idx="36">
                  <c:v>J'16</c:v>
                </c:pt>
                <c:pt idx="37">
                  <c:v>F</c:v>
                </c:pt>
                <c:pt idx="38">
                  <c:v>M</c:v>
                </c:pt>
                <c:pt idx="39">
                  <c:v>A</c:v>
                </c:pt>
                <c:pt idx="40">
                  <c:v>M</c:v>
                </c:pt>
                <c:pt idx="41">
                  <c:v>J</c:v>
                </c:pt>
                <c:pt idx="42">
                  <c:v>J</c:v>
                </c:pt>
                <c:pt idx="43">
                  <c:v>A</c:v>
                </c:pt>
                <c:pt idx="44">
                  <c:v>S</c:v>
                </c:pt>
                <c:pt idx="45">
                  <c:v>O</c:v>
                </c:pt>
                <c:pt idx="46">
                  <c:v>N</c:v>
                </c:pt>
                <c:pt idx="47">
                  <c:v>D</c:v>
                </c:pt>
                <c:pt idx="48">
                  <c:v>J'17</c:v>
                </c:pt>
                <c:pt idx="49">
                  <c:v>F</c:v>
                </c:pt>
                <c:pt idx="50">
                  <c:v>M</c:v>
                </c:pt>
              </c:strCache>
            </c:strRef>
          </c:cat>
          <c:val>
            <c:numRef>
              <c:f>Sheet1!$B$38:$B$88</c:f>
              <c:numCache>
                <c:formatCode>General</c:formatCode>
                <c:ptCount val="51"/>
                <c:pt idx="0">
                  <c:v>195.67</c:v>
                </c:pt>
                <c:pt idx="1">
                  <c:v>247.0</c:v>
                </c:pt>
                <c:pt idx="2">
                  <c:v>209.0</c:v>
                </c:pt>
                <c:pt idx="3">
                  <c:v>204.33</c:v>
                </c:pt>
                <c:pt idx="4">
                  <c:v>184.33</c:v>
                </c:pt>
                <c:pt idx="5">
                  <c:v>195.0</c:v>
                </c:pt>
                <c:pt idx="6">
                  <c:v>170.0</c:v>
                </c:pt>
                <c:pt idx="7">
                  <c:v>181.67</c:v>
                </c:pt>
                <c:pt idx="8">
                  <c:v>191.0</c:v>
                </c:pt>
                <c:pt idx="9">
                  <c:v>221.0</c:v>
                </c:pt>
                <c:pt idx="10">
                  <c:v>220.0</c:v>
                </c:pt>
                <c:pt idx="11">
                  <c:v>172.33</c:v>
                </c:pt>
                <c:pt idx="12">
                  <c:v>165.0</c:v>
                </c:pt>
                <c:pt idx="13">
                  <c:v>129.33</c:v>
                </c:pt>
                <c:pt idx="14">
                  <c:v>204.33</c:v>
                </c:pt>
                <c:pt idx="15">
                  <c:v>250.67</c:v>
                </c:pt>
                <c:pt idx="16">
                  <c:v>282.33</c:v>
                </c:pt>
                <c:pt idx="17">
                  <c:v>293.0</c:v>
                </c:pt>
                <c:pt idx="18">
                  <c:v>250.67</c:v>
                </c:pt>
                <c:pt idx="19">
                  <c:v>245.33</c:v>
                </c:pt>
                <c:pt idx="20">
                  <c:v>237.33</c:v>
                </c:pt>
                <c:pt idx="21">
                  <c:v>245.67</c:v>
                </c:pt>
                <c:pt idx="22">
                  <c:v>273.0</c:v>
                </c:pt>
                <c:pt idx="23">
                  <c:v>264.67</c:v>
                </c:pt>
                <c:pt idx="24">
                  <c:v>267.0</c:v>
                </c:pt>
                <c:pt idx="25">
                  <c:v>242.33</c:v>
                </c:pt>
                <c:pt idx="26">
                  <c:v>186.0</c:v>
                </c:pt>
                <c:pt idx="27">
                  <c:v>195.33</c:v>
                </c:pt>
                <c:pt idx="28">
                  <c:v>230.67</c:v>
                </c:pt>
                <c:pt idx="29">
                  <c:v>270.67</c:v>
                </c:pt>
                <c:pt idx="30">
                  <c:v>268.0</c:v>
                </c:pt>
                <c:pt idx="31">
                  <c:v>205.67</c:v>
                </c:pt>
                <c:pt idx="32">
                  <c:v>170.33</c:v>
                </c:pt>
                <c:pt idx="33">
                  <c:v>192.67</c:v>
                </c:pt>
                <c:pt idx="34">
                  <c:v>231.0</c:v>
                </c:pt>
                <c:pt idx="35">
                  <c:v>277.33</c:v>
                </c:pt>
                <c:pt idx="36">
                  <c:v>212.33</c:v>
                </c:pt>
                <c:pt idx="37">
                  <c:v>200.67</c:v>
                </c:pt>
                <c:pt idx="38">
                  <c:v>196.0</c:v>
                </c:pt>
                <c:pt idx="39">
                  <c:v>205.0</c:v>
                </c:pt>
                <c:pt idx="40">
                  <c:v>140.33</c:v>
                </c:pt>
                <c:pt idx="41">
                  <c:v>164.33</c:v>
                </c:pt>
                <c:pt idx="42">
                  <c:v>210.33</c:v>
                </c:pt>
                <c:pt idx="43">
                  <c:v>254.67</c:v>
                </c:pt>
                <c:pt idx="44">
                  <c:v>238.67</c:v>
                </c:pt>
                <c:pt idx="45">
                  <c:v>183.0</c:v>
                </c:pt>
                <c:pt idx="46">
                  <c:v>179.0</c:v>
                </c:pt>
                <c:pt idx="47">
                  <c:v>147.67</c:v>
                </c:pt>
                <c:pt idx="48">
                  <c:v>178.33</c:v>
                </c:pt>
                <c:pt idx="49">
                  <c:v>196.67</c:v>
                </c:pt>
                <c:pt idx="50">
                  <c:v>177.67</c:v>
                </c:pt>
              </c:numCache>
            </c:numRef>
          </c:val>
        </c:ser>
        <c:dLbls>
          <c:showLegendKey val="0"/>
          <c:showVal val="0"/>
          <c:showCatName val="0"/>
          <c:showSerName val="0"/>
          <c:showPercent val="0"/>
          <c:showBubbleSize val="0"/>
        </c:dLbls>
        <c:gapWidth val="150"/>
        <c:axId val="2103070048"/>
        <c:axId val="2121128672"/>
      </c:barChart>
      <c:catAx>
        <c:axId val="2103070048"/>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193" b="1" i="0" u="none" strike="noStrike" baseline="0">
                <a:solidFill>
                  <a:schemeClr val="tx1"/>
                </a:solidFill>
                <a:latin typeface="Verdana"/>
                <a:ea typeface="Verdana"/>
                <a:cs typeface="Verdana"/>
              </a:defRPr>
            </a:pPr>
            <a:endParaRPr lang="en-US"/>
          </a:p>
        </c:txPr>
        <c:crossAx val="2121128672"/>
        <c:crossesAt val="0.0"/>
        <c:auto val="1"/>
        <c:lblAlgn val="ctr"/>
        <c:lblOffset val="100"/>
        <c:tickLblSkip val="3"/>
        <c:tickMarkSkip val="1"/>
        <c:noMultiLvlLbl val="0"/>
      </c:catAx>
      <c:valAx>
        <c:axId val="2121128672"/>
        <c:scaling>
          <c:orientation val="minMax"/>
          <c:max val="300.0"/>
          <c:min val="50.0"/>
        </c:scaling>
        <c:delete val="0"/>
        <c:axPos val="l"/>
        <c:majorGridlines>
          <c:spPr>
            <a:ln w="3150">
              <a:solidFill>
                <a:schemeClr val="tx1"/>
              </a:solidFill>
              <a:prstDash val="solid"/>
            </a:ln>
          </c:spPr>
        </c:majorGridlines>
        <c:numFmt formatCode="0" sourceLinked="0"/>
        <c:majorTickMark val="out"/>
        <c:minorTickMark val="none"/>
        <c:tickLblPos val="low"/>
        <c:spPr>
          <a:ln w="3150">
            <a:solidFill>
              <a:schemeClr val="tx1"/>
            </a:solidFill>
            <a:prstDash val="solid"/>
          </a:ln>
        </c:spPr>
        <c:txPr>
          <a:bodyPr rot="0" vert="horz"/>
          <a:lstStyle/>
          <a:p>
            <a:pPr>
              <a:defRPr sz="1389" b="1" i="0" u="none" strike="noStrike" baseline="0">
                <a:solidFill>
                  <a:schemeClr val="tx1"/>
                </a:solidFill>
                <a:latin typeface="Verdana"/>
                <a:ea typeface="Verdana"/>
                <a:cs typeface="Verdana"/>
              </a:defRPr>
            </a:pPr>
            <a:endParaRPr lang="en-US"/>
          </a:p>
        </c:txPr>
        <c:crossAx val="2103070048"/>
        <c:crosses val="autoZero"/>
        <c:crossBetween val="between"/>
        <c:majorUnit val="50.0"/>
      </c:valAx>
      <c:spPr>
        <a:noFill/>
        <a:ln w="12599">
          <a:solidFill>
            <a:schemeClr val="tx1"/>
          </a:solidFill>
          <a:prstDash val="solid"/>
        </a:ln>
      </c:spPr>
    </c:plotArea>
    <c:plotVisOnly val="1"/>
    <c:dispBlanksAs val="gap"/>
    <c:showDLblsOverMax val="0"/>
  </c:chart>
  <c:spPr>
    <a:noFill/>
    <a:ln>
      <a:noFill/>
    </a:ln>
  </c:spPr>
  <c:txPr>
    <a:bodyPr/>
    <a:lstStyle/>
    <a:p>
      <a:pPr>
        <a:defRPr sz="1786" b="1" i="0" u="none" strike="noStrike" baseline="0">
          <a:solidFill>
            <a:schemeClr val="tx1"/>
          </a:solidFill>
          <a:latin typeface="Verdana"/>
          <a:ea typeface="Verdana"/>
          <a:cs typeface="Verdan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50036837500576"/>
          <c:y val="0.068955887959095"/>
          <c:w val="0.92353436962621"/>
          <c:h val="0.841308893765329"/>
        </c:manualLayout>
      </c:layout>
      <c:barChart>
        <c:barDir val="col"/>
        <c:grouping val="clustered"/>
        <c:varyColors val="0"/>
        <c:ser>
          <c:idx val="2"/>
          <c:order val="0"/>
          <c:tx>
            <c:strRef>
              <c:f>Sheet1!$B$1</c:f>
              <c:strCache>
                <c:ptCount val="1"/>
                <c:pt idx="0">
                  <c:v>mave(diff(etp.us),3)</c:v>
                </c:pt>
              </c:strCache>
            </c:strRef>
          </c:tx>
          <c:spPr>
            <a:solidFill>
              <a:srgbClr val="0069AA"/>
            </a:solidFill>
            <a:ln w="24885">
              <a:noFill/>
            </a:ln>
          </c:spPr>
          <c:invertIfNegative val="0"/>
          <c:cat>
            <c:strRef>
              <c:f>Sheet1!$A$26:$A$31</c:f>
              <c:strCache>
                <c:ptCount val="6"/>
                <c:pt idx="0">
                  <c:v>Japan</c:v>
                </c:pt>
                <c:pt idx="1">
                  <c:v>UK</c:v>
                </c:pt>
                <c:pt idx="2">
                  <c:v>China</c:v>
                </c:pt>
                <c:pt idx="3">
                  <c:v>Mexico</c:v>
                </c:pt>
                <c:pt idx="4">
                  <c:v>Canada</c:v>
                </c:pt>
                <c:pt idx="5">
                  <c:v>Eurozone</c:v>
                </c:pt>
              </c:strCache>
            </c:strRef>
          </c:cat>
          <c:val>
            <c:numRef>
              <c:f>Sheet1!$B$26:$B$31</c:f>
              <c:numCache>
                <c:formatCode>General</c:formatCode>
                <c:ptCount val="6"/>
                <c:pt idx="0">
                  <c:v>0.6</c:v>
                </c:pt>
                <c:pt idx="1">
                  <c:v>0.69</c:v>
                </c:pt>
                <c:pt idx="2">
                  <c:v>0.92</c:v>
                </c:pt>
                <c:pt idx="3">
                  <c:v>1.49</c:v>
                </c:pt>
                <c:pt idx="4">
                  <c:v>1.88</c:v>
                </c:pt>
                <c:pt idx="5">
                  <c:v>2.1</c:v>
                </c:pt>
              </c:numCache>
            </c:numRef>
          </c:val>
        </c:ser>
        <c:dLbls>
          <c:showLegendKey val="0"/>
          <c:showVal val="0"/>
          <c:showCatName val="0"/>
          <c:showSerName val="0"/>
          <c:showPercent val="0"/>
          <c:showBubbleSize val="0"/>
        </c:dLbls>
        <c:gapWidth val="150"/>
        <c:axId val="-2131651104"/>
        <c:axId val="-2131647904"/>
      </c:barChart>
      <c:catAx>
        <c:axId val="-2131651104"/>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193" b="1" i="0" u="none" strike="noStrike" baseline="0">
                <a:solidFill>
                  <a:schemeClr val="tx1"/>
                </a:solidFill>
                <a:latin typeface="Verdana"/>
                <a:ea typeface="Verdana"/>
                <a:cs typeface="Verdana"/>
              </a:defRPr>
            </a:pPr>
            <a:endParaRPr lang="en-US"/>
          </a:p>
        </c:txPr>
        <c:crossAx val="-2131647904"/>
        <c:crossesAt val="0.0"/>
        <c:auto val="1"/>
        <c:lblAlgn val="ctr"/>
        <c:lblOffset val="100"/>
        <c:tickLblSkip val="1"/>
        <c:tickMarkSkip val="1"/>
        <c:noMultiLvlLbl val="0"/>
      </c:catAx>
      <c:valAx>
        <c:axId val="-2131647904"/>
        <c:scaling>
          <c:orientation val="minMax"/>
        </c:scaling>
        <c:delete val="0"/>
        <c:axPos val="l"/>
        <c:majorGridlines>
          <c:spPr>
            <a:ln w="3150">
              <a:solidFill>
                <a:schemeClr val="tx1"/>
              </a:solidFill>
              <a:prstDash val="solid"/>
            </a:ln>
          </c:spPr>
        </c:majorGridlines>
        <c:numFmt formatCode="0.0" sourceLinked="0"/>
        <c:majorTickMark val="out"/>
        <c:minorTickMark val="none"/>
        <c:tickLblPos val="low"/>
        <c:spPr>
          <a:ln w="3150">
            <a:solidFill>
              <a:schemeClr val="tx1"/>
            </a:solidFill>
            <a:prstDash val="solid"/>
          </a:ln>
        </c:spPr>
        <c:txPr>
          <a:bodyPr rot="0" vert="horz"/>
          <a:lstStyle/>
          <a:p>
            <a:pPr>
              <a:defRPr sz="1389" b="1" i="0" u="none" strike="noStrike" baseline="0">
                <a:solidFill>
                  <a:schemeClr val="tx1"/>
                </a:solidFill>
                <a:latin typeface="Verdana"/>
                <a:ea typeface="Verdana"/>
                <a:cs typeface="Verdana"/>
              </a:defRPr>
            </a:pPr>
            <a:endParaRPr lang="en-US"/>
          </a:p>
        </c:txPr>
        <c:crossAx val="-2131651104"/>
        <c:crosses val="autoZero"/>
        <c:crossBetween val="between"/>
        <c:majorUnit val="0.5"/>
      </c:valAx>
      <c:spPr>
        <a:noFill/>
        <a:ln w="12599">
          <a:solidFill>
            <a:schemeClr val="tx1"/>
          </a:solidFill>
          <a:prstDash val="solid"/>
        </a:ln>
      </c:spPr>
    </c:plotArea>
    <c:plotVisOnly val="1"/>
    <c:dispBlanksAs val="gap"/>
    <c:showDLblsOverMax val="0"/>
  </c:chart>
  <c:spPr>
    <a:noFill/>
    <a:ln>
      <a:noFill/>
    </a:ln>
  </c:spPr>
  <c:txPr>
    <a:bodyPr/>
    <a:lstStyle/>
    <a:p>
      <a:pPr>
        <a:defRPr sz="1786" b="1" i="0" u="none" strike="noStrike" baseline="0">
          <a:solidFill>
            <a:schemeClr val="tx1"/>
          </a:solidFill>
          <a:latin typeface="Verdana"/>
          <a:ea typeface="Verdana"/>
          <a:cs typeface="Verdana"/>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93463209340212"/>
          <c:y val="0.0230601092896175"/>
          <c:w val="0.901307358131957"/>
          <c:h val="0.911374940837313"/>
        </c:manualLayout>
      </c:layout>
      <c:barChart>
        <c:barDir val="col"/>
        <c:grouping val="clustered"/>
        <c:varyColors val="0"/>
        <c:ser>
          <c:idx val="2"/>
          <c:order val="0"/>
          <c:spPr>
            <a:solidFill>
              <a:srgbClr val="0069AA"/>
            </a:solidFill>
            <a:ln w="24885">
              <a:noFill/>
            </a:ln>
          </c:spPr>
          <c:invertIfNegative val="0"/>
          <c:cat>
            <c:strRef>
              <c:f>Sheet1!$A$2:$A$71</c:f>
              <c:strCache>
                <c:ptCount val="69"/>
                <c:pt idx="0">
                  <c:v>'00</c:v>
                </c:pt>
                <c:pt idx="4">
                  <c:v>'01</c:v>
                </c:pt>
                <c:pt idx="8">
                  <c:v>'02</c:v>
                </c:pt>
                <c:pt idx="12">
                  <c:v>'03</c:v>
                </c:pt>
                <c:pt idx="16">
                  <c:v>'04</c:v>
                </c:pt>
                <c:pt idx="20">
                  <c:v>'05</c:v>
                </c:pt>
                <c:pt idx="24">
                  <c:v>'06</c:v>
                </c:pt>
                <c:pt idx="28">
                  <c:v>'07</c:v>
                </c:pt>
                <c:pt idx="32">
                  <c:v>'08</c:v>
                </c:pt>
                <c:pt idx="36">
                  <c:v>'09</c:v>
                </c:pt>
                <c:pt idx="40">
                  <c:v>'10</c:v>
                </c:pt>
                <c:pt idx="44">
                  <c:v>'11</c:v>
                </c:pt>
                <c:pt idx="48">
                  <c:v>'12</c:v>
                </c:pt>
                <c:pt idx="52">
                  <c:v>'13</c:v>
                </c:pt>
                <c:pt idx="56">
                  <c:v>'14</c:v>
                </c:pt>
                <c:pt idx="60">
                  <c:v>'15</c:v>
                </c:pt>
                <c:pt idx="64">
                  <c:v>'16</c:v>
                </c:pt>
                <c:pt idx="68">
                  <c:v>'17</c:v>
                </c:pt>
              </c:strCache>
            </c:strRef>
          </c:cat>
          <c:val>
            <c:numRef>
              <c:f>Sheet1!$B$2:$B$70</c:f>
              <c:numCache>
                <c:formatCode>General</c:formatCode>
                <c:ptCount val="69"/>
                <c:pt idx="0">
                  <c:v>8.239999999999998</c:v>
                </c:pt>
                <c:pt idx="1">
                  <c:v>10.26</c:v>
                </c:pt>
                <c:pt idx="2">
                  <c:v>9.75</c:v>
                </c:pt>
                <c:pt idx="3">
                  <c:v>6.109999999999999</c:v>
                </c:pt>
                <c:pt idx="4">
                  <c:v>2.9</c:v>
                </c:pt>
                <c:pt idx="5">
                  <c:v>-3.32</c:v>
                </c:pt>
                <c:pt idx="6">
                  <c:v>-10.22</c:v>
                </c:pt>
                <c:pt idx="7">
                  <c:v>-12.27</c:v>
                </c:pt>
                <c:pt idx="8">
                  <c:v>-9.06</c:v>
                </c:pt>
                <c:pt idx="9">
                  <c:v>-3.37</c:v>
                </c:pt>
                <c:pt idx="10">
                  <c:v>2.29</c:v>
                </c:pt>
                <c:pt idx="11">
                  <c:v>4.159999999999999</c:v>
                </c:pt>
                <c:pt idx="12">
                  <c:v>1.46</c:v>
                </c:pt>
                <c:pt idx="13">
                  <c:v>-1.36</c:v>
                </c:pt>
                <c:pt idx="14">
                  <c:v>0.55</c:v>
                </c:pt>
                <c:pt idx="15">
                  <c:v>6.41</c:v>
                </c:pt>
                <c:pt idx="16">
                  <c:v>10.28</c:v>
                </c:pt>
                <c:pt idx="17">
                  <c:v>11.84</c:v>
                </c:pt>
                <c:pt idx="18">
                  <c:v>9.57</c:v>
                </c:pt>
                <c:pt idx="19">
                  <c:v>7.5</c:v>
                </c:pt>
                <c:pt idx="20">
                  <c:v>5.95</c:v>
                </c:pt>
                <c:pt idx="21">
                  <c:v>6.53</c:v>
                </c:pt>
                <c:pt idx="22">
                  <c:v>6.04</c:v>
                </c:pt>
                <c:pt idx="23">
                  <c:v>6.46</c:v>
                </c:pt>
                <c:pt idx="24">
                  <c:v>8.75</c:v>
                </c:pt>
                <c:pt idx="25">
                  <c:v>8.780000000000001</c:v>
                </c:pt>
                <c:pt idx="26">
                  <c:v>8.43</c:v>
                </c:pt>
                <c:pt idx="27">
                  <c:v>10.15</c:v>
                </c:pt>
                <c:pt idx="28">
                  <c:v>7.93</c:v>
                </c:pt>
                <c:pt idx="29">
                  <c:v>7.819999999999999</c:v>
                </c:pt>
                <c:pt idx="30">
                  <c:v>11.37</c:v>
                </c:pt>
                <c:pt idx="31">
                  <c:v>9.9</c:v>
                </c:pt>
                <c:pt idx="32">
                  <c:v>9.460000000000002</c:v>
                </c:pt>
                <c:pt idx="33">
                  <c:v>10.79</c:v>
                </c:pt>
                <c:pt idx="34">
                  <c:v>6.03</c:v>
                </c:pt>
                <c:pt idx="35">
                  <c:v>-2.77</c:v>
                </c:pt>
                <c:pt idx="36">
                  <c:v>-11.66</c:v>
                </c:pt>
                <c:pt idx="37">
                  <c:v>-14.0</c:v>
                </c:pt>
                <c:pt idx="38">
                  <c:v>-9.780000000000001</c:v>
                </c:pt>
                <c:pt idx="39">
                  <c:v>0.82</c:v>
                </c:pt>
                <c:pt idx="40">
                  <c:v>11.26</c:v>
                </c:pt>
                <c:pt idx="41">
                  <c:v>13.56</c:v>
                </c:pt>
                <c:pt idx="42">
                  <c:v>12.82</c:v>
                </c:pt>
                <c:pt idx="43">
                  <c:v>10.08</c:v>
                </c:pt>
                <c:pt idx="44">
                  <c:v>9.02</c:v>
                </c:pt>
                <c:pt idx="45">
                  <c:v>8.16</c:v>
                </c:pt>
                <c:pt idx="46">
                  <c:v>6.29</c:v>
                </c:pt>
                <c:pt idx="47">
                  <c:v>4.159999999999999</c:v>
                </c:pt>
                <c:pt idx="48">
                  <c:v>4.31</c:v>
                </c:pt>
                <c:pt idx="49">
                  <c:v>3.9</c:v>
                </c:pt>
                <c:pt idx="50">
                  <c:v>3.32</c:v>
                </c:pt>
                <c:pt idx="51">
                  <c:v>2.18</c:v>
                </c:pt>
                <c:pt idx="52">
                  <c:v>2.5</c:v>
                </c:pt>
                <c:pt idx="53">
                  <c:v>2.6</c:v>
                </c:pt>
                <c:pt idx="54">
                  <c:v>2.88</c:v>
                </c:pt>
                <c:pt idx="55">
                  <c:v>5.93</c:v>
                </c:pt>
                <c:pt idx="56">
                  <c:v>4.17</c:v>
                </c:pt>
                <c:pt idx="57">
                  <c:v>5.09</c:v>
                </c:pt>
                <c:pt idx="58">
                  <c:v>4.81</c:v>
                </c:pt>
                <c:pt idx="59">
                  <c:v>3.05</c:v>
                </c:pt>
                <c:pt idx="60">
                  <c:v>2.24</c:v>
                </c:pt>
                <c:pt idx="61">
                  <c:v>0.83</c:v>
                </c:pt>
                <c:pt idx="62">
                  <c:v>-0.39</c:v>
                </c:pt>
                <c:pt idx="63">
                  <c:v>-2.16</c:v>
                </c:pt>
                <c:pt idx="64">
                  <c:v>-0.88</c:v>
                </c:pt>
                <c:pt idx="65">
                  <c:v>-1.13</c:v>
                </c:pt>
                <c:pt idx="66">
                  <c:v>1.96</c:v>
                </c:pt>
                <c:pt idx="67">
                  <c:v>1.5</c:v>
                </c:pt>
              </c:numCache>
            </c:numRef>
          </c:val>
        </c:ser>
        <c:dLbls>
          <c:showLegendKey val="0"/>
          <c:showVal val="0"/>
          <c:showCatName val="0"/>
          <c:showSerName val="0"/>
          <c:showPercent val="0"/>
          <c:showBubbleSize val="0"/>
        </c:dLbls>
        <c:gapWidth val="150"/>
        <c:axId val="-2133710128"/>
        <c:axId val="2116736720"/>
      </c:barChart>
      <c:lineChart>
        <c:grouping val="standard"/>
        <c:varyColors val="0"/>
        <c:ser>
          <c:idx val="0"/>
          <c:order val="1"/>
          <c:spPr>
            <a:ln w="38100">
              <a:solidFill>
                <a:srgbClr val="F58025"/>
              </a:solidFill>
            </a:ln>
          </c:spPr>
          <c:marker>
            <c:symbol val="none"/>
          </c:marker>
          <c:cat>
            <c:strRef>
              <c:f>Sheet1!$A$2:$A$70</c:f>
              <c:strCache>
                <c:ptCount val="69"/>
                <c:pt idx="0">
                  <c:v>'00</c:v>
                </c:pt>
                <c:pt idx="4">
                  <c:v>'01</c:v>
                </c:pt>
                <c:pt idx="8">
                  <c:v>'02</c:v>
                </c:pt>
                <c:pt idx="12">
                  <c:v>'03</c:v>
                </c:pt>
                <c:pt idx="16">
                  <c:v>'04</c:v>
                </c:pt>
                <c:pt idx="20">
                  <c:v>'05</c:v>
                </c:pt>
                <c:pt idx="24">
                  <c:v>'06</c:v>
                </c:pt>
                <c:pt idx="28">
                  <c:v>'07</c:v>
                </c:pt>
                <c:pt idx="32">
                  <c:v>'08</c:v>
                </c:pt>
                <c:pt idx="36">
                  <c:v>'09</c:v>
                </c:pt>
                <c:pt idx="40">
                  <c:v>'10</c:v>
                </c:pt>
                <c:pt idx="44">
                  <c:v>'11</c:v>
                </c:pt>
                <c:pt idx="48">
                  <c:v>'12</c:v>
                </c:pt>
                <c:pt idx="52">
                  <c:v>'13</c:v>
                </c:pt>
                <c:pt idx="56">
                  <c:v>'14</c:v>
                </c:pt>
                <c:pt idx="60">
                  <c:v>'15</c:v>
                </c:pt>
                <c:pt idx="64">
                  <c:v>'16</c:v>
                </c:pt>
                <c:pt idx="68">
                  <c:v>'17</c:v>
                </c:pt>
              </c:strCache>
            </c:strRef>
          </c:cat>
          <c:val>
            <c:numRef>
              <c:f>Sheet1!$C$2:$C$70</c:f>
              <c:numCache>
                <c:formatCode>General</c:formatCode>
                <c:ptCount val="69"/>
                <c:pt idx="0">
                  <c:v>0.17</c:v>
                </c:pt>
                <c:pt idx="1">
                  <c:v>1.49</c:v>
                </c:pt>
                <c:pt idx="2">
                  <c:v>3.12</c:v>
                </c:pt>
                <c:pt idx="3">
                  <c:v>6.96</c:v>
                </c:pt>
                <c:pt idx="4">
                  <c:v>6.7</c:v>
                </c:pt>
                <c:pt idx="5">
                  <c:v>6.8</c:v>
                </c:pt>
                <c:pt idx="6">
                  <c:v>5.28</c:v>
                </c:pt>
                <c:pt idx="7">
                  <c:v>3.09</c:v>
                </c:pt>
                <c:pt idx="8">
                  <c:v>4.2</c:v>
                </c:pt>
                <c:pt idx="9">
                  <c:v>0.26</c:v>
                </c:pt>
                <c:pt idx="10">
                  <c:v>-1.05</c:v>
                </c:pt>
                <c:pt idx="11">
                  <c:v>-0.9</c:v>
                </c:pt>
                <c:pt idx="12">
                  <c:v>-4.54</c:v>
                </c:pt>
                <c:pt idx="13">
                  <c:v>-6.24</c:v>
                </c:pt>
                <c:pt idx="14">
                  <c:v>-4.84</c:v>
                </c:pt>
                <c:pt idx="15">
                  <c:v>-8.25</c:v>
                </c:pt>
                <c:pt idx="16">
                  <c:v>-8.1</c:v>
                </c:pt>
                <c:pt idx="17">
                  <c:v>-2.67</c:v>
                </c:pt>
                <c:pt idx="18">
                  <c:v>-3.39</c:v>
                </c:pt>
                <c:pt idx="19">
                  <c:v>-4.17</c:v>
                </c:pt>
                <c:pt idx="20">
                  <c:v>-3.37</c:v>
                </c:pt>
                <c:pt idx="21">
                  <c:v>-4.44</c:v>
                </c:pt>
                <c:pt idx="22">
                  <c:v>-3.34</c:v>
                </c:pt>
                <c:pt idx="23">
                  <c:v>1.02</c:v>
                </c:pt>
                <c:pt idx="24">
                  <c:v>0.79</c:v>
                </c:pt>
                <c:pt idx="25">
                  <c:v>-1.86</c:v>
                </c:pt>
                <c:pt idx="26">
                  <c:v>-2.66</c:v>
                </c:pt>
                <c:pt idx="27">
                  <c:v>-3.92</c:v>
                </c:pt>
                <c:pt idx="28">
                  <c:v>-2.82</c:v>
                </c:pt>
                <c:pt idx="29">
                  <c:v>-3.66</c:v>
                </c:pt>
                <c:pt idx="30">
                  <c:v>-4.92</c:v>
                </c:pt>
                <c:pt idx="31">
                  <c:v>-7.55</c:v>
                </c:pt>
                <c:pt idx="32">
                  <c:v>-9.139999999999998</c:v>
                </c:pt>
                <c:pt idx="33">
                  <c:v>-8.51</c:v>
                </c:pt>
                <c:pt idx="34">
                  <c:v>-4.859999999999999</c:v>
                </c:pt>
                <c:pt idx="35">
                  <c:v>9.02</c:v>
                </c:pt>
                <c:pt idx="36">
                  <c:v>14.02</c:v>
                </c:pt>
                <c:pt idx="37">
                  <c:v>11.65</c:v>
                </c:pt>
                <c:pt idx="38">
                  <c:v>5.819999999999999</c:v>
                </c:pt>
                <c:pt idx="39">
                  <c:v>-6.81</c:v>
                </c:pt>
                <c:pt idx="40">
                  <c:v>-8.09</c:v>
                </c:pt>
                <c:pt idx="41">
                  <c:v>-3.17</c:v>
                </c:pt>
                <c:pt idx="42">
                  <c:v>-1.09</c:v>
                </c:pt>
                <c:pt idx="43">
                  <c:v>-1.71</c:v>
                </c:pt>
                <c:pt idx="44">
                  <c:v>-4.22</c:v>
                </c:pt>
                <c:pt idx="45">
                  <c:v>-8.01</c:v>
                </c:pt>
                <c:pt idx="46">
                  <c:v>-6.33</c:v>
                </c:pt>
                <c:pt idx="47">
                  <c:v>0.4</c:v>
                </c:pt>
                <c:pt idx="48">
                  <c:v>1.12</c:v>
                </c:pt>
                <c:pt idx="49">
                  <c:v>5.64</c:v>
                </c:pt>
                <c:pt idx="50">
                  <c:v>4.89</c:v>
                </c:pt>
                <c:pt idx="51">
                  <c:v>-0.43</c:v>
                </c:pt>
                <c:pt idx="52">
                  <c:v>0.9</c:v>
                </c:pt>
                <c:pt idx="53">
                  <c:v>0.17</c:v>
                </c:pt>
                <c:pt idx="54">
                  <c:v>1.32</c:v>
                </c:pt>
                <c:pt idx="55">
                  <c:v>2.18</c:v>
                </c:pt>
                <c:pt idx="56">
                  <c:v>3.11</c:v>
                </c:pt>
                <c:pt idx="57">
                  <c:v>1.51</c:v>
                </c:pt>
                <c:pt idx="58">
                  <c:v>1.28</c:v>
                </c:pt>
                <c:pt idx="59">
                  <c:v>6.54</c:v>
                </c:pt>
                <c:pt idx="60">
                  <c:v>11.16</c:v>
                </c:pt>
                <c:pt idx="61">
                  <c:v>12.15</c:v>
                </c:pt>
                <c:pt idx="62">
                  <c:v>15.11</c:v>
                </c:pt>
                <c:pt idx="63">
                  <c:v>11.79</c:v>
                </c:pt>
                <c:pt idx="64">
                  <c:v>7.859999999999999</c:v>
                </c:pt>
                <c:pt idx="65">
                  <c:v>4.88</c:v>
                </c:pt>
                <c:pt idx="66">
                  <c:v>2.25</c:v>
                </c:pt>
                <c:pt idx="67">
                  <c:v>3.91</c:v>
                </c:pt>
                <c:pt idx="68">
                  <c:v>2.3</c:v>
                </c:pt>
              </c:numCache>
            </c:numRef>
          </c:val>
          <c:smooth val="0"/>
        </c:ser>
        <c:dLbls>
          <c:showLegendKey val="0"/>
          <c:showVal val="0"/>
          <c:showCatName val="0"/>
          <c:showSerName val="0"/>
          <c:showPercent val="0"/>
          <c:showBubbleSize val="0"/>
        </c:dLbls>
        <c:marker val="1"/>
        <c:smooth val="0"/>
        <c:axId val="2121512576"/>
        <c:axId val="2122067152"/>
      </c:lineChart>
      <c:catAx>
        <c:axId val="-2133710128"/>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193" b="1" i="0" u="none" strike="noStrike" baseline="0">
                <a:solidFill>
                  <a:schemeClr val="tx1"/>
                </a:solidFill>
                <a:latin typeface="Verdana"/>
                <a:ea typeface="Verdana"/>
                <a:cs typeface="Verdana"/>
              </a:defRPr>
            </a:pPr>
            <a:endParaRPr lang="en-US"/>
          </a:p>
        </c:txPr>
        <c:crossAx val="2116736720"/>
        <c:crossesAt val="0.0"/>
        <c:auto val="1"/>
        <c:lblAlgn val="ctr"/>
        <c:lblOffset val="100"/>
        <c:tickLblSkip val="4"/>
        <c:tickMarkSkip val="1"/>
        <c:noMultiLvlLbl val="0"/>
      </c:catAx>
      <c:valAx>
        <c:axId val="2116736720"/>
        <c:scaling>
          <c:orientation val="minMax"/>
          <c:min val="-15.0"/>
        </c:scaling>
        <c:delete val="0"/>
        <c:axPos val="l"/>
        <c:majorGridlines>
          <c:spPr>
            <a:ln>
              <a:solidFill>
                <a:schemeClr val="bg1"/>
              </a:solidFill>
            </a:ln>
          </c:spPr>
        </c:majorGridlines>
        <c:numFmt formatCode="0" sourceLinked="0"/>
        <c:majorTickMark val="out"/>
        <c:minorTickMark val="none"/>
        <c:tickLblPos val="low"/>
        <c:spPr>
          <a:ln w="3150">
            <a:solidFill>
              <a:schemeClr val="tx1"/>
            </a:solidFill>
            <a:prstDash val="solid"/>
          </a:ln>
        </c:spPr>
        <c:txPr>
          <a:bodyPr rot="0" vert="horz"/>
          <a:lstStyle/>
          <a:p>
            <a:pPr>
              <a:defRPr sz="1389" b="1" i="0" u="none" strike="noStrike" baseline="0">
                <a:solidFill>
                  <a:schemeClr val="tx1"/>
                </a:solidFill>
                <a:latin typeface="Verdana"/>
                <a:ea typeface="Verdana"/>
                <a:cs typeface="Verdana"/>
              </a:defRPr>
            </a:pPr>
            <a:endParaRPr lang="en-US"/>
          </a:p>
        </c:txPr>
        <c:crossAx val="-2133710128"/>
        <c:crosses val="autoZero"/>
        <c:crossBetween val="between"/>
      </c:valAx>
      <c:valAx>
        <c:axId val="2122067152"/>
        <c:scaling>
          <c:orientation val="maxMin"/>
        </c:scaling>
        <c:delete val="0"/>
        <c:axPos val="r"/>
        <c:numFmt formatCode="#,##0" sourceLinked="0"/>
        <c:majorTickMark val="out"/>
        <c:minorTickMark val="none"/>
        <c:tickLblPos val="nextTo"/>
        <c:spPr>
          <a:ln>
            <a:solidFill>
              <a:srgbClr val="000000"/>
            </a:solidFill>
          </a:ln>
        </c:spPr>
        <c:txPr>
          <a:bodyPr/>
          <a:lstStyle/>
          <a:p>
            <a:pPr>
              <a:defRPr sz="1389" baseline="0"/>
            </a:pPr>
            <a:endParaRPr lang="en-US"/>
          </a:p>
        </c:txPr>
        <c:crossAx val="2121512576"/>
        <c:crosses val="max"/>
        <c:crossBetween val="between"/>
      </c:valAx>
      <c:catAx>
        <c:axId val="2121512576"/>
        <c:scaling>
          <c:orientation val="minMax"/>
        </c:scaling>
        <c:delete val="1"/>
        <c:axPos val="t"/>
        <c:numFmt formatCode="General" sourceLinked="1"/>
        <c:majorTickMark val="out"/>
        <c:minorTickMark val="none"/>
        <c:tickLblPos val="none"/>
        <c:crossAx val="2122067152"/>
        <c:crosses val="autoZero"/>
        <c:auto val="1"/>
        <c:lblAlgn val="ctr"/>
        <c:lblOffset val="100"/>
        <c:noMultiLvlLbl val="0"/>
      </c:catAx>
      <c:spPr>
        <a:noFill/>
        <a:ln w="12599">
          <a:solidFill>
            <a:schemeClr val="tx1"/>
          </a:solidFill>
          <a:prstDash val="solid"/>
        </a:ln>
      </c:spPr>
    </c:plotArea>
    <c:plotVisOnly val="1"/>
    <c:dispBlanksAs val="gap"/>
    <c:showDLblsOverMax val="0"/>
  </c:chart>
  <c:spPr>
    <a:noFill/>
    <a:ln>
      <a:noFill/>
    </a:ln>
  </c:spPr>
  <c:txPr>
    <a:bodyPr/>
    <a:lstStyle/>
    <a:p>
      <a:pPr>
        <a:defRPr sz="1786"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93463209340212"/>
          <c:y val="0.0230601092896175"/>
          <c:w val="0.901307358131957"/>
          <c:h val="0.911374940837313"/>
        </c:manualLayout>
      </c:layout>
      <c:barChart>
        <c:barDir val="col"/>
        <c:grouping val="clustered"/>
        <c:varyColors val="0"/>
        <c:ser>
          <c:idx val="2"/>
          <c:order val="0"/>
          <c:tx>
            <c:strRef>
              <c:f>Sheet1!$B$1</c:f>
              <c:strCache>
                <c:ptCount val="1"/>
                <c:pt idx="0">
                  <c:v>Industrial Production: Oil and gas extraction NAICS=211, (Index 2007=100, SA) for United States</c:v>
                </c:pt>
              </c:strCache>
            </c:strRef>
          </c:tx>
          <c:spPr>
            <a:solidFill>
              <a:srgbClr val="0069AA"/>
            </a:solidFill>
            <a:ln w="24885">
              <a:noFill/>
            </a:ln>
          </c:spPr>
          <c:invertIfNegative val="0"/>
          <c:cat>
            <c:strRef>
              <c:f>Sheet1!$A$2:$A$449</c:f>
              <c:strCache>
                <c:ptCount val="445"/>
                <c:pt idx="0">
                  <c:v>'80</c:v>
                </c:pt>
                <c:pt idx="60">
                  <c:v>'85</c:v>
                </c:pt>
                <c:pt idx="120">
                  <c:v>'90</c:v>
                </c:pt>
                <c:pt idx="180">
                  <c:v>'95</c:v>
                </c:pt>
                <c:pt idx="240">
                  <c:v>'00</c:v>
                </c:pt>
                <c:pt idx="300">
                  <c:v>'05</c:v>
                </c:pt>
                <c:pt idx="360">
                  <c:v>'10</c:v>
                </c:pt>
                <c:pt idx="372">
                  <c:v>'11</c:v>
                </c:pt>
                <c:pt idx="384">
                  <c:v>'12</c:v>
                </c:pt>
                <c:pt idx="396">
                  <c:v>'13</c:v>
                </c:pt>
                <c:pt idx="408">
                  <c:v>'14</c:v>
                </c:pt>
                <c:pt idx="420">
                  <c:v>'15</c:v>
                </c:pt>
                <c:pt idx="432">
                  <c:v>'16</c:v>
                </c:pt>
                <c:pt idx="444">
                  <c:v>'17</c:v>
                </c:pt>
              </c:strCache>
            </c:strRef>
          </c:cat>
          <c:val>
            <c:numRef>
              <c:f>Sheet1!$B$2:$B$449</c:f>
              <c:numCache>
                <c:formatCode>General</c:formatCode>
                <c:ptCount val="448"/>
                <c:pt idx="0">
                  <c:v>1.18</c:v>
                </c:pt>
                <c:pt idx="1">
                  <c:v>1.51</c:v>
                </c:pt>
                <c:pt idx="2">
                  <c:v>1.93</c:v>
                </c:pt>
                <c:pt idx="3">
                  <c:v>1.9</c:v>
                </c:pt>
                <c:pt idx="4">
                  <c:v>1.41</c:v>
                </c:pt>
                <c:pt idx="5">
                  <c:v>1.0</c:v>
                </c:pt>
                <c:pt idx="6">
                  <c:v>0.6</c:v>
                </c:pt>
                <c:pt idx="7">
                  <c:v>-0.25</c:v>
                </c:pt>
                <c:pt idx="8">
                  <c:v>-0.76</c:v>
                </c:pt>
                <c:pt idx="9">
                  <c:v>-1.2</c:v>
                </c:pt>
                <c:pt idx="10">
                  <c:v>-1.86</c:v>
                </c:pt>
                <c:pt idx="11">
                  <c:v>-1.94</c:v>
                </c:pt>
                <c:pt idx="12">
                  <c:v>-2.47</c:v>
                </c:pt>
                <c:pt idx="13">
                  <c:v>-2.36</c:v>
                </c:pt>
                <c:pt idx="14">
                  <c:v>-2.61</c:v>
                </c:pt>
                <c:pt idx="15">
                  <c:v>-2.45</c:v>
                </c:pt>
                <c:pt idx="16">
                  <c:v>-2.0</c:v>
                </c:pt>
                <c:pt idx="17">
                  <c:v>-1.63</c:v>
                </c:pt>
                <c:pt idx="18">
                  <c:v>-1.05</c:v>
                </c:pt>
                <c:pt idx="19">
                  <c:v>0.14</c:v>
                </c:pt>
                <c:pt idx="20">
                  <c:v>0.57</c:v>
                </c:pt>
                <c:pt idx="21">
                  <c:v>0.86</c:v>
                </c:pt>
                <c:pt idx="22">
                  <c:v>0.99</c:v>
                </c:pt>
                <c:pt idx="23">
                  <c:v>0.45</c:v>
                </c:pt>
                <c:pt idx="24">
                  <c:v>0.13</c:v>
                </c:pt>
                <c:pt idx="25">
                  <c:v>-0.51</c:v>
                </c:pt>
                <c:pt idx="26">
                  <c:v>-0.64</c:v>
                </c:pt>
                <c:pt idx="27">
                  <c:v>-0.99</c:v>
                </c:pt>
                <c:pt idx="28">
                  <c:v>-1.21</c:v>
                </c:pt>
                <c:pt idx="29">
                  <c:v>-1.36</c:v>
                </c:pt>
                <c:pt idx="30">
                  <c:v>-1.44</c:v>
                </c:pt>
                <c:pt idx="31">
                  <c:v>-2.23</c:v>
                </c:pt>
                <c:pt idx="32">
                  <c:v>-2.54</c:v>
                </c:pt>
                <c:pt idx="33">
                  <c:v>-2.7</c:v>
                </c:pt>
                <c:pt idx="34">
                  <c:v>-2.62</c:v>
                </c:pt>
                <c:pt idx="35">
                  <c:v>-2.76</c:v>
                </c:pt>
                <c:pt idx="36">
                  <c:v>-2.73</c:v>
                </c:pt>
                <c:pt idx="37">
                  <c:v>-2.68</c:v>
                </c:pt>
                <c:pt idx="38">
                  <c:v>-3.04</c:v>
                </c:pt>
                <c:pt idx="39">
                  <c:v>-3.06</c:v>
                </c:pt>
                <c:pt idx="40">
                  <c:v>-3.47</c:v>
                </c:pt>
                <c:pt idx="41">
                  <c:v>-3.42</c:v>
                </c:pt>
                <c:pt idx="42">
                  <c:v>-3.63</c:v>
                </c:pt>
                <c:pt idx="43">
                  <c:v>-3.26</c:v>
                </c:pt>
                <c:pt idx="44">
                  <c:v>-2.74</c:v>
                </c:pt>
                <c:pt idx="45">
                  <c:v>-2.39</c:v>
                </c:pt>
                <c:pt idx="46">
                  <c:v>-1.92</c:v>
                </c:pt>
                <c:pt idx="47">
                  <c:v>-1.61</c:v>
                </c:pt>
                <c:pt idx="48">
                  <c:v>-0.6</c:v>
                </c:pt>
                <c:pt idx="49">
                  <c:v>0.03</c:v>
                </c:pt>
                <c:pt idx="50">
                  <c:v>0.64</c:v>
                </c:pt>
                <c:pt idx="51">
                  <c:v>1.32</c:v>
                </c:pt>
                <c:pt idx="52">
                  <c:v>2.37</c:v>
                </c:pt>
                <c:pt idx="53">
                  <c:v>3.35</c:v>
                </c:pt>
                <c:pt idx="54">
                  <c:v>3.63</c:v>
                </c:pt>
                <c:pt idx="55">
                  <c:v>3.97</c:v>
                </c:pt>
                <c:pt idx="56">
                  <c:v>4.34</c:v>
                </c:pt>
                <c:pt idx="57">
                  <c:v>4.29</c:v>
                </c:pt>
                <c:pt idx="58">
                  <c:v>3.91</c:v>
                </c:pt>
                <c:pt idx="59">
                  <c:v>4.0</c:v>
                </c:pt>
                <c:pt idx="60">
                  <c:v>2.71</c:v>
                </c:pt>
                <c:pt idx="61">
                  <c:v>2.3</c:v>
                </c:pt>
                <c:pt idx="62">
                  <c:v>1.83</c:v>
                </c:pt>
                <c:pt idx="63">
                  <c:v>1.09</c:v>
                </c:pt>
                <c:pt idx="64">
                  <c:v>0.35</c:v>
                </c:pt>
                <c:pt idx="65">
                  <c:v>-0.66</c:v>
                </c:pt>
                <c:pt idx="66">
                  <c:v>-0.62</c:v>
                </c:pt>
                <c:pt idx="67">
                  <c:v>-1.3</c:v>
                </c:pt>
                <c:pt idx="68">
                  <c:v>-1.85</c:v>
                </c:pt>
                <c:pt idx="69">
                  <c:v>-1.93</c:v>
                </c:pt>
                <c:pt idx="70">
                  <c:v>-2.12</c:v>
                </c:pt>
                <c:pt idx="71">
                  <c:v>-1.77</c:v>
                </c:pt>
                <c:pt idx="72">
                  <c:v>-0.92</c:v>
                </c:pt>
                <c:pt idx="73">
                  <c:v>-0.62</c:v>
                </c:pt>
                <c:pt idx="74">
                  <c:v>-0.39</c:v>
                </c:pt>
                <c:pt idx="75">
                  <c:v>-0.58</c:v>
                </c:pt>
                <c:pt idx="76">
                  <c:v>-0.56</c:v>
                </c:pt>
                <c:pt idx="77">
                  <c:v>-1.31</c:v>
                </c:pt>
                <c:pt idx="78">
                  <c:v>-2.1</c:v>
                </c:pt>
                <c:pt idx="79">
                  <c:v>-2.65</c:v>
                </c:pt>
                <c:pt idx="80">
                  <c:v>-3.5</c:v>
                </c:pt>
                <c:pt idx="81">
                  <c:v>-3.87</c:v>
                </c:pt>
                <c:pt idx="82">
                  <c:v>-4.04</c:v>
                </c:pt>
                <c:pt idx="83">
                  <c:v>-4.55</c:v>
                </c:pt>
                <c:pt idx="84">
                  <c:v>-4.98</c:v>
                </c:pt>
                <c:pt idx="85">
                  <c:v>-5.07</c:v>
                </c:pt>
                <c:pt idx="86">
                  <c:v>-4.609999999999999</c:v>
                </c:pt>
                <c:pt idx="87">
                  <c:v>-3.77</c:v>
                </c:pt>
                <c:pt idx="88">
                  <c:v>-3.56</c:v>
                </c:pt>
                <c:pt idx="89">
                  <c:v>-2.61</c:v>
                </c:pt>
                <c:pt idx="90">
                  <c:v>-2.08</c:v>
                </c:pt>
                <c:pt idx="91">
                  <c:v>-1.24</c:v>
                </c:pt>
                <c:pt idx="92">
                  <c:v>-0.54</c:v>
                </c:pt>
                <c:pt idx="93">
                  <c:v>-0.21</c:v>
                </c:pt>
                <c:pt idx="94">
                  <c:v>0.38</c:v>
                </c:pt>
                <c:pt idx="95">
                  <c:v>0.84</c:v>
                </c:pt>
                <c:pt idx="96">
                  <c:v>1.06</c:v>
                </c:pt>
                <c:pt idx="97">
                  <c:v>1.02</c:v>
                </c:pt>
                <c:pt idx="98">
                  <c:v>0.93</c:v>
                </c:pt>
                <c:pt idx="99">
                  <c:v>0.44</c:v>
                </c:pt>
                <c:pt idx="100">
                  <c:v>0.41</c:v>
                </c:pt>
                <c:pt idx="101">
                  <c:v>0.24</c:v>
                </c:pt>
                <c:pt idx="102">
                  <c:v>0.34</c:v>
                </c:pt>
                <c:pt idx="103">
                  <c:v>0.35</c:v>
                </c:pt>
                <c:pt idx="104">
                  <c:v>0.05</c:v>
                </c:pt>
                <c:pt idx="105">
                  <c:v>-0.09</c:v>
                </c:pt>
                <c:pt idx="106">
                  <c:v>-0.65</c:v>
                </c:pt>
                <c:pt idx="107">
                  <c:v>-1.26</c:v>
                </c:pt>
                <c:pt idx="108">
                  <c:v>-1.74</c:v>
                </c:pt>
                <c:pt idx="109">
                  <c:v>-2.33</c:v>
                </c:pt>
                <c:pt idx="110">
                  <c:v>-3.01</c:v>
                </c:pt>
                <c:pt idx="111">
                  <c:v>-3.08</c:v>
                </c:pt>
                <c:pt idx="112">
                  <c:v>-3.04</c:v>
                </c:pt>
                <c:pt idx="113">
                  <c:v>-3.08</c:v>
                </c:pt>
                <c:pt idx="114">
                  <c:v>-3.15</c:v>
                </c:pt>
                <c:pt idx="115">
                  <c:v>-3.22</c:v>
                </c:pt>
                <c:pt idx="116">
                  <c:v>-2.75</c:v>
                </c:pt>
                <c:pt idx="117">
                  <c:v>-3.31</c:v>
                </c:pt>
                <c:pt idx="118">
                  <c:v>-3.61</c:v>
                </c:pt>
                <c:pt idx="119">
                  <c:v>-3.97</c:v>
                </c:pt>
                <c:pt idx="120">
                  <c:v>-3.67</c:v>
                </c:pt>
                <c:pt idx="121">
                  <c:v>-3.29</c:v>
                </c:pt>
                <c:pt idx="122">
                  <c:v>-3.03</c:v>
                </c:pt>
                <c:pt idx="123">
                  <c:v>-2.59</c:v>
                </c:pt>
                <c:pt idx="124">
                  <c:v>-2.57</c:v>
                </c:pt>
                <c:pt idx="125">
                  <c:v>-2.23</c:v>
                </c:pt>
                <c:pt idx="126">
                  <c:v>-2.27</c:v>
                </c:pt>
                <c:pt idx="127">
                  <c:v>-2.14</c:v>
                </c:pt>
                <c:pt idx="128">
                  <c:v>-2.16</c:v>
                </c:pt>
                <c:pt idx="129">
                  <c:v>-1.07</c:v>
                </c:pt>
                <c:pt idx="130">
                  <c:v>-0.32</c:v>
                </c:pt>
                <c:pt idx="131">
                  <c:v>0.6</c:v>
                </c:pt>
                <c:pt idx="132">
                  <c:v>0.96</c:v>
                </c:pt>
                <c:pt idx="133">
                  <c:v>1.32</c:v>
                </c:pt>
                <c:pt idx="134">
                  <c:v>1.83</c:v>
                </c:pt>
                <c:pt idx="135">
                  <c:v>1.52</c:v>
                </c:pt>
                <c:pt idx="136">
                  <c:v>1.56</c:v>
                </c:pt>
                <c:pt idx="137">
                  <c:v>1.4</c:v>
                </c:pt>
                <c:pt idx="138">
                  <c:v>1.4</c:v>
                </c:pt>
                <c:pt idx="139">
                  <c:v>0.99</c:v>
                </c:pt>
                <c:pt idx="140">
                  <c:v>0.8</c:v>
                </c:pt>
                <c:pt idx="141">
                  <c:v>0.29</c:v>
                </c:pt>
                <c:pt idx="142">
                  <c:v>0.13</c:v>
                </c:pt>
                <c:pt idx="143">
                  <c:v>0.08</c:v>
                </c:pt>
                <c:pt idx="144">
                  <c:v>-0.14</c:v>
                </c:pt>
                <c:pt idx="145">
                  <c:v>-0.51</c:v>
                </c:pt>
                <c:pt idx="146">
                  <c:v>-1.13</c:v>
                </c:pt>
                <c:pt idx="147">
                  <c:v>-1.22</c:v>
                </c:pt>
                <c:pt idx="148">
                  <c:v>-1.39</c:v>
                </c:pt>
                <c:pt idx="149">
                  <c:v>-1.46</c:v>
                </c:pt>
                <c:pt idx="150">
                  <c:v>-1.18</c:v>
                </c:pt>
                <c:pt idx="151">
                  <c:v>-0.99</c:v>
                </c:pt>
                <c:pt idx="152">
                  <c:v>-0.79</c:v>
                </c:pt>
                <c:pt idx="153">
                  <c:v>-0.78</c:v>
                </c:pt>
                <c:pt idx="154">
                  <c:v>-1.01</c:v>
                </c:pt>
                <c:pt idx="155">
                  <c:v>-1.39</c:v>
                </c:pt>
                <c:pt idx="156">
                  <c:v>-1.93</c:v>
                </c:pt>
                <c:pt idx="157">
                  <c:v>-1.72</c:v>
                </c:pt>
                <c:pt idx="158">
                  <c:v>-1.5</c:v>
                </c:pt>
                <c:pt idx="159">
                  <c:v>-1.56</c:v>
                </c:pt>
                <c:pt idx="160">
                  <c:v>-1.54</c:v>
                </c:pt>
                <c:pt idx="161">
                  <c:v>-1.73</c:v>
                </c:pt>
                <c:pt idx="162">
                  <c:v>-1.95</c:v>
                </c:pt>
                <c:pt idx="163">
                  <c:v>-1.84</c:v>
                </c:pt>
                <c:pt idx="164">
                  <c:v>-2.06</c:v>
                </c:pt>
                <c:pt idx="165">
                  <c:v>-1.98</c:v>
                </c:pt>
                <c:pt idx="166">
                  <c:v>-1.65</c:v>
                </c:pt>
                <c:pt idx="167">
                  <c:v>-1.39</c:v>
                </c:pt>
                <c:pt idx="168">
                  <c:v>-0.72</c:v>
                </c:pt>
                <c:pt idx="169">
                  <c:v>-0.81</c:v>
                </c:pt>
                <c:pt idx="170">
                  <c:v>-0.58</c:v>
                </c:pt>
                <c:pt idx="171">
                  <c:v>-0.46</c:v>
                </c:pt>
                <c:pt idx="172">
                  <c:v>-0.24</c:v>
                </c:pt>
                <c:pt idx="173">
                  <c:v>0.02</c:v>
                </c:pt>
                <c:pt idx="174">
                  <c:v>0.16</c:v>
                </c:pt>
                <c:pt idx="175">
                  <c:v>0.33</c:v>
                </c:pt>
                <c:pt idx="176">
                  <c:v>0.43</c:v>
                </c:pt>
                <c:pt idx="177">
                  <c:v>0.42</c:v>
                </c:pt>
                <c:pt idx="178">
                  <c:v>0.26</c:v>
                </c:pt>
                <c:pt idx="179">
                  <c:v>0.46</c:v>
                </c:pt>
                <c:pt idx="180">
                  <c:v>0.26</c:v>
                </c:pt>
                <c:pt idx="181">
                  <c:v>0.24</c:v>
                </c:pt>
                <c:pt idx="182">
                  <c:v>-0.06</c:v>
                </c:pt>
                <c:pt idx="183">
                  <c:v>0.06</c:v>
                </c:pt>
                <c:pt idx="184">
                  <c:v>-0.11</c:v>
                </c:pt>
                <c:pt idx="185">
                  <c:v>-0.48</c:v>
                </c:pt>
                <c:pt idx="186">
                  <c:v>-0.62</c:v>
                </c:pt>
                <c:pt idx="187">
                  <c:v>-0.99</c:v>
                </c:pt>
                <c:pt idx="188">
                  <c:v>-1.0</c:v>
                </c:pt>
                <c:pt idx="189">
                  <c:v>-1.37</c:v>
                </c:pt>
                <c:pt idx="190">
                  <c:v>-1.34</c:v>
                </c:pt>
                <c:pt idx="191">
                  <c:v>-1.61</c:v>
                </c:pt>
                <c:pt idx="192">
                  <c:v>-1.7</c:v>
                </c:pt>
                <c:pt idx="193">
                  <c:v>-1.58</c:v>
                </c:pt>
                <c:pt idx="194">
                  <c:v>-1.27</c:v>
                </c:pt>
                <c:pt idx="195">
                  <c:v>-0.89</c:v>
                </c:pt>
                <c:pt idx="196">
                  <c:v>-0.94</c:v>
                </c:pt>
                <c:pt idx="197">
                  <c:v>-0.45</c:v>
                </c:pt>
                <c:pt idx="198">
                  <c:v>-0.18</c:v>
                </c:pt>
                <c:pt idx="199">
                  <c:v>0.19</c:v>
                </c:pt>
                <c:pt idx="200">
                  <c:v>0.45</c:v>
                </c:pt>
                <c:pt idx="201">
                  <c:v>0.85</c:v>
                </c:pt>
                <c:pt idx="202">
                  <c:v>0.98</c:v>
                </c:pt>
                <c:pt idx="203">
                  <c:v>0.9</c:v>
                </c:pt>
                <c:pt idx="204">
                  <c:v>0.97</c:v>
                </c:pt>
                <c:pt idx="205">
                  <c:v>0.92</c:v>
                </c:pt>
                <c:pt idx="206">
                  <c:v>0.67</c:v>
                </c:pt>
                <c:pt idx="207">
                  <c:v>0.14</c:v>
                </c:pt>
                <c:pt idx="208">
                  <c:v>0.35</c:v>
                </c:pt>
                <c:pt idx="209">
                  <c:v>0.15</c:v>
                </c:pt>
                <c:pt idx="210">
                  <c:v>0.09</c:v>
                </c:pt>
                <c:pt idx="211">
                  <c:v>-0.15</c:v>
                </c:pt>
                <c:pt idx="212">
                  <c:v>-0.22</c:v>
                </c:pt>
                <c:pt idx="213">
                  <c:v>-0.1</c:v>
                </c:pt>
                <c:pt idx="214">
                  <c:v>-0.41</c:v>
                </c:pt>
                <c:pt idx="215">
                  <c:v>-0.32</c:v>
                </c:pt>
                <c:pt idx="216">
                  <c:v>0.01</c:v>
                </c:pt>
                <c:pt idx="217">
                  <c:v>0.14</c:v>
                </c:pt>
                <c:pt idx="218">
                  <c:v>0.12</c:v>
                </c:pt>
                <c:pt idx="219">
                  <c:v>0.4</c:v>
                </c:pt>
                <c:pt idx="220">
                  <c:v>0.61</c:v>
                </c:pt>
                <c:pt idx="221">
                  <c:v>0.71</c:v>
                </c:pt>
                <c:pt idx="222">
                  <c:v>0.05</c:v>
                </c:pt>
                <c:pt idx="223">
                  <c:v>-0.03</c:v>
                </c:pt>
                <c:pt idx="224">
                  <c:v>-1.19</c:v>
                </c:pt>
                <c:pt idx="225">
                  <c:v>-1.96</c:v>
                </c:pt>
                <c:pt idx="226">
                  <c:v>-2.37</c:v>
                </c:pt>
                <c:pt idx="227">
                  <c:v>-2.98</c:v>
                </c:pt>
                <c:pt idx="228">
                  <c:v>-3.59</c:v>
                </c:pt>
                <c:pt idx="229">
                  <c:v>-4.2</c:v>
                </c:pt>
                <c:pt idx="230">
                  <c:v>-3.8</c:v>
                </c:pt>
                <c:pt idx="231">
                  <c:v>-4.21</c:v>
                </c:pt>
                <c:pt idx="232">
                  <c:v>-4.75</c:v>
                </c:pt>
                <c:pt idx="233">
                  <c:v>-4.85</c:v>
                </c:pt>
                <c:pt idx="234">
                  <c:v>-4.35</c:v>
                </c:pt>
                <c:pt idx="235">
                  <c:v>-4.27</c:v>
                </c:pt>
                <c:pt idx="236">
                  <c:v>-3.17</c:v>
                </c:pt>
                <c:pt idx="237">
                  <c:v>-2.38</c:v>
                </c:pt>
                <c:pt idx="238">
                  <c:v>-1.41</c:v>
                </c:pt>
                <c:pt idx="239">
                  <c:v>-0.39</c:v>
                </c:pt>
                <c:pt idx="240">
                  <c:v>0.14</c:v>
                </c:pt>
                <c:pt idx="241">
                  <c:v>0.72</c:v>
                </c:pt>
                <c:pt idx="242">
                  <c:v>0.59</c:v>
                </c:pt>
                <c:pt idx="243">
                  <c:v>0.77</c:v>
                </c:pt>
                <c:pt idx="244">
                  <c:v>0.9</c:v>
                </c:pt>
                <c:pt idx="245">
                  <c:v>0.84</c:v>
                </c:pt>
                <c:pt idx="246">
                  <c:v>0.94</c:v>
                </c:pt>
                <c:pt idx="247">
                  <c:v>1.26</c:v>
                </c:pt>
                <c:pt idx="248">
                  <c:v>1.22</c:v>
                </c:pt>
                <c:pt idx="249">
                  <c:v>1.32</c:v>
                </c:pt>
                <c:pt idx="250">
                  <c:v>1.06</c:v>
                </c:pt>
                <c:pt idx="251">
                  <c:v>0.6</c:v>
                </c:pt>
                <c:pt idx="252">
                  <c:v>0.36</c:v>
                </c:pt>
                <c:pt idx="253">
                  <c:v>0.2</c:v>
                </c:pt>
                <c:pt idx="254">
                  <c:v>0.06</c:v>
                </c:pt>
                <c:pt idx="255">
                  <c:v>0.18</c:v>
                </c:pt>
                <c:pt idx="256">
                  <c:v>0.54</c:v>
                </c:pt>
                <c:pt idx="257">
                  <c:v>0.86</c:v>
                </c:pt>
                <c:pt idx="258">
                  <c:v>1.11</c:v>
                </c:pt>
                <c:pt idx="259">
                  <c:v>0.99</c:v>
                </c:pt>
                <c:pt idx="260">
                  <c:v>1.06</c:v>
                </c:pt>
                <c:pt idx="261">
                  <c:v>0.8</c:v>
                </c:pt>
                <c:pt idx="262">
                  <c:v>0.68</c:v>
                </c:pt>
                <c:pt idx="263">
                  <c:v>0.83</c:v>
                </c:pt>
                <c:pt idx="264">
                  <c:v>0.81</c:v>
                </c:pt>
                <c:pt idx="265">
                  <c:v>0.67</c:v>
                </c:pt>
                <c:pt idx="266">
                  <c:v>0.21</c:v>
                </c:pt>
                <c:pt idx="267">
                  <c:v>-0.14</c:v>
                </c:pt>
                <c:pt idx="268">
                  <c:v>-0.56</c:v>
                </c:pt>
                <c:pt idx="269">
                  <c:v>-0.98</c:v>
                </c:pt>
                <c:pt idx="270">
                  <c:v>-1.26</c:v>
                </c:pt>
                <c:pt idx="271">
                  <c:v>-1.36</c:v>
                </c:pt>
                <c:pt idx="272">
                  <c:v>-1.99</c:v>
                </c:pt>
                <c:pt idx="273">
                  <c:v>-2.87</c:v>
                </c:pt>
                <c:pt idx="274">
                  <c:v>-3.18</c:v>
                </c:pt>
                <c:pt idx="275">
                  <c:v>-3.45</c:v>
                </c:pt>
                <c:pt idx="276">
                  <c:v>-3.52</c:v>
                </c:pt>
                <c:pt idx="277">
                  <c:v>-3.39</c:v>
                </c:pt>
                <c:pt idx="278">
                  <c:v>-2.49</c:v>
                </c:pt>
                <c:pt idx="279">
                  <c:v>-1.53</c:v>
                </c:pt>
                <c:pt idx="280">
                  <c:v>-1.58</c:v>
                </c:pt>
                <c:pt idx="281">
                  <c:v>-1.66</c:v>
                </c:pt>
                <c:pt idx="282">
                  <c:v>-2.13</c:v>
                </c:pt>
                <c:pt idx="283">
                  <c:v>-2.37</c:v>
                </c:pt>
                <c:pt idx="284">
                  <c:v>-1.95</c:v>
                </c:pt>
                <c:pt idx="285">
                  <c:v>-1.09</c:v>
                </c:pt>
                <c:pt idx="286">
                  <c:v>-0.65</c:v>
                </c:pt>
                <c:pt idx="287">
                  <c:v>-0.41</c:v>
                </c:pt>
                <c:pt idx="288">
                  <c:v>0.06</c:v>
                </c:pt>
                <c:pt idx="289">
                  <c:v>-0.09</c:v>
                </c:pt>
                <c:pt idx="290">
                  <c:v>-0.93</c:v>
                </c:pt>
                <c:pt idx="291">
                  <c:v>-1.92</c:v>
                </c:pt>
                <c:pt idx="292">
                  <c:v>-1.98</c:v>
                </c:pt>
                <c:pt idx="293">
                  <c:v>-2.08</c:v>
                </c:pt>
                <c:pt idx="294">
                  <c:v>-1.76</c:v>
                </c:pt>
                <c:pt idx="295">
                  <c:v>-1.69</c:v>
                </c:pt>
                <c:pt idx="296">
                  <c:v>-2.28</c:v>
                </c:pt>
                <c:pt idx="297">
                  <c:v>-2.78</c:v>
                </c:pt>
                <c:pt idx="298">
                  <c:v>-2.87</c:v>
                </c:pt>
                <c:pt idx="299">
                  <c:v>-2.75</c:v>
                </c:pt>
                <c:pt idx="300">
                  <c:v>-3.21</c:v>
                </c:pt>
                <c:pt idx="301">
                  <c:v>-2.84</c:v>
                </c:pt>
                <c:pt idx="302">
                  <c:v>-1.8</c:v>
                </c:pt>
                <c:pt idx="303">
                  <c:v>-0.97</c:v>
                </c:pt>
                <c:pt idx="304">
                  <c:v>-0.69</c:v>
                </c:pt>
                <c:pt idx="305">
                  <c:v>-0.43</c:v>
                </c:pt>
                <c:pt idx="306">
                  <c:v>-0.58</c:v>
                </c:pt>
                <c:pt idx="307">
                  <c:v>-0.93</c:v>
                </c:pt>
                <c:pt idx="308">
                  <c:v>-3.05</c:v>
                </c:pt>
                <c:pt idx="309">
                  <c:v>-4.74</c:v>
                </c:pt>
                <c:pt idx="310">
                  <c:v>-5.95</c:v>
                </c:pt>
                <c:pt idx="311">
                  <c:v>-7.02</c:v>
                </c:pt>
                <c:pt idx="312">
                  <c:v>-7.2</c:v>
                </c:pt>
                <c:pt idx="313">
                  <c:v>-7.81</c:v>
                </c:pt>
                <c:pt idx="314">
                  <c:v>-6.76</c:v>
                </c:pt>
                <c:pt idx="315">
                  <c:v>-5.95</c:v>
                </c:pt>
                <c:pt idx="316">
                  <c:v>-5.37</c:v>
                </c:pt>
                <c:pt idx="317">
                  <c:v>-4.67</c:v>
                </c:pt>
                <c:pt idx="318">
                  <c:v>-4.07</c:v>
                </c:pt>
                <c:pt idx="319">
                  <c:v>-3.08</c:v>
                </c:pt>
                <c:pt idx="320">
                  <c:v>0.4</c:v>
                </c:pt>
                <c:pt idx="321">
                  <c:v>3.35</c:v>
                </c:pt>
                <c:pt idx="322">
                  <c:v>5.0</c:v>
                </c:pt>
                <c:pt idx="323">
                  <c:v>6.35</c:v>
                </c:pt>
                <c:pt idx="324">
                  <c:v>6.77</c:v>
                </c:pt>
                <c:pt idx="325">
                  <c:v>7.24</c:v>
                </c:pt>
                <c:pt idx="326">
                  <c:v>5.1</c:v>
                </c:pt>
                <c:pt idx="327">
                  <c:v>3.51</c:v>
                </c:pt>
                <c:pt idx="328">
                  <c:v>3.12</c:v>
                </c:pt>
                <c:pt idx="329">
                  <c:v>2.39</c:v>
                </c:pt>
                <c:pt idx="330">
                  <c:v>2.31</c:v>
                </c:pt>
                <c:pt idx="331">
                  <c:v>2.11</c:v>
                </c:pt>
                <c:pt idx="332">
                  <c:v>1.66</c:v>
                </c:pt>
                <c:pt idx="333">
                  <c:v>1.44</c:v>
                </c:pt>
                <c:pt idx="334">
                  <c:v>1.38</c:v>
                </c:pt>
                <c:pt idx="335">
                  <c:v>1.56</c:v>
                </c:pt>
                <c:pt idx="336">
                  <c:v>1.93</c:v>
                </c:pt>
                <c:pt idx="337">
                  <c:v>2.25</c:v>
                </c:pt>
                <c:pt idx="338">
                  <c:v>2.81</c:v>
                </c:pt>
                <c:pt idx="339">
                  <c:v>3.16</c:v>
                </c:pt>
                <c:pt idx="340">
                  <c:v>3.01</c:v>
                </c:pt>
                <c:pt idx="341">
                  <c:v>3.32</c:v>
                </c:pt>
                <c:pt idx="342">
                  <c:v>3.72</c:v>
                </c:pt>
                <c:pt idx="343">
                  <c:v>3.71</c:v>
                </c:pt>
                <c:pt idx="344">
                  <c:v>0.83</c:v>
                </c:pt>
                <c:pt idx="345">
                  <c:v>-0.26</c:v>
                </c:pt>
                <c:pt idx="346">
                  <c:v>-0.38</c:v>
                </c:pt>
                <c:pt idx="347">
                  <c:v>-0.91</c:v>
                </c:pt>
                <c:pt idx="348">
                  <c:v>-1.45</c:v>
                </c:pt>
                <c:pt idx="349">
                  <c:v>-1.48</c:v>
                </c:pt>
                <c:pt idx="350">
                  <c:v>1.06</c:v>
                </c:pt>
                <c:pt idx="351">
                  <c:v>1.97</c:v>
                </c:pt>
                <c:pt idx="352">
                  <c:v>2.42</c:v>
                </c:pt>
                <c:pt idx="353">
                  <c:v>2.78</c:v>
                </c:pt>
                <c:pt idx="354">
                  <c:v>2.68</c:v>
                </c:pt>
                <c:pt idx="355">
                  <c:v>2.87</c:v>
                </c:pt>
                <c:pt idx="356">
                  <c:v>6.28</c:v>
                </c:pt>
                <c:pt idx="357">
                  <c:v>7.55</c:v>
                </c:pt>
                <c:pt idx="358">
                  <c:v>7.5</c:v>
                </c:pt>
                <c:pt idx="359">
                  <c:v>7.68</c:v>
                </c:pt>
                <c:pt idx="360">
                  <c:v>7.72</c:v>
                </c:pt>
                <c:pt idx="361">
                  <c:v>7.51</c:v>
                </c:pt>
                <c:pt idx="362">
                  <c:v>4.26</c:v>
                </c:pt>
                <c:pt idx="363">
                  <c:v>3.03</c:v>
                </c:pt>
                <c:pt idx="364">
                  <c:v>2.72</c:v>
                </c:pt>
                <c:pt idx="365">
                  <c:v>2.49</c:v>
                </c:pt>
                <c:pt idx="366">
                  <c:v>2.28</c:v>
                </c:pt>
                <c:pt idx="367">
                  <c:v>2.24</c:v>
                </c:pt>
                <c:pt idx="368">
                  <c:v>2.28</c:v>
                </c:pt>
                <c:pt idx="369">
                  <c:v>2.56</c:v>
                </c:pt>
                <c:pt idx="370">
                  <c:v>3.08</c:v>
                </c:pt>
                <c:pt idx="371">
                  <c:v>3.65</c:v>
                </c:pt>
                <c:pt idx="372">
                  <c:v>4.189999999999999</c:v>
                </c:pt>
                <c:pt idx="373">
                  <c:v>3.69</c:v>
                </c:pt>
                <c:pt idx="374">
                  <c:v>3.86</c:v>
                </c:pt>
                <c:pt idx="375">
                  <c:v>4.07</c:v>
                </c:pt>
                <c:pt idx="376">
                  <c:v>4.25</c:v>
                </c:pt>
                <c:pt idx="377">
                  <c:v>4.3</c:v>
                </c:pt>
                <c:pt idx="378">
                  <c:v>4.35</c:v>
                </c:pt>
                <c:pt idx="379">
                  <c:v>5.24</c:v>
                </c:pt>
                <c:pt idx="380">
                  <c:v>4.769999999999999</c:v>
                </c:pt>
                <c:pt idx="381">
                  <c:v>4.819999999999999</c:v>
                </c:pt>
                <c:pt idx="382">
                  <c:v>5.14</c:v>
                </c:pt>
                <c:pt idx="383">
                  <c:v>5.44</c:v>
                </c:pt>
                <c:pt idx="384">
                  <c:v>6.59</c:v>
                </c:pt>
                <c:pt idx="385">
                  <c:v>8.120000000000001</c:v>
                </c:pt>
                <c:pt idx="386">
                  <c:v>9.47</c:v>
                </c:pt>
                <c:pt idx="387">
                  <c:v>10.11</c:v>
                </c:pt>
                <c:pt idx="388">
                  <c:v>10.41</c:v>
                </c:pt>
                <c:pt idx="389">
                  <c:v>10.69</c:v>
                </c:pt>
                <c:pt idx="390">
                  <c:v>10.96</c:v>
                </c:pt>
                <c:pt idx="391">
                  <c:v>10.11</c:v>
                </c:pt>
                <c:pt idx="392">
                  <c:v>10.66</c:v>
                </c:pt>
                <c:pt idx="393">
                  <c:v>11.19</c:v>
                </c:pt>
                <c:pt idx="394">
                  <c:v>11.51</c:v>
                </c:pt>
                <c:pt idx="395">
                  <c:v>11.81</c:v>
                </c:pt>
                <c:pt idx="396">
                  <c:v>11.21</c:v>
                </c:pt>
                <c:pt idx="397">
                  <c:v>11.33</c:v>
                </c:pt>
                <c:pt idx="398">
                  <c:v>10.88</c:v>
                </c:pt>
                <c:pt idx="399">
                  <c:v>10.88</c:v>
                </c:pt>
                <c:pt idx="400">
                  <c:v>10.81</c:v>
                </c:pt>
                <c:pt idx="401">
                  <c:v>10.78</c:v>
                </c:pt>
                <c:pt idx="402">
                  <c:v>11.06</c:v>
                </c:pt>
                <c:pt idx="403">
                  <c:v>11.49</c:v>
                </c:pt>
                <c:pt idx="404">
                  <c:v>11.84</c:v>
                </c:pt>
                <c:pt idx="405">
                  <c:v>11.08</c:v>
                </c:pt>
                <c:pt idx="406">
                  <c:v>10.68</c:v>
                </c:pt>
                <c:pt idx="407">
                  <c:v>10.25</c:v>
                </c:pt>
                <c:pt idx="408">
                  <c:v>10.13</c:v>
                </c:pt>
                <c:pt idx="409">
                  <c:v>9.89</c:v>
                </c:pt>
                <c:pt idx="410">
                  <c:v>9.86</c:v>
                </c:pt>
                <c:pt idx="411">
                  <c:v>10.75</c:v>
                </c:pt>
                <c:pt idx="412">
                  <c:v>11.66</c:v>
                </c:pt>
                <c:pt idx="413">
                  <c:v>12.89</c:v>
                </c:pt>
                <c:pt idx="414">
                  <c:v>13.55</c:v>
                </c:pt>
                <c:pt idx="415">
                  <c:v>14.1</c:v>
                </c:pt>
                <c:pt idx="416">
                  <c:v>14.37</c:v>
                </c:pt>
                <c:pt idx="417">
                  <c:v>14.87</c:v>
                </c:pt>
                <c:pt idx="418">
                  <c:v>14.89</c:v>
                </c:pt>
                <c:pt idx="419">
                  <c:v>15.01</c:v>
                </c:pt>
                <c:pt idx="420">
                  <c:v>14.9</c:v>
                </c:pt>
                <c:pt idx="421">
                  <c:v>14.77</c:v>
                </c:pt>
                <c:pt idx="422">
                  <c:v>14.56</c:v>
                </c:pt>
                <c:pt idx="423">
                  <c:v>13.44</c:v>
                </c:pt>
                <c:pt idx="424">
                  <c:v>12.42</c:v>
                </c:pt>
                <c:pt idx="425">
                  <c:v>10.65</c:v>
                </c:pt>
                <c:pt idx="426">
                  <c:v>9.26</c:v>
                </c:pt>
                <c:pt idx="427">
                  <c:v>7.75</c:v>
                </c:pt>
                <c:pt idx="428">
                  <c:v>6.319999999999999</c:v>
                </c:pt>
                <c:pt idx="429">
                  <c:v>5.0</c:v>
                </c:pt>
                <c:pt idx="430">
                  <c:v>3.82</c:v>
                </c:pt>
                <c:pt idx="431">
                  <c:v>2.66</c:v>
                </c:pt>
                <c:pt idx="432">
                  <c:v>1.73</c:v>
                </c:pt>
                <c:pt idx="433">
                  <c:v>0.69</c:v>
                </c:pt>
                <c:pt idx="434">
                  <c:v>-0.31</c:v>
                </c:pt>
                <c:pt idx="435">
                  <c:v>-1.41</c:v>
                </c:pt>
                <c:pt idx="436">
                  <c:v>-2.25</c:v>
                </c:pt>
                <c:pt idx="437">
                  <c:v>-2.83</c:v>
                </c:pt>
                <c:pt idx="438">
                  <c:v>-3.66</c:v>
                </c:pt>
                <c:pt idx="439">
                  <c:v>-4.159999999999999</c:v>
                </c:pt>
                <c:pt idx="440">
                  <c:v>-4.91</c:v>
                </c:pt>
                <c:pt idx="441">
                  <c:v>-4.9</c:v>
                </c:pt>
                <c:pt idx="442">
                  <c:v>-4.819999999999999</c:v>
                </c:pt>
                <c:pt idx="443">
                  <c:v>-4.79</c:v>
                </c:pt>
                <c:pt idx="444">
                  <c:v>-4.52</c:v>
                </c:pt>
                <c:pt idx="445">
                  <c:v>-4.109999999999999</c:v>
                </c:pt>
                <c:pt idx="446">
                  <c:v>-3.25</c:v>
                </c:pt>
              </c:numCache>
            </c:numRef>
          </c:val>
        </c:ser>
        <c:dLbls>
          <c:showLegendKey val="0"/>
          <c:showVal val="0"/>
          <c:showCatName val="0"/>
          <c:showSerName val="0"/>
          <c:showPercent val="0"/>
          <c:showBubbleSize val="0"/>
        </c:dLbls>
        <c:gapWidth val="150"/>
        <c:axId val="-2143803616"/>
        <c:axId val="-2143733472"/>
      </c:barChart>
      <c:lineChart>
        <c:grouping val="standard"/>
        <c:varyColors val="0"/>
        <c:ser>
          <c:idx val="0"/>
          <c:order val="1"/>
          <c:tx>
            <c:strRef>
              <c:f>Sheet1!$C$1</c:f>
              <c:strCache>
                <c:ptCount val="1"/>
                <c:pt idx="0">
                  <c:v>NYMEX Natural Gas Futures Prices: Contract 1, (USD per mil. BTU, NSA) for United States</c:v>
                </c:pt>
              </c:strCache>
            </c:strRef>
          </c:tx>
          <c:spPr>
            <a:ln w="38100">
              <a:solidFill>
                <a:srgbClr val="F58025"/>
              </a:solidFill>
            </a:ln>
          </c:spPr>
          <c:marker>
            <c:symbol val="none"/>
          </c:marker>
          <c:cat>
            <c:strRef>
              <c:f>Sheet1!$A$2:$A$449</c:f>
              <c:strCache>
                <c:ptCount val="445"/>
                <c:pt idx="0">
                  <c:v>'80</c:v>
                </c:pt>
                <c:pt idx="60">
                  <c:v>'85</c:v>
                </c:pt>
                <c:pt idx="120">
                  <c:v>'90</c:v>
                </c:pt>
                <c:pt idx="180">
                  <c:v>'95</c:v>
                </c:pt>
                <c:pt idx="240">
                  <c:v>'00</c:v>
                </c:pt>
                <c:pt idx="300">
                  <c:v>'05</c:v>
                </c:pt>
                <c:pt idx="360">
                  <c:v>'10</c:v>
                </c:pt>
                <c:pt idx="372">
                  <c:v>'11</c:v>
                </c:pt>
                <c:pt idx="384">
                  <c:v>'12</c:v>
                </c:pt>
                <c:pt idx="396">
                  <c:v>'13</c:v>
                </c:pt>
                <c:pt idx="408">
                  <c:v>'14</c:v>
                </c:pt>
                <c:pt idx="420">
                  <c:v>'15</c:v>
                </c:pt>
                <c:pt idx="432">
                  <c:v>'16</c:v>
                </c:pt>
                <c:pt idx="444">
                  <c:v>'17</c:v>
                </c:pt>
              </c:strCache>
            </c:strRef>
          </c:cat>
          <c:val>
            <c:numRef>
              <c:f>Sheet1!$C$2:$C$449</c:f>
              <c:numCache>
                <c:formatCode>General</c:formatCode>
                <c:ptCount val="448"/>
                <c:pt idx="168">
                  <c:v>2.55</c:v>
                </c:pt>
                <c:pt idx="169">
                  <c:v>2.38</c:v>
                </c:pt>
                <c:pt idx="170">
                  <c:v>2.28</c:v>
                </c:pt>
                <c:pt idx="171">
                  <c:v>2.23</c:v>
                </c:pt>
                <c:pt idx="172">
                  <c:v>2.16</c:v>
                </c:pt>
                <c:pt idx="173">
                  <c:v>2.17</c:v>
                </c:pt>
                <c:pt idx="174">
                  <c:v>2.06</c:v>
                </c:pt>
                <c:pt idx="175">
                  <c:v>1.95</c:v>
                </c:pt>
                <c:pt idx="176">
                  <c:v>1.88</c:v>
                </c:pt>
                <c:pt idx="177">
                  <c:v>1.86</c:v>
                </c:pt>
                <c:pt idx="178">
                  <c:v>1.83</c:v>
                </c:pt>
                <c:pt idx="179">
                  <c:v>1.75</c:v>
                </c:pt>
                <c:pt idx="180">
                  <c:v>1.66</c:v>
                </c:pt>
                <c:pt idx="181">
                  <c:v>1.64</c:v>
                </c:pt>
                <c:pt idx="182">
                  <c:v>1.65</c:v>
                </c:pt>
                <c:pt idx="183">
                  <c:v>1.6</c:v>
                </c:pt>
                <c:pt idx="184">
                  <c:v>1.6</c:v>
                </c:pt>
                <c:pt idx="185">
                  <c:v>1.57</c:v>
                </c:pt>
                <c:pt idx="186">
                  <c:v>1.62</c:v>
                </c:pt>
                <c:pt idx="187">
                  <c:v>1.66</c:v>
                </c:pt>
                <c:pt idx="188">
                  <c:v>1.67</c:v>
                </c:pt>
                <c:pt idx="189">
                  <c:v>1.7</c:v>
                </c:pt>
                <c:pt idx="190">
                  <c:v>1.75</c:v>
                </c:pt>
                <c:pt idx="191">
                  <c:v>1.94</c:v>
                </c:pt>
                <c:pt idx="192">
                  <c:v>2.11</c:v>
                </c:pt>
                <c:pt idx="193">
                  <c:v>2.19</c:v>
                </c:pt>
                <c:pt idx="194">
                  <c:v>2.29</c:v>
                </c:pt>
                <c:pt idx="195">
                  <c:v>2.35</c:v>
                </c:pt>
                <c:pt idx="196">
                  <c:v>2.41</c:v>
                </c:pt>
                <c:pt idx="197">
                  <c:v>2.46</c:v>
                </c:pt>
                <c:pt idx="198">
                  <c:v>2.38</c:v>
                </c:pt>
                <c:pt idx="199">
                  <c:v>2.319999999999999</c:v>
                </c:pt>
                <c:pt idx="200">
                  <c:v>2.3</c:v>
                </c:pt>
                <c:pt idx="201">
                  <c:v>2.38</c:v>
                </c:pt>
                <c:pt idx="202">
                  <c:v>2.56</c:v>
                </c:pt>
                <c:pt idx="203">
                  <c:v>2.54</c:v>
                </c:pt>
                <c:pt idx="204">
                  <c:v>2.57</c:v>
                </c:pt>
                <c:pt idx="205">
                  <c:v>2.57</c:v>
                </c:pt>
                <c:pt idx="206">
                  <c:v>2.52</c:v>
                </c:pt>
                <c:pt idx="207">
                  <c:v>2.43</c:v>
                </c:pt>
                <c:pt idx="208">
                  <c:v>2.22</c:v>
                </c:pt>
                <c:pt idx="209">
                  <c:v>2.12</c:v>
                </c:pt>
                <c:pt idx="210">
                  <c:v>2.08</c:v>
                </c:pt>
                <c:pt idx="211">
                  <c:v>2.23</c:v>
                </c:pt>
                <c:pt idx="212">
                  <c:v>2.42</c:v>
                </c:pt>
                <c:pt idx="213">
                  <c:v>2.65</c:v>
                </c:pt>
                <c:pt idx="214">
                  <c:v>2.71</c:v>
                </c:pt>
                <c:pt idx="215">
                  <c:v>2.73</c:v>
                </c:pt>
                <c:pt idx="216">
                  <c:v>2.74</c:v>
                </c:pt>
                <c:pt idx="217">
                  <c:v>2.68</c:v>
                </c:pt>
                <c:pt idx="218">
                  <c:v>2.58</c:v>
                </c:pt>
                <c:pt idx="219">
                  <c:v>2.36</c:v>
                </c:pt>
                <c:pt idx="220">
                  <c:v>2.29</c:v>
                </c:pt>
                <c:pt idx="221">
                  <c:v>2.33</c:v>
                </c:pt>
                <c:pt idx="222">
                  <c:v>2.26</c:v>
                </c:pt>
                <c:pt idx="223">
                  <c:v>2.16</c:v>
                </c:pt>
                <c:pt idx="224">
                  <c:v>2.15</c:v>
                </c:pt>
                <c:pt idx="225">
                  <c:v>2.16</c:v>
                </c:pt>
                <c:pt idx="226">
                  <c:v>2.12</c:v>
                </c:pt>
                <c:pt idx="227">
                  <c:v>2.04</c:v>
                </c:pt>
                <c:pt idx="228">
                  <c:v>2.03</c:v>
                </c:pt>
                <c:pt idx="229">
                  <c:v>2.01</c:v>
                </c:pt>
                <c:pt idx="230">
                  <c:v>1.94</c:v>
                </c:pt>
                <c:pt idx="231">
                  <c:v>1.93</c:v>
                </c:pt>
                <c:pt idx="232">
                  <c:v>2.0</c:v>
                </c:pt>
                <c:pt idx="233">
                  <c:v>2.07</c:v>
                </c:pt>
                <c:pt idx="234">
                  <c:v>2.2</c:v>
                </c:pt>
                <c:pt idx="235">
                  <c:v>2.4</c:v>
                </c:pt>
                <c:pt idx="236">
                  <c:v>2.52</c:v>
                </c:pt>
                <c:pt idx="237">
                  <c:v>2.64</c:v>
                </c:pt>
                <c:pt idx="238">
                  <c:v>2.63</c:v>
                </c:pt>
                <c:pt idx="239">
                  <c:v>2.62</c:v>
                </c:pt>
                <c:pt idx="240">
                  <c:v>2.64</c:v>
                </c:pt>
                <c:pt idx="241">
                  <c:v>2.63</c:v>
                </c:pt>
                <c:pt idx="242">
                  <c:v>2.66</c:v>
                </c:pt>
                <c:pt idx="243">
                  <c:v>2.69</c:v>
                </c:pt>
                <c:pt idx="244">
                  <c:v>3.03</c:v>
                </c:pt>
                <c:pt idx="245">
                  <c:v>3.39</c:v>
                </c:pt>
                <c:pt idx="246">
                  <c:v>3.58</c:v>
                </c:pt>
                <c:pt idx="247">
                  <c:v>3.91</c:v>
                </c:pt>
                <c:pt idx="248">
                  <c:v>4.29</c:v>
                </c:pt>
                <c:pt idx="249">
                  <c:v>4.51</c:v>
                </c:pt>
                <c:pt idx="250">
                  <c:v>4.88</c:v>
                </c:pt>
                <c:pt idx="251">
                  <c:v>5.77</c:v>
                </c:pt>
                <c:pt idx="252">
                  <c:v>6.09</c:v>
                </c:pt>
                <c:pt idx="253">
                  <c:v>6.159999999999999</c:v>
                </c:pt>
                <c:pt idx="254">
                  <c:v>6.14</c:v>
                </c:pt>
                <c:pt idx="255">
                  <c:v>6.17</c:v>
                </c:pt>
                <c:pt idx="256">
                  <c:v>5.73</c:v>
                </c:pt>
                <c:pt idx="257">
                  <c:v>4.609999999999999</c:v>
                </c:pt>
                <c:pt idx="258">
                  <c:v>4.21</c:v>
                </c:pt>
                <c:pt idx="259">
                  <c:v>3.73</c:v>
                </c:pt>
                <c:pt idx="260">
                  <c:v>3.27</c:v>
                </c:pt>
                <c:pt idx="261">
                  <c:v>3.04</c:v>
                </c:pt>
                <c:pt idx="262">
                  <c:v>2.83</c:v>
                </c:pt>
                <c:pt idx="263">
                  <c:v>2.75</c:v>
                </c:pt>
                <c:pt idx="264">
                  <c:v>2.55</c:v>
                </c:pt>
                <c:pt idx="265">
                  <c:v>2.55</c:v>
                </c:pt>
                <c:pt idx="266">
                  <c:v>2.72</c:v>
                </c:pt>
                <c:pt idx="267">
                  <c:v>2.81</c:v>
                </c:pt>
                <c:pt idx="268">
                  <c:v>2.89</c:v>
                </c:pt>
                <c:pt idx="269">
                  <c:v>3.01</c:v>
                </c:pt>
                <c:pt idx="270">
                  <c:v>3.14</c:v>
                </c:pt>
                <c:pt idx="271">
                  <c:v>3.3</c:v>
                </c:pt>
                <c:pt idx="272">
                  <c:v>3.44</c:v>
                </c:pt>
                <c:pt idx="273">
                  <c:v>3.5</c:v>
                </c:pt>
                <c:pt idx="274">
                  <c:v>3.66</c:v>
                </c:pt>
                <c:pt idx="275">
                  <c:v>3.92</c:v>
                </c:pt>
                <c:pt idx="276">
                  <c:v>4.359999999999999</c:v>
                </c:pt>
                <c:pt idx="277">
                  <c:v>5.159999999999999</c:v>
                </c:pt>
                <c:pt idx="278">
                  <c:v>5.319999999999999</c:v>
                </c:pt>
                <c:pt idx="279">
                  <c:v>5.52</c:v>
                </c:pt>
                <c:pt idx="280">
                  <c:v>5.87</c:v>
                </c:pt>
                <c:pt idx="281">
                  <c:v>5.97</c:v>
                </c:pt>
                <c:pt idx="282">
                  <c:v>5.819999999999999</c:v>
                </c:pt>
                <c:pt idx="283">
                  <c:v>5.26</c:v>
                </c:pt>
                <c:pt idx="284">
                  <c:v>5.22</c:v>
                </c:pt>
                <c:pt idx="285">
                  <c:v>5.14</c:v>
                </c:pt>
                <c:pt idx="286">
                  <c:v>4.92</c:v>
                </c:pt>
                <c:pt idx="287">
                  <c:v>5.05</c:v>
                </c:pt>
                <c:pt idx="288">
                  <c:v>5.159999999999999</c:v>
                </c:pt>
                <c:pt idx="289">
                  <c:v>5.28</c:v>
                </c:pt>
                <c:pt idx="290">
                  <c:v>5.46</c:v>
                </c:pt>
                <c:pt idx="291">
                  <c:v>5.619999999999999</c:v>
                </c:pt>
                <c:pt idx="292">
                  <c:v>5.87</c:v>
                </c:pt>
                <c:pt idx="293">
                  <c:v>5.87</c:v>
                </c:pt>
                <c:pt idx="294">
                  <c:v>5.99</c:v>
                </c:pt>
                <c:pt idx="295">
                  <c:v>5.93</c:v>
                </c:pt>
                <c:pt idx="296">
                  <c:v>6.07</c:v>
                </c:pt>
                <c:pt idx="297">
                  <c:v>6.55</c:v>
                </c:pt>
                <c:pt idx="298">
                  <c:v>6.75</c:v>
                </c:pt>
                <c:pt idx="299">
                  <c:v>6.75</c:v>
                </c:pt>
                <c:pt idx="300">
                  <c:v>6.78</c:v>
                </c:pt>
                <c:pt idx="301">
                  <c:v>7.06</c:v>
                </c:pt>
                <c:pt idx="302">
                  <c:v>7.2</c:v>
                </c:pt>
                <c:pt idx="303">
                  <c:v>6.84</c:v>
                </c:pt>
                <c:pt idx="304">
                  <c:v>6.64</c:v>
                </c:pt>
                <c:pt idx="305">
                  <c:v>6.77</c:v>
                </c:pt>
                <c:pt idx="306">
                  <c:v>7.04</c:v>
                </c:pt>
                <c:pt idx="307">
                  <c:v>7.83</c:v>
                </c:pt>
                <c:pt idx="308">
                  <c:v>8.870000000000002</c:v>
                </c:pt>
                <c:pt idx="309">
                  <c:v>9.81</c:v>
                </c:pt>
                <c:pt idx="310">
                  <c:v>10.84</c:v>
                </c:pt>
                <c:pt idx="311">
                  <c:v>11.55</c:v>
                </c:pt>
                <c:pt idx="312">
                  <c:v>11.79</c:v>
                </c:pt>
                <c:pt idx="313">
                  <c:v>10.99</c:v>
                </c:pt>
                <c:pt idx="314">
                  <c:v>9.88</c:v>
                </c:pt>
                <c:pt idx="315">
                  <c:v>8.93</c:v>
                </c:pt>
                <c:pt idx="316">
                  <c:v>7.9</c:v>
                </c:pt>
                <c:pt idx="317">
                  <c:v>7.05</c:v>
                </c:pt>
                <c:pt idx="318">
                  <c:v>6.859999999999999</c:v>
                </c:pt>
                <c:pt idx="319">
                  <c:v>6.75</c:v>
                </c:pt>
                <c:pt idx="320">
                  <c:v>6.49</c:v>
                </c:pt>
                <c:pt idx="321">
                  <c:v>6.649999999999999</c:v>
                </c:pt>
                <c:pt idx="322">
                  <c:v>7.06</c:v>
                </c:pt>
                <c:pt idx="323">
                  <c:v>7.09</c:v>
                </c:pt>
                <c:pt idx="324">
                  <c:v>7.0</c:v>
                </c:pt>
                <c:pt idx="325">
                  <c:v>7.21</c:v>
                </c:pt>
                <c:pt idx="326">
                  <c:v>7.56</c:v>
                </c:pt>
                <c:pt idx="327">
                  <c:v>7.619999999999999</c:v>
                </c:pt>
                <c:pt idx="328">
                  <c:v>7.47</c:v>
                </c:pt>
                <c:pt idx="329">
                  <c:v>7.54</c:v>
                </c:pt>
                <c:pt idx="330">
                  <c:v>7.3</c:v>
                </c:pt>
                <c:pt idx="331">
                  <c:v>6.99</c:v>
                </c:pt>
                <c:pt idx="332">
                  <c:v>6.85</c:v>
                </c:pt>
                <c:pt idx="333">
                  <c:v>6.93</c:v>
                </c:pt>
                <c:pt idx="334">
                  <c:v>6.819999999999999</c:v>
                </c:pt>
                <c:pt idx="335">
                  <c:v>6.94</c:v>
                </c:pt>
                <c:pt idx="336">
                  <c:v>7.25</c:v>
                </c:pt>
                <c:pt idx="337">
                  <c:v>7.9</c:v>
                </c:pt>
                <c:pt idx="338">
                  <c:v>8.44</c:v>
                </c:pt>
                <c:pt idx="339">
                  <c:v>8.86</c:v>
                </c:pt>
                <c:pt idx="340">
                  <c:v>9.6</c:v>
                </c:pt>
                <c:pt idx="341">
                  <c:v>10.57</c:v>
                </c:pt>
                <c:pt idx="342">
                  <c:v>10.75</c:v>
                </c:pt>
                <c:pt idx="343">
                  <c:v>10.51</c:v>
                </c:pt>
                <c:pt idx="344">
                  <c:v>10.07</c:v>
                </c:pt>
                <c:pt idx="345">
                  <c:v>9.39</c:v>
                </c:pt>
                <c:pt idx="346">
                  <c:v>8.52</c:v>
                </c:pt>
                <c:pt idx="347">
                  <c:v>7.24</c:v>
                </c:pt>
                <c:pt idx="348">
                  <c:v>6.45</c:v>
                </c:pt>
                <c:pt idx="349">
                  <c:v>5.83</c:v>
                </c:pt>
                <c:pt idx="350">
                  <c:v>5.22</c:v>
                </c:pt>
                <c:pt idx="351">
                  <c:v>4.649999999999999</c:v>
                </c:pt>
                <c:pt idx="352">
                  <c:v>4.2</c:v>
                </c:pt>
                <c:pt idx="353">
                  <c:v>3.91</c:v>
                </c:pt>
                <c:pt idx="354">
                  <c:v>3.78</c:v>
                </c:pt>
                <c:pt idx="355">
                  <c:v>3.58</c:v>
                </c:pt>
                <c:pt idx="356">
                  <c:v>3.75</c:v>
                </c:pt>
                <c:pt idx="357">
                  <c:v>4.03</c:v>
                </c:pt>
                <c:pt idx="358">
                  <c:v>4.2</c:v>
                </c:pt>
                <c:pt idx="359">
                  <c:v>4.49</c:v>
                </c:pt>
                <c:pt idx="360">
                  <c:v>4.74</c:v>
                </c:pt>
                <c:pt idx="361">
                  <c:v>5.04</c:v>
                </c:pt>
                <c:pt idx="362">
                  <c:v>4.88</c:v>
                </c:pt>
                <c:pt idx="363">
                  <c:v>4.689999999999999</c:v>
                </c:pt>
                <c:pt idx="364">
                  <c:v>4.609999999999999</c:v>
                </c:pt>
                <c:pt idx="365">
                  <c:v>4.45</c:v>
                </c:pt>
                <c:pt idx="366">
                  <c:v>4.41</c:v>
                </c:pt>
                <c:pt idx="367">
                  <c:v>4.25</c:v>
                </c:pt>
                <c:pt idx="368">
                  <c:v>4.25</c:v>
                </c:pt>
                <c:pt idx="369">
                  <c:v>4.27</c:v>
                </c:pt>
                <c:pt idx="370">
                  <c:v>4.24</c:v>
                </c:pt>
                <c:pt idx="371">
                  <c:v>4.21</c:v>
                </c:pt>
                <c:pt idx="372">
                  <c:v>4.119999999999999</c:v>
                </c:pt>
                <c:pt idx="373">
                  <c:v>4.159999999999999</c:v>
                </c:pt>
                <c:pt idx="374">
                  <c:v>4.25</c:v>
                </c:pt>
                <c:pt idx="375">
                  <c:v>4.35</c:v>
                </c:pt>
                <c:pt idx="376">
                  <c:v>4.44</c:v>
                </c:pt>
                <c:pt idx="377">
                  <c:v>4.43</c:v>
                </c:pt>
                <c:pt idx="378">
                  <c:v>4.38</c:v>
                </c:pt>
                <c:pt idx="379">
                  <c:v>4.39</c:v>
                </c:pt>
                <c:pt idx="380">
                  <c:v>4.27</c:v>
                </c:pt>
                <c:pt idx="381">
                  <c:v>4.14</c:v>
                </c:pt>
                <c:pt idx="382">
                  <c:v>3.95</c:v>
                </c:pt>
                <c:pt idx="383">
                  <c:v>3.72</c:v>
                </c:pt>
                <c:pt idx="384">
                  <c:v>3.45</c:v>
                </c:pt>
                <c:pt idx="385">
                  <c:v>3.21</c:v>
                </c:pt>
                <c:pt idx="386">
                  <c:v>2.95</c:v>
                </c:pt>
                <c:pt idx="387">
                  <c:v>2.68</c:v>
                </c:pt>
                <c:pt idx="388">
                  <c:v>2.49</c:v>
                </c:pt>
                <c:pt idx="389">
                  <c:v>2.46</c:v>
                </c:pt>
                <c:pt idx="390">
                  <c:v>2.58</c:v>
                </c:pt>
                <c:pt idx="391">
                  <c:v>2.61</c:v>
                </c:pt>
                <c:pt idx="392">
                  <c:v>2.81</c:v>
                </c:pt>
                <c:pt idx="393">
                  <c:v>3.04</c:v>
                </c:pt>
                <c:pt idx="394">
                  <c:v>3.23</c:v>
                </c:pt>
                <c:pt idx="395">
                  <c:v>3.32</c:v>
                </c:pt>
                <c:pt idx="396">
                  <c:v>3.34</c:v>
                </c:pt>
                <c:pt idx="397">
                  <c:v>3.46</c:v>
                </c:pt>
                <c:pt idx="398">
                  <c:v>3.58</c:v>
                </c:pt>
                <c:pt idx="399">
                  <c:v>3.68</c:v>
                </c:pt>
                <c:pt idx="400">
                  <c:v>3.75</c:v>
                </c:pt>
                <c:pt idx="401">
                  <c:v>3.79</c:v>
                </c:pt>
                <c:pt idx="402">
                  <c:v>3.81</c:v>
                </c:pt>
                <c:pt idx="403">
                  <c:v>3.82</c:v>
                </c:pt>
                <c:pt idx="404">
                  <c:v>3.75</c:v>
                </c:pt>
                <c:pt idx="405">
                  <c:v>3.62</c:v>
                </c:pt>
                <c:pt idx="406">
                  <c:v>3.61</c:v>
                </c:pt>
                <c:pt idx="407">
                  <c:v>3.73</c:v>
                </c:pt>
                <c:pt idx="408">
                  <c:v>3.97</c:v>
                </c:pt>
                <c:pt idx="409">
                  <c:v>4.149999999999999</c:v>
                </c:pt>
                <c:pt idx="410">
                  <c:v>4.28</c:v>
                </c:pt>
                <c:pt idx="411">
                  <c:v>4.49</c:v>
                </c:pt>
                <c:pt idx="412">
                  <c:v>4.59</c:v>
                </c:pt>
                <c:pt idx="413">
                  <c:v>4.619999999999999</c:v>
                </c:pt>
                <c:pt idx="414">
                  <c:v>4.44</c:v>
                </c:pt>
                <c:pt idx="415">
                  <c:v>4.35</c:v>
                </c:pt>
                <c:pt idx="416">
                  <c:v>4.31</c:v>
                </c:pt>
                <c:pt idx="417">
                  <c:v>4.149999999999999</c:v>
                </c:pt>
                <c:pt idx="418">
                  <c:v>4.07</c:v>
                </c:pt>
                <c:pt idx="419">
                  <c:v>3.81</c:v>
                </c:pt>
                <c:pt idx="420">
                  <c:v>3.62</c:v>
                </c:pt>
                <c:pt idx="421">
                  <c:v>3.4</c:v>
                </c:pt>
                <c:pt idx="422">
                  <c:v>3.15</c:v>
                </c:pt>
                <c:pt idx="423">
                  <c:v>2.97</c:v>
                </c:pt>
                <c:pt idx="424">
                  <c:v>2.72</c:v>
                </c:pt>
                <c:pt idx="425">
                  <c:v>2.72</c:v>
                </c:pt>
                <c:pt idx="426">
                  <c:v>2.72</c:v>
                </c:pt>
                <c:pt idx="427">
                  <c:v>2.71</c:v>
                </c:pt>
                <c:pt idx="428">
                  <c:v>2.69</c:v>
                </c:pt>
                <c:pt idx="429">
                  <c:v>2.62</c:v>
                </c:pt>
                <c:pt idx="430">
                  <c:v>2.55</c:v>
                </c:pt>
                <c:pt idx="431">
                  <c:v>2.47</c:v>
                </c:pt>
                <c:pt idx="432">
                  <c:v>2.4</c:v>
                </c:pt>
                <c:pt idx="433">
                  <c:v>2.24</c:v>
                </c:pt>
                <c:pt idx="434">
                  <c:v>2.14</c:v>
                </c:pt>
                <c:pt idx="435">
                  <c:v>2.12</c:v>
                </c:pt>
                <c:pt idx="436">
                  <c:v>2.13</c:v>
                </c:pt>
                <c:pt idx="437">
                  <c:v>2.23</c:v>
                </c:pt>
                <c:pt idx="438">
                  <c:v>2.319999999999999</c:v>
                </c:pt>
                <c:pt idx="439">
                  <c:v>2.52</c:v>
                </c:pt>
                <c:pt idx="440">
                  <c:v>2.68</c:v>
                </c:pt>
                <c:pt idx="441">
                  <c:v>2.82</c:v>
                </c:pt>
                <c:pt idx="442">
                  <c:v>3.0</c:v>
                </c:pt>
                <c:pt idx="443">
                  <c:v>3.13</c:v>
                </c:pt>
                <c:pt idx="444">
                  <c:v>3.17</c:v>
                </c:pt>
                <c:pt idx="445">
                  <c:v>3.15</c:v>
                </c:pt>
                <c:pt idx="446">
                  <c:v>3.2</c:v>
                </c:pt>
                <c:pt idx="447">
                  <c:v>3.22</c:v>
                </c:pt>
              </c:numCache>
            </c:numRef>
          </c:val>
          <c:smooth val="0"/>
        </c:ser>
        <c:dLbls>
          <c:showLegendKey val="0"/>
          <c:showVal val="0"/>
          <c:showCatName val="0"/>
          <c:showSerName val="0"/>
          <c:showPercent val="0"/>
          <c:showBubbleSize val="0"/>
        </c:dLbls>
        <c:marker val="1"/>
        <c:smooth val="0"/>
        <c:axId val="-2131131792"/>
        <c:axId val="-2144250288"/>
      </c:lineChart>
      <c:catAx>
        <c:axId val="-2143803616"/>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193" b="1" i="0" u="none" strike="noStrike" baseline="0">
                <a:solidFill>
                  <a:schemeClr val="tx1"/>
                </a:solidFill>
                <a:latin typeface="Verdana"/>
                <a:ea typeface="Verdana"/>
                <a:cs typeface="Verdana"/>
              </a:defRPr>
            </a:pPr>
            <a:endParaRPr lang="en-US"/>
          </a:p>
        </c:txPr>
        <c:crossAx val="-2143733472"/>
        <c:crossesAt val="0.0"/>
        <c:auto val="1"/>
        <c:lblAlgn val="ctr"/>
        <c:lblOffset val="100"/>
        <c:tickLblSkip val="60"/>
        <c:tickMarkSkip val="12"/>
        <c:noMultiLvlLbl val="0"/>
      </c:catAx>
      <c:valAx>
        <c:axId val="-2143733472"/>
        <c:scaling>
          <c:orientation val="minMax"/>
          <c:max val="16.0"/>
        </c:scaling>
        <c:delete val="0"/>
        <c:axPos val="l"/>
        <c:majorGridlines>
          <c:spPr>
            <a:ln>
              <a:solidFill>
                <a:schemeClr val="bg1"/>
              </a:solidFill>
            </a:ln>
          </c:spPr>
        </c:majorGridlines>
        <c:numFmt formatCode="0" sourceLinked="0"/>
        <c:majorTickMark val="out"/>
        <c:minorTickMark val="none"/>
        <c:tickLblPos val="low"/>
        <c:spPr>
          <a:ln w="3150">
            <a:solidFill>
              <a:schemeClr val="tx1"/>
            </a:solidFill>
            <a:prstDash val="solid"/>
          </a:ln>
        </c:spPr>
        <c:txPr>
          <a:bodyPr rot="0" vert="horz"/>
          <a:lstStyle/>
          <a:p>
            <a:pPr>
              <a:defRPr sz="1389" b="1" i="0" u="none" strike="noStrike" baseline="0">
                <a:solidFill>
                  <a:schemeClr val="tx1"/>
                </a:solidFill>
                <a:latin typeface="Verdana"/>
                <a:ea typeface="Verdana"/>
                <a:cs typeface="Verdana"/>
              </a:defRPr>
            </a:pPr>
            <a:endParaRPr lang="en-US"/>
          </a:p>
        </c:txPr>
        <c:crossAx val="-2143803616"/>
        <c:crosses val="autoZero"/>
        <c:crossBetween val="between"/>
        <c:majorUnit val="4.0"/>
      </c:valAx>
      <c:valAx>
        <c:axId val="-2144250288"/>
        <c:scaling>
          <c:orientation val="minMax"/>
          <c:max val="12.0"/>
          <c:min val="0.0"/>
        </c:scaling>
        <c:delete val="0"/>
        <c:axPos val="r"/>
        <c:numFmt formatCode="#,##0" sourceLinked="0"/>
        <c:majorTickMark val="out"/>
        <c:minorTickMark val="none"/>
        <c:tickLblPos val="nextTo"/>
        <c:spPr>
          <a:ln>
            <a:solidFill>
              <a:srgbClr val="000000"/>
            </a:solidFill>
          </a:ln>
        </c:spPr>
        <c:txPr>
          <a:bodyPr/>
          <a:lstStyle/>
          <a:p>
            <a:pPr>
              <a:defRPr sz="1389" baseline="0"/>
            </a:pPr>
            <a:endParaRPr lang="en-US"/>
          </a:p>
        </c:txPr>
        <c:crossAx val="-2131131792"/>
        <c:crosses val="max"/>
        <c:crossBetween val="between"/>
        <c:majorUnit val="2.0"/>
      </c:valAx>
      <c:catAx>
        <c:axId val="-2131131792"/>
        <c:scaling>
          <c:orientation val="minMax"/>
        </c:scaling>
        <c:delete val="1"/>
        <c:axPos val="b"/>
        <c:numFmt formatCode="General" sourceLinked="1"/>
        <c:majorTickMark val="out"/>
        <c:minorTickMark val="none"/>
        <c:tickLblPos val="none"/>
        <c:crossAx val="-2144250288"/>
        <c:crosses val="autoZero"/>
        <c:auto val="1"/>
        <c:lblAlgn val="ctr"/>
        <c:lblOffset val="100"/>
        <c:noMultiLvlLbl val="0"/>
      </c:catAx>
      <c:spPr>
        <a:noFill/>
        <a:ln w="12599">
          <a:solidFill>
            <a:schemeClr val="tx1"/>
          </a:solidFill>
          <a:prstDash val="solid"/>
        </a:ln>
      </c:spPr>
    </c:plotArea>
    <c:plotVisOnly val="1"/>
    <c:dispBlanksAs val="gap"/>
    <c:showDLblsOverMax val="0"/>
  </c:chart>
  <c:spPr>
    <a:noFill/>
    <a:ln>
      <a:noFill/>
    </a:ln>
  </c:spPr>
  <c:txPr>
    <a:bodyPr/>
    <a:lstStyle/>
    <a:p>
      <a:pPr>
        <a:defRPr sz="1786"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89225269255136"/>
          <c:y val="0.0230601092896175"/>
          <c:w val="0.891731152140465"/>
          <c:h val="0.911374940837313"/>
        </c:manualLayout>
      </c:layout>
      <c:barChart>
        <c:barDir val="col"/>
        <c:grouping val="stacked"/>
        <c:varyColors val="0"/>
        <c:ser>
          <c:idx val="0"/>
          <c:order val="0"/>
          <c:tx>
            <c:strRef>
              <c:f>Sheet1!$B$1</c:f>
              <c:strCache>
                <c:ptCount val="1"/>
                <c:pt idx="0">
                  <c:v>Manufacturing, mining</c:v>
                </c:pt>
              </c:strCache>
            </c:strRef>
          </c:tx>
          <c:spPr>
            <a:solidFill>
              <a:srgbClr val="0069AA"/>
            </a:solidFill>
            <a:ln>
              <a:noFill/>
            </a:ln>
            <a:effectLst>
              <a:innerShdw blurRad="114300">
                <a:schemeClr val="accent1"/>
              </a:innerShdw>
            </a:effectLst>
          </c:spPr>
          <c:invertIfNegative val="0"/>
          <c:cat>
            <c:strRef>
              <c:f>Sheet1!$A$50:$A$124</c:f>
              <c:strCache>
                <c:ptCount val="73"/>
                <c:pt idx="0">
                  <c:v>'11</c:v>
                </c:pt>
                <c:pt idx="12">
                  <c:v>'12</c:v>
                </c:pt>
                <c:pt idx="24">
                  <c:v>'13</c:v>
                </c:pt>
                <c:pt idx="36">
                  <c:v>'14</c:v>
                </c:pt>
                <c:pt idx="48">
                  <c:v>'15</c:v>
                </c:pt>
                <c:pt idx="60">
                  <c:v>'16</c:v>
                </c:pt>
                <c:pt idx="72">
                  <c:v>'17</c:v>
                </c:pt>
              </c:strCache>
            </c:strRef>
          </c:cat>
          <c:val>
            <c:numRef>
              <c:f>Sheet1!$B$50:$B$124</c:f>
              <c:numCache>
                <c:formatCode>General</c:formatCode>
                <c:ptCount val="75"/>
                <c:pt idx="0">
                  <c:v>230.0</c:v>
                </c:pt>
                <c:pt idx="1">
                  <c:v>266.0</c:v>
                </c:pt>
                <c:pt idx="2">
                  <c:v>294.0</c:v>
                </c:pt>
                <c:pt idx="3">
                  <c:v>296.0</c:v>
                </c:pt>
                <c:pt idx="4">
                  <c:v>269.0</c:v>
                </c:pt>
                <c:pt idx="5">
                  <c:v>270.0</c:v>
                </c:pt>
                <c:pt idx="6">
                  <c:v>278.0</c:v>
                </c:pt>
                <c:pt idx="7">
                  <c:v>299.0</c:v>
                </c:pt>
                <c:pt idx="8">
                  <c:v>297.0</c:v>
                </c:pt>
                <c:pt idx="9">
                  <c:v>307.0</c:v>
                </c:pt>
                <c:pt idx="10">
                  <c:v>273.0</c:v>
                </c:pt>
                <c:pt idx="11">
                  <c:v>304.0</c:v>
                </c:pt>
                <c:pt idx="12">
                  <c:v>321.0</c:v>
                </c:pt>
                <c:pt idx="13">
                  <c:v>312.0</c:v>
                </c:pt>
                <c:pt idx="14">
                  <c:v>318.0</c:v>
                </c:pt>
                <c:pt idx="15">
                  <c:v>294.0</c:v>
                </c:pt>
                <c:pt idx="16">
                  <c:v>291.0</c:v>
                </c:pt>
                <c:pt idx="17">
                  <c:v>273.0</c:v>
                </c:pt>
                <c:pt idx="18">
                  <c:v>268.0</c:v>
                </c:pt>
                <c:pt idx="19">
                  <c:v>243.0</c:v>
                </c:pt>
                <c:pt idx="20">
                  <c:v>217.0</c:v>
                </c:pt>
                <c:pt idx="21">
                  <c:v>198.0</c:v>
                </c:pt>
                <c:pt idx="22">
                  <c:v>199.0</c:v>
                </c:pt>
                <c:pt idx="23">
                  <c:v>175.0</c:v>
                </c:pt>
                <c:pt idx="24">
                  <c:v>153.0</c:v>
                </c:pt>
                <c:pt idx="25">
                  <c:v>152.0</c:v>
                </c:pt>
                <c:pt idx="26">
                  <c:v>115.0</c:v>
                </c:pt>
                <c:pt idx="27">
                  <c:v>96.0</c:v>
                </c:pt>
                <c:pt idx="28">
                  <c:v>83.0</c:v>
                </c:pt>
                <c:pt idx="29">
                  <c:v>78.0</c:v>
                </c:pt>
                <c:pt idx="30">
                  <c:v>28.0</c:v>
                </c:pt>
                <c:pt idx="31">
                  <c:v>71.0</c:v>
                </c:pt>
                <c:pt idx="32">
                  <c:v>101.0</c:v>
                </c:pt>
                <c:pt idx="33">
                  <c:v>125.0</c:v>
                </c:pt>
                <c:pt idx="34">
                  <c:v>150.0</c:v>
                </c:pt>
                <c:pt idx="35">
                  <c:v>140.0</c:v>
                </c:pt>
                <c:pt idx="36">
                  <c:v>127.0</c:v>
                </c:pt>
                <c:pt idx="37">
                  <c:v>127.0</c:v>
                </c:pt>
                <c:pt idx="38">
                  <c:v>143.0</c:v>
                </c:pt>
                <c:pt idx="39">
                  <c:v>166.0</c:v>
                </c:pt>
                <c:pt idx="40">
                  <c:v>173.0</c:v>
                </c:pt>
                <c:pt idx="41">
                  <c:v>196.0</c:v>
                </c:pt>
                <c:pt idx="42">
                  <c:v>239.0</c:v>
                </c:pt>
                <c:pt idx="43">
                  <c:v>225.0</c:v>
                </c:pt>
                <c:pt idx="44">
                  <c:v>228.0</c:v>
                </c:pt>
                <c:pt idx="45">
                  <c:v>228.0</c:v>
                </c:pt>
                <c:pt idx="46">
                  <c:v>230.0</c:v>
                </c:pt>
                <c:pt idx="47">
                  <c:v>237.0</c:v>
                </c:pt>
                <c:pt idx="48">
                  <c:v>227.0</c:v>
                </c:pt>
                <c:pt idx="49">
                  <c:v>196.0</c:v>
                </c:pt>
                <c:pt idx="50">
                  <c:v>174.0</c:v>
                </c:pt>
                <c:pt idx="51">
                  <c:v>137.0</c:v>
                </c:pt>
                <c:pt idx="52">
                  <c:v>121.0</c:v>
                </c:pt>
                <c:pt idx="53">
                  <c:v>93.0</c:v>
                </c:pt>
                <c:pt idx="54">
                  <c:v>78.0</c:v>
                </c:pt>
                <c:pt idx="55">
                  <c:v>35.0</c:v>
                </c:pt>
                <c:pt idx="56">
                  <c:v>-5.0</c:v>
                </c:pt>
                <c:pt idx="57">
                  <c:v>-29.0</c:v>
                </c:pt>
                <c:pt idx="58">
                  <c:v>-74.0</c:v>
                </c:pt>
                <c:pt idx="59">
                  <c:v>-83.0</c:v>
                </c:pt>
                <c:pt idx="60">
                  <c:v>-70.0</c:v>
                </c:pt>
                <c:pt idx="61">
                  <c:v>-95.0</c:v>
                </c:pt>
                <c:pt idx="62">
                  <c:v>-132.0</c:v>
                </c:pt>
                <c:pt idx="63">
                  <c:v>-126.0</c:v>
                </c:pt>
                <c:pt idx="64">
                  <c:v>-150.0</c:v>
                </c:pt>
                <c:pt idx="65">
                  <c:v>-142.0</c:v>
                </c:pt>
                <c:pt idx="66">
                  <c:v>-137.0</c:v>
                </c:pt>
                <c:pt idx="67">
                  <c:v>-139.0</c:v>
                </c:pt>
                <c:pt idx="68">
                  <c:v>-133.0</c:v>
                </c:pt>
                <c:pt idx="69">
                  <c:v>-138.0</c:v>
                </c:pt>
                <c:pt idx="70">
                  <c:v>-108.0</c:v>
                </c:pt>
                <c:pt idx="71">
                  <c:v>-91.0</c:v>
                </c:pt>
                <c:pt idx="72">
                  <c:v>-87.0</c:v>
                </c:pt>
                <c:pt idx="73">
                  <c:v>-20.0</c:v>
                </c:pt>
                <c:pt idx="74">
                  <c:v>40.0</c:v>
                </c:pt>
              </c:numCache>
            </c:numRef>
          </c:val>
        </c:ser>
        <c:ser>
          <c:idx val="1"/>
          <c:order val="1"/>
          <c:tx>
            <c:strRef>
              <c:f>Sheet1!$C$1</c:f>
              <c:strCache>
                <c:ptCount val="1"/>
                <c:pt idx="0">
                  <c:v>All other private</c:v>
                </c:pt>
              </c:strCache>
            </c:strRef>
          </c:tx>
          <c:spPr>
            <a:solidFill>
              <a:srgbClr val="F58025"/>
            </a:solidFill>
            <a:ln>
              <a:noFill/>
            </a:ln>
            <a:effectLst>
              <a:innerShdw blurRad="114300">
                <a:srgbClr val="F58025"/>
              </a:innerShdw>
            </a:effectLst>
          </c:spPr>
          <c:invertIfNegative val="0"/>
          <c:cat>
            <c:strRef>
              <c:f>Sheet1!$A$50:$A$124</c:f>
              <c:strCache>
                <c:ptCount val="73"/>
                <c:pt idx="0">
                  <c:v>'11</c:v>
                </c:pt>
                <c:pt idx="12">
                  <c:v>'12</c:v>
                </c:pt>
                <c:pt idx="24">
                  <c:v>'13</c:v>
                </c:pt>
                <c:pt idx="36">
                  <c:v>'14</c:v>
                </c:pt>
                <c:pt idx="48">
                  <c:v>'15</c:v>
                </c:pt>
                <c:pt idx="60">
                  <c:v>'16</c:v>
                </c:pt>
                <c:pt idx="72">
                  <c:v>'17</c:v>
                </c:pt>
              </c:strCache>
            </c:strRef>
          </c:cat>
          <c:val>
            <c:numRef>
              <c:f>Sheet1!$C$50:$C$124</c:f>
              <c:numCache>
                <c:formatCode>General</c:formatCode>
                <c:ptCount val="75"/>
                <c:pt idx="0">
                  <c:v>1084.0</c:v>
                </c:pt>
                <c:pt idx="1">
                  <c:v>1333.0</c:v>
                </c:pt>
                <c:pt idx="2">
                  <c:v>1431.0</c:v>
                </c:pt>
                <c:pt idx="3">
                  <c:v>1591.0</c:v>
                </c:pt>
                <c:pt idx="4">
                  <c:v>1653.0</c:v>
                </c:pt>
                <c:pt idx="5">
                  <c:v>1723.0</c:v>
                </c:pt>
                <c:pt idx="6">
                  <c:v>1796.0</c:v>
                </c:pt>
                <c:pt idx="7">
                  <c:v>1804.0</c:v>
                </c:pt>
                <c:pt idx="8">
                  <c:v>1967.0</c:v>
                </c:pt>
                <c:pt idx="9">
                  <c:v>1939.0</c:v>
                </c:pt>
                <c:pt idx="10">
                  <c:v>2012.0</c:v>
                </c:pt>
                <c:pt idx="11">
                  <c:v>2099.0</c:v>
                </c:pt>
                <c:pt idx="12">
                  <c:v>2397.0</c:v>
                </c:pt>
                <c:pt idx="13">
                  <c:v>2410.0</c:v>
                </c:pt>
                <c:pt idx="14">
                  <c:v>2393.0</c:v>
                </c:pt>
                <c:pt idx="15">
                  <c:v>2153.0</c:v>
                </c:pt>
                <c:pt idx="16">
                  <c:v>2159.0</c:v>
                </c:pt>
                <c:pt idx="17">
                  <c:v>2044.0</c:v>
                </c:pt>
                <c:pt idx="18">
                  <c:v>2025.0</c:v>
                </c:pt>
                <c:pt idx="19">
                  <c:v>2082.0</c:v>
                </c:pt>
                <c:pt idx="20">
                  <c:v>2020.0</c:v>
                </c:pt>
                <c:pt idx="21">
                  <c:v>2013.0</c:v>
                </c:pt>
                <c:pt idx="22">
                  <c:v>1996.0</c:v>
                </c:pt>
                <c:pt idx="23">
                  <c:v>2034.0</c:v>
                </c:pt>
                <c:pt idx="24">
                  <c:v>1916.0</c:v>
                </c:pt>
                <c:pt idx="25">
                  <c:v>1948.0</c:v>
                </c:pt>
                <c:pt idx="26">
                  <c:v>1900.0</c:v>
                </c:pt>
                <c:pt idx="27">
                  <c:v>2024.0</c:v>
                </c:pt>
                <c:pt idx="28">
                  <c:v>2144.0</c:v>
                </c:pt>
                <c:pt idx="29">
                  <c:v>2271.0</c:v>
                </c:pt>
                <c:pt idx="30">
                  <c:v>2307.0</c:v>
                </c:pt>
                <c:pt idx="31">
                  <c:v>2332.0</c:v>
                </c:pt>
                <c:pt idx="32">
                  <c:v>2292.0</c:v>
                </c:pt>
                <c:pt idx="33">
                  <c:v>2314.0</c:v>
                </c:pt>
                <c:pt idx="34">
                  <c:v>2387.0</c:v>
                </c:pt>
                <c:pt idx="35">
                  <c:v>2230.0</c:v>
                </c:pt>
                <c:pt idx="36">
                  <c:v>2221.0</c:v>
                </c:pt>
                <c:pt idx="37">
                  <c:v>2093.0</c:v>
                </c:pt>
                <c:pt idx="38">
                  <c:v>2186.0</c:v>
                </c:pt>
                <c:pt idx="39">
                  <c:v>2267.0</c:v>
                </c:pt>
                <c:pt idx="40">
                  <c:v>2270.0</c:v>
                </c:pt>
                <c:pt idx="41">
                  <c:v>2327.0</c:v>
                </c:pt>
                <c:pt idx="42">
                  <c:v>2364.0</c:v>
                </c:pt>
                <c:pt idx="43">
                  <c:v>2374.0</c:v>
                </c:pt>
                <c:pt idx="44">
                  <c:v>2424.0</c:v>
                </c:pt>
                <c:pt idx="45">
                  <c:v>2424.0</c:v>
                </c:pt>
                <c:pt idx="46">
                  <c:v>2474.0</c:v>
                </c:pt>
                <c:pt idx="47">
                  <c:v>2634.0</c:v>
                </c:pt>
                <c:pt idx="48">
                  <c:v>2667.0</c:v>
                </c:pt>
                <c:pt idx="49">
                  <c:v>2781.0</c:v>
                </c:pt>
                <c:pt idx="50">
                  <c:v>2639.0</c:v>
                </c:pt>
                <c:pt idx="51">
                  <c:v>2612.0</c:v>
                </c:pt>
                <c:pt idx="52">
                  <c:v>2700.0</c:v>
                </c:pt>
                <c:pt idx="53">
                  <c:v>2664.0</c:v>
                </c:pt>
                <c:pt idx="54">
                  <c:v>2692.0</c:v>
                </c:pt>
                <c:pt idx="55">
                  <c:v>2612.0</c:v>
                </c:pt>
                <c:pt idx="56">
                  <c:v>2531.0</c:v>
                </c:pt>
                <c:pt idx="57">
                  <c:v>2655.0</c:v>
                </c:pt>
                <c:pt idx="58">
                  <c:v>2658.0</c:v>
                </c:pt>
                <c:pt idx="59">
                  <c:v>2644.0</c:v>
                </c:pt>
                <c:pt idx="60">
                  <c:v>2514.0</c:v>
                </c:pt>
                <c:pt idx="61">
                  <c:v>2538.0</c:v>
                </c:pt>
                <c:pt idx="62">
                  <c:v>2667.0</c:v>
                </c:pt>
                <c:pt idx="63">
                  <c:v>2584.0</c:v>
                </c:pt>
                <c:pt idx="64">
                  <c:v>2301.0</c:v>
                </c:pt>
                <c:pt idx="65">
                  <c:v>2367.0</c:v>
                </c:pt>
                <c:pt idx="66">
                  <c:v>2372.0</c:v>
                </c:pt>
                <c:pt idx="67">
                  <c:v>2402.0</c:v>
                </c:pt>
                <c:pt idx="68">
                  <c:v>2503.0</c:v>
                </c:pt>
                <c:pt idx="69">
                  <c:v>2326.0</c:v>
                </c:pt>
                <c:pt idx="70">
                  <c:v>2214.0</c:v>
                </c:pt>
                <c:pt idx="71">
                  <c:v>2130.0</c:v>
                </c:pt>
                <c:pt idx="72">
                  <c:v>2220.0</c:v>
                </c:pt>
                <c:pt idx="73">
                  <c:v>2153.0</c:v>
                </c:pt>
                <c:pt idx="74">
                  <c:v>1993.0</c:v>
                </c:pt>
              </c:numCache>
            </c:numRef>
          </c:val>
        </c:ser>
        <c:ser>
          <c:idx val="3"/>
          <c:order val="2"/>
          <c:tx>
            <c:strRef>
              <c:f>Sheet1!$D$1</c:f>
              <c:strCache>
                <c:ptCount val="1"/>
                <c:pt idx="0">
                  <c:v>Government</c:v>
                </c:pt>
              </c:strCache>
            </c:strRef>
          </c:tx>
          <c:spPr>
            <a:solidFill>
              <a:srgbClr val="6DB33F"/>
            </a:solidFill>
            <a:ln>
              <a:noFill/>
            </a:ln>
            <a:effectLst>
              <a:innerShdw blurRad="114300">
                <a:srgbClr val="6DB33F"/>
              </a:innerShdw>
            </a:effectLst>
          </c:spPr>
          <c:invertIfNegative val="0"/>
          <c:cat>
            <c:strRef>
              <c:f>Sheet1!$A$50:$A$124</c:f>
              <c:strCache>
                <c:ptCount val="73"/>
                <c:pt idx="0">
                  <c:v>'11</c:v>
                </c:pt>
                <c:pt idx="12">
                  <c:v>'12</c:v>
                </c:pt>
                <c:pt idx="24">
                  <c:v>'13</c:v>
                </c:pt>
                <c:pt idx="36">
                  <c:v>'14</c:v>
                </c:pt>
                <c:pt idx="48">
                  <c:v>'15</c:v>
                </c:pt>
                <c:pt idx="60">
                  <c:v>'16</c:v>
                </c:pt>
                <c:pt idx="72">
                  <c:v>'17</c:v>
                </c:pt>
              </c:strCache>
            </c:strRef>
          </c:cat>
          <c:val>
            <c:numRef>
              <c:f>Sheet1!$D$50:$D$124</c:f>
              <c:numCache>
                <c:formatCode>General</c:formatCode>
                <c:ptCount val="75"/>
                <c:pt idx="0">
                  <c:v>-233.0</c:v>
                </c:pt>
                <c:pt idx="1">
                  <c:v>-261.0</c:v>
                </c:pt>
                <c:pt idx="2">
                  <c:v>-326.0</c:v>
                </c:pt>
                <c:pt idx="3">
                  <c:v>-385.0</c:v>
                </c:pt>
                <c:pt idx="4">
                  <c:v>-867.0</c:v>
                </c:pt>
                <c:pt idx="5">
                  <c:v>-576.0</c:v>
                </c:pt>
                <c:pt idx="6">
                  <c:v>-520.0</c:v>
                </c:pt>
                <c:pt idx="7">
                  <c:v>-403.0</c:v>
                </c:pt>
                <c:pt idx="8">
                  <c:v>-264.0</c:v>
                </c:pt>
                <c:pt idx="9">
                  <c:v>-299.0</c:v>
                </c:pt>
                <c:pt idx="10">
                  <c:v>-316.0</c:v>
                </c:pt>
                <c:pt idx="11">
                  <c:v>-312.0</c:v>
                </c:pt>
                <c:pt idx="12">
                  <c:v>-312.0</c:v>
                </c:pt>
                <c:pt idx="13">
                  <c:v>-268.0</c:v>
                </c:pt>
                <c:pt idx="14">
                  <c:v>-249.0</c:v>
                </c:pt>
                <c:pt idx="15">
                  <c:v>-253.0</c:v>
                </c:pt>
                <c:pt idx="16">
                  <c:v>-218.0</c:v>
                </c:pt>
                <c:pt idx="17">
                  <c:v>-234.0</c:v>
                </c:pt>
                <c:pt idx="18">
                  <c:v>-136.0</c:v>
                </c:pt>
                <c:pt idx="19">
                  <c:v>-101.0</c:v>
                </c:pt>
                <c:pt idx="20">
                  <c:v>-58.0</c:v>
                </c:pt>
                <c:pt idx="21">
                  <c:v>-95.0</c:v>
                </c:pt>
                <c:pt idx="22">
                  <c:v>-88.0</c:v>
                </c:pt>
                <c:pt idx="23">
                  <c:v>-67.0</c:v>
                </c:pt>
                <c:pt idx="24">
                  <c:v>-74.0</c:v>
                </c:pt>
                <c:pt idx="25">
                  <c:v>-56.0</c:v>
                </c:pt>
                <c:pt idx="26">
                  <c:v>-74.0</c:v>
                </c:pt>
                <c:pt idx="27">
                  <c:v>-60.0</c:v>
                </c:pt>
                <c:pt idx="28">
                  <c:v>-56.0</c:v>
                </c:pt>
                <c:pt idx="29">
                  <c:v>-92.0</c:v>
                </c:pt>
                <c:pt idx="30">
                  <c:v>-99.0</c:v>
                </c:pt>
                <c:pt idx="31">
                  <c:v>-83.0</c:v>
                </c:pt>
                <c:pt idx="32">
                  <c:v>-86.0</c:v>
                </c:pt>
                <c:pt idx="33">
                  <c:v>-66.0</c:v>
                </c:pt>
                <c:pt idx="34">
                  <c:v>-38.0</c:v>
                </c:pt>
                <c:pt idx="35">
                  <c:v>-68.0</c:v>
                </c:pt>
                <c:pt idx="36">
                  <c:v>-67.0</c:v>
                </c:pt>
                <c:pt idx="37">
                  <c:v>-74.0</c:v>
                </c:pt>
                <c:pt idx="38">
                  <c:v>-41.0</c:v>
                </c:pt>
                <c:pt idx="39">
                  <c:v>-13.0</c:v>
                </c:pt>
                <c:pt idx="40">
                  <c:v>-3.0</c:v>
                </c:pt>
                <c:pt idx="41">
                  <c:v>59.0</c:v>
                </c:pt>
                <c:pt idx="42">
                  <c:v>59.0</c:v>
                </c:pt>
                <c:pt idx="43">
                  <c:v>32.0</c:v>
                </c:pt>
                <c:pt idx="44">
                  <c:v>69.0</c:v>
                </c:pt>
                <c:pt idx="45">
                  <c:v>84.0</c:v>
                </c:pt>
                <c:pt idx="46">
                  <c:v>86.0</c:v>
                </c:pt>
                <c:pt idx="47">
                  <c:v>127.0</c:v>
                </c:pt>
                <c:pt idx="48">
                  <c:v>148.0</c:v>
                </c:pt>
                <c:pt idx="49">
                  <c:v>152.0</c:v>
                </c:pt>
                <c:pt idx="50">
                  <c:v>130.0</c:v>
                </c:pt>
                <c:pt idx="51">
                  <c:v>127.0</c:v>
                </c:pt>
                <c:pt idx="52">
                  <c:v>153.0</c:v>
                </c:pt>
                <c:pt idx="53">
                  <c:v>119.0</c:v>
                </c:pt>
                <c:pt idx="54">
                  <c:v>158.0</c:v>
                </c:pt>
                <c:pt idx="55">
                  <c:v>208.0</c:v>
                </c:pt>
                <c:pt idx="56">
                  <c:v>149.0</c:v>
                </c:pt>
                <c:pt idx="57">
                  <c:v>143.0</c:v>
                </c:pt>
                <c:pt idx="58">
                  <c:v>145.0</c:v>
                </c:pt>
                <c:pt idx="59">
                  <c:v>152.0</c:v>
                </c:pt>
                <c:pt idx="60">
                  <c:v>161.0</c:v>
                </c:pt>
                <c:pt idx="61">
                  <c:v>161.0</c:v>
                </c:pt>
                <c:pt idx="62">
                  <c:v>208.0</c:v>
                </c:pt>
                <c:pt idx="63">
                  <c:v>176.0</c:v>
                </c:pt>
                <c:pt idx="64">
                  <c:v>182.0</c:v>
                </c:pt>
                <c:pt idx="65">
                  <c:v>199.0</c:v>
                </c:pt>
                <c:pt idx="66">
                  <c:v>226.0</c:v>
                </c:pt>
                <c:pt idx="67">
                  <c:v>217.0</c:v>
                </c:pt>
                <c:pt idx="68">
                  <c:v>259.0</c:v>
                </c:pt>
                <c:pt idx="69">
                  <c:v>244.0</c:v>
                </c:pt>
                <c:pt idx="70">
                  <c:v>218.0</c:v>
                </c:pt>
                <c:pt idx="71">
                  <c:v>201.0</c:v>
                </c:pt>
                <c:pt idx="72">
                  <c:v>197.0</c:v>
                </c:pt>
                <c:pt idx="73">
                  <c:v>179.0</c:v>
                </c:pt>
                <c:pt idx="74">
                  <c:v>152.0</c:v>
                </c:pt>
              </c:numCache>
            </c:numRef>
          </c:val>
        </c:ser>
        <c:dLbls>
          <c:showLegendKey val="0"/>
          <c:showVal val="0"/>
          <c:showCatName val="0"/>
          <c:showSerName val="0"/>
          <c:showPercent val="0"/>
          <c:showBubbleSize val="0"/>
        </c:dLbls>
        <c:gapWidth val="150"/>
        <c:overlap val="100"/>
        <c:axId val="-2136949040"/>
        <c:axId val="-2132926800"/>
      </c:barChart>
      <c:lineChart>
        <c:grouping val="standard"/>
        <c:varyColors val="0"/>
        <c:ser>
          <c:idx val="4"/>
          <c:order val="3"/>
          <c:tx>
            <c:strRef>
              <c:f>Sheet1!$E$1</c:f>
              <c:strCache>
                <c:ptCount val="1"/>
                <c:pt idx="0">
                  <c:v>Total</c:v>
                </c:pt>
              </c:strCache>
            </c:strRef>
          </c:tx>
          <c:spPr>
            <a:ln w="28575" cap="rnd">
              <a:solidFill>
                <a:schemeClr val="tx1"/>
              </a:solidFill>
              <a:round/>
            </a:ln>
            <a:effectLst/>
          </c:spPr>
          <c:marker>
            <c:symbol val="none"/>
          </c:marker>
          <c:cat>
            <c:strRef>
              <c:f>Sheet1!$A$50:$A$124</c:f>
              <c:strCache>
                <c:ptCount val="73"/>
                <c:pt idx="0">
                  <c:v>'11</c:v>
                </c:pt>
                <c:pt idx="12">
                  <c:v>'12</c:v>
                </c:pt>
                <c:pt idx="24">
                  <c:v>'13</c:v>
                </c:pt>
                <c:pt idx="36">
                  <c:v>'14</c:v>
                </c:pt>
                <c:pt idx="48">
                  <c:v>'15</c:v>
                </c:pt>
                <c:pt idx="60">
                  <c:v>'16</c:v>
                </c:pt>
                <c:pt idx="72">
                  <c:v>'17</c:v>
                </c:pt>
              </c:strCache>
            </c:strRef>
          </c:cat>
          <c:val>
            <c:numRef>
              <c:f>Sheet1!$E$50:$E$124</c:f>
              <c:numCache>
                <c:formatCode>General</c:formatCode>
                <c:ptCount val="75"/>
                <c:pt idx="0">
                  <c:v>1081.0</c:v>
                </c:pt>
                <c:pt idx="1">
                  <c:v>1338.0</c:v>
                </c:pt>
                <c:pt idx="2">
                  <c:v>1399.0</c:v>
                </c:pt>
                <c:pt idx="3">
                  <c:v>1502.0</c:v>
                </c:pt>
                <c:pt idx="4">
                  <c:v>1055.0</c:v>
                </c:pt>
                <c:pt idx="5">
                  <c:v>1417.0</c:v>
                </c:pt>
                <c:pt idx="6">
                  <c:v>1554.0</c:v>
                </c:pt>
                <c:pt idx="7">
                  <c:v>1700.0</c:v>
                </c:pt>
                <c:pt idx="8">
                  <c:v>2000.0</c:v>
                </c:pt>
                <c:pt idx="9">
                  <c:v>1947.0</c:v>
                </c:pt>
                <c:pt idx="10">
                  <c:v>1969.0</c:v>
                </c:pt>
                <c:pt idx="11">
                  <c:v>2091.0</c:v>
                </c:pt>
                <c:pt idx="12">
                  <c:v>2406.0</c:v>
                </c:pt>
                <c:pt idx="13">
                  <c:v>2454.0</c:v>
                </c:pt>
                <c:pt idx="14">
                  <c:v>2462.0</c:v>
                </c:pt>
                <c:pt idx="15">
                  <c:v>2194.0</c:v>
                </c:pt>
                <c:pt idx="16">
                  <c:v>2232.0</c:v>
                </c:pt>
                <c:pt idx="17">
                  <c:v>2083.0</c:v>
                </c:pt>
                <c:pt idx="18">
                  <c:v>2157.0</c:v>
                </c:pt>
                <c:pt idx="19">
                  <c:v>2224.0</c:v>
                </c:pt>
                <c:pt idx="20">
                  <c:v>2179.0</c:v>
                </c:pt>
                <c:pt idx="21">
                  <c:v>2116.0</c:v>
                </c:pt>
                <c:pt idx="22">
                  <c:v>2107.0</c:v>
                </c:pt>
                <c:pt idx="23">
                  <c:v>2142.0</c:v>
                </c:pt>
                <c:pt idx="24">
                  <c:v>1995.0</c:v>
                </c:pt>
                <c:pt idx="25">
                  <c:v>2044.0</c:v>
                </c:pt>
                <c:pt idx="26">
                  <c:v>1941.0</c:v>
                </c:pt>
                <c:pt idx="27">
                  <c:v>2060.0</c:v>
                </c:pt>
                <c:pt idx="28">
                  <c:v>2171.0</c:v>
                </c:pt>
                <c:pt idx="29">
                  <c:v>2257.0</c:v>
                </c:pt>
                <c:pt idx="30">
                  <c:v>2236.0</c:v>
                </c:pt>
                <c:pt idx="31">
                  <c:v>2320.0</c:v>
                </c:pt>
                <c:pt idx="32">
                  <c:v>2307.0</c:v>
                </c:pt>
                <c:pt idx="33">
                  <c:v>2373.0</c:v>
                </c:pt>
                <c:pt idx="34">
                  <c:v>2499.0</c:v>
                </c:pt>
                <c:pt idx="35">
                  <c:v>2302.0</c:v>
                </c:pt>
                <c:pt idx="36">
                  <c:v>2281.0</c:v>
                </c:pt>
                <c:pt idx="37">
                  <c:v>2146.0</c:v>
                </c:pt>
                <c:pt idx="38">
                  <c:v>2288.0</c:v>
                </c:pt>
                <c:pt idx="39">
                  <c:v>2420.0</c:v>
                </c:pt>
                <c:pt idx="40">
                  <c:v>2440.0</c:v>
                </c:pt>
                <c:pt idx="41">
                  <c:v>2582.0</c:v>
                </c:pt>
                <c:pt idx="42">
                  <c:v>2662.0</c:v>
                </c:pt>
                <c:pt idx="43">
                  <c:v>2631.0</c:v>
                </c:pt>
                <c:pt idx="44">
                  <c:v>2721.0</c:v>
                </c:pt>
                <c:pt idx="45">
                  <c:v>2736.0</c:v>
                </c:pt>
                <c:pt idx="46">
                  <c:v>2790.0</c:v>
                </c:pt>
                <c:pt idx="47">
                  <c:v>2998.0</c:v>
                </c:pt>
                <c:pt idx="48">
                  <c:v>3042.0</c:v>
                </c:pt>
                <c:pt idx="49">
                  <c:v>3129.0</c:v>
                </c:pt>
                <c:pt idx="50">
                  <c:v>2943.0</c:v>
                </c:pt>
                <c:pt idx="51">
                  <c:v>2876.0</c:v>
                </c:pt>
                <c:pt idx="52">
                  <c:v>2974.0</c:v>
                </c:pt>
                <c:pt idx="53">
                  <c:v>2876.0</c:v>
                </c:pt>
                <c:pt idx="54">
                  <c:v>2928.0</c:v>
                </c:pt>
                <c:pt idx="55">
                  <c:v>2855.0</c:v>
                </c:pt>
                <c:pt idx="56">
                  <c:v>2675.0</c:v>
                </c:pt>
                <c:pt idx="57">
                  <c:v>2769.0</c:v>
                </c:pt>
                <c:pt idx="58">
                  <c:v>2729.0</c:v>
                </c:pt>
                <c:pt idx="59">
                  <c:v>2713.0</c:v>
                </c:pt>
                <c:pt idx="60">
                  <c:v>2605.0</c:v>
                </c:pt>
                <c:pt idx="61">
                  <c:v>2604.0</c:v>
                </c:pt>
                <c:pt idx="62">
                  <c:v>2743.0</c:v>
                </c:pt>
                <c:pt idx="63">
                  <c:v>2634.0</c:v>
                </c:pt>
                <c:pt idx="64">
                  <c:v>2333.0</c:v>
                </c:pt>
                <c:pt idx="65">
                  <c:v>2424.0</c:v>
                </c:pt>
                <c:pt idx="66">
                  <c:v>2461.0</c:v>
                </c:pt>
                <c:pt idx="67">
                  <c:v>2480.0</c:v>
                </c:pt>
                <c:pt idx="68">
                  <c:v>2629.0</c:v>
                </c:pt>
                <c:pt idx="69">
                  <c:v>2432.0</c:v>
                </c:pt>
                <c:pt idx="70">
                  <c:v>2324.0</c:v>
                </c:pt>
                <c:pt idx="71">
                  <c:v>2240.0</c:v>
                </c:pt>
                <c:pt idx="72">
                  <c:v>2330.0</c:v>
                </c:pt>
                <c:pt idx="73">
                  <c:v>2312.0</c:v>
                </c:pt>
                <c:pt idx="74">
                  <c:v>2185.0</c:v>
                </c:pt>
              </c:numCache>
            </c:numRef>
          </c:val>
          <c:smooth val="0"/>
        </c:ser>
        <c:dLbls>
          <c:showLegendKey val="0"/>
          <c:showVal val="0"/>
          <c:showCatName val="0"/>
          <c:showSerName val="0"/>
          <c:showPercent val="0"/>
          <c:showBubbleSize val="0"/>
        </c:dLbls>
        <c:marker val="1"/>
        <c:smooth val="0"/>
        <c:axId val="-2136949040"/>
        <c:axId val="-2132926800"/>
      </c:lineChart>
      <c:catAx>
        <c:axId val="-2136949040"/>
        <c:scaling>
          <c:orientation val="minMax"/>
        </c:scaling>
        <c:delete val="0"/>
        <c:axPos val="b"/>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0" spcFirstLastPara="1" vertOverflow="ellipsis" wrap="square" anchor="ctr" anchorCtr="1"/>
          <a:lstStyle/>
          <a:p>
            <a:pPr>
              <a:defRPr sz="1320" b="1" i="0" u="none" strike="noStrike" kern="1200" baseline="0">
                <a:solidFill>
                  <a:schemeClr val="tx1"/>
                </a:solidFill>
                <a:latin typeface="Verdana" panose="020B0604030504040204" pitchFamily="34" charset="0"/>
                <a:ea typeface="+mn-ea"/>
                <a:cs typeface="+mn-cs"/>
              </a:defRPr>
            </a:pPr>
            <a:endParaRPr lang="en-US"/>
          </a:p>
        </c:txPr>
        <c:crossAx val="-2132926800"/>
        <c:crossesAt val="0.0"/>
        <c:auto val="1"/>
        <c:lblAlgn val="ctr"/>
        <c:lblOffset val="100"/>
        <c:noMultiLvlLbl val="0"/>
      </c:catAx>
      <c:valAx>
        <c:axId val="-2132926800"/>
        <c:scaling>
          <c:orientation val="minMax"/>
          <c:min val="-1000.0"/>
        </c:scaling>
        <c:delete val="0"/>
        <c:axPos val="l"/>
        <c:majorGridlines>
          <c:spPr>
            <a:ln>
              <a:solidFill>
                <a:schemeClr val="bg1"/>
              </a:solidFill>
            </a:ln>
            <a:effectLst/>
          </c:spPr>
        </c:majorGridlines>
        <c:numFmt formatCode="0.0" sourceLinked="0"/>
        <c:majorTickMark val="none"/>
        <c:minorTickMark val="none"/>
        <c:tickLblPos val="low"/>
        <c:spPr>
          <a:noFill/>
          <a:ln>
            <a:noFill/>
          </a:ln>
          <a:effectLst/>
        </c:spPr>
        <c:txPr>
          <a:bodyPr rot="0" spcFirstLastPara="1" vertOverflow="ellipsis" wrap="square" anchor="ctr" anchorCtr="1"/>
          <a:lstStyle/>
          <a:p>
            <a:pPr>
              <a:defRPr sz="1320" b="1" i="0" u="none" strike="noStrike" kern="1200" baseline="0">
                <a:solidFill>
                  <a:schemeClr val="tx1"/>
                </a:solidFill>
                <a:latin typeface="Verdana" panose="020B0604030504040204" pitchFamily="34" charset="0"/>
                <a:ea typeface="+mn-ea"/>
                <a:cs typeface="+mn-cs"/>
              </a:defRPr>
            </a:pPr>
            <a:endParaRPr lang="en-US"/>
          </a:p>
        </c:txPr>
        <c:crossAx val="-2136949040"/>
        <c:crosses val="autoZero"/>
        <c:crossBetween val="between"/>
        <c:dispUnits>
          <c:builtInUnit val="thousands"/>
        </c:dispUnits>
      </c:valAx>
      <c:spPr>
        <a:noFill/>
        <a:ln>
          <a:noFill/>
        </a:ln>
        <a:effectLst/>
      </c:spPr>
    </c:plotArea>
    <c:legend>
      <c:legendPos val="r"/>
      <c:layout>
        <c:manualLayout>
          <c:xMode val="edge"/>
          <c:yMode val="edge"/>
          <c:x val="0.260416666666667"/>
          <c:y val="0.789049797489571"/>
          <c:w val="0.717261904761905"/>
          <c:h val="0.135836736731094"/>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Verdana" panose="020B060403050404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0.60447</cdr:x>
      <cdr:y>0.72863</cdr:y>
    </cdr:from>
    <cdr:to>
      <cdr:x>0.88964</cdr:x>
      <cdr:y>0.91347</cdr:y>
    </cdr:to>
    <cdr:sp macro="" textlink="">
      <cdr:nvSpPr>
        <cdr:cNvPr id="3" name="TextBox 11"/>
        <cdr:cNvSpPr txBox="1">
          <a:spLocks xmlns:a="http://schemas.openxmlformats.org/drawingml/2006/main" noChangeArrowheads="1"/>
        </cdr:cNvSpPr>
      </cdr:nvSpPr>
      <cdr:spPr bwMode="auto">
        <a:xfrm xmlns:a="http://schemas.openxmlformats.org/drawingml/2006/main">
          <a:off x="5167853" y="3275786"/>
          <a:ext cx="2438029" cy="8310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1pPr>
          <a:lvl2pPr marL="4572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2pPr>
          <a:lvl3pPr marL="9144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3pPr>
          <a:lvl4pPr marL="13716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4pPr>
          <a:lvl5pPr marL="18288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5pPr>
          <a:lvl6pPr marL="2286000" algn="l" defTabSz="914400" rtl="0" eaLnBrk="1" latinLnBrk="0" hangingPunct="1">
            <a:defRPr sz="1000" b="1" i="1" kern="1200">
              <a:solidFill>
                <a:srgbClr val="000000"/>
              </a:solidFill>
              <a:latin typeface="Verdana" pitchFamily="34" charset="0"/>
              <a:ea typeface="ＭＳ Ｐゴシック" pitchFamily="-28" charset="-128"/>
            </a:defRPr>
          </a:lvl6pPr>
          <a:lvl7pPr marL="2743200" algn="l" defTabSz="914400" rtl="0" eaLnBrk="1" latinLnBrk="0" hangingPunct="1">
            <a:defRPr sz="1000" b="1" i="1" kern="1200">
              <a:solidFill>
                <a:srgbClr val="000000"/>
              </a:solidFill>
              <a:latin typeface="Verdana" pitchFamily="34" charset="0"/>
              <a:ea typeface="ＭＳ Ｐゴシック" pitchFamily="-28" charset="-128"/>
            </a:defRPr>
          </a:lvl7pPr>
          <a:lvl8pPr marL="3200400" algn="l" defTabSz="914400" rtl="0" eaLnBrk="1" latinLnBrk="0" hangingPunct="1">
            <a:defRPr sz="1000" b="1" i="1" kern="1200">
              <a:solidFill>
                <a:srgbClr val="000000"/>
              </a:solidFill>
              <a:latin typeface="Verdana" pitchFamily="34" charset="0"/>
              <a:ea typeface="ＭＳ Ｐゴシック" pitchFamily="-28" charset="-128"/>
            </a:defRPr>
          </a:lvl8pPr>
          <a:lvl9pPr marL="3657600" algn="l" defTabSz="914400" rtl="0" eaLnBrk="1" latinLnBrk="0" hangingPunct="1">
            <a:defRPr sz="1000" b="1" i="1" kern="1200">
              <a:solidFill>
                <a:srgbClr val="000000"/>
              </a:solidFill>
              <a:latin typeface="Verdana" pitchFamily="34" charset="0"/>
              <a:ea typeface="ＭＳ Ｐゴシック" pitchFamily="-28" charset="-128"/>
            </a:defRPr>
          </a:lvl9pPr>
        </a:lstStyle>
        <a:p xmlns:a="http://schemas.openxmlformats.org/drawingml/2006/main">
          <a:pPr algn="l" eaLnBrk="1" hangingPunct="1">
            <a:spcBef>
              <a:spcPct val="0"/>
            </a:spcBef>
          </a:pPr>
          <a:r>
            <a:rPr lang="en-US" sz="1600" b="0" i="0" dirty="0" smtClean="0">
              <a:solidFill>
                <a:srgbClr val="F58025"/>
              </a:solidFill>
              <a:ea typeface="Verdana" panose="020B0604030504040204" pitchFamily="34" charset="0"/>
              <a:cs typeface="Verdana" panose="020B0604030504040204" pitchFamily="34" charset="0"/>
            </a:rPr>
            <a:t>Broad U.S. $ index, % change year ago, reverse axis (R)</a:t>
          </a:r>
          <a:endParaRPr lang="en-US" sz="1600" b="0" i="0" dirty="0">
            <a:solidFill>
              <a:srgbClr val="F58025"/>
            </a:solidFill>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0.16299</cdr:x>
      <cdr:y>0.78024</cdr:y>
    </cdr:from>
    <cdr:to>
      <cdr:x>0.48123</cdr:x>
      <cdr:y>0.91031</cdr:y>
    </cdr:to>
    <cdr:sp macro="" textlink="">
      <cdr:nvSpPr>
        <cdr:cNvPr id="4" name="TextBox 11"/>
        <cdr:cNvSpPr txBox="1">
          <a:spLocks xmlns:a="http://schemas.openxmlformats.org/drawingml/2006/main" noChangeArrowheads="1"/>
        </cdr:cNvSpPr>
      </cdr:nvSpPr>
      <cdr:spPr bwMode="auto">
        <a:xfrm xmlns:a="http://schemas.openxmlformats.org/drawingml/2006/main">
          <a:off x="1393436" y="3507821"/>
          <a:ext cx="2720757" cy="5847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Real U.S. exports,</a:t>
          </a:r>
        </a:p>
        <a:p xmlns:a="http://schemas.openxmlformats.org/drawingml/2006/main">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 change year ago (L)</a:t>
          </a:r>
          <a:endPar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0.38764</cdr:x>
      <cdr:y>0.03271</cdr:y>
    </cdr:from>
    <cdr:to>
      <cdr:x>0.79281</cdr:x>
      <cdr:y>0.21755</cdr:y>
    </cdr:to>
    <cdr:sp macro="" textlink="">
      <cdr:nvSpPr>
        <cdr:cNvPr id="3" name="TextBox 11"/>
        <cdr:cNvSpPr txBox="1">
          <a:spLocks xmlns:a="http://schemas.openxmlformats.org/drawingml/2006/main" noChangeArrowheads="1"/>
        </cdr:cNvSpPr>
      </cdr:nvSpPr>
      <cdr:spPr bwMode="auto">
        <a:xfrm xmlns:a="http://schemas.openxmlformats.org/drawingml/2006/main">
          <a:off x="3314044" y="147051"/>
          <a:ext cx="3463957" cy="8310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1pPr>
          <a:lvl2pPr marL="4572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2pPr>
          <a:lvl3pPr marL="9144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3pPr>
          <a:lvl4pPr marL="13716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4pPr>
          <a:lvl5pPr marL="18288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5pPr>
          <a:lvl6pPr marL="2286000" algn="l" defTabSz="914400" rtl="0" eaLnBrk="1" latinLnBrk="0" hangingPunct="1">
            <a:defRPr sz="1000" b="1" i="1" kern="1200">
              <a:solidFill>
                <a:srgbClr val="000000"/>
              </a:solidFill>
              <a:latin typeface="Verdana" pitchFamily="34" charset="0"/>
              <a:ea typeface="ＭＳ Ｐゴシック" pitchFamily="-28" charset="-128"/>
            </a:defRPr>
          </a:lvl6pPr>
          <a:lvl7pPr marL="2743200" algn="l" defTabSz="914400" rtl="0" eaLnBrk="1" latinLnBrk="0" hangingPunct="1">
            <a:defRPr sz="1000" b="1" i="1" kern="1200">
              <a:solidFill>
                <a:srgbClr val="000000"/>
              </a:solidFill>
              <a:latin typeface="Verdana" pitchFamily="34" charset="0"/>
              <a:ea typeface="ＭＳ Ｐゴシック" pitchFamily="-28" charset="-128"/>
            </a:defRPr>
          </a:lvl7pPr>
          <a:lvl8pPr marL="3200400" algn="l" defTabSz="914400" rtl="0" eaLnBrk="1" latinLnBrk="0" hangingPunct="1">
            <a:defRPr sz="1000" b="1" i="1" kern="1200">
              <a:solidFill>
                <a:srgbClr val="000000"/>
              </a:solidFill>
              <a:latin typeface="Verdana" pitchFamily="34" charset="0"/>
              <a:ea typeface="ＭＳ Ｐゴシック" pitchFamily="-28" charset="-128"/>
            </a:defRPr>
          </a:lvl8pPr>
          <a:lvl9pPr marL="3657600" algn="l" defTabSz="914400" rtl="0" eaLnBrk="1" latinLnBrk="0" hangingPunct="1">
            <a:defRPr sz="1000" b="1" i="1" kern="1200">
              <a:solidFill>
                <a:srgbClr val="000000"/>
              </a:solidFill>
              <a:latin typeface="Verdana" pitchFamily="34" charset="0"/>
              <a:ea typeface="ＭＳ Ｐゴシック" pitchFamily="-28" charset="-128"/>
            </a:defRPr>
          </a:lvl9pPr>
        </a:lstStyle>
        <a:p xmlns:a="http://schemas.openxmlformats.org/drawingml/2006/main">
          <a:pPr algn="l" eaLnBrk="1" hangingPunct="1">
            <a:spcBef>
              <a:spcPct val="0"/>
            </a:spcBef>
          </a:pPr>
          <a:r>
            <a:rPr lang="en-US" sz="1600" b="0" i="0" dirty="0" smtClean="0">
              <a:solidFill>
                <a:srgbClr val="F58025"/>
              </a:solidFill>
              <a:ea typeface="Verdana" panose="020B0604030504040204" pitchFamily="34" charset="0"/>
              <a:cs typeface="Verdana" panose="020B0604030504040204" pitchFamily="34" charset="0"/>
            </a:rPr>
            <a:t>Natural gas price,</a:t>
          </a:r>
        </a:p>
        <a:p xmlns:a="http://schemas.openxmlformats.org/drawingml/2006/main">
          <a:pPr algn="l" eaLnBrk="1" hangingPunct="1">
            <a:spcBef>
              <a:spcPct val="0"/>
            </a:spcBef>
          </a:pPr>
          <a:r>
            <a:rPr lang="en-US" sz="1600" b="0" i="0" dirty="0" smtClean="0">
              <a:solidFill>
                <a:srgbClr val="F58025"/>
              </a:solidFill>
              <a:ea typeface="Verdana" panose="020B0604030504040204" pitchFamily="34" charset="0"/>
              <a:cs typeface="Verdana" panose="020B0604030504040204" pitchFamily="34" charset="0"/>
            </a:rPr>
            <a:t>6-mo. moving average,</a:t>
          </a:r>
        </a:p>
        <a:p xmlns:a="http://schemas.openxmlformats.org/drawingml/2006/main">
          <a:pPr algn="l" eaLnBrk="1" hangingPunct="1">
            <a:spcBef>
              <a:spcPct val="0"/>
            </a:spcBef>
          </a:pPr>
          <a:r>
            <a:rPr lang="en-US" sz="1600" b="0" i="0" dirty="0" smtClean="0">
              <a:solidFill>
                <a:srgbClr val="F58025"/>
              </a:solidFill>
              <a:ea typeface="Verdana" panose="020B0604030504040204" pitchFamily="34" charset="0"/>
              <a:cs typeface="Verdana" panose="020B0604030504040204" pitchFamily="34" charset="0"/>
            </a:rPr>
            <a:t>$ per mmbtu (R)</a:t>
          </a:r>
          <a:endParaRPr lang="en-US" sz="1600" b="0" i="0" dirty="0">
            <a:solidFill>
              <a:srgbClr val="F58025"/>
            </a:solidFill>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0.08247</cdr:x>
      <cdr:y>0.21694</cdr:y>
    </cdr:from>
    <cdr:to>
      <cdr:x>0.58283</cdr:x>
      <cdr:y>0.40178</cdr:y>
    </cdr:to>
    <cdr:sp macro="" textlink="">
      <cdr:nvSpPr>
        <cdr:cNvPr id="4" name="TextBox 11"/>
        <cdr:cNvSpPr txBox="1">
          <a:spLocks xmlns:a="http://schemas.openxmlformats.org/drawingml/2006/main" noChangeArrowheads="1"/>
        </cdr:cNvSpPr>
      </cdr:nvSpPr>
      <cdr:spPr bwMode="auto">
        <a:xfrm xmlns:a="http://schemas.openxmlformats.org/drawingml/2006/main">
          <a:off x="705064" y="975339"/>
          <a:ext cx="4277773" cy="8310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Oil and gas extraction,</a:t>
          </a:r>
        </a:p>
        <a:p xmlns:a="http://schemas.openxmlformats.org/drawingml/2006/main">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6-mo. moving average,</a:t>
          </a:r>
        </a:p>
        <a:p xmlns:a="http://schemas.openxmlformats.org/drawingml/2006/main">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 change year ago (L)</a:t>
          </a:r>
          <a:endPar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0.47844</cdr:x>
      <cdr:y>0.63676</cdr:y>
    </cdr:from>
    <cdr:to>
      <cdr:x>0.78448</cdr:x>
      <cdr:y>0.76706</cdr:y>
    </cdr:to>
    <cdr:sp macro="" textlink="">
      <cdr:nvSpPr>
        <cdr:cNvPr id="3" name="TextBox 11"/>
        <cdr:cNvSpPr txBox="1">
          <a:spLocks xmlns:a="http://schemas.openxmlformats.org/drawingml/2006/main" noChangeArrowheads="1"/>
        </cdr:cNvSpPr>
      </cdr:nvSpPr>
      <cdr:spPr bwMode="auto">
        <a:xfrm xmlns:a="http://schemas.openxmlformats.org/drawingml/2006/main">
          <a:off x="4083167" y="2857735"/>
          <a:ext cx="2611868" cy="584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1pPr>
          <a:lvl2pPr marL="4572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2pPr>
          <a:lvl3pPr marL="9144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3pPr>
          <a:lvl4pPr marL="13716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4pPr>
          <a:lvl5pPr marL="18288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5pPr>
          <a:lvl6pPr marL="2286000" algn="l" defTabSz="914400" rtl="0" eaLnBrk="1" latinLnBrk="0" hangingPunct="1">
            <a:defRPr sz="1000" b="1" i="1" kern="1200">
              <a:solidFill>
                <a:srgbClr val="000000"/>
              </a:solidFill>
              <a:latin typeface="Verdana" pitchFamily="34" charset="0"/>
              <a:ea typeface="ＭＳ Ｐゴシック" pitchFamily="-28" charset="-128"/>
            </a:defRPr>
          </a:lvl6pPr>
          <a:lvl7pPr marL="2743200" algn="l" defTabSz="914400" rtl="0" eaLnBrk="1" latinLnBrk="0" hangingPunct="1">
            <a:defRPr sz="1000" b="1" i="1" kern="1200">
              <a:solidFill>
                <a:srgbClr val="000000"/>
              </a:solidFill>
              <a:latin typeface="Verdana" pitchFamily="34" charset="0"/>
              <a:ea typeface="ＭＳ Ｐゴシック" pitchFamily="-28" charset="-128"/>
            </a:defRPr>
          </a:lvl7pPr>
          <a:lvl8pPr marL="3200400" algn="l" defTabSz="914400" rtl="0" eaLnBrk="1" latinLnBrk="0" hangingPunct="1">
            <a:defRPr sz="1000" b="1" i="1" kern="1200">
              <a:solidFill>
                <a:srgbClr val="000000"/>
              </a:solidFill>
              <a:latin typeface="Verdana" pitchFamily="34" charset="0"/>
              <a:ea typeface="ＭＳ Ｐゴシック" pitchFamily="-28" charset="-128"/>
            </a:defRPr>
          </a:lvl8pPr>
          <a:lvl9pPr marL="3657600" algn="l" defTabSz="914400" rtl="0" eaLnBrk="1" latinLnBrk="0" hangingPunct="1">
            <a:defRPr sz="1000" b="1" i="1" kern="1200">
              <a:solidFill>
                <a:srgbClr val="000000"/>
              </a:solidFill>
              <a:latin typeface="Verdana" pitchFamily="34" charset="0"/>
              <a:ea typeface="ＭＳ Ｐゴシック" pitchFamily="-28" charset="-128"/>
            </a:defRPr>
          </a:lvl9pPr>
        </a:lstStyle>
        <a:p xmlns:a="http://schemas.openxmlformats.org/drawingml/2006/main">
          <a:pPr algn="l" eaLnBrk="1" hangingPunct="1">
            <a:spcBef>
              <a:spcPct val="0"/>
            </a:spcBef>
          </a:pPr>
          <a:r>
            <a:rPr lang="en-US" sz="1600" b="0" i="0" dirty="0" smtClean="0">
              <a:solidFill>
                <a:srgbClr val="0069AA"/>
              </a:solidFill>
              <a:ea typeface="Verdana" panose="020B0604030504040204" pitchFamily="34" charset="0"/>
              <a:cs typeface="Verdana" panose="020B0604030504040204" pitchFamily="34" charset="0"/>
            </a:rPr>
            <a:t>Light vehicle sales,</a:t>
          </a:r>
        </a:p>
        <a:p xmlns:a="http://schemas.openxmlformats.org/drawingml/2006/main">
          <a:pPr algn="l" eaLnBrk="1" hangingPunct="1">
            <a:spcBef>
              <a:spcPct val="0"/>
            </a:spcBef>
          </a:pPr>
          <a:r>
            <a:rPr lang="en-US" sz="1600" b="0" i="0" dirty="0" smtClean="0">
              <a:solidFill>
                <a:srgbClr val="0069AA"/>
              </a:solidFill>
              <a:ea typeface="Verdana" panose="020B0604030504040204" pitchFamily="34" charset="0"/>
              <a:cs typeface="Verdana" panose="020B0604030504040204" pitchFamily="34" charset="0"/>
            </a:rPr>
            <a:t>SAAR, mil (R)</a:t>
          </a:r>
          <a:endParaRPr lang="en-US" sz="1600" b="0" i="0" dirty="0">
            <a:solidFill>
              <a:srgbClr val="0069AA"/>
            </a:solidFill>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0.19292</cdr:x>
      <cdr:y>0.02857</cdr:y>
    </cdr:from>
    <cdr:to>
      <cdr:x>0.77949</cdr:x>
      <cdr:y>0.15887</cdr:y>
    </cdr:to>
    <cdr:sp macro="" textlink="">
      <cdr:nvSpPr>
        <cdr:cNvPr id="4" name="TextBox 11"/>
        <cdr:cNvSpPr txBox="1">
          <a:spLocks xmlns:a="http://schemas.openxmlformats.org/drawingml/2006/main" noChangeArrowheads="1"/>
        </cdr:cNvSpPr>
      </cdr:nvSpPr>
      <cdr:spPr bwMode="auto">
        <a:xfrm xmlns:a="http://schemas.openxmlformats.org/drawingml/2006/main">
          <a:off x="1646481" y="128223"/>
          <a:ext cx="5006023" cy="584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Employment, motor vehicles and parts,</a:t>
          </a:r>
        </a:p>
        <a:p xmlns:a="http://schemas.openxmlformats.org/drawingml/2006/main">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3-mo. moving average, change, ths (L)</a:t>
          </a:r>
          <a:endParaRPr lang="en-US" sz="1600" i="0" dirty="0">
            <a:solidFill>
              <a:srgbClr val="F58025"/>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0.33896</cdr:x>
      <cdr:y>0.02728</cdr:y>
    </cdr:from>
    <cdr:to>
      <cdr:x>0.86811</cdr:x>
      <cdr:y>0.15758</cdr:y>
    </cdr:to>
    <cdr:sp macro="" textlink="">
      <cdr:nvSpPr>
        <cdr:cNvPr id="3" name="TextBox 11"/>
        <cdr:cNvSpPr txBox="1">
          <a:spLocks xmlns:a="http://schemas.openxmlformats.org/drawingml/2006/main" noChangeArrowheads="1"/>
        </cdr:cNvSpPr>
      </cdr:nvSpPr>
      <cdr:spPr bwMode="auto">
        <a:xfrm xmlns:a="http://schemas.openxmlformats.org/drawingml/2006/main">
          <a:off x="2892829" y="122410"/>
          <a:ext cx="4515977" cy="5847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1pPr>
          <a:lvl2pPr marL="4572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2pPr>
          <a:lvl3pPr marL="9144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3pPr>
          <a:lvl4pPr marL="13716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4pPr>
          <a:lvl5pPr marL="18288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5pPr>
          <a:lvl6pPr marL="2286000" algn="l" defTabSz="914400" rtl="0" eaLnBrk="1" latinLnBrk="0" hangingPunct="1">
            <a:defRPr sz="1000" b="1" i="1" kern="1200">
              <a:solidFill>
                <a:srgbClr val="000000"/>
              </a:solidFill>
              <a:latin typeface="Verdana" pitchFamily="34" charset="0"/>
              <a:ea typeface="ＭＳ Ｐゴシック" pitchFamily="-28" charset="-128"/>
            </a:defRPr>
          </a:lvl6pPr>
          <a:lvl7pPr marL="2743200" algn="l" defTabSz="914400" rtl="0" eaLnBrk="1" latinLnBrk="0" hangingPunct="1">
            <a:defRPr sz="1000" b="1" i="1" kern="1200">
              <a:solidFill>
                <a:srgbClr val="000000"/>
              </a:solidFill>
              <a:latin typeface="Verdana" pitchFamily="34" charset="0"/>
              <a:ea typeface="ＭＳ Ｐゴシック" pitchFamily="-28" charset="-128"/>
            </a:defRPr>
          </a:lvl7pPr>
          <a:lvl8pPr marL="3200400" algn="l" defTabSz="914400" rtl="0" eaLnBrk="1" latinLnBrk="0" hangingPunct="1">
            <a:defRPr sz="1000" b="1" i="1" kern="1200">
              <a:solidFill>
                <a:srgbClr val="000000"/>
              </a:solidFill>
              <a:latin typeface="Verdana" pitchFamily="34" charset="0"/>
              <a:ea typeface="ＭＳ Ｐゴシック" pitchFamily="-28" charset="-128"/>
            </a:defRPr>
          </a:lvl8pPr>
          <a:lvl9pPr marL="3657600" algn="l" defTabSz="914400" rtl="0" eaLnBrk="1" latinLnBrk="0" hangingPunct="1">
            <a:defRPr sz="1000" b="1" i="1" kern="1200">
              <a:solidFill>
                <a:srgbClr val="000000"/>
              </a:solidFill>
              <a:latin typeface="Verdana" pitchFamily="34" charset="0"/>
              <a:ea typeface="ＭＳ Ｐゴシック" pitchFamily="-28" charset="-128"/>
            </a:defRPr>
          </a:lvl9pPr>
        </a:lstStyle>
        <a:p xmlns:a="http://schemas.openxmlformats.org/drawingml/2006/main">
          <a:pPr algn="l" eaLnBrk="1" hangingPunct="1">
            <a:spcBef>
              <a:spcPct val="0"/>
            </a:spcBef>
          </a:pPr>
          <a:r>
            <a:rPr lang="en-US" sz="1600" b="0" i="0" dirty="0" smtClean="0">
              <a:solidFill>
                <a:srgbClr val="F58025"/>
              </a:solidFill>
              <a:ea typeface="Verdana" panose="020B0604030504040204" pitchFamily="34" charset="0"/>
              <a:cs typeface="Verdana" panose="020B0604030504040204" pitchFamily="34" charset="0"/>
            </a:rPr>
            <a:t>REO and short sale share of total existing single-family sales, reverse axis, % (R)</a:t>
          </a:r>
          <a:endParaRPr lang="en-US" sz="1600" b="0" i="0" dirty="0">
            <a:solidFill>
              <a:srgbClr val="F58025"/>
            </a:solidFill>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0.44505</cdr:x>
      <cdr:y>0.28343</cdr:y>
    </cdr:from>
    <cdr:to>
      <cdr:x>0.86413</cdr:x>
      <cdr:y>0.41373</cdr:y>
    </cdr:to>
    <cdr:sp macro="" textlink="">
      <cdr:nvSpPr>
        <cdr:cNvPr id="4" name="TextBox 11"/>
        <cdr:cNvSpPr txBox="1">
          <a:spLocks xmlns:a="http://schemas.openxmlformats.org/drawingml/2006/main" noChangeArrowheads="1"/>
        </cdr:cNvSpPr>
      </cdr:nvSpPr>
      <cdr:spPr bwMode="auto">
        <a:xfrm xmlns:a="http://schemas.openxmlformats.org/drawingml/2006/main">
          <a:off x="3798220" y="1272030"/>
          <a:ext cx="3576597" cy="5847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Case-Shiller house price</a:t>
          </a:r>
        </a:p>
        <a:p xmlns:a="http://schemas.openxmlformats.org/drawingml/2006/main">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index, peak=100 (L)</a:t>
          </a:r>
          <a:endPar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0.09785</cdr:x>
      <cdr:y>0.17466</cdr:y>
    </cdr:from>
    <cdr:to>
      <cdr:x>0.9823</cdr:x>
      <cdr:y>0.17466</cdr:y>
    </cdr:to>
    <cdr:sp macro="" textlink="">
      <cdr:nvSpPr>
        <cdr:cNvPr id="3" name="Straight Connector 2"/>
        <cdr:cNvSpPr/>
      </cdr:nvSpPr>
      <cdr:spPr bwMode="auto">
        <a:xfrm xmlns:a="http://schemas.openxmlformats.org/drawingml/2006/main" rot="10800000">
          <a:off x="838199" y="762000"/>
          <a:ext cx="7620001" cy="1"/>
        </a:xfrm>
        <a:prstGeom xmlns:a="http://schemas.openxmlformats.org/drawingml/2006/main" prst="line">
          <a:avLst/>
        </a:prstGeom>
        <a:noFill xmlns:a="http://schemas.openxmlformats.org/drawingml/2006/main"/>
        <a:ln xmlns:a="http://schemas.openxmlformats.org/drawingml/2006/main" w="9525" cap="flat" cmpd="sng" algn="ctr">
          <a:noFill/>
          <a:prstDash val="solid"/>
          <a:miter lim="800000"/>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0.09785</cdr:x>
      <cdr:y>0.17466</cdr:y>
    </cdr:from>
    <cdr:to>
      <cdr:x>0.9823</cdr:x>
      <cdr:y>0.17466</cdr:y>
    </cdr:to>
    <cdr:sp macro="" textlink="">
      <cdr:nvSpPr>
        <cdr:cNvPr id="3" name="Straight Connector 2"/>
        <cdr:cNvSpPr/>
      </cdr:nvSpPr>
      <cdr:spPr bwMode="auto">
        <a:xfrm xmlns:a="http://schemas.openxmlformats.org/drawingml/2006/main" rot="10800000">
          <a:off x="838199" y="762000"/>
          <a:ext cx="7620001" cy="1"/>
        </a:xfrm>
        <a:prstGeom xmlns:a="http://schemas.openxmlformats.org/drawingml/2006/main" prst="line">
          <a:avLst/>
        </a:prstGeom>
        <a:noFill xmlns:a="http://schemas.openxmlformats.org/drawingml/2006/main"/>
        <a:ln xmlns:a="http://schemas.openxmlformats.org/drawingml/2006/main" w="9525" cap="flat" cmpd="sng" algn="ctr">
          <a:noFill/>
          <a:prstDash val="solid"/>
          <a:miter lim="800000"/>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0.09785</cdr:x>
      <cdr:y>0.17466</cdr:y>
    </cdr:from>
    <cdr:to>
      <cdr:x>0.9823</cdr:x>
      <cdr:y>0.17466</cdr:y>
    </cdr:to>
    <cdr:sp macro="" textlink="">
      <cdr:nvSpPr>
        <cdr:cNvPr id="3" name="Straight Connector 2"/>
        <cdr:cNvSpPr/>
      </cdr:nvSpPr>
      <cdr:spPr bwMode="auto">
        <a:xfrm xmlns:a="http://schemas.openxmlformats.org/drawingml/2006/main" rot="10800000">
          <a:off x="838199" y="762000"/>
          <a:ext cx="7620001" cy="1"/>
        </a:xfrm>
        <a:prstGeom xmlns:a="http://schemas.openxmlformats.org/drawingml/2006/main" prst="line">
          <a:avLst/>
        </a:prstGeom>
        <a:noFill xmlns:a="http://schemas.openxmlformats.org/drawingml/2006/main"/>
        <a:ln xmlns:a="http://schemas.openxmlformats.org/drawingml/2006/main" w="9525" cap="flat" cmpd="sng" algn="ctr">
          <a:noFill/>
          <a:prstDash val="solid"/>
          <a:miter lim="800000"/>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0.05576</cdr:x>
      <cdr:y>0.17832</cdr:y>
    </cdr:from>
    <cdr:to>
      <cdr:x>1</cdr:x>
      <cdr:y>0.17913</cdr:y>
    </cdr:to>
    <cdr:cxnSp macro="">
      <cdr:nvCxnSpPr>
        <cdr:cNvPr id="15" name="Straight Connector 14"/>
        <cdr:cNvCxnSpPr/>
      </cdr:nvCxnSpPr>
      <cdr:spPr>
        <a:xfrm xmlns:a="http://schemas.openxmlformats.org/drawingml/2006/main">
          <a:off x="473075" y="700416"/>
          <a:ext cx="8010525" cy="3173"/>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0.08136</cdr:x>
      <cdr:y>0.07463</cdr:y>
    </cdr:from>
    <cdr:to>
      <cdr:x>0.26998</cdr:x>
      <cdr:y>0.15223</cdr:y>
    </cdr:to>
    <cdr:sp macro="" textlink="">
      <cdr:nvSpPr>
        <cdr:cNvPr id="19" name="TextBox 1"/>
        <cdr:cNvSpPr txBox="1">
          <a:spLocks xmlns:a="http://schemas.openxmlformats.org/drawingml/2006/main" noChangeArrowheads="1"/>
        </cdr:cNvSpPr>
      </cdr:nvSpPr>
      <cdr:spPr bwMode="auto">
        <a:xfrm xmlns:a="http://schemas.openxmlformats.org/drawingml/2006/main">
          <a:off x="690193" y="293132"/>
          <a:ext cx="1600200" cy="3048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smtClean="0">
              <a:latin typeface="Verdana" panose="020B0604030504040204" pitchFamily="34" charset="0"/>
              <a:ea typeface="Verdana" panose="020B0604030504040204" pitchFamily="34" charset="0"/>
              <a:cs typeface="Verdana" panose="020B0604030504040204" pitchFamily="34" charset="0"/>
            </a:rPr>
            <a:t>FOMC’s 2% target</a:t>
          </a:r>
          <a:endParaRPr lang="en-US" sz="1600" i="0"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0.07226</cdr:x>
      <cdr:y>0.38081</cdr:y>
    </cdr:from>
    <cdr:to>
      <cdr:x>0.53294</cdr:x>
      <cdr:y>0.38413</cdr:y>
    </cdr:to>
    <cdr:cxnSp macro="">
      <cdr:nvCxnSpPr>
        <cdr:cNvPr id="2" name="Straight Arrow Connector 1"/>
        <cdr:cNvCxnSpPr/>
      </cdr:nvCxnSpPr>
      <cdr:spPr>
        <a:xfrm xmlns:a="http://schemas.openxmlformats.org/drawingml/2006/main">
          <a:off x="627713" y="1714141"/>
          <a:ext cx="4001816" cy="14986"/>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0.55098</cdr:x>
      <cdr:y>0.65886</cdr:y>
    </cdr:from>
    <cdr:to>
      <cdr:x>0.97114</cdr:x>
      <cdr:y>0.66047</cdr:y>
    </cdr:to>
    <cdr:cxnSp macro="">
      <cdr:nvCxnSpPr>
        <cdr:cNvPr id="4" name="Straight Arrow Connector 3"/>
        <cdr:cNvCxnSpPr/>
      </cdr:nvCxnSpPr>
      <cdr:spPr>
        <a:xfrm xmlns:a="http://schemas.openxmlformats.org/drawingml/2006/main">
          <a:off x="4786283" y="2965745"/>
          <a:ext cx="3649780" cy="7256"/>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0461DAE-762B-4750-98B0-8C502E2C22B0}" type="datetimeFigureOut">
              <a:rPr lang="en-US" smtClean="0"/>
              <a:pPr/>
              <a:t>4/19/17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AB7F68F-7200-444F-948D-935191F11696}" type="slidenum">
              <a:rPr lang="en-US" smtClean="0"/>
              <a:pPr/>
              <a:t>‹#›</a:t>
            </a:fld>
            <a:endParaRPr lang="en-US" dirty="0"/>
          </a:p>
        </p:txBody>
      </p:sp>
    </p:spTree>
    <p:extLst>
      <p:ext uri="{BB962C8B-B14F-4D97-AF65-F5344CB8AC3E}">
        <p14:creationId xmlns:p14="http://schemas.microsoft.com/office/powerpoint/2010/main" val="410490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0090ED-C808-4FA7-B93A-A13D766CA7CC}" type="datetimeFigureOut">
              <a:rPr lang="en-US" smtClean="0"/>
              <a:pPr/>
              <a:t>4/19/17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709B8F-4F77-4268-AAB5-B850B710AF2F}" type="slidenum">
              <a:rPr lang="en-US" smtClean="0"/>
              <a:pPr/>
              <a:t>‹#›</a:t>
            </a:fld>
            <a:endParaRPr lang="en-US" dirty="0"/>
          </a:p>
        </p:txBody>
      </p:sp>
    </p:spTree>
    <p:extLst>
      <p:ext uri="{BB962C8B-B14F-4D97-AF65-F5344CB8AC3E}">
        <p14:creationId xmlns:p14="http://schemas.microsoft.com/office/powerpoint/2010/main" val="388776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709B8F-4F77-4268-AAB5-B850B710AF2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04998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094300-1CBB-4F23-ADA1-010F0A3D91FA}" type="slidenum">
              <a:rPr lang="en-US"/>
              <a:pPr/>
              <a:t>11</a:t>
            </a:fld>
            <a:endParaRPr lang="en-US" dirty="0"/>
          </a:p>
        </p:txBody>
      </p:sp>
      <p:sp>
        <p:nvSpPr>
          <p:cNvPr id="1334274" name="Rectangle 7"/>
          <p:cNvSpPr txBox="1">
            <a:spLocks noGrp="1" noChangeArrowheads="1"/>
          </p:cNvSpPr>
          <p:nvPr/>
        </p:nvSpPr>
        <p:spPr bwMode="auto">
          <a:xfrm>
            <a:off x="4325182" y="9671704"/>
            <a:ext cx="3308073" cy="244292"/>
          </a:xfrm>
          <a:prstGeom prst="rect">
            <a:avLst/>
          </a:prstGeom>
          <a:noFill/>
          <a:ln w="9525">
            <a:noFill/>
            <a:miter lim="800000"/>
            <a:headEnd/>
            <a:tailEnd/>
          </a:ln>
        </p:spPr>
        <p:txBody>
          <a:bodyPr lIns="97015" tIns="48507" rIns="97015" bIns="48507" anchor="b"/>
          <a:lstStyle/>
          <a:p>
            <a:pPr algn="r" defTabSz="970997">
              <a:spcBef>
                <a:spcPct val="0"/>
              </a:spcBef>
            </a:pPr>
            <a:fld id="{2D6A8FB2-1207-476A-BD04-B81468ED0CFF}" type="slidenum">
              <a:rPr lang="en-US" sz="1100">
                <a:latin typeface="Times New Roman" pitchFamily="18" charset="0"/>
              </a:rPr>
              <a:pPr algn="r" defTabSz="970997">
                <a:spcBef>
                  <a:spcPct val="0"/>
                </a:spcBef>
              </a:pPr>
              <a:t>11</a:t>
            </a:fld>
            <a:endParaRPr lang="en-US" sz="1100" dirty="0">
              <a:latin typeface="Times New Roman" pitchFamily="18" charset="0"/>
            </a:endParaRPr>
          </a:p>
        </p:txBody>
      </p:sp>
      <p:sp>
        <p:nvSpPr>
          <p:cNvPr id="1334275" name="Rectangle 2"/>
          <p:cNvSpPr>
            <a:spLocks noGrp="1" noRot="1" noChangeAspect="1" noChangeArrowheads="1" noTextEdit="1"/>
          </p:cNvSpPr>
          <p:nvPr>
            <p:ph type="sldImg"/>
          </p:nvPr>
        </p:nvSpPr>
        <p:spPr>
          <a:xfrm>
            <a:off x="1338263" y="744538"/>
            <a:ext cx="4957762" cy="3717925"/>
          </a:xfrm>
          <a:ln/>
        </p:spPr>
      </p:sp>
      <p:sp>
        <p:nvSpPr>
          <p:cNvPr id="1334276" name="Rectangle 3"/>
          <p:cNvSpPr>
            <a:spLocks noGrp="1" noChangeArrowheads="1"/>
          </p:cNvSpPr>
          <p:nvPr>
            <p:ph type="body" idx="1"/>
          </p:nvPr>
        </p:nvSpPr>
        <p:spPr>
          <a:xfrm>
            <a:off x="763659" y="4710431"/>
            <a:ext cx="6105941" cy="4461213"/>
          </a:xfrm>
        </p:spPr>
        <p:txBody>
          <a:bodyPr lIns="98360" tIns="49180" rIns="98360" bIns="49180"/>
          <a:lstStyle/>
          <a:p>
            <a:endParaRPr lang="en-US" dirty="0"/>
          </a:p>
        </p:txBody>
      </p:sp>
    </p:spTree>
    <p:extLst>
      <p:ext uri="{BB962C8B-B14F-4D97-AF65-F5344CB8AC3E}">
        <p14:creationId xmlns:p14="http://schemas.microsoft.com/office/powerpoint/2010/main" val="381433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B4CD332-DF58-4F0A-B085-5ADE5A61A21D}" type="slidenum">
              <a:rPr lang="en-US"/>
              <a:pPr/>
              <a:t>12</a:t>
            </a:fld>
            <a:endParaRPr lang="en-US" dirty="0"/>
          </a:p>
        </p:txBody>
      </p:sp>
      <p:sp>
        <p:nvSpPr>
          <p:cNvPr id="1336322" name="Rectangle 7"/>
          <p:cNvSpPr txBox="1">
            <a:spLocks noGrp="1" noChangeArrowheads="1"/>
          </p:cNvSpPr>
          <p:nvPr/>
        </p:nvSpPr>
        <p:spPr bwMode="auto">
          <a:xfrm>
            <a:off x="4144966" y="9364665"/>
            <a:ext cx="3170237" cy="236537"/>
          </a:xfrm>
          <a:prstGeom prst="rect">
            <a:avLst/>
          </a:prstGeom>
          <a:noFill/>
          <a:ln w="9525">
            <a:noFill/>
            <a:miter lim="800000"/>
            <a:headEnd/>
            <a:tailEnd/>
          </a:ln>
        </p:spPr>
        <p:txBody>
          <a:bodyPr lIns="93515" tIns="46756" rIns="93515" bIns="46756" anchor="b"/>
          <a:lstStyle/>
          <a:p>
            <a:pPr algn="r" defTabSz="935965" eaLnBrk="1" hangingPunct="1">
              <a:spcBef>
                <a:spcPct val="0"/>
              </a:spcBef>
            </a:pPr>
            <a:fld id="{F594125B-D0DB-4695-B639-7B243765CF5B}" type="slidenum">
              <a:rPr lang="en-US" sz="1100" b="0" i="0">
                <a:latin typeface="Times New Roman" pitchFamily="18" charset="0"/>
              </a:rPr>
              <a:pPr algn="r" defTabSz="935965" eaLnBrk="1" hangingPunct="1">
                <a:spcBef>
                  <a:spcPct val="0"/>
                </a:spcBef>
              </a:pPr>
              <a:t>12</a:t>
            </a:fld>
            <a:endParaRPr lang="en-US" sz="1100" b="0" i="0" dirty="0">
              <a:latin typeface="Times New Roman" pitchFamily="18" charset="0"/>
            </a:endParaRPr>
          </a:p>
        </p:txBody>
      </p:sp>
      <p:sp>
        <p:nvSpPr>
          <p:cNvPr id="1336323" name="Rectangle 2"/>
          <p:cNvSpPr>
            <a:spLocks noGrp="1" noRot="1" noChangeAspect="1" noChangeArrowheads="1" noTextEdit="1"/>
          </p:cNvSpPr>
          <p:nvPr>
            <p:ph type="sldImg"/>
          </p:nvPr>
        </p:nvSpPr>
        <p:spPr>
          <a:xfrm>
            <a:off x="1257300" y="720725"/>
            <a:ext cx="4802188" cy="3600450"/>
          </a:xfrm>
          <a:ln/>
        </p:spPr>
      </p:sp>
      <p:sp>
        <p:nvSpPr>
          <p:cNvPr id="1336324" name="Rectangle 3"/>
          <p:cNvSpPr>
            <a:spLocks noGrp="1" noChangeArrowheads="1"/>
          </p:cNvSpPr>
          <p:nvPr>
            <p:ph type="body" idx="1"/>
          </p:nvPr>
        </p:nvSpPr>
        <p:spPr>
          <a:xfrm>
            <a:off x="731839" y="4560894"/>
            <a:ext cx="5851527" cy="4319587"/>
          </a:xfrm>
        </p:spPr>
        <p:txBody>
          <a:bodyPr lIns="94811" tIns="47407" rIns="94811" bIns="47407"/>
          <a:lstStyle/>
          <a:p>
            <a:endParaRPr lang="en-US" dirty="0"/>
          </a:p>
        </p:txBody>
      </p:sp>
    </p:spTree>
    <p:extLst>
      <p:ext uri="{BB962C8B-B14F-4D97-AF65-F5344CB8AC3E}">
        <p14:creationId xmlns:p14="http://schemas.microsoft.com/office/powerpoint/2010/main" val="597687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115009C-72D2-47CF-A449-2183F63E743B}" type="slidenum">
              <a:rPr lang="en-US"/>
              <a:pPr/>
              <a:t>13</a:t>
            </a:fld>
            <a:endParaRPr lang="en-US" dirty="0"/>
          </a:p>
        </p:txBody>
      </p:sp>
      <p:sp>
        <p:nvSpPr>
          <p:cNvPr id="1338370"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661CF7DA-407C-4805-AB4D-9668285C1525}" type="slidenum">
              <a:rPr lang="en-US" sz="1100" b="0" i="0">
                <a:latin typeface="Times New Roman" pitchFamily="18" charset="0"/>
              </a:rPr>
              <a:pPr algn="r" defTabSz="936081" eaLnBrk="1" hangingPunct="1">
                <a:spcBef>
                  <a:spcPct val="0"/>
                </a:spcBef>
              </a:pPr>
              <a:t>13</a:t>
            </a:fld>
            <a:endParaRPr lang="en-US" sz="1100" b="0" i="0" dirty="0">
              <a:latin typeface="Times New Roman" pitchFamily="18" charset="0"/>
            </a:endParaRPr>
          </a:p>
        </p:txBody>
      </p:sp>
      <p:sp>
        <p:nvSpPr>
          <p:cNvPr id="1338371" name="Rectangle 2"/>
          <p:cNvSpPr>
            <a:spLocks noGrp="1" noRot="1" noChangeAspect="1" noChangeArrowheads="1" noTextEdit="1"/>
          </p:cNvSpPr>
          <p:nvPr>
            <p:ph type="sldImg"/>
          </p:nvPr>
        </p:nvSpPr>
        <p:spPr>
          <a:xfrm>
            <a:off x="1257300" y="720725"/>
            <a:ext cx="4802188" cy="3600450"/>
          </a:xfrm>
          <a:ln/>
        </p:spPr>
      </p:sp>
      <p:sp>
        <p:nvSpPr>
          <p:cNvPr id="1338372"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244640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115009C-72D2-47CF-A449-2183F63E743B}" type="slidenum">
              <a:rPr lang="en-US"/>
              <a:pPr/>
              <a:t>14</a:t>
            </a:fld>
            <a:endParaRPr lang="en-US" dirty="0"/>
          </a:p>
        </p:txBody>
      </p:sp>
      <p:sp>
        <p:nvSpPr>
          <p:cNvPr id="1338370"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661CF7DA-407C-4805-AB4D-9668285C1525}" type="slidenum">
              <a:rPr lang="en-US" sz="1100" b="0" i="0">
                <a:latin typeface="Times New Roman" pitchFamily="18" charset="0"/>
              </a:rPr>
              <a:pPr algn="r" defTabSz="936081" eaLnBrk="1" hangingPunct="1">
                <a:spcBef>
                  <a:spcPct val="0"/>
                </a:spcBef>
              </a:pPr>
              <a:t>14</a:t>
            </a:fld>
            <a:endParaRPr lang="en-US" sz="1100" b="0" i="0" dirty="0">
              <a:latin typeface="Times New Roman" pitchFamily="18" charset="0"/>
            </a:endParaRPr>
          </a:p>
        </p:txBody>
      </p:sp>
      <p:sp>
        <p:nvSpPr>
          <p:cNvPr id="1338371" name="Rectangle 2"/>
          <p:cNvSpPr>
            <a:spLocks noGrp="1" noRot="1" noChangeAspect="1" noChangeArrowheads="1" noTextEdit="1"/>
          </p:cNvSpPr>
          <p:nvPr>
            <p:ph type="sldImg"/>
          </p:nvPr>
        </p:nvSpPr>
        <p:spPr>
          <a:xfrm>
            <a:off x="1257300" y="720725"/>
            <a:ext cx="4802188" cy="3600450"/>
          </a:xfrm>
          <a:ln/>
        </p:spPr>
      </p:sp>
      <p:sp>
        <p:nvSpPr>
          <p:cNvPr id="1338372"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3710659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094300-1CBB-4F23-ADA1-010F0A3D91FA}" type="slidenum">
              <a:rPr lang="en-US"/>
              <a:pPr/>
              <a:t>15</a:t>
            </a:fld>
            <a:endParaRPr lang="en-US" dirty="0"/>
          </a:p>
        </p:txBody>
      </p:sp>
      <p:sp>
        <p:nvSpPr>
          <p:cNvPr id="1334274"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2D6A8FB2-1207-476A-BD04-B81468ED0CFF}" type="slidenum">
              <a:rPr lang="en-US" sz="1100" b="0" i="0">
                <a:latin typeface="Times New Roman" pitchFamily="18" charset="0"/>
              </a:rPr>
              <a:pPr algn="r" defTabSz="936081" eaLnBrk="1" hangingPunct="1">
                <a:spcBef>
                  <a:spcPct val="0"/>
                </a:spcBef>
              </a:pPr>
              <a:t>15</a:t>
            </a:fld>
            <a:endParaRPr lang="en-US" sz="1100" b="0" i="0" dirty="0">
              <a:latin typeface="Times New Roman" pitchFamily="18" charset="0"/>
            </a:endParaRPr>
          </a:p>
        </p:txBody>
      </p:sp>
      <p:sp>
        <p:nvSpPr>
          <p:cNvPr id="1334275" name="Rectangle 2"/>
          <p:cNvSpPr>
            <a:spLocks noGrp="1" noRot="1" noChangeAspect="1" noChangeArrowheads="1" noTextEdit="1"/>
          </p:cNvSpPr>
          <p:nvPr>
            <p:ph type="sldImg"/>
          </p:nvPr>
        </p:nvSpPr>
        <p:spPr>
          <a:xfrm>
            <a:off x="1257300" y="720725"/>
            <a:ext cx="4802188" cy="3600450"/>
          </a:xfrm>
          <a:ln/>
        </p:spPr>
      </p:sp>
      <p:sp>
        <p:nvSpPr>
          <p:cNvPr id="1334276"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414848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115009C-72D2-47CF-A449-2183F63E743B}" type="slidenum">
              <a:rPr lang="en-US"/>
              <a:pPr/>
              <a:t>16</a:t>
            </a:fld>
            <a:endParaRPr lang="en-US" dirty="0"/>
          </a:p>
        </p:txBody>
      </p:sp>
      <p:sp>
        <p:nvSpPr>
          <p:cNvPr id="1338370"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661CF7DA-407C-4805-AB4D-9668285C1525}" type="slidenum">
              <a:rPr lang="en-US" sz="1100" b="0" i="0">
                <a:latin typeface="Times New Roman" pitchFamily="18" charset="0"/>
              </a:rPr>
              <a:pPr algn="r" defTabSz="936081" eaLnBrk="1" hangingPunct="1">
                <a:spcBef>
                  <a:spcPct val="0"/>
                </a:spcBef>
              </a:pPr>
              <a:t>16</a:t>
            </a:fld>
            <a:endParaRPr lang="en-US" sz="1100" b="0" i="0" dirty="0">
              <a:latin typeface="Times New Roman" pitchFamily="18" charset="0"/>
            </a:endParaRPr>
          </a:p>
        </p:txBody>
      </p:sp>
      <p:sp>
        <p:nvSpPr>
          <p:cNvPr id="1338371" name="Rectangle 2"/>
          <p:cNvSpPr>
            <a:spLocks noGrp="1" noRot="1" noChangeAspect="1" noChangeArrowheads="1" noTextEdit="1"/>
          </p:cNvSpPr>
          <p:nvPr>
            <p:ph type="sldImg"/>
          </p:nvPr>
        </p:nvSpPr>
        <p:spPr>
          <a:xfrm>
            <a:off x="1257300" y="720725"/>
            <a:ext cx="4802188" cy="3600450"/>
          </a:xfrm>
          <a:ln/>
        </p:spPr>
      </p:sp>
      <p:sp>
        <p:nvSpPr>
          <p:cNvPr id="1338372"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3182076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094300-1CBB-4F23-ADA1-010F0A3D91FA}" type="slidenum">
              <a:rPr lang="en-US"/>
              <a:pPr/>
              <a:t>17</a:t>
            </a:fld>
            <a:endParaRPr lang="en-US" dirty="0"/>
          </a:p>
        </p:txBody>
      </p:sp>
      <p:sp>
        <p:nvSpPr>
          <p:cNvPr id="1334274"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2D6A8FB2-1207-476A-BD04-B81468ED0CFF}" type="slidenum">
              <a:rPr lang="en-US" sz="1100" b="0" i="0">
                <a:latin typeface="Times New Roman" pitchFamily="18" charset="0"/>
              </a:rPr>
              <a:pPr algn="r" defTabSz="936081" eaLnBrk="1" hangingPunct="1">
                <a:spcBef>
                  <a:spcPct val="0"/>
                </a:spcBef>
              </a:pPr>
              <a:t>17</a:t>
            </a:fld>
            <a:endParaRPr lang="en-US" sz="1100" b="0" i="0" dirty="0">
              <a:latin typeface="Times New Roman" pitchFamily="18" charset="0"/>
            </a:endParaRPr>
          </a:p>
        </p:txBody>
      </p:sp>
      <p:sp>
        <p:nvSpPr>
          <p:cNvPr id="1334275" name="Rectangle 2"/>
          <p:cNvSpPr>
            <a:spLocks noGrp="1" noRot="1" noChangeAspect="1" noChangeArrowheads="1" noTextEdit="1"/>
          </p:cNvSpPr>
          <p:nvPr>
            <p:ph type="sldImg"/>
          </p:nvPr>
        </p:nvSpPr>
        <p:spPr>
          <a:xfrm>
            <a:off x="1257300" y="720725"/>
            <a:ext cx="4802188" cy="3600450"/>
          </a:xfrm>
          <a:ln/>
        </p:spPr>
      </p:sp>
      <p:sp>
        <p:nvSpPr>
          <p:cNvPr id="1334276"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78182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B4CD332-DF58-4F0A-B085-5ADE5A61A21D}" type="slidenum">
              <a:rPr lang="en-US"/>
              <a:pPr/>
              <a:t>18</a:t>
            </a:fld>
            <a:endParaRPr lang="en-US" dirty="0"/>
          </a:p>
        </p:txBody>
      </p:sp>
      <p:sp>
        <p:nvSpPr>
          <p:cNvPr id="1336322" name="Rectangle 7"/>
          <p:cNvSpPr txBox="1">
            <a:spLocks noGrp="1" noChangeArrowheads="1"/>
          </p:cNvSpPr>
          <p:nvPr/>
        </p:nvSpPr>
        <p:spPr bwMode="auto">
          <a:xfrm>
            <a:off x="4325182" y="9671704"/>
            <a:ext cx="3308073" cy="244292"/>
          </a:xfrm>
          <a:prstGeom prst="rect">
            <a:avLst/>
          </a:prstGeom>
          <a:noFill/>
          <a:ln w="9525">
            <a:noFill/>
            <a:miter lim="800000"/>
            <a:headEnd/>
            <a:tailEnd/>
          </a:ln>
        </p:spPr>
        <p:txBody>
          <a:bodyPr lIns="97015" tIns="48507" rIns="97015" bIns="48507" anchor="b"/>
          <a:lstStyle/>
          <a:p>
            <a:pPr algn="r" defTabSz="970997" eaLnBrk="1" hangingPunct="1">
              <a:spcBef>
                <a:spcPct val="0"/>
              </a:spcBef>
            </a:pPr>
            <a:fld id="{F594125B-D0DB-4695-B639-7B243765CF5B}" type="slidenum">
              <a:rPr lang="en-US" sz="1100" b="0" i="0">
                <a:latin typeface="Times New Roman" pitchFamily="18" charset="0"/>
              </a:rPr>
              <a:pPr algn="r" defTabSz="970997" eaLnBrk="1" hangingPunct="1">
                <a:spcBef>
                  <a:spcPct val="0"/>
                </a:spcBef>
              </a:pPr>
              <a:t>18</a:t>
            </a:fld>
            <a:endParaRPr lang="en-US" sz="1100" b="0" i="0" dirty="0">
              <a:latin typeface="Times New Roman" pitchFamily="18" charset="0"/>
            </a:endParaRPr>
          </a:p>
        </p:txBody>
      </p:sp>
      <p:sp>
        <p:nvSpPr>
          <p:cNvPr id="1336323" name="Rectangle 2"/>
          <p:cNvSpPr>
            <a:spLocks noGrp="1" noRot="1" noChangeAspect="1" noChangeArrowheads="1" noTextEdit="1"/>
          </p:cNvSpPr>
          <p:nvPr>
            <p:ph type="sldImg"/>
          </p:nvPr>
        </p:nvSpPr>
        <p:spPr>
          <a:xfrm>
            <a:off x="1338263" y="744538"/>
            <a:ext cx="4957762" cy="3717925"/>
          </a:xfrm>
          <a:ln/>
        </p:spPr>
      </p:sp>
      <p:sp>
        <p:nvSpPr>
          <p:cNvPr id="1336324" name="Rectangle 3"/>
          <p:cNvSpPr>
            <a:spLocks noGrp="1" noChangeArrowheads="1"/>
          </p:cNvSpPr>
          <p:nvPr>
            <p:ph type="body" idx="1"/>
          </p:nvPr>
        </p:nvSpPr>
        <p:spPr>
          <a:xfrm>
            <a:off x="763659" y="4710431"/>
            <a:ext cx="6105941" cy="4461213"/>
          </a:xfrm>
        </p:spPr>
        <p:txBody>
          <a:bodyPr lIns="98360" tIns="49180" rIns="98360" bIns="49180"/>
          <a:lstStyle/>
          <a:p>
            <a:endParaRPr lang="en-US" dirty="0"/>
          </a:p>
        </p:txBody>
      </p:sp>
    </p:spTree>
    <p:extLst>
      <p:ext uri="{BB962C8B-B14F-4D97-AF65-F5344CB8AC3E}">
        <p14:creationId xmlns:p14="http://schemas.microsoft.com/office/powerpoint/2010/main" val="292737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094300-1CBB-4F23-ADA1-010F0A3D91FA}" type="slidenum">
              <a:rPr lang="en-US"/>
              <a:pPr/>
              <a:t>19</a:t>
            </a:fld>
            <a:endParaRPr lang="en-US" dirty="0"/>
          </a:p>
        </p:txBody>
      </p:sp>
      <p:sp>
        <p:nvSpPr>
          <p:cNvPr id="1334274"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2D6A8FB2-1207-476A-BD04-B81468ED0CFF}" type="slidenum">
              <a:rPr lang="en-US" sz="1100" b="0" i="0">
                <a:latin typeface="Times New Roman" pitchFamily="18" charset="0"/>
              </a:rPr>
              <a:pPr algn="r" defTabSz="936081" eaLnBrk="1" hangingPunct="1">
                <a:spcBef>
                  <a:spcPct val="0"/>
                </a:spcBef>
              </a:pPr>
              <a:t>19</a:t>
            </a:fld>
            <a:endParaRPr lang="en-US" sz="1100" b="0" i="0" dirty="0">
              <a:latin typeface="Times New Roman" pitchFamily="18" charset="0"/>
            </a:endParaRPr>
          </a:p>
        </p:txBody>
      </p:sp>
      <p:sp>
        <p:nvSpPr>
          <p:cNvPr id="1334275" name="Rectangle 2"/>
          <p:cNvSpPr>
            <a:spLocks noGrp="1" noRot="1" noChangeAspect="1" noChangeArrowheads="1" noTextEdit="1"/>
          </p:cNvSpPr>
          <p:nvPr>
            <p:ph type="sldImg"/>
          </p:nvPr>
        </p:nvSpPr>
        <p:spPr>
          <a:xfrm>
            <a:off x="1257300" y="720725"/>
            <a:ext cx="4802188" cy="3600450"/>
          </a:xfrm>
          <a:ln/>
        </p:spPr>
      </p:sp>
      <p:sp>
        <p:nvSpPr>
          <p:cNvPr id="1334276"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50072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B4CD332-DF58-4F0A-B085-5ADE5A61A21D}" type="slidenum">
              <a:rPr lang="en-US"/>
              <a:pPr/>
              <a:t>20</a:t>
            </a:fld>
            <a:endParaRPr lang="en-US" dirty="0"/>
          </a:p>
        </p:txBody>
      </p:sp>
      <p:sp>
        <p:nvSpPr>
          <p:cNvPr id="1336322" name="Rectangle 7"/>
          <p:cNvSpPr txBox="1">
            <a:spLocks noGrp="1" noChangeArrowheads="1"/>
          </p:cNvSpPr>
          <p:nvPr/>
        </p:nvSpPr>
        <p:spPr bwMode="auto">
          <a:xfrm>
            <a:off x="4144966" y="9364665"/>
            <a:ext cx="3170237" cy="236537"/>
          </a:xfrm>
          <a:prstGeom prst="rect">
            <a:avLst/>
          </a:prstGeom>
          <a:noFill/>
          <a:ln w="9525">
            <a:noFill/>
            <a:miter lim="800000"/>
            <a:headEnd/>
            <a:tailEnd/>
          </a:ln>
        </p:spPr>
        <p:txBody>
          <a:bodyPr lIns="93515" tIns="46756" rIns="93515" bIns="46756" anchor="b"/>
          <a:lstStyle/>
          <a:p>
            <a:pPr algn="r" defTabSz="935965" eaLnBrk="1" hangingPunct="1">
              <a:spcBef>
                <a:spcPct val="0"/>
              </a:spcBef>
            </a:pPr>
            <a:fld id="{F594125B-D0DB-4695-B639-7B243765CF5B}" type="slidenum">
              <a:rPr lang="en-US" sz="1100" b="0" i="0">
                <a:latin typeface="Times New Roman" pitchFamily="18" charset="0"/>
              </a:rPr>
              <a:pPr algn="r" defTabSz="935965" eaLnBrk="1" hangingPunct="1">
                <a:spcBef>
                  <a:spcPct val="0"/>
                </a:spcBef>
              </a:pPr>
              <a:t>20</a:t>
            </a:fld>
            <a:endParaRPr lang="en-US" sz="1100" b="0" i="0" dirty="0">
              <a:latin typeface="Times New Roman" pitchFamily="18" charset="0"/>
            </a:endParaRPr>
          </a:p>
        </p:txBody>
      </p:sp>
      <p:sp>
        <p:nvSpPr>
          <p:cNvPr id="1336323" name="Rectangle 2"/>
          <p:cNvSpPr>
            <a:spLocks noGrp="1" noRot="1" noChangeAspect="1" noChangeArrowheads="1" noTextEdit="1"/>
          </p:cNvSpPr>
          <p:nvPr>
            <p:ph type="sldImg"/>
          </p:nvPr>
        </p:nvSpPr>
        <p:spPr>
          <a:xfrm>
            <a:off x="1257300" y="720725"/>
            <a:ext cx="4802188" cy="3600450"/>
          </a:xfrm>
          <a:ln/>
        </p:spPr>
      </p:sp>
      <p:sp>
        <p:nvSpPr>
          <p:cNvPr id="1336324" name="Rectangle 3"/>
          <p:cNvSpPr>
            <a:spLocks noGrp="1" noChangeArrowheads="1"/>
          </p:cNvSpPr>
          <p:nvPr>
            <p:ph type="body" idx="1"/>
          </p:nvPr>
        </p:nvSpPr>
        <p:spPr>
          <a:xfrm>
            <a:off x="731839" y="4560894"/>
            <a:ext cx="5851527" cy="4319587"/>
          </a:xfrm>
        </p:spPr>
        <p:txBody>
          <a:bodyPr lIns="94811" tIns="47407" rIns="94811" bIns="47407"/>
          <a:lstStyle/>
          <a:p>
            <a:endParaRPr lang="en-US" dirty="0"/>
          </a:p>
        </p:txBody>
      </p:sp>
    </p:spTree>
    <p:extLst>
      <p:ext uri="{BB962C8B-B14F-4D97-AF65-F5344CB8AC3E}">
        <p14:creationId xmlns:p14="http://schemas.microsoft.com/office/powerpoint/2010/main" val="145217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115009C-72D2-47CF-A449-2183F63E743B}" type="slidenum">
              <a:rPr lang="en-US"/>
              <a:pPr/>
              <a:t>2</a:t>
            </a:fld>
            <a:endParaRPr lang="en-US" dirty="0"/>
          </a:p>
        </p:txBody>
      </p:sp>
      <p:sp>
        <p:nvSpPr>
          <p:cNvPr id="1338370"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661CF7DA-407C-4805-AB4D-9668285C1525}" type="slidenum">
              <a:rPr lang="en-US" sz="1100" b="0" i="0">
                <a:latin typeface="Times New Roman" pitchFamily="18" charset="0"/>
              </a:rPr>
              <a:pPr algn="r" defTabSz="936081" eaLnBrk="1" hangingPunct="1">
                <a:spcBef>
                  <a:spcPct val="0"/>
                </a:spcBef>
              </a:pPr>
              <a:t>2</a:t>
            </a:fld>
            <a:endParaRPr lang="en-US" sz="1100" b="0" i="0" dirty="0">
              <a:latin typeface="Times New Roman" pitchFamily="18" charset="0"/>
            </a:endParaRPr>
          </a:p>
        </p:txBody>
      </p:sp>
      <p:sp>
        <p:nvSpPr>
          <p:cNvPr id="1338371" name="Rectangle 2"/>
          <p:cNvSpPr>
            <a:spLocks noGrp="1" noRot="1" noChangeAspect="1" noChangeArrowheads="1" noTextEdit="1"/>
          </p:cNvSpPr>
          <p:nvPr>
            <p:ph type="sldImg"/>
          </p:nvPr>
        </p:nvSpPr>
        <p:spPr>
          <a:xfrm>
            <a:off x="1257300" y="720725"/>
            <a:ext cx="4802188" cy="3600450"/>
          </a:xfrm>
          <a:ln/>
        </p:spPr>
      </p:sp>
      <p:sp>
        <p:nvSpPr>
          <p:cNvPr id="1338372"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2537634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9D47F49-1B98-4866-97AC-151C4E4138D9}" type="slidenum">
              <a:rPr lang="en-US"/>
              <a:pPr/>
              <a:t>21</a:t>
            </a:fld>
            <a:endParaRPr lang="en-US" dirty="0"/>
          </a:p>
        </p:txBody>
      </p:sp>
      <p:sp>
        <p:nvSpPr>
          <p:cNvPr id="1325058" name="Rectangle 7"/>
          <p:cNvSpPr txBox="1">
            <a:spLocks noGrp="1" noChangeArrowheads="1"/>
          </p:cNvSpPr>
          <p:nvPr/>
        </p:nvSpPr>
        <p:spPr bwMode="auto">
          <a:xfrm>
            <a:off x="4144966" y="9121781"/>
            <a:ext cx="3170237" cy="479425"/>
          </a:xfrm>
          <a:prstGeom prst="rect">
            <a:avLst/>
          </a:prstGeom>
          <a:noFill/>
          <a:ln w="9525">
            <a:noFill/>
            <a:miter lim="800000"/>
            <a:headEnd/>
            <a:tailEnd/>
          </a:ln>
        </p:spPr>
        <p:txBody>
          <a:bodyPr lIns="95130" tIns="47563" rIns="95130" bIns="47563" anchor="b"/>
          <a:lstStyle/>
          <a:p>
            <a:pPr algn="r" defTabSz="950096" eaLnBrk="1" hangingPunct="1">
              <a:spcBef>
                <a:spcPct val="0"/>
              </a:spcBef>
            </a:pPr>
            <a:fld id="{381C770B-0F18-46C7-80FA-E13E735CC399}" type="slidenum">
              <a:rPr lang="en-US" sz="1100" b="0" i="0">
                <a:latin typeface="Times New Roman" pitchFamily="18" charset="0"/>
              </a:rPr>
              <a:pPr algn="r" defTabSz="950096" eaLnBrk="1" hangingPunct="1">
                <a:spcBef>
                  <a:spcPct val="0"/>
                </a:spcBef>
              </a:pPr>
              <a:t>21</a:t>
            </a:fld>
            <a:endParaRPr lang="en-US" sz="1100" b="0" i="0" dirty="0">
              <a:latin typeface="Times New Roman" pitchFamily="18" charset="0"/>
            </a:endParaRPr>
          </a:p>
        </p:txBody>
      </p:sp>
      <p:sp>
        <p:nvSpPr>
          <p:cNvPr id="1325059" name="Rectangle 2"/>
          <p:cNvSpPr>
            <a:spLocks noGrp="1" noRot="1" noChangeAspect="1" noChangeArrowheads="1" noTextEdit="1"/>
          </p:cNvSpPr>
          <p:nvPr>
            <p:ph type="sldImg"/>
          </p:nvPr>
        </p:nvSpPr>
        <p:spPr>
          <a:xfrm>
            <a:off x="1257300" y="720725"/>
            <a:ext cx="4802188" cy="3600450"/>
          </a:xfrm>
          <a:ln/>
        </p:spPr>
      </p:sp>
      <p:sp>
        <p:nvSpPr>
          <p:cNvPr id="1325060" name="Rectangle 3"/>
          <p:cNvSpPr>
            <a:spLocks noGrp="1" noChangeArrowheads="1"/>
          </p:cNvSpPr>
          <p:nvPr>
            <p:ph type="body" idx="1"/>
          </p:nvPr>
        </p:nvSpPr>
        <p:spPr>
          <a:xfrm>
            <a:off x="976315" y="4560895"/>
            <a:ext cx="5362575" cy="4319587"/>
          </a:xfrm>
        </p:spPr>
        <p:txBody>
          <a:bodyPr lIns="95130" tIns="47563" rIns="95130" bIns="47563"/>
          <a:lstStyle/>
          <a:p>
            <a:endParaRPr lang="en-US" dirty="0"/>
          </a:p>
        </p:txBody>
      </p:sp>
    </p:spTree>
    <p:extLst>
      <p:ext uri="{BB962C8B-B14F-4D97-AF65-F5344CB8AC3E}">
        <p14:creationId xmlns:p14="http://schemas.microsoft.com/office/powerpoint/2010/main" val="2597707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9D47F49-1B98-4866-97AC-151C4E4138D9}" type="slidenum">
              <a:rPr lang="en-US"/>
              <a:pPr/>
              <a:t>22</a:t>
            </a:fld>
            <a:endParaRPr lang="en-US" dirty="0"/>
          </a:p>
        </p:txBody>
      </p:sp>
      <p:sp>
        <p:nvSpPr>
          <p:cNvPr id="1325058" name="Rectangle 7"/>
          <p:cNvSpPr txBox="1">
            <a:spLocks noGrp="1" noChangeArrowheads="1"/>
          </p:cNvSpPr>
          <p:nvPr/>
        </p:nvSpPr>
        <p:spPr bwMode="auto">
          <a:xfrm>
            <a:off x="4144966" y="9121781"/>
            <a:ext cx="3170237" cy="479425"/>
          </a:xfrm>
          <a:prstGeom prst="rect">
            <a:avLst/>
          </a:prstGeom>
          <a:noFill/>
          <a:ln w="9525">
            <a:noFill/>
            <a:miter lim="800000"/>
            <a:headEnd/>
            <a:tailEnd/>
          </a:ln>
        </p:spPr>
        <p:txBody>
          <a:bodyPr lIns="95130" tIns="47563" rIns="95130" bIns="47563" anchor="b"/>
          <a:lstStyle/>
          <a:p>
            <a:pPr algn="r" defTabSz="950096" eaLnBrk="1" hangingPunct="1">
              <a:spcBef>
                <a:spcPct val="0"/>
              </a:spcBef>
            </a:pPr>
            <a:fld id="{381C770B-0F18-46C7-80FA-E13E735CC399}" type="slidenum">
              <a:rPr lang="en-US" sz="1100" b="0" i="0">
                <a:latin typeface="Times New Roman" pitchFamily="18" charset="0"/>
              </a:rPr>
              <a:pPr algn="r" defTabSz="950096" eaLnBrk="1" hangingPunct="1">
                <a:spcBef>
                  <a:spcPct val="0"/>
                </a:spcBef>
              </a:pPr>
              <a:t>22</a:t>
            </a:fld>
            <a:endParaRPr lang="en-US" sz="1100" b="0" i="0" dirty="0">
              <a:latin typeface="Times New Roman" pitchFamily="18" charset="0"/>
            </a:endParaRPr>
          </a:p>
        </p:txBody>
      </p:sp>
      <p:sp>
        <p:nvSpPr>
          <p:cNvPr id="1325059" name="Rectangle 2"/>
          <p:cNvSpPr>
            <a:spLocks noGrp="1" noRot="1" noChangeAspect="1" noChangeArrowheads="1" noTextEdit="1"/>
          </p:cNvSpPr>
          <p:nvPr>
            <p:ph type="sldImg"/>
          </p:nvPr>
        </p:nvSpPr>
        <p:spPr>
          <a:xfrm>
            <a:off x="1257300" y="720725"/>
            <a:ext cx="4802188" cy="3600450"/>
          </a:xfrm>
          <a:ln/>
        </p:spPr>
      </p:sp>
      <p:sp>
        <p:nvSpPr>
          <p:cNvPr id="1325060" name="Rectangle 3"/>
          <p:cNvSpPr>
            <a:spLocks noGrp="1" noChangeArrowheads="1"/>
          </p:cNvSpPr>
          <p:nvPr>
            <p:ph type="body" idx="1"/>
          </p:nvPr>
        </p:nvSpPr>
        <p:spPr>
          <a:xfrm>
            <a:off x="976315" y="4560895"/>
            <a:ext cx="5362575" cy="4319587"/>
          </a:xfrm>
        </p:spPr>
        <p:txBody>
          <a:bodyPr lIns="95130" tIns="47563" rIns="95130" bIns="47563"/>
          <a:lstStyle/>
          <a:p>
            <a:endParaRPr lang="en-US" dirty="0"/>
          </a:p>
        </p:txBody>
      </p:sp>
    </p:spTree>
    <p:extLst>
      <p:ext uri="{BB962C8B-B14F-4D97-AF65-F5344CB8AC3E}">
        <p14:creationId xmlns:p14="http://schemas.microsoft.com/office/powerpoint/2010/main" val="4255831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9D47F49-1B98-4866-97AC-151C4E4138D9}" type="slidenum">
              <a:rPr lang="en-US"/>
              <a:pPr/>
              <a:t>23</a:t>
            </a:fld>
            <a:endParaRPr lang="en-US" dirty="0"/>
          </a:p>
        </p:txBody>
      </p:sp>
      <p:sp>
        <p:nvSpPr>
          <p:cNvPr id="1325058" name="Rectangle 7"/>
          <p:cNvSpPr txBox="1">
            <a:spLocks noGrp="1" noChangeArrowheads="1"/>
          </p:cNvSpPr>
          <p:nvPr/>
        </p:nvSpPr>
        <p:spPr bwMode="auto">
          <a:xfrm>
            <a:off x="4144966" y="9121781"/>
            <a:ext cx="3170237" cy="479425"/>
          </a:xfrm>
          <a:prstGeom prst="rect">
            <a:avLst/>
          </a:prstGeom>
          <a:noFill/>
          <a:ln w="9525">
            <a:noFill/>
            <a:miter lim="800000"/>
            <a:headEnd/>
            <a:tailEnd/>
          </a:ln>
        </p:spPr>
        <p:txBody>
          <a:bodyPr lIns="95130" tIns="47563" rIns="95130" bIns="47563" anchor="b"/>
          <a:lstStyle/>
          <a:p>
            <a:pPr algn="r" defTabSz="950096" eaLnBrk="1" hangingPunct="1">
              <a:spcBef>
                <a:spcPct val="0"/>
              </a:spcBef>
            </a:pPr>
            <a:fld id="{381C770B-0F18-46C7-80FA-E13E735CC399}" type="slidenum">
              <a:rPr lang="en-US" sz="1100" b="0" i="0">
                <a:latin typeface="Times New Roman" pitchFamily="18" charset="0"/>
              </a:rPr>
              <a:pPr algn="r" defTabSz="950096" eaLnBrk="1" hangingPunct="1">
                <a:spcBef>
                  <a:spcPct val="0"/>
                </a:spcBef>
              </a:pPr>
              <a:t>23</a:t>
            </a:fld>
            <a:endParaRPr lang="en-US" sz="1100" b="0" i="0" dirty="0">
              <a:latin typeface="Times New Roman" pitchFamily="18" charset="0"/>
            </a:endParaRPr>
          </a:p>
        </p:txBody>
      </p:sp>
      <p:sp>
        <p:nvSpPr>
          <p:cNvPr id="1325059" name="Rectangle 2"/>
          <p:cNvSpPr>
            <a:spLocks noGrp="1" noRot="1" noChangeAspect="1" noChangeArrowheads="1" noTextEdit="1"/>
          </p:cNvSpPr>
          <p:nvPr>
            <p:ph type="sldImg"/>
          </p:nvPr>
        </p:nvSpPr>
        <p:spPr>
          <a:xfrm>
            <a:off x="1257300" y="720725"/>
            <a:ext cx="4802188" cy="3600450"/>
          </a:xfrm>
          <a:ln/>
        </p:spPr>
      </p:sp>
      <p:sp>
        <p:nvSpPr>
          <p:cNvPr id="1325060" name="Rectangle 3"/>
          <p:cNvSpPr>
            <a:spLocks noGrp="1" noChangeArrowheads="1"/>
          </p:cNvSpPr>
          <p:nvPr>
            <p:ph type="body" idx="1"/>
          </p:nvPr>
        </p:nvSpPr>
        <p:spPr>
          <a:xfrm>
            <a:off x="976315" y="4560895"/>
            <a:ext cx="5362575" cy="4319587"/>
          </a:xfrm>
        </p:spPr>
        <p:txBody>
          <a:bodyPr lIns="95130" tIns="47563" rIns="95130" bIns="47563"/>
          <a:lstStyle/>
          <a:p>
            <a:endParaRPr lang="en-US" dirty="0"/>
          </a:p>
        </p:txBody>
      </p:sp>
    </p:spTree>
    <p:extLst>
      <p:ext uri="{BB962C8B-B14F-4D97-AF65-F5344CB8AC3E}">
        <p14:creationId xmlns:p14="http://schemas.microsoft.com/office/powerpoint/2010/main" val="1457864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B4CD332-DF58-4F0A-B085-5ADE5A61A21D}" type="slidenum">
              <a:rPr lang="en-US"/>
              <a:pPr/>
              <a:t>24</a:t>
            </a:fld>
            <a:endParaRPr lang="en-US" dirty="0"/>
          </a:p>
        </p:txBody>
      </p:sp>
      <p:sp>
        <p:nvSpPr>
          <p:cNvPr id="1336322" name="Rectangle 7"/>
          <p:cNvSpPr txBox="1">
            <a:spLocks noGrp="1" noChangeArrowheads="1"/>
          </p:cNvSpPr>
          <p:nvPr/>
        </p:nvSpPr>
        <p:spPr bwMode="auto">
          <a:xfrm>
            <a:off x="4144966" y="9364665"/>
            <a:ext cx="3170237" cy="236537"/>
          </a:xfrm>
          <a:prstGeom prst="rect">
            <a:avLst/>
          </a:prstGeom>
          <a:noFill/>
          <a:ln w="9525">
            <a:noFill/>
            <a:miter lim="800000"/>
            <a:headEnd/>
            <a:tailEnd/>
          </a:ln>
        </p:spPr>
        <p:txBody>
          <a:bodyPr lIns="93515" tIns="46756" rIns="93515" bIns="46756" anchor="b"/>
          <a:lstStyle/>
          <a:p>
            <a:pPr algn="r" defTabSz="935965" eaLnBrk="1" hangingPunct="1">
              <a:spcBef>
                <a:spcPct val="0"/>
              </a:spcBef>
            </a:pPr>
            <a:fld id="{F594125B-D0DB-4695-B639-7B243765CF5B}" type="slidenum">
              <a:rPr lang="en-US" sz="1100" b="0" i="0">
                <a:latin typeface="Times New Roman" pitchFamily="18" charset="0"/>
              </a:rPr>
              <a:pPr algn="r" defTabSz="935965" eaLnBrk="1" hangingPunct="1">
                <a:spcBef>
                  <a:spcPct val="0"/>
                </a:spcBef>
              </a:pPr>
              <a:t>24</a:t>
            </a:fld>
            <a:endParaRPr lang="en-US" sz="1100" b="0" i="0" dirty="0">
              <a:latin typeface="Times New Roman" pitchFamily="18" charset="0"/>
            </a:endParaRPr>
          </a:p>
        </p:txBody>
      </p:sp>
      <p:sp>
        <p:nvSpPr>
          <p:cNvPr id="1336323" name="Rectangle 2"/>
          <p:cNvSpPr>
            <a:spLocks noGrp="1" noRot="1" noChangeAspect="1" noChangeArrowheads="1" noTextEdit="1"/>
          </p:cNvSpPr>
          <p:nvPr>
            <p:ph type="sldImg"/>
          </p:nvPr>
        </p:nvSpPr>
        <p:spPr>
          <a:xfrm>
            <a:off x="1257300" y="720725"/>
            <a:ext cx="4802188" cy="3600450"/>
          </a:xfrm>
          <a:ln/>
        </p:spPr>
      </p:sp>
      <p:sp>
        <p:nvSpPr>
          <p:cNvPr id="1336324" name="Rectangle 3"/>
          <p:cNvSpPr>
            <a:spLocks noGrp="1" noChangeArrowheads="1"/>
          </p:cNvSpPr>
          <p:nvPr>
            <p:ph type="body" idx="1"/>
          </p:nvPr>
        </p:nvSpPr>
        <p:spPr>
          <a:xfrm>
            <a:off x="731839" y="4560894"/>
            <a:ext cx="5851527" cy="4319587"/>
          </a:xfrm>
        </p:spPr>
        <p:txBody>
          <a:bodyPr lIns="94811" tIns="47407" rIns="94811" bIns="47407"/>
          <a:lstStyle/>
          <a:p>
            <a:endParaRPr lang="en-US" dirty="0"/>
          </a:p>
        </p:txBody>
      </p:sp>
    </p:spTree>
    <p:extLst>
      <p:ext uri="{BB962C8B-B14F-4D97-AF65-F5344CB8AC3E}">
        <p14:creationId xmlns:p14="http://schemas.microsoft.com/office/powerpoint/2010/main" val="1081530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B4CD332-DF58-4F0A-B085-5ADE5A61A21D}" type="slidenum">
              <a:rPr lang="en-US"/>
              <a:pPr/>
              <a:t>25</a:t>
            </a:fld>
            <a:endParaRPr lang="en-US" dirty="0"/>
          </a:p>
        </p:txBody>
      </p:sp>
      <p:sp>
        <p:nvSpPr>
          <p:cNvPr id="1336322" name="Rectangle 7"/>
          <p:cNvSpPr txBox="1">
            <a:spLocks noGrp="1" noChangeArrowheads="1"/>
          </p:cNvSpPr>
          <p:nvPr/>
        </p:nvSpPr>
        <p:spPr bwMode="auto">
          <a:xfrm>
            <a:off x="4144966" y="9364665"/>
            <a:ext cx="3170237" cy="236537"/>
          </a:xfrm>
          <a:prstGeom prst="rect">
            <a:avLst/>
          </a:prstGeom>
          <a:noFill/>
          <a:ln w="9525">
            <a:noFill/>
            <a:miter lim="800000"/>
            <a:headEnd/>
            <a:tailEnd/>
          </a:ln>
        </p:spPr>
        <p:txBody>
          <a:bodyPr lIns="93515" tIns="46756" rIns="93515" bIns="46756" anchor="b"/>
          <a:lstStyle/>
          <a:p>
            <a:pPr algn="r" defTabSz="935965" eaLnBrk="1" hangingPunct="1">
              <a:spcBef>
                <a:spcPct val="0"/>
              </a:spcBef>
            </a:pPr>
            <a:fld id="{F594125B-D0DB-4695-B639-7B243765CF5B}" type="slidenum">
              <a:rPr lang="en-US" sz="1100" b="0" i="0">
                <a:latin typeface="Times New Roman" pitchFamily="18" charset="0"/>
              </a:rPr>
              <a:pPr algn="r" defTabSz="935965" eaLnBrk="1" hangingPunct="1">
                <a:spcBef>
                  <a:spcPct val="0"/>
                </a:spcBef>
              </a:pPr>
              <a:t>25</a:t>
            </a:fld>
            <a:endParaRPr lang="en-US" sz="1100" b="0" i="0" dirty="0">
              <a:latin typeface="Times New Roman" pitchFamily="18" charset="0"/>
            </a:endParaRPr>
          </a:p>
        </p:txBody>
      </p:sp>
      <p:sp>
        <p:nvSpPr>
          <p:cNvPr id="1336323" name="Rectangle 2"/>
          <p:cNvSpPr>
            <a:spLocks noGrp="1" noRot="1" noChangeAspect="1" noChangeArrowheads="1" noTextEdit="1"/>
          </p:cNvSpPr>
          <p:nvPr>
            <p:ph type="sldImg"/>
          </p:nvPr>
        </p:nvSpPr>
        <p:spPr>
          <a:xfrm>
            <a:off x="1257300" y="720725"/>
            <a:ext cx="4802188" cy="3600450"/>
          </a:xfrm>
          <a:ln/>
        </p:spPr>
      </p:sp>
      <p:sp>
        <p:nvSpPr>
          <p:cNvPr id="1336324" name="Rectangle 3"/>
          <p:cNvSpPr>
            <a:spLocks noGrp="1" noChangeArrowheads="1"/>
          </p:cNvSpPr>
          <p:nvPr>
            <p:ph type="body" idx="1"/>
          </p:nvPr>
        </p:nvSpPr>
        <p:spPr>
          <a:xfrm>
            <a:off x="731839" y="4560894"/>
            <a:ext cx="5851527" cy="4319587"/>
          </a:xfrm>
        </p:spPr>
        <p:txBody>
          <a:bodyPr lIns="94811" tIns="47407" rIns="94811" bIns="47407"/>
          <a:lstStyle/>
          <a:p>
            <a:endParaRPr lang="en-US" dirty="0"/>
          </a:p>
        </p:txBody>
      </p:sp>
    </p:spTree>
    <p:extLst>
      <p:ext uri="{BB962C8B-B14F-4D97-AF65-F5344CB8AC3E}">
        <p14:creationId xmlns:p14="http://schemas.microsoft.com/office/powerpoint/2010/main" val="3200882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F963F4F-46B0-405F-A75C-306316F9C9EB}" type="slidenum">
              <a:rPr lang="en-US"/>
              <a:pPr/>
              <a:t>26</a:t>
            </a:fld>
            <a:endParaRPr lang="en-US" dirty="0"/>
          </a:p>
        </p:txBody>
      </p:sp>
      <p:sp>
        <p:nvSpPr>
          <p:cNvPr id="1340418" name="Rectangle 7"/>
          <p:cNvSpPr txBox="1">
            <a:spLocks noGrp="1" noChangeArrowheads="1"/>
          </p:cNvSpPr>
          <p:nvPr/>
        </p:nvSpPr>
        <p:spPr bwMode="auto">
          <a:xfrm>
            <a:off x="4513235" y="9988809"/>
            <a:ext cx="3451902" cy="252302"/>
          </a:xfrm>
          <a:prstGeom prst="rect">
            <a:avLst/>
          </a:prstGeom>
          <a:noFill/>
          <a:ln w="9525">
            <a:noFill/>
            <a:miter lim="800000"/>
            <a:headEnd/>
            <a:tailEnd/>
          </a:ln>
        </p:spPr>
        <p:txBody>
          <a:bodyPr lIns="100621" tIns="50309" rIns="100621" bIns="50309" anchor="b"/>
          <a:lstStyle/>
          <a:p>
            <a:pPr algn="r" defTabSz="1007090">
              <a:spcBef>
                <a:spcPct val="0"/>
              </a:spcBef>
            </a:pPr>
            <a:fld id="{F3BD2337-3AAB-406E-83F9-332DB5F4F308}" type="slidenum">
              <a:rPr lang="en-US" sz="1100">
                <a:latin typeface="Times New Roman" pitchFamily="18" charset="0"/>
              </a:rPr>
              <a:pPr algn="r" defTabSz="1007090">
                <a:spcBef>
                  <a:spcPct val="0"/>
                </a:spcBef>
              </a:pPr>
              <a:t>26</a:t>
            </a:fld>
            <a:endParaRPr lang="en-US" sz="1100" dirty="0">
              <a:latin typeface="Times New Roman" pitchFamily="18" charset="0"/>
            </a:endParaRPr>
          </a:p>
        </p:txBody>
      </p:sp>
      <p:sp>
        <p:nvSpPr>
          <p:cNvPr id="1340419" name="Rectangle 2"/>
          <p:cNvSpPr>
            <a:spLocks noGrp="1" noRot="1" noChangeAspect="1" noChangeArrowheads="1" noTextEdit="1"/>
          </p:cNvSpPr>
          <p:nvPr>
            <p:ph type="sldImg"/>
          </p:nvPr>
        </p:nvSpPr>
        <p:spPr>
          <a:xfrm>
            <a:off x="1422400" y="768350"/>
            <a:ext cx="5121275" cy="3840163"/>
          </a:xfrm>
          <a:ln/>
        </p:spPr>
      </p:sp>
      <p:sp>
        <p:nvSpPr>
          <p:cNvPr id="1340420" name="Rectangle 3"/>
          <p:cNvSpPr>
            <a:spLocks noGrp="1" noChangeArrowheads="1"/>
          </p:cNvSpPr>
          <p:nvPr>
            <p:ph type="body" idx="1"/>
          </p:nvPr>
        </p:nvSpPr>
        <p:spPr>
          <a:xfrm>
            <a:off x="796862" y="4864873"/>
            <a:ext cx="6371417" cy="4607482"/>
          </a:xfrm>
        </p:spPr>
        <p:txBody>
          <a:bodyPr lIns="102015" tIns="51009" rIns="102015" bIns="51009"/>
          <a:lstStyle/>
          <a:p>
            <a:endParaRPr lang="en-US" dirty="0"/>
          </a:p>
        </p:txBody>
      </p:sp>
    </p:spTree>
    <p:extLst>
      <p:ext uri="{BB962C8B-B14F-4D97-AF65-F5344CB8AC3E}">
        <p14:creationId xmlns:p14="http://schemas.microsoft.com/office/powerpoint/2010/main" val="370333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709B8F-4F77-4268-AAB5-B850B710AF2F}" type="slidenum">
              <a:rPr lang="en-US" smtClean="0"/>
              <a:pPr/>
              <a:t>27</a:t>
            </a:fld>
            <a:endParaRPr lang="en-US" dirty="0"/>
          </a:p>
        </p:txBody>
      </p:sp>
    </p:spTree>
    <p:extLst>
      <p:ext uri="{BB962C8B-B14F-4D97-AF65-F5344CB8AC3E}">
        <p14:creationId xmlns:p14="http://schemas.microsoft.com/office/powerpoint/2010/main" val="4236650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709B8F-4F77-4268-AAB5-B850B710AF2F}" type="slidenum">
              <a:rPr lang="en-US" smtClean="0"/>
              <a:pPr/>
              <a:t>28</a:t>
            </a:fld>
            <a:endParaRPr lang="en-US" dirty="0"/>
          </a:p>
        </p:txBody>
      </p:sp>
    </p:spTree>
    <p:extLst>
      <p:ext uri="{BB962C8B-B14F-4D97-AF65-F5344CB8AC3E}">
        <p14:creationId xmlns:p14="http://schemas.microsoft.com/office/powerpoint/2010/main" val="3086569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094300-1CBB-4F23-ADA1-010F0A3D91FA}" type="slidenum">
              <a:rPr lang="en-US"/>
              <a:pPr/>
              <a:t>29</a:t>
            </a:fld>
            <a:endParaRPr lang="en-US" dirty="0"/>
          </a:p>
        </p:txBody>
      </p:sp>
      <p:sp>
        <p:nvSpPr>
          <p:cNvPr id="1334274"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2D6A8FB2-1207-476A-BD04-B81468ED0CFF}" type="slidenum">
              <a:rPr lang="en-US" sz="1100" b="0" i="0">
                <a:latin typeface="Times New Roman" pitchFamily="18" charset="0"/>
              </a:rPr>
              <a:pPr algn="r" defTabSz="936081" eaLnBrk="1" hangingPunct="1">
                <a:spcBef>
                  <a:spcPct val="0"/>
                </a:spcBef>
              </a:pPr>
              <a:t>29</a:t>
            </a:fld>
            <a:endParaRPr lang="en-US" sz="1100" b="0" i="0" dirty="0">
              <a:latin typeface="Times New Roman" pitchFamily="18" charset="0"/>
            </a:endParaRPr>
          </a:p>
        </p:txBody>
      </p:sp>
      <p:sp>
        <p:nvSpPr>
          <p:cNvPr id="1334275" name="Rectangle 2"/>
          <p:cNvSpPr>
            <a:spLocks noGrp="1" noRot="1" noChangeAspect="1" noChangeArrowheads="1" noTextEdit="1"/>
          </p:cNvSpPr>
          <p:nvPr>
            <p:ph type="sldImg"/>
          </p:nvPr>
        </p:nvSpPr>
        <p:spPr>
          <a:xfrm>
            <a:off x="1257300" y="720725"/>
            <a:ext cx="4802188" cy="3600450"/>
          </a:xfrm>
          <a:ln/>
        </p:spPr>
      </p:sp>
      <p:sp>
        <p:nvSpPr>
          <p:cNvPr id="1334276"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3792942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511252B-6342-47E3-A5A2-3A8946802704}" type="slidenum">
              <a:rPr lang="en-US"/>
              <a:pPr/>
              <a:t>30</a:t>
            </a:fld>
            <a:endParaRPr lang="en-US" dirty="0"/>
          </a:p>
        </p:txBody>
      </p:sp>
      <p:sp>
        <p:nvSpPr>
          <p:cNvPr id="32771" name="Rectangle 2"/>
          <p:cNvSpPr>
            <a:spLocks noGrp="1" noRot="1" noChangeAspect="1" noChangeArrowheads="1" noTextEdit="1"/>
          </p:cNvSpPr>
          <p:nvPr>
            <p:ph type="sldImg"/>
          </p:nvPr>
        </p:nvSpPr>
        <p:spPr>
          <a:xfrm>
            <a:off x="1338263" y="744538"/>
            <a:ext cx="4957762" cy="3717925"/>
          </a:xfrm>
          <a:ln/>
        </p:spPr>
      </p:sp>
      <p:sp>
        <p:nvSpPr>
          <p:cNvPr id="32772" name="Rectangle 3"/>
          <p:cNvSpPr>
            <a:spLocks noGrp="1" noChangeArrowheads="1"/>
          </p:cNvSpPr>
          <p:nvPr>
            <p:ph type="body" idx="1"/>
          </p:nvPr>
        </p:nvSpPr>
        <p:spPr>
          <a:xfrm>
            <a:off x="763659" y="4710431"/>
            <a:ext cx="6105941" cy="4461213"/>
          </a:xfrm>
          <a:noFill/>
          <a:ln/>
        </p:spPr>
        <p:txBody>
          <a:bodyPr lIns="98374" tIns="49187" rIns="98374" bIns="49187"/>
          <a:lstStyle/>
          <a:p>
            <a:pPr eaLnBrk="1" hangingPunct="1"/>
            <a:endParaRPr lang="en-US" dirty="0" smtClean="0"/>
          </a:p>
        </p:txBody>
      </p:sp>
    </p:spTree>
    <p:extLst>
      <p:ext uri="{BB962C8B-B14F-4D97-AF65-F5344CB8AC3E}">
        <p14:creationId xmlns:p14="http://schemas.microsoft.com/office/powerpoint/2010/main" val="261474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115009C-72D2-47CF-A449-2183F63E743B}" type="slidenum">
              <a:rPr lang="en-US"/>
              <a:pPr/>
              <a:t>3</a:t>
            </a:fld>
            <a:endParaRPr lang="en-US" dirty="0"/>
          </a:p>
        </p:txBody>
      </p:sp>
      <p:sp>
        <p:nvSpPr>
          <p:cNvPr id="1338370"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661CF7DA-407C-4805-AB4D-9668285C1525}" type="slidenum">
              <a:rPr lang="en-US" sz="1100" b="0" i="0">
                <a:latin typeface="Times New Roman" pitchFamily="18" charset="0"/>
              </a:rPr>
              <a:pPr algn="r" defTabSz="936081" eaLnBrk="1" hangingPunct="1">
                <a:spcBef>
                  <a:spcPct val="0"/>
                </a:spcBef>
              </a:pPr>
              <a:t>3</a:t>
            </a:fld>
            <a:endParaRPr lang="en-US" sz="1100" b="0" i="0" dirty="0">
              <a:latin typeface="Times New Roman" pitchFamily="18" charset="0"/>
            </a:endParaRPr>
          </a:p>
        </p:txBody>
      </p:sp>
      <p:sp>
        <p:nvSpPr>
          <p:cNvPr id="1338371" name="Rectangle 2"/>
          <p:cNvSpPr>
            <a:spLocks noGrp="1" noRot="1" noChangeAspect="1" noChangeArrowheads="1" noTextEdit="1"/>
          </p:cNvSpPr>
          <p:nvPr>
            <p:ph type="sldImg"/>
          </p:nvPr>
        </p:nvSpPr>
        <p:spPr>
          <a:xfrm>
            <a:off x="1257300" y="720725"/>
            <a:ext cx="4802188" cy="3600450"/>
          </a:xfrm>
          <a:ln/>
        </p:spPr>
      </p:sp>
      <p:sp>
        <p:nvSpPr>
          <p:cNvPr id="1338372"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1661422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4BEBC76-F73F-4956-8CC6-FA794F733953}" type="slidenum">
              <a:rPr lang="en-US"/>
              <a:pPr/>
              <a:t>31</a:t>
            </a:fld>
            <a:endParaRPr lang="en-US" dirty="0"/>
          </a:p>
        </p:txBody>
      </p:sp>
      <p:sp>
        <p:nvSpPr>
          <p:cNvPr id="1259522" name="Rectangle 2"/>
          <p:cNvSpPr>
            <a:spLocks noGrp="1" noRot="1" noChangeAspect="1" noChangeArrowheads="1" noTextEdit="1"/>
          </p:cNvSpPr>
          <p:nvPr>
            <p:ph type="sldImg"/>
          </p:nvPr>
        </p:nvSpPr>
        <p:spPr>
          <a:ln/>
        </p:spPr>
      </p:sp>
      <p:sp>
        <p:nvSpPr>
          <p:cNvPr id="1259523" name="Rectangle 3"/>
          <p:cNvSpPr>
            <a:spLocks noGrp="1" noChangeArrowheads="1"/>
          </p:cNvSpPr>
          <p:nvPr>
            <p:ph type="body" idx="1"/>
          </p:nvPr>
        </p:nvSpPr>
        <p:spPr/>
        <p:txBody>
          <a:bodyPr/>
          <a:lstStyle/>
          <a:p>
            <a:endParaRPr lang="en-US" sz="1000" dirty="0"/>
          </a:p>
        </p:txBody>
      </p:sp>
    </p:spTree>
    <p:extLst>
      <p:ext uri="{BB962C8B-B14F-4D97-AF65-F5344CB8AC3E}">
        <p14:creationId xmlns:p14="http://schemas.microsoft.com/office/powerpoint/2010/main" val="3692930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00BEDB2-E450-444F-95FE-7F4F14509D99}" type="slidenum">
              <a:rPr lang="en-US"/>
              <a:pPr/>
              <a:t>32</a:t>
            </a:fld>
            <a:endParaRPr lang="en-US" dirty="0"/>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0420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094300-1CBB-4F23-ADA1-010F0A3D91FA}" type="slidenum">
              <a:rPr lang="en-US"/>
              <a:pPr/>
              <a:t>4</a:t>
            </a:fld>
            <a:endParaRPr lang="en-US" dirty="0"/>
          </a:p>
        </p:txBody>
      </p:sp>
      <p:sp>
        <p:nvSpPr>
          <p:cNvPr id="1334274"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2D6A8FB2-1207-476A-BD04-B81468ED0CFF}" type="slidenum">
              <a:rPr lang="en-US" sz="1100" b="0" i="0">
                <a:latin typeface="Times New Roman" pitchFamily="18" charset="0"/>
              </a:rPr>
              <a:pPr algn="r" defTabSz="936081" eaLnBrk="1" hangingPunct="1">
                <a:spcBef>
                  <a:spcPct val="0"/>
                </a:spcBef>
              </a:pPr>
              <a:t>4</a:t>
            </a:fld>
            <a:endParaRPr lang="en-US" sz="1100" b="0" i="0" dirty="0">
              <a:latin typeface="Times New Roman" pitchFamily="18" charset="0"/>
            </a:endParaRPr>
          </a:p>
        </p:txBody>
      </p:sp>
      <p:sp>
        <p:nvSpPr>
          <p:cNvPr id="1334275" name="Rectangle 2"/>
          <p:cNvSpPr>
            <a:spLocks noGrp="1" noRot="1" noChangeAspect="1" noChangeArrowheads="1" noTextEdit="1"/>
          </p:cNvSpPr>
          <p:nvPr>
            <p:ph type="sldImg"/>
          </p:nvPr>
        </p:nvSpPr>
        <p:spPr>
          <a:xfrm>
            <a:off x="1257300" y="720725"/>
            <a:ext cx="4802188" cy="3600450"/>
          </a:xfrm>
          <a:ln/>
        </p:spPr>
      </p:sp>
      <p:sp>
        <p:nvSpPr>
          <p:cNvPr id="1334276"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25254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094300-1CBB-4F23-ADA1-010F0A3D91FA}" type="slidenum">
              <a:rPr lang="en-US"/>
              <a:pPr/>
              <a:t>5</a:t>
            </a:fld>
            <a:endParaRPr lang="en-US" dirty="0"/>
          </a:p>
        </p:txBody>
      </p:sp>
      <p:sp>
        <p:nvSpPr>
          <p:cNvPr id="1334274"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2D6A8FB2-1207-476A-BD04-B81468ED0CFF}" type="slidenum">
              <a:rPr lang="en-US" sz="1100" b="0" i="0">
                <a:latin typeface="Times New Roman" pitchFamily="18" charset="0"/>
              </a:rPr>
              <a:pPr algn="r" defTabSz="936081" eaLnBrk="1" hangingPunct="1">
                <a:spcBef>
                  <a:spcPct val="0"/>
                </a:spcBef>
              </a:pPr>
              <a:t>5</a:t>
            </a:fld>
            <a:endParaRPr lang="en-US" sz="1100" b="0" i="0" dirty="0">
              <a:latin typeface="Times New Roman" pitchFamily="18" charset="0"/>
            </a:endParaRPr>
          </a:p>
        </p:txBody>
      </p:sp>
      <p:sp>
        <p:nvSpPr>
          <p:cNvPr id="1334275" name="Rectangle 2"/>
          <p:cNvSpPr>
            <a:spLocks noGrp="1" noRot="1" noChangeAspect="1" noChangeArrowheads="1" noTextEdit="1"/>
          </p:cNvSpPr>
          <p:nvPr>
            <p:ph type="sldImg"/>
          </p:nvPr>
        </p:nvSpPr>
        <p:spPr>
          <a:xfrm>
            <a:off x="1257300" y="720725"/>
            <a:ext cx="4802188" cy="3600450"/>
          </a:xfrm>
          <a:ln/>
        </p:spPr>
      </p:sp>
      <p:sp>
        <p:nvSpPr>
          <p:cNvPr id="1334276"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134848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094300-1CBB-4F23-ADA1-010F0A3D91FA}" type="slidenum">
              <a:rPr lang="en-US"/>
              <a:pPr/>
              <a:t>6</a:t>
            </a:fld>
            <a:endParaRPr lang="en-US" dirty="0"/>
          </a:p>
        </p:txBody>
      </p:sp>
      <p:sp>
        <p:nvSpPr>
          <p:cNvPr id="1334274"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2D6A8FB2-1207-476A-BD04-B81468ED0CFF}" type="slidenum">
              <a:rPr lang="en-US" sz="1100" b="0" i="0">
                <a:latin typeface="Times New Roman" pitchFamily="18" charset="0"/>
              </a:rPr>
              <a:pPr algn="r" defTabSz="936081" eaLnBrk="1" hangingPunct="1">
                <a:spcBef>
                  <a:spcPct val="0"/>
                </a:spcBef>
              </a:pPr>
              <a:t>6</a:t>
            </a:fld>
            <a:endParaRPr lang="en-US" sz="1100" b="0" i="0" dirty="0">
              <a:latin typeface="Times New Roman" pitchFamily="18" charset="0"/>
            </a:endParaRPr>
          </a:p>
        </p:txBody>
      </p:sp>
      <p:sp>
        <p:nvSpPr>
          <p:cNvPr id="1334275" name="Rectangle 2"/>
          <p:cNvSpPr>
            <a:spLocks noGrp="1" noRot="1" noChangeAspect="1" noChangeArrowheads="1" noTextEdit="1"/>
          </p:cNvSpPr>
          <p:nvPr>
            <p:ph type="sldImg"/>
          </p:nvPr>
        </p:nvSpPr>
        <p:spPr>
          <a:xfrm>
            <a:off x="1257300" y="720725"/>
            <a:ext cx="4802188" cy="3600450"/>
          </a:xfrm>
          <a:ln/>
        </p:spPr>
      </p:sp>
      <p:sp>
        <p:nvSpPr>
          <p:cNvPr id="1334276"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168427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094300-1CBB-4F23-ADA1-010F0A3D91FA}" type="slidenum">
              <a:rPr lang="en-US"/>
              <a:pPr/>
              <a:t>8</a:t>
            </a:fld>
            <a:endParaRPr lang="en-US" dirty="0"/>
          </a:p>
        </p:txBody>
      </p:sp>
      <p:sp>
        <p:nvSpPr>
          <p:cNvPr id="1334274"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2D6A8FB2-1207-476A-BD04-B81468ED0CFF}" type="slidenum">
              <a:rPr lang="en-US" sz="1100" b="0" i="0">
                <a:latin typeface="Times New Roman" pitchFamily="18" charset="0"/>
              </a:rPr>
              <a:pPr algn="r" defTabSz="936081" eaLnBrk="1" hangingPunct="1">
                <a:spcBef>
                  <a:spcPct val="0"/>
                </a:spcBef>
              </a:pPr>
              <a:t>8</a:t>
            </a:fld>
            <a:endParaRPr lang="en-US" sz="1100" b="0" i="0" dirty="0">
              <a:latin typeface="Times New Roman" pitchFamily="18" charset="0"/>
            </a:endParaRPr>
          </a:p>
        </p:txBody>
      </p:sp>
      <p:sp>
        <p:nvSpPr>
          <p:cNvPr id="1334275" name="Rectangle 2"/>
          <p:cNvSpPr>
            <a:spLocks noGrp="1" noRot="1" noChangeAspect="1" noChangeArrowheads="1" noTextEdit="1"/>
          </p:cNvSpPr>
          <p:nvPr>
            <p:ph type="sldImg"/>
          </p:nvPr>
        </p:nvSpPr>
        <p:spPr>
          <a:xfrm>
            <a:off x="1257300" y="720725"/>
            <a:ext cx="4802188" cy="3600450"/>
          </a:xfrm>
          <a:ln/>
        </p:spPr>
      </p:sp>
      <p:sp>
        <p:nvSpPr>
          <p:cNvPr id="1334276"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7805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094300-1CBB-4F23-ADA1-010F0A3D91FA}" type="slidenum">
              <a:rPr lang="en-US"/>
              <a:pPr/>
              <a:t>9</a:t>
            </a:fld>
            <a:endParaRPr lang="en-US" dirty="0"/>
          </a:p>
        </p:txBody>
      </p:sp>
      <p:sp>
        <p:nvSpPr>
          <p:cNvPr id="1334274"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2D6A8FB2-1207-476A-BD04-B81468ED0CFF}" type="slidenum">
              <a:rPr lang="en-US" sz="1100" b="0" i="0">
                <a:latin typeface="Times New Roman" pitchFamily="18" charset="0"/>
              </a:rPr>
              <a:pPr algn="r" defTabSz="936081" eaLnBrk="1" hangingPunct="1">
                <a:spcBef>
                  <a:spcPct val="0"/>
                </a:spcBef>
              </a:pPr>
              <a:t>9</a:t>
            </a:fld>
            <a:endParaRPr lang="en-US" sz="1100" b="0" i="0" dirty="0">
              <a:latin typeface="Times New Roman" pitchFamily="18" charset="0"/>
            </a:endParaRPr>
          </a:p>
        </p:txBody>
      </p:sp>
      <p:sp>
        <p:nvSpPr>
          <p:cNvPr id="1334275" name="Rectangle 2"/>
          <p:cNvSpPr>
            <a:spLocks noGrp="1" noRot="1" noChangeAspect="1" noChangeArrowheads="1" noTextEdit="1"/>
          </p:cNvSpPr>
          <p:nvPr>
            <p:ph type="sldImg"/>
          </p:nvPr>
        </p:nvSpPr>
        <p:spPr>
          <a:xfrm>
            <a:off x="1257300" y="720725"/>
            <a:ext cx="4802188" cy="3600450"/>
          </a:xfrm>
          <a:ln/>
        </p:spPr>
      </p:sp>
      <p:sp>
        <p:nvSpPr>
          <p:cNvPr id="1334276"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30247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094300-1CBB-4F23-ADA1-010F0A3D91FA}" type="slidenum">
              <a:rPr lang="en-US"/>
              <a:pPr/>
              <a:t>10</a:t>
            </a:fld>
            <a:endParaRPr lang="en-US" dirty="0"/>
          </a:p>
        </p:txBody>
      </p:sp>
      <p:sp>
        <p:nvSpPr>
          <p:cNvPr id="1334274" name="Rectangle 7"/>
          <p:cNvSpPr txBox="1">
            <a:spLocks noGrp="1" noChangeArrowheads="1"/>
          </p:cNvSpPr>
          <p:nvPr/>
        </p:nvSpPr>
        <p:spPr bwMode="auto">
          <a:xfrm>
            <a:off x="4144965" y="9364665"/>
            <a:ext cx="3170237" cy="236537"/>
          </a:xfrm>
          <a:prstGeom prst="rect">
            <a:avLst/>
          </a:prstGeom>
          <a:noFill/>
          <a:ln w="9525">
            <a:noFill/>
            <a:miter lim="800000"/>
            <a:headEnd/>
            <a:tailEnd/>
          </a:ln>
        </p:spPr>
        <p:txBody>
          <a:bodyPr lIns="93526" tIns="46763" rIns="93526" bIns="46763" anchor="b"/>
          <a:lstStyle/>
          <a:p>
            <a:pPr algn="r" defTabSz="936081" eaLnBrk="1" hangingPunct="1">
              <a:spcBef>
                <a:spcPct val="0"/>
              </a:spcBef>
            </a:pPr>
            <a:fld id="{2D6A8FB2-1207-476A-BD04-B81468ED0CFF}" type="slidenum">
              <a:rPr lang="en-US" sz="1100" b="0" i="0">
                <a:latin typeface="Times New Roman" pitchFamily="18" charset="0"/>
              </a:rPr>
              <a:pPr algn="r" defTabSz="936081" eaLnBrk="1" hangingPunct="1">
                <a:spcBef>
                  <a:spcPct val="0"/>
                </a:spcBef>
              </a:pPr>
              <a:t>10</a:t>
            </a:fld>
            <a:endParaRPr lang="en-US" sz="1100" b="0" i="0" dirty="0">
              <a:latin typeface="Times New Roman" pitchFamily="18" charset="0"/>
            </a:endParaRPr>
          </a:p>
        </p:txBody>
      </p:sp>
      <p:sp>
        <p:nvSpPr>
          <p:cNvPr id="1334275" name="Rectangle 2"/>
          <p:cNvSpPr>
            <a:spLocks noGrp="1" noRot="1" noChangeAspect="1" noChangeArrowheads="1" noTextEdit="1"/>
          </p:cNvSpPr>
          <p:nvPr>
            <p:ph type="sldImg"/>
          </p:nvPr>
        </p:nvSpPr>
        <p:spPr>
          <a:xfrm>
            <a:off x="1257300" y="720725"/>
            <a:ext cx="4802188" cy="3600450"/>
          </a:xfrm>
          <a:ln/>
        </p:spPr>
      </p:sp>
      <p:sp>
        <p:nvSpPr>
          <p:cNvPr id="1334276" name="Rectangle 3"/>
          <p:cNvSpPr>
            <a:spLocks noGrp="1" noChangeArrowheads="1"/>
          </p:cNvSpPr>
          <p:nvPr>
            <p:ph type="body" idx="1"/>
          </p:nvPr>
        </p:nvSpPr>
        <p:spPr>
          <a:xfrm>
            <a:off x="731839" y="4560893"/>
            <a:ext cx="5851527" cy="4319587"/>
          </a:xfrm>
        </p:spPr>
        <p:txBody>
          <a:bodyPr lIns="94823" tIns="47412" rIns="94823" bIns="47412"/>
          <a:lstStyle/>
          <a:p>
            <a:endParaRPr lang="en-US" dirty="0"/>
          </a:p>
        </p:txBody>
      </p:sp>
    </p:spTree>
    <p:extLst>
      <p:ext uri="{BB962C8B-B14F-4D97-AF65-F5344CB8AC3E}">
        <p14:creationId xmlns:p14="http://schemas.microsoft.com/office/powerpoint/2010/main" val="52125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69A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900">
                <a:latin typeface="Verdana"/>
              </a:defRPr>
            </a:lvl1pPr>
          </a:lstStyle>
          <a:p>
            <a:fld id="{4EB9CAC7-8F10-0B4D-BBC6-F8636E93D216}" type="datetimeFigureOut">
              <a:rPr lang="en-US" smtClean="0"/>
              <a:pPr/>
              <a:t>4/19/17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1320B-4D74-E144-AB00-D67885CD47E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199" y="107438"/>
            <a:ext cx="8229600" cy="1143000"/>
          </a:xfrm>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753850" y="1574800"/>
            <a:ext cx="6932949" cy="36693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900">
                <a:latin typeface="Verdana"/>
              </a:defRPr>
            </a:lvl1pPr>
          </a:lstStyle>
          <a:p>
            <a:fld id="{4EB9CAC7-8F10-0B4D-BBC6-F8636E93D216}" type="datetimeFigureOut">
              <a:rPr lang="en-US" smtClean="0"/>
              <a:pPr/>
              <a:t>4/19/17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1320B-4D74-E144-AB00-D67885CD47E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52801"/>
            <a:ext cx="2057400" cy="430272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52800"/>
            <a:ext cx="6019800" cy="48733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900">
                <a:latin typeface="Verdana"/>
              </a:defRPr>
            </a:lvl1pPr>
          </a:lstStyle>
          <a:p>
            <a:fld id="{4EB9CAC7-8F10-0B4D-BBC6-F8636E93D216}" type="datetimeFigureOut">
              <a:rPr lang="en-US" smtClean="0"/>
              <a:pPr/>
              <a:t>4/19/17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1320B-4D74-E144-AB00-D67885CD47E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Verdana"/>
              </a:defRPr>
            </a:lvl1pPr>
          </a:lstStyle>
          <a:p>
            <a:fld id="{4EB9CAC7-8F10-0B4D-BBC6-F8636E93D216}" type="datetimeFigureOut">
              <a:rPr lang="en-US" smtClean="0"/>
              <a:pPr/>
              <a:t>4/19/17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1320B-4D74-E144-AB00-D67885CD47E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4406901"/>
            <a:ext cx="8152046" cy="1088140"/>
          </a:xfrm>
        </p:spPr>
        <p:txBody>
          <a:bodyPr anchor="t">
            <a:normAutofit/>
          </a:bodyPr>
          <a:lstStyle>
            <a:lvl1pPr algn="l">
              <a:defRPr sz="2400" b="1" cap="all">
                <a:solidFill>
                  <a:srgbClr val="0069A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87040"/>
            <a:ext cx="815204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4AB1320B-4D74-E144-AB00-D67885CD47E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70364"/>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70364"/>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1320B-4D74-E144-AB00-D67885CD47E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4353"/>
            <a:ext cx="4040188" cy="639762"/>
          </a:xfrm>
        </p:spPr>
        <p:txBody>
          <a:bodyPr anchor="b">
            <a:noAutofit/>
          </a:bodyPr>
          <a:lstStyle>
            <a:lvl1pPr marL="0" indent="0">
              <a:buNone/>
              <a:defRPr sz="1600" b="1">
                <a:solidFill>
                  <a:srgbClr val="0069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44353"/>
            <a:ext cx="4041775" cy="639762"/>
          </a:xfrm>
        </p:spPr>
        <p:txBody>
          <a:bodyPr anchor="b">
            <a:noAutofit/>
          </a:bodyPr>
          <a:lstStyle>
            <a:lvl1pPr marL="0" indent="0">
              <a:buNone/>
              <a:defRPr sz="1600" b="1">
                <a:solidFill>
                  <a:srgbClr val="0069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62267"/>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862267"/>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900">
                <a:latin typeface="Verdana"/>
              </a:defRPr>
            </a:lvl1pPr>
          </a:lstStyle>
          <a:p>
            <a:fld id="{4EB9CAC7-8F10-0B4D-BBC6-F8636E93D216}" type="datetimeFigureOut">
              <a:rPr lang="en-US" smtClean="0"/>
              <a:pPr/>
              <a:t>4/19/17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B1320B-4D74-E144-AB00-D67885CD47E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107438"/>
            <a:ext cx="8229600" cy="1143000"/>
          </a:xfrm>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sz="900">
                <a:latin typeface="Verdana"/>
              </a:defRPr>
            </a:lvl1pPr>
          </a:lstStyle>
          <a:p>
            <a:fld id="{4EB9CAC7-8F10-0B4D-BBC6-F8636E93D216}" type="datetimeFigureOut">
              <a:rPr lang="en-US" smtClean="0"/>
              <a:pPr/>
              <a:t>4/19/17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B1320B-4D74-E144-AB00-D67885CD47E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sz="900">
                <a:latin typeface="Verdana"/>
              </a:defRPr>
            </a:lvl1pPr>
          </a:lstStyle>
          <a:p>
            <a:fld id="{4EB9CAC7-8F10-0B4D-BBC6-F8636E93D216}" type="datetimeFigureOut">
              <a:rPr lang="en-US" smtClean="0"/>
              <a:pPr/>
              <a:t>4/19/17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B1320B-4D74-E144-AB00-D67885CD47E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
            <a:ext cx="6604000" cy="1162050"/>
          </a:xfrm>
        </p:spPr>
        <p:txBody>
          <a:bodyPr anchor="ctr"/>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09600"/>
            <a:ext cx="5111750" cy="44469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678400"/>
            <a:ext cx="3008313" cy="31704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1320B-4D74-E144-AB00-D67885CD47E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83679"/>
            <a:ext cx="5486400" cy="35438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sz="900">
                <a:latin typeface="Verdana"/>
              </a:defRPr>
            </a:lvl1pPr>
          </a:lstStyle>
          <a:p>
            <a:fld id="{4EB9CAC7-8F10-0B4D-BBC6-F8636E93D216}" type="datetimeFigureOut">
              <a:rPr lang="en-US" smtClean="0"/>
              <a:pPr/>
              <a:t>4/19/17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1320B-4D74-E144-AB00-D67885CD47E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powerlink.gray.watermark.jpg"/>
          <p:cNvPicPr>
            <a:picLocks noChangeAspect="1"/>
          </p:cNvPicPr>
          <p:nvPr userDrawn="1"/>
        </p:nvPicPr>
        <p:blipFill>
          <a:blip r:embed="rId13"/>
          <a:stretch>
            <a:fillRect/>
          </a:stretch>
        </p:blipFill>
        <p:spPr>
          <a:xfrm>
            <a:off x="457200" y="1482060"/>
            <a:ext cx="2465832" cy="2392680"/>
          </a:xfrm>
          <a:prstGeom prst="rect">
            <a:avLst/>
          </a:prstGeom>
        </p:spPr>
      </p:pic>
      <p:sp>
        <p:nvSpPr>
          <p:cNvPr id="3" name="Text Placeholder 2"/>
          <p:cNvSpPr>
            <a:spLocks noGrp="1"/>
          </p:cNvSpPr>
          <p:nvPr>
            <p:ph type="body" idx="1"/>
          </p:nvPr>
        </p:nvSpPr>
        <p:spPr>
          <a:xfrm>
            <a:off x="1753850" y="1482060"/>
            <a:ext cx="6932949" cy="3762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61940" y="6415707"/>
            <a:ext cx="2895600" cy="365125"/>
          </a:xfrm>
          <a:prstGeom prst="rect">
            <a:avLst/>
          </a:prstGeom>
        </p:spPr>
        <p:txBody>
          <a:bodyPr vert="horz" lIns="91440" tIns="45720" rIns="91440" bIns="45720" rtlCol="0" anchor="ctr"/>
          <a:lstStyle>
            <a:lvl1pPr algn="l">
              <a:defRPr sz="900">
                <a:solidFill>
                  <a:schemeClr val="tx1">
                    <a:tint val="75000"/>
                  </a:schemeClr>
                </a:solidFill>
                <a:latin typeface="Verdana"/>
              </a:defRPr>
            </a:lvl1pPr>
          </a:lstStyle>
          <a:p>
            <a:endParaRPr lang="en-US" dirty="0"/>
          </a:p>
        </p:txBody>
      </p:sp>
      <p:sp>
        <p:nvSpPr>
          <p:cNvPr id="6" name="Slide Number Placeholder 5"/>
          <p:cNvSpPr>
            <a:spLocks noGrp="1"/>
          </p:cNvSpPr>
          <p:nvPr>
            <p:ph type="sldNum" sz="quarter" idx="4"/>
          </p:nvPr>
        </p:nvSpPr>
        <p:spPr>
          <a:xfrm>
            <a:off x="7818896" y="6415707"/>
            <a:ext cx="1055463" cy="365125"/>
          </a:xfrm>
          <a:prstGeom prst="rect">
            <a:avLst/>
          </a:prstGeom>
        </p:spPr>
        <p:txBody>
          <a:bodyPr vert="horz" lIns="91440" tIns="45720" rIns="91440" bIns="45720" rtlCol="0" anchor="ctr"/>
          <a:lstStyle>
            <a:lvl1pPr algn="r">
              <a:defRPr sz="900">
                <a:solidFill>
                  <a:schemeClr val="tx1">
                    <a:tint val="75000"/>
                  </a:schemeClr>
                </a:solidFill>
                <a:latin typeface="Verdana"/>
              </a:defRPr>
            </a:lvl1pPr>
          </a:lstStyle>
          <a:p>
            <a:fld id="{4AB1320B-4D74-E144-AB00-D67885CD47E4}" type="slidenum">
              <a:rPr lang="en-US" smtClean="0"/>
              <a:pPr/>
              <a:t>‹#›</a:t>
            </a:fld>
            <a:endParaRPr lang="en-US" dirty="0"/>
          </a:p>
        </p:txBody>
      </p:sp>
      <p:pic>
        <p:nvPicPr>
          <p:cNvPr id="7" name="Picture 6" descr="Econ.top bar Inside pages.jpg"/>
          <p:cNvPicPr>
            <a:picLocks noChangeAspect="1"/>
          </p:cNvPicPr>
          <p:nvPr userDrawn="1"/>
        </p:nvPicPr>
        <p:blipFill>
          <a:blip r:embed="rId14"/>
          <a:stretch>
            <a:fillRect/>
          </a:stretch>
        </p:blipFill>
        <p:spPr>
          <a:xfrm>
            <a:off x="261940" y="264899"/>
            <a:ext cx="8619630" cy="820439"/>
          </a:xfrm>
          <a:prstGeom prst="rect">
            <a:avLst/>
          </a:prstGeom>
        </p:spPr>
      </p:pic>
      <p:pic>
        <p:nvPicPr>
          <p:cNvPr id="9" name="Picture 8" descr="Econ.bottom bar inside pages.jpg"/>
          <p:cNvPicPr>
            <a:picLocks noChangeAspect="1"/>
          </p:cNvPicPr>
          <p:nvPr userDrawn="1"/>
        </p:nvPicPr>
        <p:blipFill>
          <a:blip r:embed="rId15"/>
          <a:stretch>
            <a:fillRect/>
          </a:stretch>
        </p:blipFill>
        <p:spPr>
          <a:xfrm>
            <a:off x="261940" y="5676204"/>
            <a:ext cx="8619630" cy="844306"/>
          </a:xfrm>
          <a:prstGeom prst="rect">
            <a:avLst/>
          </a:prstGeom>
        </p:spPr>
      </p:pic>
      <p:sp>
        <p:nvSpPr>
          <p:cNvPr id="2" name="Title Placeholder 1"/>
          <p:cNvSpPr>
            <a:spLocks noGrp="1"/>
          </p:cNvSpPr>
          <p:nvPr>
            <p:ph type="title"/>
          </p:nvPr>
        </p:nvSpPr>
        <p:spPr>
          <a:xfrm>
            <a:off x="457199" y="820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200" b="1" kern="1200" cap="all">
          <a:solidFill>
            <a:schemeClr val="bg1"/>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50000"/>
              <a:lumOff val="50000"/>
            </a:schemeClr>
          </a:solidFill>
          <a:latin typeface="Verdana"/>
          <a:ea typeface="+mn-ea"/>
          <a:cs typeface="+mn-cs"/>
        </a:defRPr>
      </a:lvl1pPr>
      <a:lvl2pPr marL="742950" indent="-285750" algn="l" defTabSz="457200" rtl="0" eaLnBrk="1" latinLnBrk="0" hangingPunct="1">
        <a:spcBef>
          <a:spcPct val="20000"/>
        </a:spcBef>
        <a:buFont typeface="Arial"/>
        <a:buChar char="–"/>
        <a:defRPr sz="2200" kern="1200">
          <a:solidFill>
            <a:schemeClr val="tx1">
              <a:lumMod val="50000"/>
              <a:lumOff val="50000"/>
            </a:schemeClr>
          </a:solidFill>
          <a:latin typeface="Verdana"/>
          <a:ea typeface="+mn-ea"/>
          <a:cs typeface="+mn-cs"/>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Verdana"/>
          <a:ea typeface="+mn-ea"/>
          <a:cs typeface="+mn-cs"/>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chart" Target="../charts/char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chart" Target="../charts/char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chart" Target="../charts/char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hart" Target="../charts/char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chart" Target="../charts/char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chart" Target="../charts/char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chart" Target="../charts/char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chart" Target="../charts/char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chart" Target="../charts/char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chart" Target="../charts/char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chart" Target="../charts/char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chart" Target="../charts/char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chart" Target="../charts/char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chart" Target="../charts/char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www.pnc.com/economicreport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chart" Target="../charts/char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37" y="2013858"/>
            <a:ext cx="5888460" cy="979714"/>
          </a:xfrm>
        </p:spPr>
        <p:txBody>
          <a:bodyPr>
            <a:normAutofit fontScale="90000"/>
          </a:bodyPr>
          <a:lstStyle/>
          <a:p>
            <a:r>
              <a:rPr lang="en-US" sz="2400" dirty="0" smtClean="0"/>
              <a:t>BETTER SOFT DATA WITH TRUMP, BUT HARDER DATA </a:t>
            </a:r>
            <a:r>
              <a:rPr lang="en-US" sz="2400" smtClean="0"/>
              <a:t>is lagging</a:t>
            </a:r>
            <a:endParaRPr lang="en-US" sz="2400" b="1" dirty="0">
              <a:solidFill>
                <a:srgbClr val="0069AA"/>
              </a:solidFill>
            </a:endParaRPr>
          </a:p>
        </p:txBody>
      </p:sp>
      <p:pic>
        <p:nvPicPr>
          <p:cNvPr id="4" name="Picture 3" descr="Econ.top bar COVER page.jpg"/>
          <p:cNvPicPr>
            <a:picLocks noChangeAspect="1"/>
          </p:cNvPicPr>
          <p:nvPr/>
        </p:nvPicPr>
        <p:blipFill>
          <a:blip r:embed="rId3"/>
          <a:stretch>
            <a:fillRect/>
          </a:stretch>
        </p:blipFill>
        <p:spPr>
          <a:xfrm>
            <a:off x="343598" y="224826"/>
            <a:ext cx="8438411" cy="1680173"/>
          </a:xfrm>
          <a:prstGeom prst="rect">
            <a:avLst/>
          </a:prstGeom>
        </p:spPr>
      </p:pic>
      <p:pic>
        <p:nvPicPr>
          <p:cNvPr id="5" name="Picture 4" descr="PNC bottom bar COVER page.jpg"/>
          <p:cNvPicPr>
            <a:picLocks noChangeAspect="1"/>
          </p:cNvPicPr>
          <p:nvPr/>
        </p:nvPicPr>
        <p:blipFill>
          <a:blip r:embed="rId4"/>
          <a:stretch>
            <a:fillRect/>
          </a:stretch>
        </p:blipFill>
        <p:spPr>
          <a:xfrm>
            <a:off x="325456" y="5018786"/>
            <a:ext cx="8571802" cy="1668644"/>
          </a:xfrm>
          <a:prstGeom prst="rect">
            <a:avLst/>
          </a:prstGeom>
        </p:spPr>
      </p:pic>
      <p:sp>
        <p:nvSpPr>
          <p:cNvPr id="8" name="Title 1"/>
          <p:cNvSpPr txBox="1">
            <a:spLocks/>
          </p:cNvSpPr>
          <p:nvPr/>
        </p:nvSpPr>
        <p:spPr>
          <a:xfrm>
            <a:off x="2657929" y="535214"/>
            <a:ext cx="6124080" cy="979714"/>
          </a:xfrm>
          <a:prstGeom prst="rect">
            <a:avLst/>
          </a:prstGeom>
        </p:spPr>
        <p:txBody>
          <a:bodyPr vert="horz" lIns="91440" tIns="45720" rIns="91440" bIns="45720" rtlCol="0" anchor="ctr">
            <a:noAutofit/>
          </a:bodyPr>
          <a:lstStyle/>
          <a:p>
            <a:pPr>
              <a:spcBef>
                <a:spcPct val="0"/>
              </a:spcBef>
              <a:defRPr/>
            </a:pPr>
            <a:r>
              <a:rPr lang="en-US" sz="3600" b="1" dirty="0" smtClean="0">
                <a:solidFill>
                  <a:prstClr val="white"/>
                </a:solidFill>
                <a:latin typeface="Verdana"/>
              </a:rPr>
              <a:t>ECONOMIC OUTLOOK</a:t>
            </a:r>
          </a:p>
        </p:txBody>
      </p:sp>
      <p:sp>
        <p:nvSpPr>
          <p:cNvPr id="10" name="Subtitle 2"/>
          <p:cNvSpPr>
            <a:spLocks noGrp="1"/>
          </p:cNvSpPr>
          <p:nvPr>
            <p:ph type="subTitle" idx="1"/>
          </p:nvPr>
        </p:nvSpPr>
        <p:spPr>
          <a:xfrm>
            <a:off x="2657928" y="3283857"/>
            <a:ext cx="5168900" cy="1545336"/>
          </a:xfrm>
        </p:spPr>
        <p:txBody>
          <a:bodyPr>
            <a:normAutofit/>
          </a:bodyPr>
          <a:lstStyle/>
          <a:p>
            <a:pPr algn="l"/>
            <a:r>
              <a:rPr lang="en-US" sz="1600" b="1" dirty="0" smtClean="0">
                <a:solidFill>
                  <a:srgbClr val="0069AA"/>
                </a:solidFill>
              </a:rPr>
              <a:t>Augustine Faucher</a:t>
            </a:r>
          </a:p>
          <a:p>
            <a:pPr algn="l"/>
            <a:r>
              <a:rPr lang="en-US" sz="1600" b="1" dirty="0" smtClean="0">
                <a:solidFill>
                  <a:srgbClr val="0069AA"/>
                </a:solidFill>
              </a:rPr>
              <a:t>Chief Economist</a:t>
            </a:r>
          </a:p>
          <a:p>
            <a:pPr algn="l"/>
            <a:endParaRPr lang="en-US" sz="1600" dirty="0" smtClean="0">
              <a:solidFill>
                <a:srgbClr val="0069AA"/>
              </a:solidFill>
            </a:endParaRPr>
          </a:p>
          <a:p>
            <a:pPr algn="l"/>
            <a:r>
              <a:rPr lang="en-US" sz="1600" dirty="0" smtClean="0">
                <a:solidFill>
                  <a:srgbClr val="0069AA"/>
                </a:solidFill>
              </a:rPr>
              <a:t>April 19, 2017</a:t>
            </a:r>
            <a:endParaRPr lang="en-US" sz="1600" dirty="0">
              <a:solidFill>
                <a:srgbClr val="0069AA"/>
              </a:solidFill>
            </a:endParaRPr>
          </a:p>
        </p:txBody>
      </p:sp>
    </p:spTree>
    <p:extLst>
      <p:ext uri="{BB962C8B-B14F-4D97-AF65-F5344CB8AC3E}">
        <p14:creationId xmlns:p14="http://schemas.microsoft.com/office/powerpoint/2010/main" val="2799457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A771E60B-7DA8-4298-8822-7C445E96CB2E}" type="slidenum">
              <a:rPr lang="en-US">
                <a:latin typeface="Verdana" panose="020B0604030504040204" pitchFamily="34" charset="0"/>
                <a:ea typeface="Verdana" panose="020B0604030504040204" pitchFamily="34" charset="0"/>
                <a:cs typeface="Verdana" panose="020B0604030504040204" pitchFamily="34" charset="0"/>
              </a:rPr>
              <a:pPr/>
              <a:t>10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3250"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1081727340"/>
              </p:ext>
            </p:extLst>
          </p:nvPr>
        </p:nvGraphicFramePr>
        <p:xfrm>
          <a:off x="457199" y="1154545"/>
          <a:ext cx="854939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333252" name="Rectangle 2"/>
          <p:cNvSpPr txBox="1">
            <a:spLocks noChangeArrowheads="1"/>
          </p:cNvSpPr>
          <p:nvPr/>
        </p:nvSpPr>
        <p:spPr bwMode="auto">
          <a:xfrm>
            <a:off x="457199" y="258618"/>
            <a:ext cx="8437419" cy="812800"/>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HISTORIC ENERGY BOOM MATTERS FOR LONG RUN, BUT WAS A DRAG IN 2016</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3253" name="Text Box 3"/>
          <p:cNvSpPr txBox="1">
            <a:spLocks noChangeArrowheads="1"/>
          </p:cNvSpPr>
          <p:nvPr/>
        </p:nvSpPr>
        <p:spPr bwMode="auto">
          <a:xfrm>
            <a:off x="407987" y="6296025"/>
            <a:ext cx="5408613" cy="122238"/>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Sources: Federal Reserve, NYMEX</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9379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a:xfrm>
            <a:off x="457200" y="6356350"/>
            <a:ext cx="2133600" cy="365125"/>
          </a:xfrm>
        </p:spPr>
        <p:txBody>
          <a:bodyPr/>
          <a:lstStyle/>
          <a:p>
            <a:fld id="{A771E60B-7DA8-4298-8822-7C445E96CB2E}" type="slidenum">
              <a:rPr lang="en-US">
                <a:latin typeface="Verdana" panose="020B0604030504040204" pitchFamily="34" charset="0"/>
                <a:ea typeface="Verdana" panose="020B0604030504040204" pitchFamily="34" charset="0"/>
                <a:cs typeface="Verdana" panose="020B0604030504040204" pitchFamily="34" charset="0"/>
              </a:rPr>
              <a:pPr/>
              <a:t>11</a:t>
            </a:fld>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3303703036"/>
              </p:ext>
            </p:extLst>
          </p:nvPr>
        </p:nvGraphicFramePr>
        <p:xfrm>
          <a:off x="350982" y="1222002"/>
          <a:ext cx="8534400" cy="4487917"/>
        </p:xfrm>
        <a:graphic>
          <a:graphicData uri="http://schemas.openxmlformats.org/drawingml/2006/chart">
            <c:chart xmlns:c="http://schemas.openxmlformats.org/drawingml/2006/chart" xmlns:r="http://schemas.openxmlformats.org/officeDocument/2006/relationships" r:id="rId3"/>
          </a:graphicData>
        </a:graphic>
      </p:graphicFrame>
      <p:sp>
        <p:nvSpPr>
          <p:cNvPr id="1333252" name="Rectangle 2"/>
          <p:cNvSpPr txBox="1">
            <a:spLocks noChangeArrowheads="1"/>
          </p:cNvSpPr>
          <p:nvPr/>
        </p:nvSpPr>
        <p:spPr bwMode="auto">
          <a:xfrm>
            <a:off x="457200" y="249381"/>
            <a:ext cx="8428182" cy="840509"/>
          </a:xfrm>
          <a:prstGeom prst="rect">
            <a:avLst/>
          </a:prstGeom>
          <a:noFill/>
          <a:ln w="9525">
            <a:noFill/>
            <a:miter lim="800000"/>
            <a:headEnd/>
            <a:tailEnd/>
          </a:ln>
        </p:spPr>
        <p:txBody>
          <a:bodyPr anchor="ctr"/>
          <a:lstStyle/>
          <a:p>
            <a:pPr algn="l" eaLnBrk="1" hangingPunct="1">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PRIVATE SERVICE INDUSTRIES, CONSTRUCTION DRIVING JOB GROWTH…</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3253" name="Text Box 3"/>
          <p:cNvSpPr txBox="1">
            <a:spLocks noChangeArrowheads="1"/>
          </p:cNvSpPr>
          <p:nvPr/>
        </p:nvSpPr>
        <p:spPr bwMode="auto">
          <a:xfrm>
            <a:off x="331470" y="6295231"/>
            <a:ext cx="5408613" cy="122238"/>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 BLS</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934720" y="1305870"/>
            <a:ext cx="5126446" cy="369332"/>
          </a:xfrm>
          <a:prstGeom prst="rect">
            <a:avLst/>
          </a:prstGeom>
          <a:solidFill>
            <a:schemeClr val="bg1"/>
          </a:solidFill>
        </p:spPr>
        <p:txBody>
          <a:bodyPr wrap="square">
            <a:spAutoFit/>
          </a:bodyPr>
          <a:lstStyle/>
          <a:p>
            <a:r>
              <a:rPr lang="en-US" dirty="0">
                <a:latin typeface="Verdana" panose="020B0604030504040204" pitchFamily="34" charset="0"/>
                <a:ea typeface="Verdana" panose="020B0604030504040204" pitchFamily="34" charset="0"/>
                <a:cs typeface="Verdana" panose="020B0604030504040204" pitchFamily="34" charset="0"/>
              </a:rPr>
              <a:t>Payroll </a:t>
            </a:r>
            <a:r>
              <a:rPr lang="en-US" dirty="0" smtClean="0">
                <a:latin typeface="Verdana" panose="020B0604030504040204" pitchFamily="34" charset="0"/>
                <a:ea typeface="Verdana" panose="020B0604030504040204" pitchFamily="34" charset="0"/>
                <a:cs typeface="Verdana" panose="020B0604030504040204" pitchFamily="34" charset="0"/>
              </a:rPr>
              <a:t>employment, change year ago, mil</a:t>
            </a:r>
            <a:endParaRPr lang="en-US" dirty="0"/>
          </a:p>
        </p:txBody>
      </p:sp>
    </p:spTree>
    <p:extLst>
      <p:ext uri="{BB962C8B-B14F-4D97-AF65-F5344CB8AC3E}">
        <p14:creationId xmlns:p14="http://schemas.microsoft.com/office/powerpoint/2010/main" val="3862022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22E9975F-5373-4F31-BE46-4C84F3BEBF01}" type="slidenum">
              <a:rPr lang="en-US">
                <a:latin typeface="Verdana" panose="020B0604030504040204" pitchFamily="34" charset="0"/>
                <a:ea typeface="Verdana" panose="020B0604030504040204" pitchFamily="34" charset="0"/>
                <a:cs typeface="Verdana" panose="020B0604030504040204" pitchFamily="34" charset="0"/>
              </a:rPr>
              <a:pPr/>
              <a:t>12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5298"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sp>
        <p:nvSpPr>
          <p:cNvPr id="1335299" name="Rectangle 2"/>
          <p:cNvSpPr txBox="1">
            <a:spLocks noChangeArrowheads="1"/>
          </p:cNvSpPr>
          <p:nvPr/>
        </p:nvSpPr>
        <p:spPr bwMode="auto">
          <a:xfrm>
            <a:off x="407987" y="254865"/>
            <a:ext cx="8486631" cy="801543"/>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CONSUMERS BENEFITTING FROM JOB GAINS, LACK OF TAX HIKES…</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5300" name="Text Box 3"/>
          <p:cNvSpPr txBox="1">
            <a:spLocks noChangeArrowheads="1"/>
          </p:cNvSpPr>
          <p:nvPr/>
        </p:nvSpPr>
        <p:spPr bwMode="auto">
          <a:xfrm>
            <a:off x="309489" y="6278563"/>
            <a:ext cx="4341813" cy="122237"/>
          </a:xfrm>
          <a:prstGeom prst="rect">
            <a:avLst/>
          </a:prstGeom>
          <a:noFill/>
          <a:ln w="9525">
            <a:noFill/>
            <a:miter lim="800000"/>
            <a:headEnd/>
            <a:tailEnd/>
          </a:ln>
        </p:spPr>
        <p:txBody>
          <a:bodyPr lIns="0" tIns="0" rIns="0" bIns="0">
            <a:spAutoFit/>
          </a:bodyPr>
          <a:lstStyle/>
          <a:p>
            <a:pPr algn="l" eaLnBrk="1" hangingPunct="1"/>
            <a:r>
              <a:rPr lang="en-US" sz="800" b="0" dirty="0">
                <a:latin typeface="Verdana" panose="020B0604030504040204" pitchFamily="34" charset="0"/>
                <a:ea typeface="Verdana" panose="020B0604030504040204" pitchFamily="34" charset="0"/>
                <a:cs typeface="Verdana" panose="020B0604030504040204" pitchFamily="34" charset="0"/>
              </a:rPr>
              <a:t>Source: </a:t>
            </a:r>
            <a:r>
              <a:rPr lang="en-US" sz="800" b="0" dirty="0" smtClean="0">
                <a:latin typeface="Verdana" panose="020B0604030504040204" pitchFamily="34" charset="0"/>
                <a:ea typeface="Verdana" panose="020B0604030504040204" pitchFamily="34" charset="0"/>
                <a:cs typeface="Verdana" panose="020B0604030504040204" pitchFamily="34" charset="0"/>
              </a:rPr>
              <a:t>BEA</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2473164655"/>
              </p:ext>
            </p:extLst>
          </p:nvPr>
        </p:nvGraphicFramePr>
        <p:xfrm>
          <a:off x="406400" y="1651001"/>
          <a:ext cx="8483600" cy="3927764"/>
        </p:xfrm>
        <a:graphic>
          <a:graphicData uri="http://schemas.openxmlformats.org/drawingml/2006/chart">
            <c:chart xmlns:c="http://schemas.openxmlformats.org/drawingml/2006/chart" xmlns:r="http://schemas.openxmlformats.org/officeDocument/2006/relationships" r:id="rId3"/>
          </a:graphicData>
        </a:graphic>
      </p:graphicFrame>
      <p:sp>
        <p:nvSpPr>
          <p:cNvPr id="1335302" name="TextBox 1"/>
          <p:cNvSpPr txBox="1">
            <a:spLocks noChangeArrowheads="1"/>
          </p:cNvSpPr>
          <p:nvPr/>
        </p:nvSpPr>
        <p:spPr bwMode="auto">
          <a:xfrm>
            <a:off x="1790700" y="1756206"/>
            <a:ext cx="1600200" cy="3048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Personal disposable income</a:t>
            </a:r>
            <a:endParaRPr lang="en-US" sz="1600" i="0" dirty="0">
              <a:solidFill>
                <a:srgbClr val="F58025"/>
              </a:solidFill>
              <a:latin typeface="Verdana" panose="020B0604030504040204" pitchFamily="34" charset="0"/>
              <a:ea typeface="Verdana" panose="020B0604030504040204" pitchFamily="34" charset="0"/>
              <a:cs typeface="Verdana" panose="020B0604030504040204" pitchFamily="34" charset="0"/>
            </a:endParaRPr>
          </a:p>
        </p:txBody>
      </p:sp>
      <p:sp>
        <p:nvSpPr>
          <p:cNvPr id="1335303" name="TextBox 1"/>
          <p:cNvSpPr txBox="1">
            <a:spLocks noChangeArrowheads="1"/>
          </p:cNvSpPr>
          <p:nvPr/>
        </p:nvSpPr>
        <p:spPr bwMode="auto">
          <a:xfrm>
            <a:off x="6413862" y="3205580"/>
            <a:ext cx="1737360" cy="3048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Consumer</a:t>
            </a:r>
          </a:p>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spending</a:t>
            </a:r>
            <a:endPar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endParaRPr>
          </a:p>
        </p:txBody>
      </p:sp>
      <p:sp>
        <p:nvSpPr>
          <p:cNvPr id="1335305" name="TextBox 7"/>
          <p:cNvSpPr txBox="1">
            <a:spLocks noChangeArrowheads="1"/>
          </p:cNvSpPr>
          <p:nvPr/>
        </p:nvSpPr>
        <p:spPr bwMode="auto">
          <a:xfrm>
            <a:off x="407987" y="1132608"/>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Real, % change year ago</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2492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326B3B53-F81A-48EE-B391-861251E41A3F}" type="slidenum">
              <a:rPr lang="en-US">
                <a:latin typeface="Verdana" panose="020B0604030504040204" pitchFamily="34" charset="0"/>
                <a:ea typeface="Verdana" panose="020B0604030504040204" pitchFamily="34" charset="0"/>
                <a:cs typeface="Verdana" panose="020B0604030504040204" pitchFamily="34" charset="0"/>
              </a:rPr>
              <a:pPr/>
              <a:t>13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7346"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sp>
        <p:nvSpPr>
          <p:cNvPr id="1337347" name="Rectangle 2"/>
          <p:cNvSpPr txBox="1">
            <a:spLocks noChangeArrowheads="1"/>
          </p:cNvSpPr>
          <p:nvPr/>
        </p:nvSpPr>
        <p:spPr bwMode="auto">
          <a:xfrm>
            <a:off x="457200" y="277090"/>
            <a:ext cx="8437418" cy="808759"/>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WAGE GROWTH WILL CONTINUE TO PICK UP</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7348" name="Text Box 3"/>
          <p:cNvSpPr txBox="1">
            <a:spLocks noChangeArrowheads="1"/>
          </p:cNvSpPr>
          <p:nvPr/>
        </p:nvSpPr>
        <p:spPr bwMode="auto">
          <a:xfrm>
            <a:off x="305593" y="6295231"/>
            <a:ext cx="4341813" cy="122237"/>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 BLS</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Object 3"/>
          <p:cNvGraphicFramePr>
            <a:graphicFrameLocks noGrp="1" noChangeAspect="1"/>
          </p:cNvGraphicFramePr>
          <p:nvPr>
            <p:extLst>
              <p:ext uri="{D42A27DB-BD31-4B8C-83A1-F6EECF244321}">
                <p14:modId xmlns:p14="http://schemas.microsoft.com/office/powerpoint/2010/main" val="517292757"/>
              </p:ext>
            </p:extLst>
          </p:nvPr>
        </p:nvGraphicFramePr>
        <p:xfrm>
          <a:off x="406400" y="1295400"/>
          <a:ext cx="8483600" cy="4477327"/>
        </p:xfrm>
        <a:graphic>
          <a:graphicData uri="http://schemas.openxmlformats.org/drawingml/2006/chart">
            <c:chart xmlns:c="http://schemas.openxmlformats.org/drawingml/2006/chart" xmlns:r="http://schemas.openxmlformats.org/officeDocument/2006/relationships" r:id="rId3"/>
          </a:graphicData>
        </a:graphic>
      </p:graphicFrame>
      <p:sp>
        <p:nvSpPr>
          <p:cNvPr id="1337350" name="TextBox 1"/>
          <p:cNvSpPr txBox="1">
            <a:spLocks noChangeArrowheads="1"/>
          </p:cNvSpPr>
          <p:nvPr/>
        </p:nvSpPr>
        <p:spPr bwMode="auto">
          <a:xfrm>
            <a:off x="962025" y="1146968"/>
            <a:ext cx="3257550"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Quit rate, % of employment,</a:t>
            </a:r>
          </a:p>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3-quarter lead (</a:t>
            </a:r>
            <a:r>
              <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rPr>
              <a:t>L)</a:t>
            </a:r>
          </a:p>
        </p:txBody>
      </p:sp>
      <p:sp>
        <p:nvSpPr>
          <p:cNvPr id="1337351" name="TextBox 1"/>
          <p:cNvSpPr txBox="1">
            <a:spLocks noChangeArrowheads="1"/>
          </p:cNvSpPr>
          <p:nvPr/>
        </p:nvSpPr>
        <p:spPr bwMode="auto">
          <a:xfrm>
            <a:off x="1192530" y="3764538"/>
            <a:ext cx="2796540"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Private-sector wages,</a:t>
            </a:r>
          </a:p>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ECI, % change year ago (</a:t>
            </a:r>
            <a:r>
              <a:rPr lang="en-US" sz="1600" i="0" dirty="0">
                <a:solidFill>
                  <a:srgbClr val="F58025"/>
                </a:solidFill>
                <a:latin typeface="Verdana" panose="020B0604030504040204" pitchFamily="34" charset="0"/>
                <a:ea typeface="Verdana" panose="020B0604030504040204" pitchFamily="34" charset="0"/>
                <a:cs typeface="Verdana" panose="020B0604030504040204" pitchFamily="34" charset="0"/>
              </a:rPr>
              <a:t>R)</a:t>
            </a:r>
          </a:p>
        </p:txBody>
      </p:sp>
      <p:sp>
        <p:nvSpPr>
          <p:cNvPr id="10" name="TextBox 1"/>
          <p:cNvSpPr txBox="1">
            <a:spLocks noChangeArrowheads="1"/>
          </p:cNvSpPr>
          <p:nvPr/>
        </p:nvSpPr>
        <p:spPr bwMode="auto">
          <a:xfrm>
            <a:off x="4367437" y="1680368"/>
            <a:ext cx="2796540"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6DB33F"/>
                </a:solidFill>
                <a:latin typeface="Verdana" panose="020B0604030504040204" pitchFamily="34" charset="0"/>
                <a:ea typeface="Verdana" panose="020B0604030504040204" pitchFamily="34" charset="0"/>
                <a:cs typeface="Verdana" panose="020B0604030504040204" pitchFamily="34" charset="0"/>
              </a:rPr>
              <a:t>Average hourly earnings,</a:t>
            </a:r>
          </a:p>
          <a:p>
            <a:pPr algn="l" eaLnBrk="1" hangingPunct="1">
              <a:spcBef>
                <a:spcPct val="0"/>
              </a:spcBef>
            </a:pPr>
            <a:r>
              <a:rPr lang="en-US" sz="1600" i="0" dirty="0" smtClean="0">
                <a:solidFill>
                  <a:srgbClr val="6DB33F"/>
                </a:solidFill>
                <a:latin typeface="Verdana" panose="020B0604030504040204" pitchFamily="34" charset="0"/>
                <a:ea typeface="Verdana" panose="020B0604030504040204" pitchFamily="34" charset="0"/>
                <a:cs typeface="Verdana" panose="020B0604030504040204" pitchFamily="34" charset="0"/>
              </a:rPr>
              <a:t>all private-sector workers,</a:t>
            </a:r>
          </a:p>
          <a:p>
            <a:pPr algn="l" eaLnBrk="1" hangingPunct="1">
              <a:spcBef>
                <a:spcPct val="0"/>
              </a:spcBef>
            </a:pPr>
            <a:r>
              <a:rPr lang="en-US" sz="1600" i="0" dirty="0" smtClean="0">
                <a:solidFill>
                  <a:srgbClr val="6DB33F"/>
                </a:solidFill>
                <a:latin typeface="Verdana" panose="020B0604030504040204" pitchFamily="34" charset="0"/>
                <a:ea typeface="Verdana" panose="020B0604030504040204" pitchFamily="34" charset="0"/>
                <a:cs typeface="Verdana" panose="020B0604030504040204" pitchFamily="34" charset="0"/>
              </a:rPr>
              <a:t>% change year ago (</a:t>
            </a:r>
            <a:r>
              <a:rPr lang="en-US" sz="1600" i="0" dirty="0">
                <a:solidFill>
                  <a:srgbClr val="6DB33F"/>
                </a:solidFill>
                <a:latin typeface="Verdana" panose="020B0604030504040204" pitchFamily="34" charset="0"/>
                <a:ea typeface="Verdana" panose="020B0604030504040204" pitchFamily="34" charset="0"/>
                <a:cs typeface="Verdana" panose="020B0604030504040204" pitchFamily="34" charset="0"/>
              </a:rPr>
              <a:t>R)</a:t>
            </a:r>
          </a:p>
        </p:txBody>
      </p:sp>
    </p:spTree>
    <p:extLst>
      <p:ext uri="{BB962C8B-B14F-4D97-AF65-F5344CB8AC3E}">
        <p14:creationId xmlns:p14="http://schemas.microsoft.com/office/powerpoint/2010/main" val="1687370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326B3B53-F81A-48EE-B391-861251E41A3F}" type="slidenum">
              <a:rPr lang="en-US">
                <a:latin typeface="Verdana" panose="020B0604030504040204" pitchFamily="34" charset="0"/>
                <a:ea typeface="Verdana" panose="020B0604030504040204" pitchFamily="34" charset="0"/>
                <a:cs typeface="Verdana" panose="020B0604030504040204" pitchFamily="34" charset="0"/>
              </a:rPr>
              <a:pPr/>
              <a:t>14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7346"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sp>
        <p:nvSpPr>
          <p:cNvPr id="1337347" name="Rectangle 2"/>
          <p:cNvSpPr txBox="1">
            <a:spLocks noChangeArrowheads="1"/>
          </p:cNvSpPr>
          <p:nvPr/>
        </p:nvSpPr>
        <p:spPr bwMode="auto">
          <a:xfrm>
            <a:off x="457200" y="249382"/>
            <a:ext cx="8446655" cy="858982"/>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LOWER GASOLINE PRICES SAVING HOUSEHOLDS $150 BILLION A YEAR</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7348" name="Text Box 3"/>
          <p:cNvSpPr txBox="1">
            <a:spLocks noChangeArrowheads="1"/>
          </p:cNvSpPr>
          <p:nvPr/>
        </p:nvSpPr>
        <p:spPr bwMode="auto">
          <a:xfrm>
            <a:off x="338714" y="6278563"/>
            <a:ext cx="4341813" cy="122237"/>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Sources: Oil Price Information Service, BEA</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Object 3"/>
          <p:cNvGraphicFramePr>
            <a:graphicFrameLocks noGrp="1" noChangeAspect="1"/>
          </p:cNvGraphicFramePr>
          <p:nvPr>
            <p:extLst>
              <p:ext uri="{D42A27DB-BD31-4B8C-83A1-F6EECF244321}">
                <p14:modId xmlns:p14="http://schemas.microsoft.com/office/powerpoint/2010/main" val="3101730295"/>
              </p:ext>
            </p:extLst>
          </p:nvPr>
        </p:nvGraphicFramePr>
        <p:xfrm>
          <a:off x="406400" y="1390710"/>
          <a:ext cx="8483600" cy="4280417"/>
        </p:xfrm>
        <a:graphic>
          <a:graphicData uri="http://schemas.openxmlformats.org/drawingml/2006/chart">
            <c:chart xmlns:c="http://schemas.openxmlformats.org/drawingml/2006/chart" xmlns:r="http://schemas.openxmlformats.org/officeDocument/2006/relationships" r:id="rId3"/>
          </a:graphicData>
        </a:graphic>
      </p:graphicFrame>
      <p:sp>
        <p:nvSpPr>
          <p:cNvPr id="1337350" name="TextBox 1"/>
          <p:cNvSpPr txBox="1">
            <a:spLocks noChangeArrowheads="1"/>
          </p:cNvSpPr>
          <p:nvPr/>
        </p:nvSpPr>
        <p:spPr bwMode="auto">
          <a:xfrm>
            <a:off x="1371600" y="1607251"/>
            <a:ext cx="1600200"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Consumer spending on</a:t>
            </a:r>
          </a:p>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gasoline, annualized, $ bil (R)</a:t>
            </a:r>
            <a:endParaRPr lang="en-US" sz="1600" i="0" dirty="0">
              <a:solidFill>
                <a:srgbClr val="F58025"/>
              </a:solidFill>
              <a:latin typeface="Verdana" panose="020B0604030504040204" pitchFamily="34" charset="0"/>
              <a:ea typeface="Verdana" panose="020B0604030504040204" pitchFamily="34" charset="0"/>
              <a:cs typeface="Verdana" panose="020B0604030504040204" pitchFamily="34" charset="0"/>
            </a:endParaRPr>
          </a:p>
        </p:txBody>
      </p:sp>
      <p:sp>
        <p:nvSpPr>
          <p:cNvPr id="1337351" name="TextBox 1"/>
          <p:cNvSpPr txBox="1">
            <a:spLocks noChangeArrowheads="1"/>
          </p:cNvSpPr>
          <p:nvPr/>
        </p:nvSpPr>
        <p:spPr bwMode="auto">
          <a:xfrm>
            <a:off x="2971800" y="4572000"/>
            <a:ext cx="4114800"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Price of unleaded gasoline,</a:t>
            </a:r>
          </a:p>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 per gallon (L)</a:t>
            </a:r>
            <a:endPar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5589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A771E60B-7DA8-4298-8822-7C445E96CB2E}" type="slidenum">
              <a:rPr lang="en-US">
                <a:latin typeface="Verdana" panose="020B0604030504040204" pitchFamily="34" charset="0"/>
                <a:ea typeface="Verdana" panose="020B0604030504040204" pitchFamily="34" charset="0"/>
                <a:cs typeface="Verdana" panose="020B0604030504040204" pitchFamily="34" charset="0"/>
              </a:rPr>
              <a:pPr/>
              <a:t>15</a:t>
            </a:fld>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247118594"/>
              </p:ext>
            </p:extLst>
          </p:nvPr>
        </p:nvGraphicFramePr>
        <p:xfrm>
          <a:off x="212437" y="1188244"/>
          <a:ext cx="8686800" cy="4501356"/>
        </p:xfrm>
        <a:graphic>
          <a:graphicData uri="http://schemas.openxmlformats.org/drawingml/2006/chart">
            <c:chart xmlns:c="http://schemas.openxmlformats.org/drawingml/2006/chart" xmlns:r="http://schemas.openxmlformats.org/officeDocument/2006/relationships" r:id="rId3"/>
          </a:graphicData>
        </a:graphic>
      </p:graphicFrame>
      <p:sp>
        <p:nvSpPr>
          <p:cNvPr id="1333252" name="Rectangle 2"/>
          <p:cNvSpPr txBox="1">
            <a:spLocks noChangeArrowheads="1"/>
          </p:cNvSpPr>
          <p:nvPr/>
        </p:nvSpPr>
        <p:spPr bwMode="auto">
          <a:xfrm>
            <a:off x="407987" y="258619"/>
            <a:ext cx="8477395" cy="803564"/>
          </a:xfrm>
          <a:prstGeom prst="rect">
            <a:avLst/>
          </a:prstGeom>
          <a:noFill/>
          <a:ln w="9525">
            <a:noFill/>
            <a:miter lim="800000"/>
            <a:headEnd/>
            <a:tailEnd/>
          </a:ln>
        </p:spPr>
        <p:txBody>
          <a:bodyPr anchor="ctr"/>
          <a:lstStyle/>
          <a:p>
            <a:pPr>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PUT IT ALL TOGETHER, 2015 WAS A GREAT YEAR FOR REAL INCOMES</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3253" name="Text Box 3"/>
          <p:cNvSpPr txBox="1">
            <a:spLocks noChangeArrowheads="1"/>
          </p:cNvSpPr>
          <p:nvPr/>
        </p:nvSpPr>
        <p:spPr bwMode="auto">
          <a:xfrm>
            <a:off x="304800" y="6295231"/>
            <a:ext cx="5408613" cy="122238"/>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 Census Bureau</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
        <p:nvSpPr>
          <p:cNvPr id="1333256" name="TextBox 7"/>
          <p:cNvSpPr txBox="1">
            <a:spLocks noChangeArrowheads="1"/>
          </p:cNvSpPr>
          <p:nvPr/>
        </p:nvSpPr>
        <p:spPr bwMode="auto">
          <a:xfrm>
            <a:off x="304800" y="1127125"/>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Real median household income, % change</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24285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326B3B53-F81A-48EE-B391-861251E41A3F}" type="slidenum">
              <a:rPr lang="en-US">
                <a:latin typeface="Verdana" panose="020B0604030504040204" pitchFamily="34" charset="0"/>
                <a:ea typeface="Verdana" panose="020B0604030504040204" pitchFamily="34" charset="0"/>
                <a:cs typeface="Verdana" panose="020B0604030504040204" pitchFamily="34" charset="0"/>
              </a:rPr>
              <a:pPr/>
              <a:t>16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7346"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sp>
        <p:nvSpPr>
          <p:cNvPr id="1337347" name="Rectangle 2"/>
          <p:cNvSpPr txBox="1">
            <a:spLocks noChangeArrowheads="1"/>
          </p:cNvSpPr>
          <p:nvPr/>
        </p:nvSpPr>
        <p:spPr bwMode="auto">
          <a:xfrm>
            <a:off x="457200" y="249382"/>
            <a:ext cx="8446655" cy="858982"/>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CONSUMER BALANCE SHEETS IN GREAT SHAPE</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7348" name="Text Box 3"/>
          <p:cNvSpPr txBox="1">
            <a:spLocks noChangeArrowheads="1"/>
          </p:cNvSpPr>
          <p:nvPr/>
        </p:nvSpPr>
        <p:spPr bwMode="auto">
          <a:xfrm>
            <a:off x="338714" y="6278563"/>
            <a:ext cx="4341813" cy="122237"/>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 Federal Reserve</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Object 3"/>
          <p:cNvGraphicFramePr>
            <a:graphicFrameLocks noGrp="1" noChangeAspect="1"/>
          </p:cNvGraphicFramePr>
          <p:nvPr>
            <p:extLst>
              <p:ext uri="{D42A27DB-BD31-4B8C-83A1-F6EECF244321}">
                <p14:modId xmlns:p14="http://schemas.microsoft.com/office/powerpoint/2010/main" val="1948863053"/>
              </p:ext>
            </p:extLst>
          </p:nvPr>
        </p:nvGraphicFramePr>
        <p:xfrm>
          <a:off x="406400" y="1390710"/>
          <a:ext cx="8483600" cy="4280417"/>
        </p:xfrm>
        <a:graphic>
          <a:graphicData uri="http://schemas.openxmlformats.org/drawingml/2006/chart">
            <c:chart xmlns:c="http://schemas.openxmlformats.org/drawingml/2006/chart" xmlns:r="http://schemas.openxmlformats.org/officeDocument/2006/relationships" r:id="rId3"/>
          </a:graphicData>
        </a:graphic>
      </p:graphicFrame>
      <p:sp>
        <p:nvSpPr>
          <p:cNvPr id="1337350" name="TextBox 1"/>
          <p:cNvSpPr txBox="1">
            <a:spLocks noChangeArrowheads="1"/>
          </p:cNvSpPr>
          <p:nvPr/>
        </p:nvSpPr>
        <p:spPr bwMode="auto">
          <a:xfrm>
            <a:off x="2171700" y="1924110"/>
            <a:ext cx="1600200"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Financial obligations ratio (R)</a:t>
            </a:r>
            <a:endParaRPr lang="en-US" sz="1600" i="0" dirty="0">
              <a:solidFill>
                <a:srgbClr val="F58025"/>
              </a:solidFill>
              <a:latin typeface="Verdana" panose="020B0604030504040204" pitchFamily="34" charset="0"/>
              <a:ea typeface="Verdana" panose="020B0604030504040204" pitchFamily="34" charset="0"/>
              <a:cs typeface="Verdana" panose="020B0604030504040204" pitchFamily="34" charset="0"/>
            </a:endParaRPr>
          </a:p>
        </p:txBody>
      </p:sp>
      <p:sp>
        <p:nvSpPr>
          <p:cNvPr id="1337351" name="TextBox 1"/>
          <p:cNvSpPr txBox="1">
            <a:spLocks noChangeArrowheads="1"/>
          </p:cNvSpPr>
          <p:nvPr/>
        </p:nvSpPr>
        <p:spPr bwMode="auto">
          <a:xfrm>
            <a:off x="2971800" y="3797618"/>
            <a:ext cx="2036684"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Mortgage debt</a:t>
            </a:r>
          </a:p>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service ratio (L)</a:t>
            </a:r>
            <a:endPar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7"/>
          <p:cNvSpPr txBox="1">
            <a:spLocks noChangeArrowheads="1"/>
          </p:cNvSpPr>
          <p:nvPr/>
        </p:nvSpPr>
        <p:spPr bwMode="auto">
          <a:xfrm>
            <a:off x="457200" y="1045935"/>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 of disposable income</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5126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a:xfrm>
            <a:off x="457200" y="6356350"/>
            <a:ext cx="2133600" cy="365125"/>
          </a:xfrm>
        </p:spPr>
        <p:txBody>
          <a:bodyPr/>
          <a:lstStyle/>
          <a:p>
            <a:fld id="{A771E60B-7DA8-4298-8822-7C445E96CB2E}" type="slidenum">
              <a:rPr lang="en-US">
                <a:latin typeface="Verdana" panose="020B0604030504040204" pitchFamily="34" charset="0"/>
                <a:ea typeface="Verdana" panose="020B0604030504040204" pitchFamily="34" charset="0"/>
                <a:cs typeface="Verdana" panose="020B0604030504040204" pitchFamily="34" charset="0"/>
              </a:rPr>
              <a:pPr/>
              <a:t>17</a:t>
            </a:fld>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1370234511"/>
              </p:ext>
            </p:extLst>
          </p:nvPr>
        </p:nvGraphicFramePr>
        <p:xfrm>
          <a:off x="350982" y="1222002"/>
          <a:ext cx="8534400" cy="4487917"/>
        </p:xfrm>
        <a:graphic>
          <a:graphicData uri="http://schemas.openxmlformats.org/drawingml/2006/chart">
            <c:chart xmlns:c="http://schemas.openxmlformats.org/drawingml/2006/chart" xmlns:r="http://schemas.openxmlformats.org/officeDocument/2006/relationships" r:id="rId3"/>
          </a:graphicData>
        </a:graphic>
      </p:graphicFrame>
      <p:sp>
        <p:nvSpPr>
          <p:cNvPr id="1333252" name="Rectangle 2"/>
          <p:cNvSpPr txBox="1">
            <a:spLocks noChangeArrowheads="1"/>
          </p:cNvSpPr>
          <p:nvPr/>
        </p:nvSpPr>
        <p:spPr bwMode="auto">
          <a:xfrm>
            <a:off x="457200" y="249381"/>
            <a:ext cx="8428182" cy="840509"/>
          </a:xfrm>
          <a:prstGeom prst="rect">
            <a:avLst/>
          </a:prstGeom>
          <a:noFill/>
          <a:ln w="9525">
            <a:noFill/>
            <a:miter lim="800000"/>
            <a:headEnd/>
            <a:tailEnd/>
          </a:ln>
        </p:spPr>
        <p:txBody>
          <a:bodyPr anchor="ctr"/>
          <a:lstStyle/>
          <a:p>
            <a:pPr algn="l" eaLnBrk="1" hangingPunct="1">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ANOTHER RECORD YEAR FOR THE AUTO INDUSTRY, ALTHOUGH JOB GROWTH HAS SLOWED</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3253" name="Text Box 3"/>
          <p:cNvSpPr txBox="1">
            <a:spLocks noChangeArrowheads="1"/>
          </p:cNvSpPr>
          <p:nvPr/>
        </p:nvSpPr>
        <p:spPr bwMode="auto">
          <a:xfrm>
            <a:off x="331470" y="6295231"/>
            <a:ext cx="5408613" cy="122238"/>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Sources: AutoData, BLS</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
        <p:nvSpPr>
          <p:cNvPr id="1333255" name="TextBox 11"/>
          <p:cNvSpPr txBox="1">
            <a:spLocks noChangeArrowheads="1"/>
          </p:cNvSpPr>
          <p:nvPr/>
        </p:nvSpPr>
        <p:spPr bwMode="auto">
          <a:xfrm>
            <a:off x="3340633" y="2696193"/>
            <a:ext cx="2211388" cy="338138"/>
          </a:xfrm>
          <a:prstGeom prst="rect">
            <a:avLst/>
          </a:prstGeom>
          <a:noFill/>
          <a:ln w="9525">
            <a:noFill/>
            <a:miter lim="800000"/>
            <a:headEnd/>
            <a:tailEnd/>
          </a:ln>
        </p:spPr>
        <p:txBody>
          <a:bodyPr>
            <a:spAutoFit/>
          </a:bodyPr>
          <a:lstStyle/>
          <a:p>
            <a:pPr eaLnBrk="1" hangingPunct="1">
              <a:spcBef>
                <a:spcPct val="0"/>
              </a:spcBef>
            </a:pPr>
            <a:r>
              <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rPr>
              <a:t>Cash for clunkers</a:t>
            </a:r>
          </a:p>
        </p:txBody>
      </p:sp>
      <p:sp>
        <p:nvSpPr>
          <p:cNvPr id="1333257" name="Line 9"/>
          <p:cNvSpPr>
            <a:spLocks noChangeShapeType="1"/>
          </p:cNvSpPr>
          <p:nvPr/>
        </p:nvSpPr>
        <p:spPr bwMode="auto">
          <a:xfrm flipH="1">
            <a:off x="2933009" y="3058620"/>
            <a:ext cx="815248" cy="215646"/>
          </a:xfrm>
          <a:prstGeom prst="line">
            <a:avLst/>
          </a:prstGeom>
          <a:noFill/>
          <a:ln w="38100">
            <a:solidFill>
              <a:srgbClr val="0069AA"/>
            </a:solidFill>
            <a:round/>
            <a:headEnd/>
            <a:tailEnd type="triangle" w="med" len="med"/>
          </a:ln>
          <a:effectLst/>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3837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22E9975F-5373-4F31-BE46-4C84F3BEBF01}" type="slidenum">
              <a:rPr lang="en-US">
                <a:latin typeface="Verdana" panose="020B0604030504040204" pitchFamily="34" charset="0"/>
                <a:ea typeface="Verdana" panose="020B0604030504040204" pitchFamily="34" charset="0"/>
                <a:cs typeface="Verdana" panose="020B0604030504040204" pitchFamily="34" charset="0"/>
              </a:rPr>
              <a:pPr/>
              <a:t>18</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5298"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sp>
        <p:nvSpPr>
          <p:cNvPr id="1335299" name="Rectangle 2"/>
          <p:cNvSpPr txBox="1">
            <a:spLocks noChangeArrowheads="1"/>
          </p:cNvSpPr>
          <p:nvPr/>
        </p:nvSpPr>
        <p:spPr bwMode="auto">
          <a:xfrm>
            <a:off x="457200" y="262890"/>
            <a:ext cx="8401050" cy="811530"/>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STILL ROOM FOR IMPROVEMENT IN HOMEBUILDING…</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5300" name="Text Box 3"/>
          <p:cNvSpPr txBox="1">
            <a:spLocks noChangeArrowheads="1"/>
          </p:cNvSpPr>
          <p:nvPr/>
        </p:nvSpPr>
        <p:spPr bwMode="auto">
          <a:xfrm>
            <a:off x="407987" y="6278563"/>
            <a:ext cx="4341813" cy="122237"/>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Sources: Census, BLS</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3972130881"/>
              </p:ext>
            </p:extLst>
          </p:nvPr>
        </p:nvGraphicFramePr>
        <p:xfrm>
          <a:off x="407987" y="1216660"/>
          <a:ext cx="8358823" cy="4429760"/>
        </p:xfrm>
        <a:graphic>
          <a:graphicData uri="http://schemas.openxmlformats.org/drawingml/2006/chart">
            <c:chart xmlns:c="http://schemas.openxmlformats.org/drawingml/2006/chart" xmlns:r="http://schemas.openxmlformats.org/officeDocument/2006/relationships" r:id="rId3"/>
          </a:graphicData>
        </a:graphic>
      </p:graphicFrame>
      <p:sp>
        <p:nvSpPr>
          <p:cNvPr id="1335302" name="TextBox 1"/>
          <p:cNvSpPr txBox="1">
            <a:spLocks noChangeArrowheads="1"/>
          </p:cNvSpPr>
          <p:nvPr/>
        </p:nvSpPr>
        <p:spPr bwMode="auto">
          <a:xfrm>
            <a:off x="1093620" y="4581207"/>
            <a:ext cx="2154677" cy="11430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Housing starts,</a:t>
            </a:r>
          </a:p>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SAAR, 3-month</a:t>
            </a:r>
          </a:p>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moving average, ths (</a:t>
            </a:r>
            <a:r>
              <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rPr>
              <a:t>L)</a:t>
            </a:r>
          </a:p>
        </p:txBody>
      </p:sp>
      <p:sp>
        <p:nvSpPr>
          <p:cNvPr id="1335303" name="TextBox 1"/>
          <p:cNvSpPr txBox="1">
            <a:spLocks noChangeArrowheads="1"/>
          </p:cNvSpPr>
          <p:nvPr/>
        </p:nvSpPr>
        <p:spPr bwMode="auto">
          <a:xfrm>
            <a:off x="2943497" y="1628776"/>
            <a:ext cx="2362200" cy="3048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Residential construction</a:t>
            </a:r>
          </a:p>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employment, ths (</a:t>
            </a:r>
            <a:r>
              <a:rPr lang="en-US" sz="1600" i="0" dirty="0">
                <a:solidFill>
                  <a:srgbClr val="F58025"/>
                </a:solidFill>
                <a:latin typeface="Verdana" panose="020B0604030504040204" pitchFamily="34" charset="0"/>
                <a:ea typeface="Verdana" panose="020B0604030504040204" pitchFamily="34" charset="0"/>
                <a:cs typeface="Verdana" panose="020B0604030504040204" pitchFamily="34" charset="0"/>
              </a:rPr>
              <a:t>R)</a:t>
            </a:r>
          </a:p>
        </p:txBody>
      </p:sp>
    </p:spTree>
    <p:extLst>
      <p:ext uri="{BB962C8B-B14F-4D97-AF65-F5344CB8AC3E}">
        <p14:creationId xmlns:p14="http://schemas.microsoft.com/office/powerpoint/2010/main" val="393662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A771E60B-7DA8-4298-8822-7C445E96CB2E}" type="slidenum">
              <a:rPr lang="en-US">
                <a:latin typeface="Verdana" panose="020B0604030504040204" pitchFamily="34" charset="0"/>
                <a:ea typeface="Verdana" panose="020B0604030504040204" pitchFamily="34" charset="0"/>
                <a:cs typeface="Verdana" panose="020B0604030504040204" pitchFamily="34" charset="0"/>
              </a:rPr>
              <a:pPr/>
              <a:t>19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3250"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4119127355"/>
              </p:ext>
            </p:extLst>
          </p:nvPr>
        </p:nvGraphicFramePr>
        <p:xfrm>
          <a:off x="457200" y="1187712"/>
          <a:ext cx="8534400" cy="4487917"/>
        </p:xfrm>
        <a:graphic>
          <a:graphicData uri="http://schemas.openxmlformats.org/drawingml/2006/chart">
            <c:chart xmlns:c="http://schemas.openxmlformats.org/drawingml/2006/chart" xmlns:r="http://schemas.openxmlformats.org/officeDocument/2006/relationships" r:id="rId3"/>
          </a:graphicData>
        </a:graphic>
      </p:graphicFrame>
      <p:sp>
        <p:nvSpPr>
          <p:cNvPr id="1333252" name="Rectangle 2"/>
          <p:cNvSpPr txBox="1">
            <a:spLocks noChangeArrowheads="1"/>
          </p:cNvSpPr>
          <p:nvPr/>
        </p:nvSpPr>
        <p:spPr bwMode="auto">
          <a:xfrm>
            <a:off x="457200" y="262890"/>
            <a:ext cx="8389620" cy="811530"/>
          </a:xfrm>
          <a:prstGeom prst="rect">
            <a:avLst/>
          </a:prstGeom>
          <a:noFill/>
          <a:ln w="9525">
            <a:noFill/>
            <a:miter lim="800000"/>
            <a:headEnd/>
            <a:tailEnd/>
          </a:ln>
        </p:spPr>
        <p:txBody>
          <a:bodyPr anchor="ctr"/>
          <a:lstStyle/>
          <a:p>
            <a:pPr algn="l" eaLnBrk="1" hangingPunct="1">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HOUSE PRICE GROWTH RUNNING AT A SUSTAINABLE PACE…</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3253" name="Text Box 3"/>
          <p:cNvSpPr txBox="1">
            <a:spLocks noChangeArrowheads="1"/>
          </p:cNvSpPr>
          <p:nvPr/>
        </p:nvSpPr>
        <p:spPr bwMode="auto">
          <a:xfrm>
            <a:off x="320040" y="6295231"/>
            <a:ext cx="5408613" cy="122238"/>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Sources: S&amp;P/Case-Shiller, CoreLogic, PNC</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4294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326B3B53-F81A-48EE-B391-861251E41A3F}" type="slidenum">
              <a:rPr lang="en-US">
                <a:latin typeface="Verdana" panose="020B0604030504040204" pitchFamily="34" charset="0"/>
                <a:ea typeface="Verdana" panose="020B0604030504040204" pitchFamily="34" charset="0"/>
                <a:cs typeface="Verdana" panose="020B0604030504040204" pitchFamily="34" charset="0"/>
              </a:rPr>
              <a:pPr/>
              <a:t>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7346"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sp>
        <p:nvSpPr>
          <p:cNvPr id="1337347" name="Rectangle 2"/>
          <p:cNvSpPr txBox="1">
            <a:spLocks noChangeArrowheads="1"/>
          </p:cNvSpPr>
          <p:nvPr/>
        </p:nvSpPr>
        <p:spPr bwMode="auto">
          <a:xfrm>
            <a:off x="457200" y="249382"/>
            <a:ext cx="8446655" cy="858982"/>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HIGHER INTEREST RATES WITH THE ELECTION…</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7348" name="Text Box 3"/>
          <p:cNvSpPr txBox="1">
            <a:spLocks noChangeArrowheads="1"/>
          </p:cNvSpPr>
          <p:nvPr/>
        </p:nvSpPr>
        <p:spPr bwMode="auto">
          <a:xfrm>
            <a:off x="338714" y="6278563"/>
            <a:ext cx="4341813" cy="122237"/>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 Federal Reserve</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Object 3"/>
          <p:cNvGraphicFramePr>
            <a:graphicFrameLocks noGrp="1" noChangeAspect="1"/>
          </p:cNvGraphicFramePr>
          <p:nvPr>
            <p:extLst>
              <p:ext uri="{D42A27DB-BD31-4B8C-83A1-F6EECF244321}">
                <p14:modId xmlns:p14="http://schemas.microsoft.com/office/powerpoint/2010/main" val="3174311151"/>
              </p:ext>
            </p:extLst>
          </p:nvPr>
        </p:nvGraphicFramePr>
        <p:xfrm>
          <a:off x="406400" y="1390710"/>
          <a:ext cx="8483600" cy="4280417"/>
        </p:xfrm>
        <a:graphic>
          <a:graphicData uri="http://schemas.openxmlformats.org/drawingml/2006/chart">
            <c:chart xmlns:c="http://schemas.openxmlformats.org/drawingml/2006/chart" xmlns:r="http://schemas.openxmlformats.org/officeDocument/2006/relationships" r:id="rId3"/>
          </a:graphicData>
        </a:graphic>
      </p:graphicFrame>
      <p:sp>
        <p:nvSpPr>
          <p:cNvPr id="1337350" name="TextBox 1"/>
          <p:cNvSpPr txBox="1">
            <a:spLocks noChangeArrowheads="1"/>
          </p:cNvSpPr>
          <p:nvPr/>
        </p:nvSpPr>
        <p:spPr bwMode="auto">
          <a:xfrm>
            <a:off x="1446327" y="2881267"/>
            <a:ext cx="1600200"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10-year Treasury bond (R)</a:t>
            </a:r>
            <a:endParaRPr lang="en-US" sz="1600" i="0" dirty="0">
              <a:solidFill>
                <a:srgbClr val="F58025"/>
              </a:solidFill>
              <a:latin typeface="Verdana" panose="020B0604030504040204" pitchFamily="34" charset="0"/>
              <a:ea typeface="Verdana" panose="020B0604030504040204" pitchFamily="34" charset="0"/>
              <a:cs typeface="Verdana" panose="020B0604030504040204" pitchFamily="34" charset="0"/>
            </a:endParaRPr>
          </a:p>
        </p:txBody>
      </p:sp>
      <p:sp>
        <p:nvSpPr>
          <p:cNvPr id="1337351" name="TextBox 1"/>
          <p:cNvSpPr txBox="1">
            <a:spLocks noChangeArrowheads="1"/>
          </p:cNvSpPr>
          <p:nvPr/>
        </p:nvSpPr>
        <p:spPr bwMode="auto">
          <a:xfrm>
            <a:off x="5386696" y="4542542"/>
            <a:ext cx="3310932"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3-month Treasury bill (L)</a:t>
            </a:r>
            <a:endPar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7"/>
          <p:cNvSpPr txBox="1">
            <a:spLocks noChangeArrowheads="1"/>
          </p:cNvSpPr>
          <p:nvPr/>
        </p:nvSpPr>
        <p:spPr bwMode="auto">
          <a:xfrm>
            <a:off x="407987" y="1132608"/>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Interest rate, %</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0389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22E9975F-5373-4F31-BE46-4C84F3BEBF01}" type="slidenum">
              <a:rPr lang="en-US">
                <a:latin typeface="Verdana" panose="020B0604030504040204" pitchFamily="34" charset="0"/>
                <a:ea typeface="Verdana" panose="020B0604030504040204" pitchFamily="34" charset="0"/>
                <a:cs typeface="Verdana" panose="020B0604030504040204" pitchFamily="34" charset="0"/>
              </a:rPr>
              <a:pPr/>
              <a:t>20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5298"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sp>
        <p:nvSpPr>
          <p:cNvPr id="1335299" name="Rectangle 2"/>
          <p:cNvSpPr txBox="1">
            <a:spLocks noChangeArrowheads="1"/>
          </p:cNvSpPr>
          <p:nvPr/>
        </p:nvSpPr>
        <p:spPr bwMode="auto">
          <a:xfrm>
            <a:off x="407987" y="254865"/>
            <a:ext cx="8486631" cy="801543"/>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…BUT BIG JUMP IN MORTGAGE RATES AFTER ELECTION A DOWNSIDE RISK FOR HOUSING</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5300" name="Text Box 3"/>
          <p:cNvSpPr txBox="1">
            <a:spLocks noChangeArrowheads="1"/>
          </p:cNvSpPr>
          <p:nvPr/>
        </p:nvSpPr>
        <p:spPr bwMode="auto">
          <a:xfrm>
            <a:off x="309489" y="6278563"/>
            <a:ext cx="4341813" cy="122237"/>
          </a:xfrm>
          <a:prstGeom prst="rect">
            <a:avLst/>
          </a:prstGeom>
          <a:noFill/>
          <a:ln w="9525">
            <a:noFill/>
            <a:miter lim="800000"/>
            <a:headEnd/>
            <a:tailEnd/>
          </a:ln>
        </p:spPr>
        <p:txBody>
          <a:bodyPr lIns="0" tIns="0" rIns="0" bIns="0">
            <a:spAutoFit/>
          </a:bodyPr>
          <a:lstStyle/>
          <a:p>
            <a:pPr algn="l" eaLnBrk="1" hangingPunct="1"/>
            <a:r>
              <a:rPr lang="en-US" sz="800" b="0" dirty="0">
                <a:latin typeface="Verdana" panose="020B0604030504040204" pitchFamily="34" charset="0"/>
                <a:ea typeface="Verdana" panose="020B0604030504040204" pitchFamily="34" charset="0"/>
                <a:cs typeface="Verdana" panose="020B0604030504040204" pitchFamily="34" charset="0"/>
              </a:rPr>
              <a:t>Source: </a:t>
            </a:r>
            <a:r>
              <a:rPr lang="en-US" sz="800" b="0" dirty="0" smtClean="0">
                <a:latin typeface="Verdana" panose="020B0604030504040204" pitchFamily="34" charset="0"/>
                <a:ea typeface="Verdana" panose="020B0604030504040204" pitchFamily="34" charset="0"/>
                <a:cs typeface="Verdana" panose="020B0604030504040204" pitchFamily="34" charset="0"/>
              </a:rPr>
              <a:t>Freddie Mac</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1066278322"/>
              </p:ext>
            </p:extLst>
          </p:nvPr>
        </p:nvGraphicFramePr>
        <p:xfrm>
          <a:off x="406400" y="1651001"/>
          <a:ext cx="8483600" cy="3927764"/>
        </p:xfrm>
        <a:graphic>
          <a:graphicData uri="http://schemas.openxmlformats.org/drawingml/2006/chart">
            <c:chart xmlns:c="http://schemas.openxmlformats.org/drawingml/2006/chart" xmlns:r="http://schemas.openxmlformats.org/officeDocument/2006/relationships" r:id="rId3"/>
          </a:graphicData>
        </a:graphic>
      </p:graphicFrame>
      <p:sp>
        <p:nvSpPr>
          <p:cNvPr id="1335305" name="TextBox 7"/>
          <p:cNvSpPr txBox="1">
            <a:spLocks noChangeArrowheads="1"/>
          </p:cNvSpPr>
          <p:nvPr/>
        </p:nvSpPr>
        <p:spPr bwMode="auto">
          <a:xfrm>
            <a:off x="407987" y="1132608"/>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30-year fixed mortgage rate, %</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6642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F5E7C3F-744F-44CE-B916-60FDD4C053E5}" type="slidenum">
              <a:rPr lang="en-US">
                <a:latin typeface="Verdana" panose="020B0604030504040204" pitchFamily="34" charset="0"/>
                <a:ea typeface="Verdana" panose="020B0604030504040204" pitchFamily="34" charset="0"/>
                <a:cs typeface="Verdana" panose="020B0604030504040204" pitchFamily="34" charset="0"/>
              </a:rPr>
              <a:pPr/>
              <a:t>21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24034" name="Rectangle 2"/>
          <p:cNvSpPr>
            <a:spLocks noGrp="1" noChangeArrowheads="1"/>
          </p:cNvSpPr>
          <p:nvPr>
            <p:ph type="title" idx="4294967295"/>
          </p:nvPr>
        </p:nvSpPr>
        <p:spPr>
          <a:xfrm>
            <a:off x="457199" y="277091"/>
            <a:ext cx="8418945" cy="812800"/>
          </a:xfrm>
        </p:spPr>
        <p:txBody>
          <a:bodyPr>
            <a:normAutofit fontScale="90000"/>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Small Businesses Hiring Intentions REMAIN SOLID INTO 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324035" name="TextBox 11"/>
          <p:cNvSpPr txBox="1">
            <a:spLocks noChangeArrowheads="1"/>
          </p:cNvSpPr>
          <p:nvPr/>
        </p:nvSpPr>
        <p:spPr bwMode="auto">
          <a:xfrm>
            <a:off x="300182" y="6249193"/>
            <a:ext cx="3657600" cy="214313"/>
          </a:xfrm>
          <a:prstGeom prst="rect">
            <a:avLst/>
          </a:prstGeom>
          <a:noFill/>
          <a:ln w="9525">
            <a:noFill/>
            <a:miter lim="800000"/>
            <a:headEnd/>
            <a:tailEnd/>
          </a:ln>
        </p:spPr>
        <p:txBody>
          <a:bodyPr>
            <a:spAutoFit/>
          </a:bodyPr>
          <a:lstStyle/>
          <a:p>
            <a:pPr algn="l">
              <a:spcBef>
                <a:spcPct val="0"/>
              </a:spcBef>
            </a:pPr>
            <a:r>
              <a:rPr lang="en-US" sz="800" b="0" dirty="0" smtClean="0">
                <a:latin typeface="Verdana" panose="020B0604030504040204" pitchFamily="34" charset="0"/>
                <a:ea typeface="Verdana" panose="020B0604030504040204" pitchFamily="34" charset="0"/>
                <a:cs typeface="Verdana" panose="020B0604030504040204" pitchFamily="34" charset="0"/>
              </a:rPr>
              <a:t>Source: PNC</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090297726"/>
              </p:ext>
            </p:extLst>
          </p:nvPr>
        </p:nvGraphicFramePr>
        <p:xfrm>
          <a:off x="457199" y="1493160"/>
          <a:ext cx="8308109" cy="41475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7"/>
          <p:cNvSpPr txBox="1">
            <a:spLocks noChangeArrowheads="1"/>
          </p:cNvSpPr>
          <p:nvPr/>
        </p:nvSpPr>
        <p:spPr bwMode="auto">
          <a:xfrm>
            <a:off x="457199" y="1089891"/>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Expectations of own hiring, % of respondents</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6178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F5E7C3F-744F-44CE-B916-60FDD4C053E5}" type="slidenum">
              <a:rPr lang="en-US">
                <a:latin typeface="Verdana" panose="020B0604030504040204" pitchFamily="34" charset="0"/>
                <a:ea typeface="Verdana" panose="020B0604030504040204" pitchFamily="34" charset="0"/>
                <a:cs typeface="Verdana" panose="020B0604030504040204" pitchFamily="34" charset="0"/>
              </a:rPr>
              <a:pPr/>
              <a:t>22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24034" name="Rectangle 2"/>
          <p:cNvSpPr>
            <a:spLocks noGrp="1" noChangeArrowheads="1"/>
          </p:cNvSpPr>
          <p:nvPr>
            <p:ph type="title" idx="4294967295"/>
          </p:nvPr>
        </p:nvSpPr>
        <p:spPr>
          <a:xfrm>
            <a:off x="457199" y="277091"/>
            <a:ext cx="8418945" cy="812800"/>
          </a:xfrm>
        </p:spPr>
        <p:txBody>
          <a:bodyPr>
            <a:normAutofit fontScale="90000"/>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Small Businesses Hiring Intentions REMAIN SOLID INTO 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324035" name="TextBox 11"/>
          <p:cNvSpPr txBox="1">
            <a:spLocks noChangeArrowheads="1"/>
          </p:cNvSpPr>
          <p:nvPr/>
        </p:nvSpPr>
        <p:spPr bwMode="auto">
          <a:xfrm>
            <a:off x="300182" y="6249193"/>
            <a:ext cx="3657600" cy="214313"/>
          </a:xfrm>
          <a:prstGeom prst="rect">
            <a:avLst/>
          </a:prstGeom>
          <a:noFill/>
          <a:ln w="9525">
            <a:noFill/>
            <a:miter lim="800000"/>
            <a:headEnd/>
            <a:tailEnd/>
          </a:ln>
        </p:spPr>
        <p:txBody>
          <a:bodyPr>
            <a:spAutoFit/>
          </a:bodyPr>
          <a:lstStyle/>
          <a:p>
            <a:pPr algn="l">
              <a:spcBef>
                <a:spcPct val="0"/>
              </a:spcBef>
            </a:pPr>
            <a:r>
              <a:rPr lang="en-US" sz="800" b="0" dirty="0" smtClean="0">
                <a:latin typeface="Verdana" panose="020B0604030504040204" pitchFamily="34" charset="0"/>
                <a:ea typeface="Verdana" panose="020B0604030504040204" pitchFamily="34" charset="0"/>
                <a:cs typeface="Verdana" panose="020B0604030504040204" pitchFamily="34" charset="0"/>
              </a:rPr>
              <a:t>Source: PNC</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994102104"/>
              </p:ext>
            </p:extLst>
          </p:nvPr>
        </p:nvGraphicFramePr>
        <p:xfrm>
          <a:off x="457199" y="1493160"/>
          <a:ext cx="8308109" cy="41475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a:spLocks noChangeArrowheads="1"/>
          </p:cNvSpPr>
          <p:nvPr/>
        </p:nvSpPr>
        <p:spPr bwMode="auto">
          <a:xfrm>
            <a:off x="457199" y="1066800"/>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Real business fixed investment, 2009$ bil</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8753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256108496"/>
              </p:ext>
            </p:extLst>
          </p:nvPr>
        </p:nvGraphicFramePr>
        <p:xfrm>
          <a:off x="374650" y="1560514"/>
          <a:ext cx="8235950" cy="4082904"/>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1"/>
          <p:cNvSpPr>
            <a:spLocks noGrp="1"/>
          </p:cNvSpPr>
          <p:nvPr>
            <p:ph type="sldNum" sz="quarter" idx="10"/>
          </p:nvPr>
        </p:nvSpPr>
        <p:spPr/>
        <p:txBody>
          <a:bodyPr/>
          <a:lstStyle/>
          <a:p>
            <a:fld id="{DF5E7C3F-744F-44CE-B916-60FDD4C053E5}" type="slidenum">
              <a:rPr lang="en-US">
                <a:latin typeface="Verdana" panose="020B0604030504040204" pitchFamily="34" charset="0"/>
                <a:ea typeface="Verdana" panose="020B0604030504040204" pitchFamily="34" charset="0"/>
                <a:cs typeface="Verdana" panose="020B0604030504040204" pitchFamily="34" charset="0"/>
              </a:rPr>
              <a:pPr/>
              <a:t>23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24034" name="Rectangle 2"/>
          <p:cNvSpPr>
            <a:spLocks noGrp="1" noChangeArrowheads="1"/>
          </p:cNvSpPr>
          <p:nvPr>
            <p:ph type="title" idx="4294967295"/>
          </p:nvPr>
        </p:nvSpPr>
        <p:spPr>
          <a:xfrm>
            <a:off x="457200" y="327819"/>
            <a:ext cx="7704138" cy="655638"/>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Government is now neutral for growth</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24035" name="TextBox 11"/>
          <p:cNvSpPr txBox="1">
            <a:spLocks noChangeArrowheads="1"/>
          </p:cNvSpPr>
          <p:nvPr/>
        </p:nvSpPr>
        <p:spPr bwMode="auto">
          <a:xfrm>
            <a:off x="235528" y="6249193"/>
            <a:ext cx="3657600" cy="214313"/>
          </a:xfrm>
          <a:prstGeom prst="rect">
            <a:avLst/>
          </a:prstGeom>
          <a:noFill/>
          <a:ln w="9525">
            <a:noFill/>
            <a:miter lim="800000"/>
            <a:headEnd/>
            <a:tailEnd/>
          </a:ln>
        </p:spPr>
        <p:txBody>
          <a:bodyPr>
            <a:spAutoFit/>
          </a:bodyPr>
          <a:lstStyle/>
          <a:p>
            <a:pPr algn="l">
              <a:spcBef>
                <a:spcPct val="0"/>
              </a:spcBef>
            </a:pPr>
            <a:r>
              <a:rPr lang="en-US" sz="800" b="0" dirty="0" smtClean="0">
                <a:latin typeface="Verdana" panose="020B0604030504040204" pitchFamily="34" charset="0"/>
                <a:ea typeface="Verdana" panose="020B0604030504040204" pitchFamily="34" charset="0"/>
                <a:cs typeface="Verdana" panose="020B0604030504040204" pitchFamily="34" charset="0"/>
              </a:rPr>
              <a:t>Source: BEA</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7"/>
          <p:cNvSpPr txBox="1">
            <a:spLocks noChangeArrowheads="1"/>
          </p:cNvSpPr>
          <p:nvPr/>
        </p:nvSpPr>
        <p:spPr bwMode="auto">
          <a:xfrm>
            <a:off x="461818" y="1090614"/>
            <a:ext cx="7813964" cy="338554"/>
          </a:xfrm>
          <a:prstGeom prst="rect">
            <a:avLst/>
          </a:prstGeom>
          <a:noFill/>
          <a:ln w="9525">
            <a:noFill/>
            <a:miter lim="800000"/>
            <a:headEnd/>
            <a:tailEnd/>
          </a:ln>
        </p:spPr>
        <p:txBody>
          <a:bodyPr wrap="square">
            <a:spAutoFit/>
          </a:bodyPr>
          <a:lstStyle/>
          <a:p>
            <a:pPr algn="l">
              <a:spcBef>
                <a:spcPct val="0"/>
              </a:spcBef>
            </a:pPr>
            <a:r>
              <a:rPr lang="en-US" sz="1600" i="0" dirty="0" smtClean="0">
                <a:latin typeface="Verdana" panose="020B0604030504040204" pitchFamily="34" charset="0"/>
                <a:ea typeface="Verdana" panose="020B0604030504040204" pitchFamily="34" charset="0"/>
                <a:cs typeface="Verdana" panose="020B0604030504040204" pitchFamily="34" charset="0"/>
              </a:rPr>
              <a:t>Real GDP, contribution to annualized growth, ppt</a:t>
            </a:r>
            <a:endParaRPr lang="en-US" sz="1600"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1030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22E9975F-5373-4F31-BE46-4C84F3BEBF01}" type="slidenum">
              <a:rPr lang="en-US">
                <a:latin typeface="Verdana" panose="020B0604030504040204" pitchFamily="34" charset="0"/>
                <a:ea typeface="Verdana" panose="020B0604030504040204" pitchFamily="34" charset="0"/>
                <a:cs typeface="Verdana" panose="020B0604030504040204" pitchFamily="34" charset="0"/>
              </a:rPr>
              <a:pPr/>
              <a:t>24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5298"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sp>
        <p:nvSpPr>
          <p:cNvPr id="1335299" name="Rectangle 2"/>
          <p:cNvSpPr txBox="1">
            <a:spLocks noChangeArrowheads="1"/>
          </p:cNvSpPr>
          <p:nvPr/>
        </p:nvSpPr>
        <p:spPr bwMode="auto">
          <a:xfrm>
            <a:off x="407987" y="254865"/>
            <a:ext cx="8486631" cy="801543"/>
          </a:xfrm>
          <a:prstGeom prst="rect">
            <a:avLst/>
          </a:prstGeom>
          <a:noFill/>
          <a:ln w="9525">
            <a:noFill/>
            <a:miter lim="800000"/>
            <a:headEnd/>
            <a:tailEnd/>
          </a:ln>
        </p:spPr>
        <p:txBody>
          <a:bodyPr anchor="ctr"/>
          <a:lstStyle/>
          <a:p>
            <a:pPr algn="l" eaLnBrk="1" hangingPunct="1">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INTEREST RATE OUTLOOK DEPENDS ON INFLATION…</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5300" name="Text Box 3"/>
          <p:cNvSpPr txBox="1">
            <a:spLocks noChangeArrowheads="1"/>
          </p:cNvSpPr>
          <p:nvPr/>
        </p:nvSpPr>
        <p:spPr bwMode="auto">
          <a:xfrm>
            <a:off x="309489" y="6278563"/>
            <a:ext cx="4341813" cy="122237"/>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Sources: BEA, PNC</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3494052078"/>
              </p:ext>
            </p:extLst>
          </p:nvPr>
        </p:nvGraphicFramePr>
        <p:xfrm>
          <a:off x="406400" y="1651001"/>
          <a:ext cx="8483600" cy="3927764"/>
        </p:xfrm>
        <a:graphic>
          <a:graphicData uri="http://schemas.openxmlformats.org/drawingml/2006/chart">
            <c:chart xmlns:c="http://schemas.openxmlformats.org/drawingml/2006/chart" xmlns:r="http://schemas.openxmlformats.org/officeDocument/2006/relationships" r:id="rId3"/>
          </a:graphicData>
        </a:graphic>
      </p:graphicFrame>
      <p:sp>
        <p:nvSpPr>
          <p:cNvPr id="1335302" name="TextBox 1"/>
          <p:cNvSpPr txBox="1">
            <a:spLocks noChangeArrowheads="1"/>
          </p:cNvSpPr>
          <p:nvPr/>
        </p:nvSpPr>
        <p:spPr bwMode="auto">
          <a:xfrm>
            <a:off x="5068905" y="4274941"/>
            <a:ext cx="1600200" cy="3048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Overall</a:t>
            </a:r>
            <a:endParaRPr lang="en-US" sz="1600" i="0" dirty="0">
              <a:solidFill>
                <a:srgbClr val="F58025"/>
              </a:solidFill>
              <a:latin typeface="Verdana" panose="020B0604030504040204" pitchFamily="34" charset="0"/>
              <a:ea typeface="Verdana" panose="020B0604030504040204" pitchFamily="34" charset="0"/>
              <a:cs typeface="Verdana" panose="020B0604030504040204" pitchFamily="34" charset="0"/>
            </a:endParaRPr>
          </a:p>
        </p:txBody>
      </p:sp>
      <p:sp>
        <p:nvSpPr>
          <p:cNvPr id="1335303" name="TextBox 1"/>
          <p:cNvSpPr txBox="1">
            <a:spLocks noChangeArrowheads="1"/>
          </p:cNvSpPr>
          <p:nvPr/>
        </p:nvSpPr>
        <p:spPr bwMode="auto">
          <a:xfrm>
            <a:off x="3632200" y="2350918"/>
            <a:ext cx="3429000" cy="3048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Excluding food</a:t>
            </a:r>
          </a:p>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and energy</a:t>
            </a:r>
            <a:endPar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endParaRPr>
          </a:p>
        </p:txBody>
      </p:sp>
      <p:sp>
        <p:nvSpPr>
          <p:cNvPr id="1335305" name="TextBox 7"/>
          <p:cNvSpPr txBox="1">
            <a:spLocks noChangeArrowheads="1"/>
          </p:cNvSpPr>
          <p:nvPr/>
        </p:nvSpPr>
        <p:spPr bwMode="auto">
          <a:xfrm>
            <a:off x="407987" y="1132608"/>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Personal consumption expenditures pr</a:t>
            </a:r>
            <a:r>
              <a:rPr lang="en-US" dirty="0" smtClean="0">
                <a:latin typeface="Verdana" panose="020B0604030504040204" pitchFamily="34" charset="0"/>
                <a:ea typeface="Verdana" panose="020B0604030504040204" pitchFamily="34" charset="0"/>
                <a:cs typeface="Verdana" panose="020B0604030504040204" pitchFamily="34" charset="0"/>
              </a:rPr>
              <a:t>ice index, </a:t>
            </a:r>
            <a:r>
              <a:rPr lang="en-US" i="0" dirty="0" smtClean="0">
                <a:latin typeface="Verdana" panose="020B0604030504040204" pitchFamily="34" charset="0"/>
                <a:ea typeface="Verdana" panose="020B0604030504040204" pitchFamily="34" charset="0"/>
                <a:cs typeface="Verdana" panose="020B0604030504040204" pitchFamily="34" charset="0"/>
              </a:rPr>
              <a:t>% change year ago</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69925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22E9975F-5373-4F31-BE46-4C84F3BEBF01}" type="slidenum">
              <a:rPr lang="en-US">
                <a:latin typeface="Verdana" panose="020B0604030504040204" pitchFamily="34" charset="0"/>
                <a:ea typeface="Verdana" panose="020B0604030504040204" pitchFamily="34" charset="0"/>
                <a:cs typeface="Verdana" panose="020B0604030504040204" pitchFamily="34" charset="0"/>
              </a:rPr>
              <a:pPr/>
              <a:t>25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5298"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sp>
        <p:nvSpPr>
          <p:cNvPr id="1335299" name="Rectangle 2"/>
          <p:cNvSpPr txBox="1">
            <a:spLocks noChangeArrowheads="1"/>
          </p:cNvSpPr>
          <p:nvPr/>
        </p:nvSpPr>
        <p:spPr bwMode="auto">
          <a:xfrm>
            <a:off x="407987" y="254865"/>
            <a:ext cx="8486631" cy="801543"/>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INFLATION EXPECTATIONS HAVE SOARED</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5300" name="Text Box 3"/>
          <p:cNvSpPr txBox="1">
            <a:spLocks noChangeArrowheads="1"/>
          </p:cNvSpPr>
          <p:nvPr/>
        </p:nvSpPr>
        <p:spPr bwMode="auto">
          <a:xfrm>
            <a:off x="309489" y="6278563"/>
            <a:ext cx="4341813" cy="122237"/>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Sources: Federal Reserve, Moody’s Analytics, PNC</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1184016297"/>
              </p:ext>
            </p:extLst>
          </p:nvPr>
        </p:nvGraphicFramePr>
        <p:xfrm>
          <a:off x="406400" y="1651001"/>
          <a:ext cx="8483600" cy="3927764"/>
        </p:xfrm>
        <a:graphic>
          <a:graphicData uri="http://schemas.openxmlformats.org/drawingml/2006/chart">
            <c:chart xmlns:c="http://schemas.openxmlformats.org/drawingml/2006/chart" xmlns:r="http://schemas.openxmlformats.org/officeDocument/2006/relationships" r:id="rId3"/>
          </a:graphicData>
        </a:graphic>
      </p:graphicFrame>
      <p:sp>
        <p:nvSpPr>
          <p:cNvPr id="1335305" name="TextBox 7"/>
          <p:cNvSpPr txBox="1">
            <a:spLocks noChangeArrowheads="1"/>
          </p:cNvSpPr>
          <p:nvPr/>
        </p:nvSpPr>
        <p:spPr bwMode="auto">
          <a:xfrm>
            <a:off x="407987" y="1132608"/>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5-year, 5-year forward inflation expectations, %</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64689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CAF9986C-50FD-4D3E-A894-F06F3DBF2C36}" type="slidenum">
              <a:rPr lang="en-US">
                <a:latin typeface="Verdana" panose="020B0604030504040204" pitchFamily="34" charset="0"/>
                <a:ea typeface="Verdana" panose="020B0604030504040204" pitchFamily="34" charset="0"/>
                <a:cs typeface="Verdana" panose="020B0604030504040204" pitchFamily="34" charset="0"/>
              </a:rPr>
              <a:pPr/>
              <a:t>26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9395" name="Rectangle 2"/>
          <p:cNvSpPr txBox="1">
            <a:spLocks noChangeArrowheads="1"/>
          </p:cNvSpPr>
          <p:nvPr/>
        </p:nvSpPr>
        <p:spPr bwMode="auto">
          <a:xfrm>
            <a:off x="457200" y="266700"/>
            <a:ext cx="8372475" cy="787400"/>
          </a:xfrm>
          <a:prstGeom prst="rect">
            <a:avLst/>
          </a:prstGeom>
          <a:noFill/>
          <a:ln w="9525">
            <a:noFill/>
            <a:miter lim="800000"/>
            <a:headEnd/>
            <a:tailEnd/>
          </a:ln>
        </p:spPr>
        <p:txBody>
          <a:bodyPr anchor="ctr"/>
          <a:lstStyle/>
          <a:p>
            <a:pPr algn="l" eaLnBrk="1" hangingPunct="1">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SOLID ECONOMIC GROWTH THROUGH </a:t>
            </a: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2017, WITH FULL EMPLOYMENT SOON</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9396" name="Text Box 3"/>
          <p:cNvSpPr txBox="1">
            <a:spLocks noChangeArrowheads="1"/>
          </p:cNvSpPr>
          <p:nvPr/>
        </p:nvSpPr>
        <p:spPr bwMode="auto">
          <a:xfrm>
            <a:off x="419893" y="6284913"/>
            <a:ext cx="4341813" cy="122237"/>
          </a:xfrm>
          <a:prstGeom prst="rect">
            <a:avLst/>
          </a:prstGeom>
          <a:noFill/>
          <a:ln w="9525">
            <a:noFill/>
            <a:miter lim="800000"/>
            <a:headEnd/>
            <a:tailEnd/>
          </a:ln>
        </p:spPr>
        <p:txBody>
          <a:bodyPr lIns="0" tIns="0" rIns="0" bIns="0">
            <a:spAutoFit/>
          </a:bodyPr>
          <a:lstStyle/>
          <a:p>
            <a:pPr algn="l" eaLnBrk="1" hangingPunct="1"/>
            <a:r>
              <a:rPr lang="en-US" sz="800" b="0" dirty="0">
                <a:latin typeface="Verdana" panose="020B0604030504040204" pitchFamily="34" charset="0"/>
                <a:ea typeface="Verdana" panose="020B0604030504040204" pitchFamily="34" charset="0"/>
                <a:cs typeface="Verdana" panose="020B0604030504040204" pitchFamily="34" charset="0"/>
              </a:rPr>
              <a:t>Sources: BEA, BLS, PNC</a:t>
            </a:r>
          </a:p>
        </p:txBody>
      </p:sp>
      <p:graphicFrame>
        <p:nvGraphicFramePr>
          <p:cNvPr id="9" name="Object 3"/>
          <p:cNvGraphicFramePr>
            <a:graphicFrameLocks noGrp="1" noChangeAspect="1"/>
          </p:cNvGraphicFramePr>
          <p:nvPr>
            <p:extLst/>
          </p:nvPr>
        </p:nvGraphicFramePr>
        <p:xfrm>
          <a:off x="492787" y="1381125"/>
          <a:ext cx="8217825" cy="4309006"/>
        </p:xfrm>
        <a:graphic>
          <a:graphicData uri="http://schemas.openxmlformats.org/drawingml/2006/chart">
            <c:chart xmlns:c="http://schemas.openxmlformats.org/drawingml/2006/chart" xmlns:r="http://schemas.openxmlformats.org/officeDocument/2006/relationships" r:id="rId3"/>
          </a:graphicData>
        </a:graphic>
      </p:graphicFrame>
      <p:sp>
        <p:nvSpPr>
          <p:cNvPr id="1339398" name="TextBox 1"/>
          <p:cNvSpPr txBox="1">
            <a:spLocks noChangeArrowheads="1"/>
          </p:cNvSpPr>
          <p:nvPr/>
        </p:nvSpPr>
        <p:spPr bwMode="auto">
          <a:xfrm>
            <a:off x="2011036" y="1316840"/>
            <a:ext cx="1600200" cy="533400"/>
          </a:xfrm>
          <a:prstGeom prst="rect">
            <a:avLst/>
          </a:prstGeom>
          <a:noFill/>
          <a:ln w="9525">
            <a:noFill/>
            <a:miter lim="800000"/>
            <a:headEnd/>
            <a:tailEnd/>
          </a:ln>
        </p:spPr>
        <p:txBody>
          <a:bodyPr wrap="none"/>
          <a:lstStyle/>
          <a:p>
            <a:pPr algn="l" eaLnBrk="1" hangingPunct="1">
              <a:spcBef>
                <a:spcPct val="0"/>
              </a:spcBef>
            </a:pPr>
            <a:r>
              <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rPr>
              <a:t>Real GDP</a:t>
            </a: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 % </a:t>
            </a:r>
            <a:r>
              <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rPr>
              <a:t>change </a:t>
            </a: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year ago</a:t>
            </a:r>
            <a:r>
              <a:rPr lang="en-US" sz="1600" dirty="0">
                <a:solidFill>
                  <a:srgbClr val="0069AA"/>
                </a:solidFill>
                <a:latin typeface="Verdana" panose="020B0604030504040204" pitchFamily="34" charset="0"/>
                <a:ea typeface="Verdana" panose="020B0604030504040204" pitchFamily="34" charset="0"/>
                <a:cs typeface="Verdana" panose="020B0604030504040204" pitchFamily="34" charset="0"/>
              </a:rPr>
              <a:t> </a:t>
            </a: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(L</a:t>
            </a:r>
            <a:r>
              <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rPr>
              <a:t>)</a:t>
            </a:r>
          </a:p>
        </p:txBody>
      </p:sp>
      <p:sp>
        <p:nvSpPr>
          <p:cNvPr id="1339399" name="TextBox 1"/>
          <p:cNvSpPr txBox="1">
            <a:spLocks noChangeArrowheads="1"/>
          </p:cNvSpPr>
          <p:nvPr/>
        </p:nvSpPr>
        <p:spPr bwMode="auto">
          <a:xfrm>
            <a:off x="3307238" y="4792730"/>
            <a:ext cx="2908935"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Unemployment rate, % (R</a:t>
            </a:r>
            <a:r>
              <a:rPr lang="en-US" sz="1600" i="0" dirty="0">
                <a:solidFill>
                  <a:srgbClr val="F58025"/>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541947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7090"/>
            <a:ext cx="8437418" cy="808759"/>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SOFTER GROWTH IN COMMODITY, AUTO STATES…</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1"/>
          <p:cNvSpPr>
            <a:spLocks noGrp="1"/>
          </p:cNvSpPr>
          <p:nvPr>
            <p:ph type="sldNum" sz="quarter" idx="10"/>
          </p:nvPr>
        </p:nvSpPr>
        <p:spPr>
          <a:xfrm>
            <a:off x="457200" y="6356350"/>
            <a:ext cx="2133600" cy="365125"/>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27</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61288"/>
            <a:ext cx="8284464" cy="5084064"/>
          </a:xfrm>
          <a:prstGeom prst="rect">
            <a:avLst/>
          </a:prstGeom>
        </p:spPr>
      </p:pic>
    </p:spTree>
    <p:extLst>
      <p:ext uri="{BB962C8B-B14F-4D97-AF65-F5344CB8AC3E}">
        <p14:creationId xmlns:p14="http://schemas.microsoft.com/office/powerpoint/2010/main" val="942824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7090"/>
            <a:ext cx="8437418" cy="808759"/>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…BUT THAT DRAG SHOULD </a:t>
            </a: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LIFT LATER THIS YEAR</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1"/>
          <p:cNvSpPr>
            <a:spLocks noGrp="1"/>
          </p:cNvSpPr>
          <p:nvPr>
            <p:ph type="sldNum" sz="quarter" idx="10"/>
          </p:nvPr>
        </p:nvSpPr>
        <p:spPr>
          <a:xfrm>
            <a:off x="457200" y="6356350"/>
            <a:ext cx="2133600" cy="365125"/>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28</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8366760" cy="5062728"/>
          </a:xfrm>
          <a:prstGeom prst="rect">
            <a:avLst/>
          </a:prstGeom>
        </p:spPr>
      </p:pic>
    </p:spTree>
    <p:extLst>
      <p:ext uri="{BB962C8B-B14F-4D97-AF65-F5344CB8AC3E}">
        <p14:creationId xmlns:p14="http://schemas.microsoft.com/office/powerpoint/2010/main" val="365375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A771E60B-7DA8-4298-8822-7C445E96CB2E}" type="slidenum">
              <a:rPr lang="en-US">
                <a:latin typeface="Verdana" panose="020B0604030504040204" pitchFamily="34" charset="0"/>
                <a:ea typeface="Verdana" panose="020B0604030504040204" pitchFamily="34" charset="0"/>
                <a:cs typeface="Verdana" panose="020B0604030504040204" pitchFamily="34" charset="0"/>
              </a:rPr>
              <a:pPr/>
              <a:t>29</a:t>
            </a:fld>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3320286918"/>
              </p:ext>
            </p:extLst>
          </p:nvPr>
        </p:nvGraphicFramePr>
        <p:xfrm>
          <a:off x="212437" y="1188244"/>
          <a:ext cx="8686800" cy="4501356"/>
        </p:xfrm>
        <a:graphic>
          <a:graphicData uri="http://schemas.openxmlformats.org/drawingml/2006/chart">
            <c:chart xmlns:c="http://schemas.openxmlformats.org/drawingml/2006/chart" xmlns:r="http://schemas.openxmlformats.org/officeDocument/2006/relationships" r:id="rId3"/>
          </a:graphicData>
        </a:graphic>
      </p:graphicFrame>
      <p:sp>
        <p:nvSpPr>
          <p:cNvPr id="1333252" name="Rectangle 2"/>
          <p:cNvSpPr txBox="1">
            <a:spLocks noChangeArrowheads="1"/>
          </p:cNvSpPr>
          <p:nvPr/>
        </p:nvSpPr>
        <p:spPr bwMode="auto">
          <a:xfrm>
            <a:off x="407987" y="258619"/>
            <a:ext cx="8477395" cy="803564"/>
          </a:xfrm>
          <a:prstGeom prst="rect">
            <a:avLst/>
          </a:prstGeom>
          <a:noFill/>
          <a:ln w="9525">
            <a:noFill/>
            <a:miter lim="800000"/>
            <a:headEnd/>
            <a:tailEnd/>
          </a:ln>
        </p:spPr>
        <p:txBody>
          <a:bodyPr anchor="ctr"/>
          <a:lstStyle/>
          <a:p>
            <a:pPr>
              <a:spcBef>
                <a:spcPct val="0"/>
              </a:spcBef>
            </a:pP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STRUCTURAL SLOWDOWN IN PRODUCTIVITY GROWTH COULD BE BAD </a:t>
            </a: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NEWS</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3253" name="Text Box 3"/>
          <p:cNvSpPr txBox="1">
            <a:spLocks noChangeArrowheads="1"/>
          </p:cNvSpPr>
          <p:nvPr/>
        </p:nvSpPr>
        <p:spPr bwMode="auto">
          <a:xfrm>
            <a:off x="304800" y="6295231"/>
            <a:ext cx="5408613" cy="122238"/>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 </a:t>
            </a:r>
            <a:r>
              <a:rPr lang="en-US" sz="800" dirty="0" smtClean="0">
                <a:latin typeface="Verdana" panose="020B0604030504040204" pitchFamily="34" charset="0"/>
                <a:ea typeface="Verdana" panose="020B0604030504040204" pitchFamily="34" charset="0"/>
                <a:cs typeface="Verdana" panose="020B0604030504040204" pitchFamily="34" charset="0"/>
              </a:rPr>
              <a:t>BLS</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
        <p:nvSpPr>
          <p:cNvPr id="1333256" name="TextBox 7"/>
          <p:cNvSpPr txBox="1">
            <a:spLocks noChangeArrowheads="1"/>
          </p:cNvSpPr>
          <p:nvPr/>
        </p:nvSpPr>
        <p:spPr bwMode="auto">
          <a:xfrm>
            <a:off x="304800" y="1127125"/>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Productivity, nonfarm business sector, 4-quarter </a:t>
            </a:r>
            <a:r>
              <a:rPr lang="en-US" dirty="0" smtClean="0">
                <a:latin typeface="Verdana" panose="020B0604030504040204" pitchFamily="34" charset="0"/>
                <a:ea typeface="Verdana" panose="020B0604030504040204" pitchFamily="34" charset="0"/>
                <a:cs typeface="Verdana" panose="020B0604030504040204" pitchFamily="34" charset="0"/>
              </a:rPr>
              <a:t>MA, </a:t>
            </a:r>
            <a:r>
              <a:rPr lang="en-US" i="0" dirty="0" smtClean="0">
                <a:latin typeface="Verdana" panose="020B0604030504040204" pitchFamily="34" charset="0"/>
                <a:ea typeface="Verdana" panose="020B0604030504040204" pitchFamily="34" charset="0"/>
                <a:cs typeface="Verdana" panose="020B0604030504040204" pitchFamily="34" charset="0"/>
              </a:rPr>
              <a:t>% change year ago</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21181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326B3B53-F81A-48EE-B391-861251E41A3F}" type="slidenum">
              <a:rPr lang="en-US">
                <a:latin typeface="Verdana" panose="020B0604030504040204" pitchFamily="34" charset="0"/>
                <a:ea typeface="Verdana" panose="020B0604030504040204" pitchFamily="34" charset="0"/>
                <a:cs typeface="Verdana" panose="020B0604030504040204" pitchFamily="34" charset="0"/>
              </a:rPr>
              <a:pPr/>
              <a:t>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7346"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sp>
        <p:nvSpPr>
          <p:cNvPr id="1337347" name="Rectangle 2"/>
          <p:cNvSpPr txBox="1">
            <a:spLocks noChangeArrowheads="1"/>
          </p:cNvSpPr>
          <p:nvPr/>
        </p:nvSpPr>
        <p:spPr bwMode="auto">
          <a:xfrm>
            <a:off x="457200" y="249382"/>
            <a:ext cx="8446655" cy="858982"/>
          </a:xfrm>
          <a:prstGeom prst="rect">
            <a:avLst/>
          </a:prstGeom>
          <a:noFill/>
          <a:ln w="9525">
            <a:noFill/>
            <a:miter lim="800000"/>
            <a:headEnd/>
            <a:tailEnd/>
          </a:ln>
        </p:spPr>
        <p:txBody>
          <a:bodyPr anchor="ctr"/>
          <a:lstStyle/>
          <a:p>
            <a:pPr algn="l" eaLnBrk="1" hangingPunct="1">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BETTER CONFIDENCE</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7348" name="Text Box 3"/>
          <p:cNvSpPr txBox="1">
            <a:spLocks noChangeArrowheads="1"/>
          </p:cNvSpPr>
          <p:nvPr/>
        </p:nvSpPr>
        <p:spPr bwMode="auto">
          <a:xfrm>
            <a:off x="338714" y="6278563"/>
            <a:ext cx="4341813" cy="122237"/>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Sources: The Conference Board, NFIB</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Object 3"/>
          <p:cNvGraphicFramePr>
            <a:graphicFrameLocks noGrp="1" noChangeAspect="1"/>
          </p:cNvGraphicFramePr>
          <p:nvPr>
            <p:extLst>
              <p:ext uri="{D42A27DB-BD31-4B8C-83A1-F6EECF244321}">
                <p14:modId xmlns:p14="http://schemas.microsoft.com/office/powerpoint/2010/main" val="4211823706"/>
              </p:ext>
            </p:extLst>
          </p:nvPr>
        </p:nvGraphicFramePr>
        <p:xfrm>
          <a:off x="406400" y="1390710"/>
          <a:ext cx="8483600" cy="4280417"/>
        </p:xfrm>
        <a:graphic>
          <a:graphicData uri="http://schemas.openxmlformats.org/drawingml/2006/chart">
            <c:chart xmlns:c="http://schemas.openxmlformats.org/drawingml/2006/chart" xmlns:r="http://schemas.openxmlformats.org/officeDocument/2006/relationships" r:id="rId3"/>
          </a:graphicData>
        </a:graphic>
      </p:graphicFrame>
      <p:sp>
        <p:nvSpPr>
          <p:cNvPr id="1337350" name="TextBox 1"/>
          <p:cNvSpPr txBox="1">
            <a:spLocks noChangeArrowheads="1"/>
          </p:cNvSpPr>
          <p:nvPr/>
        </p:nvSpPr>
        <p:spPr bwMode="auto">
          <a:xfrm>
            <a:off x="3942346" y="1924109"/>
            <a:ext cx="1600200"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Small business optimism index,</a:t>
            </a:r>
          </a:p>
          <a:p>
            <a:pPr algn="l" eaLnBrk="1" hangingPunct="1">
              <a:spcBef>
                <a:spcPct val="0"/>
              </a:spcBef>
            </a:pPr>
            <a:r>
              <a:rPr lang="en-US" sz="160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1986=100</a:t>
            </a:r>
            <a:r>
              <a:rPr lang="en-US" sz="1600" i="0" dirty="0" smtClean="0">
                <a:solidFill>
                  <a:srgbClr val="F58025"/>
                </a:solidFill>
                <a:latin typeface="Verdana" panose="020B0604030504040204" pitchFamily="34" charset="0"/>
                <a:ea typeface="Verdana" panose="020B0604030504040204" pitchFamily="34" charset="0"/>
                <a:cs typeface="Verdana" panose="020B0604030504040204" pitchFamily="34" charset="0"/>
              </a:rPr>
              <a:t> (R)</a:t>
            </a:r>
            <a:endParaRPr lang="en-US" sz="1600" i="0" dirty="0">
              <a:solidFill>
                <a:srgbClr val="F58025"/>
              </a:solidFill>
              <a:latin typeface="Verdana" panose="020B0604030504040204" pitchFamily="34" charset="0"/>
              <a:ea typeface="Verdana" panose="020B0604030504040204" pitchFamily="34" charset="0"/>
              <a:cs typeface="Verdana" panose="020B0604030504040204" pitchFamily="34" charset="0"/>
            </a:endParaRPr>
          </a:p>
        </p:txBody>
      </p:sp>
      <p:sp>
        <p:nvSpPr>
          <p:cNvPr id="1337351" name="TextBox 1"/>
          <p:cNvSpPr txBox="1">
            <a:spLocks noChangeArrowheads="1"/>
          </p:cNvSpPr>
          <p:nvPr/>
        </p:nvSpPr>
        <p:spPr bwMode="auto">
          <a:xfrm>
            <a:off x="3887080" y="3530918"/>
            <a:ext cx="3310932" cy="533400"/>
          </a:xfrm>
          <a:prstGeom prst="rect">
            <a:avLst/>
          </a:prstGeom>
          <a:noFill/>
          <a:ln w="9525">
            <a:noFill/>
            <a:miter lim="800000"/>
            <a:headEnd/>
            <a:tailEnd/>
          </a:ln>
        </p:spPr>
        <p:txBody>
          <a:bodyPr wrap="none"/>
          <a:lstStyle/>
          <a:p>
            <a:pPr algn="l" eaLnBrk="1" hangingPunct="1">
              <a:spcBef>
                <a:spcPct val="0"/>
              </a:spcBef>
            </a:pP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Consumer confidence index,</a:t>
            </a:r>
          </a:p>
          <a:p>
            <a:pPr algn="l" eaLnBrk="1" hangingPunct="1">
              <a:spcBef>
                <a:spcPct val="0"/>
              </a:spcBef>
            </a:pPr>
            <a:r>
              <a:rPr lang="en-US" sz="160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1985=100 </a:t>
            </a:r>
            <a:r>
              <a:rPr lang="en-US" sz="1600"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(L)</a:t>
            </a:r>
            <a:endParaRPr lang="en-US" sz="1600" i="0" dirty="0">
              <a:solidFill>
                <a:srgbClr val="0069A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50637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p>
            <a:fld id="{8E51E309-DF5F-446D-94D1-2A12531D4EC0}" type="slidenum">
              <a:rPr lang="en-US">
                <a:latin typeface="Verdana" panose="020B0604030504040204" pitchFamily="34" charset="0"/>
                <a:ea typeface="Verdana" panose="020B0604030504040204" pitchFamily="34" charset="0"/>
                <a:cs typeface="Verdana" panose="020B0604030504040204" pitchFamily="34" charset="0"/>
              </a:rPr>
              <a:pPr/>
              <a:t>30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4339" name="Rectangle 3"/>
          <p:cNvSpPr txBox="1">
            <a:spLocks noChangeArrowheads="1"/>
          </p:cNvSpPr>
          <p:nvPr/>
        </p:nvSpPr>
        <p:spPr bwMode="auto">
          <a:xfrm>
            <a:off x="457199" y="1066800"/>
            <a:ext cx="8420101" cy="4524375"/>
          </a:xfrm>
          <a:prstGeom prst="rect">
            <a:avLst/>
          </a:prstGeom>
          <a:noFill/>
          <a:ln w="9525">
            <a:noFill/>
            <a:miter lim="800000"/>
            <a:headEnd/>
            <a:tailEnd/>
          </a:ln>
        </p:spPr>
        <p:txBody>
          <a:bodyPr/>
          <a:lstStyle/>
          <a:p>
            <a:pPr marL="231775" indent="-231775">
              <a:spcAft>
                <a:spcPct val="10000"/>
              </a:spcAft>
              <a:buClr>
                <a:schemeClr val="bg2"/>
              </a:buClr>
              <a:buFont typeface="Wingdings" pitchFamily="2" charset="2"/>
              <a:buChar char="§"/>
            </a:pP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  President Trump</a:t>
            </a: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Trade</a:t>
            </a: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Fiscal policy</a:t>
            </a: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Jobs/income/confidence</a:t>
            </a: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Strong </a:t>
            </a: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a:t>
            </a: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Monetary </a:t>
            </a: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policy/interest rates</a:t>
            </a:r>
            <a:endParaRPr lang="en-US" dirty="0">
              <a:solidFill>
                <a:srgbClr val="0069AA"/>
              </a:solidFill>
              <a:latin typeface="Verdana" panose="020B0604030504040204" pitchFamily="34" charset="0"/>
              <a:ea typeface="Verdana" panose="020B0604030504040204" pitchFamily="34" charset="0"/>
              <a:cs typeface="Verdana" panose="020B0604030504040204" pitchFamily="34" charset="0"/>
            </a:endParaRP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Regulatory </a:t>
            </a: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reform</a:t>
            </a: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Stock market</a:t>
            </a: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Immigration</a:t>
            </a:r>
          </a:p>
          <a:p>
            <a:pPr marL="231775" indent="-231775">
              <a:spcAft>
                <a:spcPct val="10000"/>
              </a:spcAft>
              <a:buClr>
                <a:schemeClr val="bg2"/>
              </a:buClr>
              <a:buFont typeface="Wingdings" pitchFamily="2" charset="2"/>
              <a:buChar char="§"/>
            </a:pP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 Brexit/Europe </a:t>
            </a: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China/emerging </a:t>
            </a: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economies</a:t>
            </a:r>
          </a:p>
          <a:p>
            <a:pPr marL="231775" indent="-231775">
              <a:spcAft>
                <a:spcPct val="10000"/>
              </a:spcAft>
              <a:buClr>
                <a:schemeClr val="bg2"/>
              </a:buClr>
              <a:buFont typeface="Wingdings" pitchFamily="2" charset="2"/>
              <a:buChar char="§"/>
            </a:pP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 Energy</a:t>
            </a: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Housing market</a:t>
            </a:r>
            <a:endPar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endParaRPr>
          </a:p>
          <a:p>
            <a:pPr marL="231775" indent="-231775">
              <a:spcAft>
                <a:spcPct val="10000"/>
              </a:spcAft>
              <a:buClr>
                <a:schemeClr val="bg2"/>
              </a:buClr>
              <a:buFont typeface="Wingdings" pitchFamily="2" charset="2"/>
              <a:buChar char="§"/>
            </a:pP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 Commercial construction</a:t>
            </a: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State </a:t>
            </a: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budgets</a:t>
            </a:r>
          </a:p>
          <a:p>
            <a:pPr marL="231775" indent="-231775">
              <a:spcAft>
                <a:spcPct val="10000"/>
              </a:spcAft>
              <a:buClr>
                <a:schemeClr val="bg2"/>
              </a:buClr>
              <a:buFont typeface="Wingdings" pitchFamily="2" charset="2"/>
              <a:buChar char="§"/>
            </a:pPr>
            <a:r>
              <a:rPr lang="en-US" dirty="0">
                <a:solidFill>
                  <a:srgbClr val="0069AA"/>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Healthcare</a:t>
            </a:r>
            <a:endParaRPr lang="en-US" dirty="0">
              <a:solidFill>
                <a:srgbClr val="0069AA"/>
              </a:solidFill>
              <a:latin typeface="Verdana" panose="020B0604030504040204" pitchFamily="34" charset="0"/>
              <a:ea typeface="Verdana" panose="020B0604030504040204" pitchFamily="34" charset="0"/>
              <a:cs typeface="Verdana" panose="020B0604030504040204" pitchFamily="34" charset="0"/>
            </a:endParaRPr>
          </a:p>
          <a:p>
            <a:pPr marL="231775" indent="-231775">
              <a:spcAft>
                <a:spcPct val="10000"/>
              </a:spcAft>
              <a:buClr>
                <a:schemeClr val="bg2"/>
              </a:buClr>
              <a:buFont typeface="Wingdings" pitchFamily="2" charset="2"/>
              <a:buChar char="§"/>
            </a:pP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 Terrorism</a:t>
            </a:r>
            <a:endParaRPr lang="en-US" sz="1800" i="0" dirty="0" smtClean="0">
              <a:solidFill>
                <a:srgbClr val="0069AA"/>
              </a:solidFill>
              <a:latin typeface="Verdana" panose="020B0604030504040204" pitchFamily="34" charset="0"/>
              <a:ea typeface="Verdana" panose="020B0604030504040204" pitchFamily="34" charset="0"/>
              <a:cs typeface="Verdana" panose="020B0604030504040204" pitchFamily="34" charset="0"/>
            </a:endParaRPr>
          </a:p>
          <a:p>
            <a:pPr marL="231775" indent="-231775" algn="l" eaLnBrk="1" hangingPunct="1">
              <a:spcAft>
                <a:spcPct val="10000"/>
              </a:spcAft>
              <a:buClr>
                <a:schemeClr val="bg2"/>
              </a:buClr>
              <a:buFont typeface="Wingdings" pitchFamily="2" charset="2"/>
              <a:buChar char="§"/>
            </a:pPr>
            <a:endParaRPr lang="en-US" sz="1800" i="0" dirty="0" smtClean="0">
              <a:solidFill>
                <a:srgbClr val="0069AA"/>
              </a:solidFill>
              <a:latin typeface="Verdana" panose="020B0604030504040204" pitchFamily="34" charset="0"/>
              <a:ea typeface="Verdana" panose="020B0604030504040204" pitchFamily="34" charset="0"/>
              <a:cs typeface="Verdana" panose="020B0604030504040204" pitchFamily="34" charset="0"/>
            </a:endParaRPr>
          </a:p>
        </p:txBody>
      </p:sp>
      <p:sp>
        <p:nvSpPr>
          <p:cNvPr id="14340" name="Rectangle 2"/>
          <p:cNvSpPr txBox="1">
            <a:spLocks noChangeArrowheads="1"/>
          </p:cNvSpPr>
          <p:nvPr/>
        </p:nvSpPr>
        <p:spPr bwMode="auto">
          <a:xfrm>
            <a:off x="457199" y="266700"/>
            <a:ext cx="8420101" cy="800100"/>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 NEW, BIG RISK</a:t>
            </a:r>
          </a:p>
        </p:txBody>
      </p:sp>
    </p:spTree>
    <p:extLst>
      <p:ext uri="{BB962C8B-B14F-4D97-AF65-F5344CB8AC3E}">
        <p14:creationId xmlns:p14="http://schemas.microsoft.com/office/powerpoint/2010/main" val="13008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9" name="Rectangle 3"/>
          <p:cNvSpPr>
            <a:spLocks noGrp="1" noChangeArrowheads="1"/>
          </p:cNvSpPr>
          <p:nvPr>
            <p:ph type="ctrTitle"/>
          </p:nvPr>
        </p:nvSpPr>
        <p:spPr>
          <a:xfrm>
            <a:off x="438150" y="276225"/>
            <a:ext cx="8439150" cy="790575"/>
          </a:xfrm>
          <a:noFill/>
          <a:ln/>
        </p:spPr>
        <p:txBody>
          <a:bodyPr>
            <a:norm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PNC Economic Outlook</a:t>
            </a:r>
          </a:p>
        </p:txBody>
      </p:sp>
      <p:sp>
        <p:nvSpPr>
          <p:cNvPr id="1258500" name="Rectangle 4"/>
          <p:cNvSpPr>
            <a:spLocks noGrp="1" noChangeArrowheads="1"/>
          </p:cNvSpPr>
          <p:nvPr>
            <p:ph type="subTitle" idx="1"/>
          </p:nvPr>
        </p:nvSpPr>
        <p:spPr>
          <a:xfrm>
            <a:off x="1066800" y="3048000"/>
            <a:ext cx="4719638" cy="533400"/>
          </a:xfrm>
          <a:noFill/>
          <a:ln/>
        </p:spPr>
        <p:txBody>
          <a:bodyPr>
            <a:normAutofit lnSpcReduction="10000"/>
          </a:bodyPr>
          <a:lstStyle/>
          <a:p>
            <a:r>
              <a:rPr lang="en-US" sz="3200" b="1" dirty="0">
                <a:latin typeface="Verdana" panose="020B0604030504040204" pitchFamily="34" charset="0"/>
                <a:ea typeface="Verdana" panose="020B0604030504040204" pitchFamily="34" charset="0"/>
                <a:cs typeface="Verdana" panose="020B0604030504040204" pitchFamily="34" charset="0"/>
              </a:rPr>
              <a:t>Q&amp;A</a:t>
            </a:r>
            <a:endParaRPr lang="en-US" sz="3200" b="1" i="1" dirty="0">
              <a:latin typeface="Verdana" panose="020B0604030504040204" pitchFamily="34" charset="0"/>
              <a:ea typeface="Verdana" panose="020B0604030504040204" pitchFamily="34" charset="0"/>
              <a:cs typeface="Verdana" panose="020B0604030504040204" pitchFamily="34" charset="0"/>
            </a:endParaRPr>
          </a:p>
        </p:txBody>
      </p:sp>
      <p:sp>
        <p:nvSpPr>
          <p:cNvPr id="1258501" name="Rectangle 5"/>
          <p:cNvSpPr>
            <a:spLocks noChangeArrowheads="1"/>
          </p:cNvSpPr>
          <p:nvPr/>
        </p:nvSpPr>
        <p:spPr bwMode="auto">
          <a:xfrm>
            <a:off x="1066800" y="4419600"/>
            <a:ext cx="7467600" cy="1828800"/>
          </a:xfrm>
          <a:prstGeom prst="rect">
            <a:avLst/>
          </a:prstGeom>
          <a:noFill/>
          <a:ln w="9525">
            <a:noFill/>
            <a:miter lim="800000"/>
            <a:headEnd/>
            <a:tailEnd/>
          </a:ln>
          <a:effectLst/>
        </p:spPr>
        <p:txBody>
          <a:bodyPr/>
          <a:lstStyle/>
          <a:p>
            <a:pPr algn="l" eaLnBrk="1" hangingPunct="1">
              <a:spcBef>
                <a:spcPct val="0"/>
              </a:spcBef>
            </a:pPr>
            <a:r>
              <a:rPr lang="en-US" i="0" dirty="0" smtClean="0">
                <a:solidFill>
                  <a:srgbClr val="0069AA"/>
                </a:solidFill>
                <a:latin typeface="Verdana" panose="020B0604030504040204" pitchFamily="34" charset="0"/>
                <a:ea typeface="Verdana" panose="020B0604030504040204" pitchFamily="34" charset="0"/>
                <a:cs typeface="Verdana" panose="020B0604030504040204" pitchFamily="34" charset="0"/>
              </a:rPr>
              <a:t>For </a:t>
            </a:r>
            <a:r>
              <a:rPr lang="en-US" i="0" dirty="0">
                <a:solidFill>
                  <a:srgbClr val="0069AA"/>
                </a:solidFill>
                <a:latin typeface="Verdana" panose="020B0604030504040204" pitchFamily="34" charset="0"/>
                <a:ea typeface="Verdana" panose="020B0604030504040204" pitchFamily="34" charset="0"/>
                <a:cs typeface="Verdana" panose="020B0604030504040204" pitchFamily="34" charset="0"/>
              </a:rPr>
              <a:t>more information from PNC Economics:</a:t>
            </a:r>
            <a:br>
              <a:rPr lang="en-US" i="0" dirty="0">
                <a:solidFill>
                  <a:srgbClr val="0069AA"/>
                </a:solidFill>
                <a:latin typeface="Verdana" panose="020B0604030504040204" pitchFamily="34" charset="0"/>
                <a:ea typeface="Verdana" panose="020B0604030504040204" pitchFamily="34" charset="0"/>
                <a:cs typeface="Verdana" panose="020B0604030504040204" pitchFamily="34" charset="0"/>
              </a:rPr>
            </a:br>
            <a:r>
              <a:rPr lang="en-US" i="0" dirty="0" smtClean="0">
                <a:solidFill>
                  <a:srgbClr val="0069AA"/>
                </a:solidFill>
                <a:latin typeface="Verdana" panose="020B0604030504040204" pitchFamily="34" charset="0"/>
                <a:ea typeface="Verdana" panose="020B0604030504040204" pitchFamily="34" charset="0"/>
                <a:cs typeface="Verdana" panose="020B0604030504040204" pitchFamily="34" charset="0"/>
                <a:hlinkClick r:id="rId3"/>
              </a:rPr>
              <a:t>www.pnc.com/economicreports</a:t>
            </a:r>
            <a:endParaRPr lang="en-US" i="0" dirty="0" smtClean="0">
              <a:solidFill>
                <a:srgbClr val="0069AA"/>
              </a:solidFill>
              <a:latin typeface="Verdana" panose="020B0604030504040204" pitchFamily="34" charset="0"/>
              <a:ea typeface="Verdana" panose="020B0604030504040204" pitchFamily="34" charset="0"/>
              <a:cs typeface="Verdana" panose="020B0604030504040204" pitchFamily="34" charset="0"/>
            </a:endParaRPr>
          </a:p>
          <a:p>
            <a:pPr algn="l" eaLnBrk="1" hangingPunct="1">
              <a:spcBef>
                <a:spcPct val="0"/>
              </a:spcBef>
            </a:pPr>
            <a:endParaRPr lang="en-US" sz="2000" dirty="0">
              <a:solidFill>
                <a:srgbClr val="0069AA"/>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Twitter:</a:t>
            </a:r>
          </a:p>
          <a:p>
            <a:pPr>
              <a:spcBef>
                <a:spcPct val="0"/>
              </a:spcBef>
            </a:pPr>
            <a:r>
              <a:rPr lang="en-US" dirty="0" smtClean="0">
                <a:solidFill>
                  <a:srgbClr val="0069AA"/>
                </a:solidFill>
                <a:latin typeface="Verdana" panose="020B0604030504040204" pitchFamily="34" charset="0"/>
                <a:ea typeface="Verdana" panose="020B0604030504040204" pitchFamily="34" charset="0"/>
                <a:cs typeface="Verdana" panose="020B0604030504040204" pitchFamily="34" charset="0"/>
              </a:rPr>
              <a:t>@GusFaucherPNC</a:t>
            </a:r>
            <a:r>
              <a:rPr lang="en-US" sz="2000" i="0" dirty="0">
                <a:solidFill>
                  <a:srgbClr val="004E9E"/>
                </a:solidFill>
                <a:latin typeface="Verdana" panose="020B0604030504040204" pitchFamily="34" charset="0"/>
                <a:ea typeface="Verdana" panose="020B0604030504040204" pitchFamily="34" charset="0"/>
                <a:cs typeface="Verdana" panose="020B0604030504040204" pitchFamily="34" charset="0"/>
              </a:rPr>
              <a:t/>
            </a:r>
            <a:br>
              <a:rPr lang="en-US" sz="2000" i="0" dirty="0">
                <a:solidFill>
                  <a:srgbClr val="004E9E"/>
                </a:solidFill>
                <a:latin typeface="Verdana" panose="020B0604030504040204" pitchFamily="34" charset="0"/>
                <a:ea typeface="Verdana" panose="020B0604030504040204" pitchFamily="34" charset="0"/>
                <a:cs typeface="Verdana" panose="020B0604030504040204" pitchFamily="34" charset="0"/>
              </a:rPr>
            </a:br>
            <a:r>
              <a:rPr lang="en-US" sz="2000" i="0" dirty="0">
                <a:solidFill>
                  <a:srgbClr val="004E9E"/>
                </a:solidFill>
                <a:latin typeface="Verdana" panose="020B0604030504040204" pitchFamily="34" charset="0"/>
                <a:ea typeface="Verdana" panose="020B0604030504040204" pitchFamily="34" charset="0"/>
                <a:cs typeface="Verdana" panose="020B0604030504040204" pitchFamily="34" charset="0"/>
              </a:rPr>
              <a:t/>
            </a:r>
            <a:br>
              <a:rPr lang="en-US" sz="2000" i="0" dirty="0">
                <a:solidFill>
                  <a:srgbClr val="004E9E"/>
                </a:solidFill>
                <a:latin typeface="Verdana" panose="020B0604030504040204" pitchFamily="34" charset="0"/>
                <a:ea typeface="Verdana" panose="020B0604030504040204" pitchFamily="34" charset="0"/>
                <a:cs typeface="Verdana" panose="020B0604030504040204" pitchFamily="34" charset="0"/>
              </a:rPr>
            </a:br>
            <a:endParaRPr lang="en-US" sz="2000" i="0" dirty="0">
              <a:solidFill>
                <a:srgbClr val="004E9E"/>
              </a:solidFill>
              <a:latin typeface="Verdana" panose="020B0604030504040204" pitchFamily="34" charset="0"/>
              <a:ea typeface="Verdana" panose="020B0604030504040204" pitchFamily="34" charset="0"/>
              <a:cs typeface="Verdana" panose="020B0604030504040204" pitchFamily="34" charset="0"/>
            </a:endParaRPr>
          </a:p>
        </p:txBody>
      </p:sp>
      <p:sp>
        <p:nvSpPr>
          <p:cNvPr id="7" name="Slide Number Placeholder 1"/>
          <p:cNvSpPr>
            <a:spLocks noGrp="1"/>
          </p:cNvSpPr>
          <p:nvPr>
            <p:ph type="sldNum" sz="quarter" idx="10"/>
          </p:nvPr>
        </p:nvSpPr>
        <p:spPr>
          <a:xfrm>
            <a:off x="457200" y="6356350"/>
            <a:ext cx="2133600" cy="365125"/>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31</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1064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8309ACDA-E6C9-43B9-9216-D8055B18C347}" type="slidenum">
              <a:rPr lang="en-US" sz="900"/>
              <a:pPr/>
              <a:t>32</a:t>
            </a:fld>
            <a:endParaRPr lang="en-US" sz="900" dirty="0"/>
          </a:p>
        </p:txBody>
      </p:sp>
      <p:sp>
        <p:nvSpPr>
          <p:cNvPr id="564228" name="Text Box 4"/>
          <p:cNvSpPr txBox="1">
            <a:spLocks noGrp="1" noChangeArrowheads="1"/>
          </p:cNvSpPr>
          <p:nvPr>
            <p:ph type="body" idx="1"/>
          </p:nvPr>
        </p:nvSpPr>
        <p:spPr>
          <a:xfrm>
            <a:off x="450850" y="1544638"/>
            <a:ext cx="8159750" cy="3713162"/>
          </a:xfrm>
          <a:noFill/>
          <a:ln/>
        </p:spPr>
        <p:txBody>
          <a:bodyPr tIns="91440" bIns="91440"/>
          <a:lstStyle/>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endParaRPr lang="en-US" sz="1000" b="0" dirty="0" smtClean="0">
              <a:solidFill>
                <a:schemeClr val="tx1"/>
              </a:solidFill>
              <a:latin typeface="Times New Roman" pitchFamily="18" charset="0"/>
            </a:endParaRPr>
          </a:p>
          <a:p>
            <a:pPr marL="0" indent="0">
              <a:buFontTx/>
              <a:buNone/>
              <a:tabLst>
                <a:tab pos="2743200" algn="l"/>
              </a:tabLst>
            </a:pPr>
            <a:r>
              <a:rPr lang="en-US" sz="1000" b="0" dirty="0" smtClean="0">
                <a:solidFill>
                  <a:schemeClr val="tx1"/>
                </a:solidFill>
                <a:latin typeface="Times New Roman" pitchFamily="18" charset="0"/>
              </a:rPr>
              <a:t>Disclaimer:  The material presented is of a general nature and does not constitute the provision of investment or economic advice to any person, or a recommendation to buy or sell any security or adopt any investment strategy.  Opinions and forecasts expressed herein are subject to change without notice.  Relevant information was obtained from sources deemed reliable.  Such information is not guaranteed as to its accuracy.  You should seek the advice of an investment professional to tailor a financial plan to your particular needs.</a:t>
            </a:r>
          </a:p>
          <a:p>
            <a:pPr marL="0" indent="0">
              <a:buFontTx/>
              <a:buNone/>
              <a:tabLst>
                <a:tab pos="2743200" algn="l"/>
              </a:tabLst>
            </a:pPr>
            <a:r>
              <a:rPr lang="en-US" sz="1000" b="0" dirty="0" smtClean="0">
                <a:solidFill>
                  <a:schemeClr val="tx1"/>
                </a:solidFill>
                <a:latin typeface="Times New Roman" pitchFamily="18" charset="0"/>
              </a:rPr>
              <a:t>©2017 </a:t>
            </a:r>
            <a:r>
              <a:rPr lang="en-US" sz="1000" b="0" dirty="0">
                <a:solidFill>
                  <a:schemeClr val="tx1"/>
                </a:solidFill>
                <a:latin typeface="Times New Roman" pitchFamily="18" charset="0"/>
              </a:rPr>
              <a:t>The PNC Financial Services Group, Inc. All rights reserved.		</a:t>
            </a:r>
          </a:p>
        </p:txBody>
      </p:sp>
    </p:spTree>
    <p:extLst>
      <p:ext uri="{BB962C8B-B14F-4D97-AF65-F5344CB8AC3E}">
        <p14:creationId xmlns:p14="http://schemas.microsoft.com/office/powerpoint/2010/main" val="3349708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A771E60B-7DA8-4298-8822-7C445E96CB2E}" type="slidenum">
              <a:rPr lang="en-US">
                <a:latin typeface="Verdana" panose="020B0604030504040204" pitchFamily="34" charset="0"/>
                <a:ea typeface="Verdana" panose="020B0604030504040204" pitchFamily="34" charset="0"/>
                <a:cs typeface="Verdana" panose="020B0604030504040204" pitchFamily="34" charset="0"/>
              </a:rPr>
              <a:pPr/>
              <a:t>4</a:t>
            </a:fld>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2046663571"/>
              </p:ext>
            </p:extLst>
          </p:nvPr>
        </p:nvGraphicFramePr>
        <p:xfrm>
          <a:off x="212437" y="1188244"/>
          <a:ext cx="8686800" cy="4501356"/>
        </p:xfrm>
        <a:graphic>
          <a:graphicData uri="http://schemas.openxmlformats.org/drawingml/2006/chart">
            <c:chart xmlns:c="http://schemas.openxmlformats.org/drawingml/2006/chart" xmlns:r="http://schemas.openxmlformats.org/officeDocument/2006/relationships" r:id="rId3"/>
          </a:graphicData>
        </a:graphic>
      </p:graphicFrame>
      <p:sp>
        <p:nvSpPr>
          <p:cNvPr id="1333252" name="Rectangle 2"/>
          <p:cNvSpPr txBox="1">
            <a:spLocks noChangeArrowheads="1"/>
          </p:cNvSpPr>
          <p:nvPr/>
        </p:nvSpPr>
        <p:spPr bwMode="auto">
          <a:xfrm>
            <a:off x="407987" y="258619"/>
            <a:ext cx="8477395" cy="803564"/>
          </a:xfrm>
          <a:prstGeom prst="rect">
            <a:avLst/>
          </a:prstGeom>
          <a:noFill/>
          <a:ln w="9525">
            <a:noFill/>
            <a:miter lim="800000"/>
            <a:headEnd/>
            <a:tailEnd/>
          </a:ln>
        </p:spPr>
        <p:txBody>
          <a:bodyPr anchor="ctr"/>
          <a:lstStyle/>
          <a:p>
            <a:pPr>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THIS EXPANSION ALREADY MUCH LONGER THAN RECENT AVERAGE</a:t>
            </a:r>
          </a:p>
        </p:txBody>
      </p:sp>
      <p:sp>
        <p:nvSpPr>
          <p:cNvPr id="1333253" name="Text Box 3"/>
          <p:cNvSpPr txBox="1">
            <a:spLocks noChangeArrowheads="1"/>
          </p:cNvSpPr>
          <p:nvPr/>
        </p:nvSpPr>
        <p:spPr bwMode="auto">
          <a:xfrm>
            <a:off x="304800" y="6295231"/>
            <a:ext cx="5408613" cy="122238"/>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 NBER</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
        <p:nvSpPr>
          <p:cNvPr id="1333256" name="TextBox 7"/>
          <p:cNvSpPr txBox="1">
            <a:spLocks noChangeArrowheads="1"/>
          </p:cNvSpPr>
          <p:nvPr/>
        </p:nvSpPr>
        <p:spPr bwMode="auto">
          <a:xfrm>
            <a:off x="304800" y="1127125"/>
            <a:ext cx="8686800" cy="369332"/>
          </a:xfrm>
          <a:prstGeom prst="rect">
            <a:avLst/>
          </a:prstGeom>
          <a:noFill/>
          <a:ln w="9525">
            <a:noFill/>
            <a:miter lim="800000"/>
            <a:headEnd/>
            <a:tailEnd/>
          </a:ln>
        </p:spPr>
        <p:txBody>
          <a:bodyPr>
            <a:spAutoFit/>
          </a:bodyPr>
          <a:lstStyle/>
          <a:p>
            <a:pPr algn="l">
              <a:spcBef>
                <a:spcPct val="0"/>
              </a:spcBef>
            </a:pPr>
            <a:r>
              <a:rPr lang="en-US" dirty="0" smtClean="0">
                <a:latin typeface="Verdana" panose="020B0604030504040204" pitchFamily="34" charset="0"/>
                <a:ea typeface="Verdana" panose="020B0604030504040204" pitchFamily="34" charset="0"/>
                <a:cs typeface="Verdana" panose="020B0604030504040204" pitchFamily="34" charset="0"/>
              </a:rPr>
              <a:t>Length of expansion, months, by starting date of recovery</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0083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A771E60B-7DA8-4298-8822-7C445E96CB2E}" type="slidenum">
              <a:rPr lang="en-US">
                <a:latin typeface="Verdana" panose="020B0604030504040204" pitchFamily="34" charset="0"/>
                <a:ea typeface="Verdana" panose="020B0604030504040204" pitchFamily="34" charset="0"/>
                <a:cs typeface="Verdana" panose="020B0604030504040204" pitchFamily="34" charset="0"/>
              </a:rPr>
              <a:pPr/>
              <a:t>5</a:t>
            </a:fld>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3918145853"/>
              </p:ext>
            </p:extLst>
          </p:nvPr>
        </p:nvGraphicFramePr>
        <p:xfrm>
          <a:off x="212437" y="1188244"/>
          <a:ext cx="8686800" cy="4501356"/>
        </p:xfrm>
        <a:graphic>
          <a:graphicData uri="http://schemas.openxmlformats.org/drawingml/2006/chart">
            <c:chart xmlns:c="http://schemas.openxmlformats.org/drawingml/2006/chart" xmlns:r="http://schemas.openxmlformats.org/officeDocument/2006/relationships" r:id="rId3"/>
          </a:graphicData>
        </a:graphic>
      </p:graphicFrame>
      <p:sp>
        <p:nvSpPr>
          <p:cNvPr id="1333252" name="Rectangle 2"/>
          <p:cNvSpPr txBox="1">
            <a:spLocks noChangeArrowheads="1"/>
          </p:cNvSpPr>
          <p:nvPr/>
        </p:nvSpPr>
        <p:spPr bwMode="auto">
          <a:xfrm>
            <a:off x="407987" y="258619"/>
            <a:ext cx="8477395" cy="803564"/>
          </a:xfrm>
          <a:prstGeom prst="rect">
            <a:avLst/>
          </a:prstGeom>
          <a:noFill/>
          <a:ln w="9525">
            <a:noFill/>
            <a:miter lim="800000"/>
            <a:headEnd/>
            <a:tailEnd/>
          </a:ln>
        </p:spPr>
        <p:txBody>
          <a:bodyPr anchor="ctr"/>
          <a:lstStyle/>
          <a:p>
            <a:pPr>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GROWTH BOUNCES BACK IN SECOND HALF OF 2016…</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3253" name="Text Box 3"/>
          <p:cNvSpPr txBox="1">
            <a:spLocks noChangeArrowheads="1"/>
          </p:cNvSpPr>
          <p:nvPr/>
        </p:nvSpPr>
        <p:spPr bwMode="auto">
          <a:xfrm>
            <a:off x="304800" y="6295231"/>
            <a:ext cx="5408613" cy="122238"/>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 BEA</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
        <p:nvSpPr>
          <p:cNvPr id="1333256" name="TextBox 7"/>
          <p:cNvSpPr txBox="1">
            <a:spLocks noChangeArrowheads="1"/>
          </p:cNvSpPr>
          <p:nvPr/>
        </p:nvSpPr>
        <p:spPr bwMode="auto">
          <a:xfrm>
            <a:off x="304800" y="1127125"/>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Real, annualized % change</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3326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A771E60B-7DA8-4298-8822-7C445E96CB2E}" type="slidenum">
              <a:rPr lang="en-US">
                <a:latin typeface="Verdana" panose="020B0604030504040204" pitchFamily="34" charset="0"/>
                <a:ea typeface="Verdana" panose="020B0604030504040204" pitchFamily="34" charset="0"/>
                <a:cs typeface="Verdana" panose="020B0604030504040204" pitchFamily="34" charset="0"/>
              </a:rPr>
              <a:pPr/>
              <a:t>6</a:t>
            </a:fld>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1227145540"/>
              </p:ext>
            </p:extLst>
          </p:nvPr>
        </p:nvGraphicFramePr>
        <p:xfrm>
          <a:off x="212437" y="1188244"/>
          <a:ext cx="8686800" cy="4501356"/>
        </p:xfrm>
        <a:graphic>
          <a:graphicData uri="http://schemas.openxmlformats.org/drawingml/2006/chart">
            <c:chart xmlns:c="http://schemas.openxmlformats.org/drawingml/2006/chart" xmlns:r="http://schemas.openxmlformats.org/officeDocument/2006/relationships" r:id="rId3"/>
          </a:graphicData>
        </a:graphic>
      </p:graphicFrame>
      <p:sp>
        <p:nvSpPr>
          <p:cNvPr id="1333252" name="Rectangle 2"/>
          <p:cNvSpPr txBox="1">
            <a:spLocks noChangeArrowheads="1"/>
          </p:cNvSpPr>
          <p:nvPr/>
        </p:nvSpPr>
        <p:spPr bwMode="auto">
          <a:xfrm>
            <a:off x="407987" y="258619"/>
            <a:ext cx="8477395" cy="803564"/>
          </a:xfrm>
          <a:prstGeom prst="rect">
            <a:avLst/>
          </a:prstGeom>
          <a:noFill/>
          <a:ln w="9525">
            <a:noFill/>
            <a:miter lim="800000"/>
            <a:headEnd/>
            <a:tailEnd/>
          </a:ln>
        </p:spPr>
        <p:txBody>
          <a:bodyPr anchor="ctr"/>
          <a:lstStyle/>
          <a:p>
            <a:pPr>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JOB GROWTH REMAINS NEAR 200,000 PER MONTH</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3253" name="Text Box 3"/>
          <p:cNvSpPr txBox="1">
            <a:spLocks noChangeArrowheads="1"/>
          </p:cNvSpPr>
          <p:nvPr/>
        </p:nvSpPr>
        <p:spPr bwMode="auto">
          <a:xfrm>
            <a:off x="304800" y="6295231"/>
            <a:ext cx="5408613" cy="122238"/>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 BLS</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
        <p:nvSpPr>
          <p:cNvPr id="1333256" name="TextBox 7"/>
          <p:cNvSpPr txBox="1">
            <a:spLocks noChangeArrowheads="1"/>
          </p:cNvSpPr>
          <p:nvPr/>
        </p:nvSpPr>
        <p:spPr bwMode="auto">
          <a:xfrm>
            <a:off x="304800" y="1127125"/>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Payroll employment, change, 3 mo. moving average, ths</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6390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7090"/>
            <a:ext cx="8437418" cy="808759"/>
          </a:xfrm>
          <a:prstGeom prst="rect">
            <a:avLst/>
          </a:prstGeom>
          <a:noFill/>
          <a:ln w="9525">
            <a:noFill/>
            <a:miter lim="800000"/>
            <a:headEnd/>
            <a:tailEnd/>
          </a:ln>
        </p:spPr>
        <p:txBody>
          <a:bodyPr anchor="ctr"/>
          <a:lstStyle/>
          <a:p>
            <a:pPr algn="l" eaLnBrk="1" hangingPunct="1">
              <a:spcBef>
                <a:spcPct val="0"/>
              </a:spcBef>
            </a:pPr>
            <a:r>
              <a:rPr lang="en-US" sz="22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U.S. IS LEADING THE GLOBAL ECONOMY</a:t>
            </a:r>
            <a:endParaRPr lang="en-US" sz="22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1"/>
          <p:cNvSpPr>
            <a:spLocks noGrp="1"/>
          </p:cNvSpPr>
          <p:nvPr>
            <p:ph type="sldNum" sz="quarter" idx="10"/>
          </p:nvPr>
        </p:nvSpPr>
        <p:spPr>
          <a:xfrm>
            <a:off x="457200" y="6356350"/>
            <a:ext cx="2133600" cy="365125"/>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7</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a:stretch>
            <a:fillRect/>
          </a:stretch>
        </p:blipFill>
        <p:spPr>
          <a:xfrm>
            <a:off x="274320" y="1085849"/>
            <a:ext cx="8613648" cy="4546855"/>
          </a:xfrm>
          <a:prstGeom prst="rect">
            <a:avLst/>
          </a:prstGeom>
        </p:spPr>
      </p:pic>
    </p:spTree>
    <p:extLst>
      <p:ext uri="{BB962C8B-B14F-4D97-AF65-F5344CB8AC3E}">
        <p14:creationId xmlns:p14="http://schemas.microsoft.com/office/powerpoint/2010/main" val="9564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A771E60B-7DA8-4298-8822-7C445E96CB2E}" type="slidenum">
              <a:rPr lang="en-US">
                <a:latin typeface="Verdana" panose="020B0604030504040204" pitchFamily="34" charset="0"/>
                <a:ea typeface="Verdana" panose="020B0604030504040204" pitchFamily="34" charset="0"/>
                <a:cs typeface="Verdana" panose="020B0604030504040204" pitchFamily="34" charset="0"/>
              </a:rPr>
              <a:pPr/>
              <a:t>8</a:t>
            </a:fld>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2709325807"/>
              </p:ext>
            </p:extLst>
          </p:nvPr>
        </p:nvGraphicFramePr>
        <p:xfrm>
          <a:off x="212437" y="1188244"/>
          <a:ext cx="8686800" cy="4501356"/>
        </p:xfrm>
        <a:graphic>
          <a:graphicData uri="http://schemas.openxmlformats.org/drawingml/2006/chart">
            <c:chart xmlns:c="http://schemas.openxmlformats.org/drawingml/2006/chart" xmlns:r="http://schemas.openxmlformats.org/officeDocument/2006/relationships" r:id="rId3"/>
          </a:graphicData>
        </a:graphic>
      </p:graphicFrame>
      <p:sp>
        <p:nvSpPr>
          <p:cNvPr id="1333252" name="Rectangle 2"/>
          <p:cNvSpPr txBox="1">
            <a:spLocks noChangeArrowheads="1"/>
          </p:cNvSpPr>
          <p:nvPr/>
        </p:nvSpPr>
        <p:spPr bwMode="auto">
          <a:xfrm>
            <a:off x="407987" y="258619"/>
            <a:ext cx="8477395" cy="803564"/>
          </a:xfrm>
          <a:prstGeom prst="rect">
            <a:avLst/>
          </a:prstGeom>
          <a:noFill/>
          <a:ln w="9525">
            <a:noFill/>
            <a:miter lim="800000"/>
            <a:headEnd/>
            <a:tailEnd/>
          </a:ln>
        </p:spPr>
        <p:txBody>
          <a:bodyPr anchor="ctr"/>
          <a:lstStyle/>
          <a:p>
            <a:pPr>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LIMITED FALLOUT FROM BREXIT…</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3253" name="Text Box 3"/>
          <p:cNvSpPr txBox="1">
            <a:spLocks noChangeArrowheads="1"/>
          </p:cNvSpPr>
          <p:nvPr/>
        </p:nvSpPr>
        <p:spPr bwMode="auto">
          <a:xfrm>
            <a:off x="304800" y="6295231"/>
            <a:ext cx="5408613" cy="122238"/>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 </a:t>
            </a:r>
            <a:r>
              <a:rPr lang="en-US" sz="800" dirty="0" smtClean="0">
                <a:latin typeface="Verdana" panose="020B0604030504040204" pitchFamily="34" charset="0"/>
                <a:ea typeface="Verdana" panose="020B0604030504040204" pitchFamily="34" charset="0"/>
                <a:cs typeface="Verdana" panose="020B0604030504040204" pitchFamily="34" charset="0"/>
              </a:rPr>
              <a:t>BEA, Census</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
        <p:nvSpPr>
          <p:cNvPr id="1333256" name="TextBox 7"/>
          <p:cNvSpPr txBox="1">
            <a:spLocks noChangeArrowheads="1"/>
          </p:cNvSpPr>
          <p:nvPr/>
        </p:nvSpPr>
        <p:spPr bwMode="auto">
          <a:xfrm>
            <a:off x="304800" y="1127125"/>
            <a:ext cx="8686800" cy="369332"/>
          </a:xfrm>
          <a:prstGeom prst="rect">
            <a:avLst/>
          </a:prstGeom>
          <a:noFill/>
          <a:ln w="9525">
            <a:noFill/>
            <a:miter lim="800000"/>
            <a:headEnd/>
            <a:tailEnd/>
          </a:ln>
        </p:spPr>
        <p:txBody>
          <a:bodyPr>
            <a:spAutoFit/>
          </a:bodyPr>
          <a:lstStyle/>
          <a:p>
            <a:pPr algn="l">
              <a:spcBef>
                <a:spcPct val="0"/>
              </a:spcBef>
            </a:pPr>
            <a:r>
              <a:rPr lang="en-US" i="0" dirty="0" smtClean="0">
                <a:latin typeface="Verdana" panose="020B0604030504040204" pitchFamily="34" charset="0"/>
                <a:ea typeface="Verdana" panose="020B0604030504040204" pitchFamily="34" charset="0"/>
                <a:cs typeface="Verdana" panose="020B0604030504040204" pitchFamily="34" charset="0"/>
              </a:rPr>
              <a:t>Exports, 2015, % of U.S. GDP</a:t>
            </a:r>
            <a:endParaRPr lang="en-US"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17196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A771E60B-7DA8-4298-8822-7C445E96CB2E}" type="slidenum">
              <a:rPr lang="en-US">
                <a:latin typeface="Verdana" panose="020B0604030504040204" pitchFamily="34" charset="0"/>
                <a:ea typeface="Verdana" panose="020B0604030504040204" pitchFamily="34" charset="0"/>
                <a:cs typeface="Verdana" panose="020B0604030504040204" pitchFamily="34" charset="0"/>
              </a:rPr>
              <a:pPr/>
              <a:t>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33250" name="Slide Number Placeholder 1"/>
          <p:cNvSpPr txBox="1">
            <a:spLocks noGrp="1"/>
          </p:cNvSpPr>
          <p:nvPr/>
        </p:nvSpPr>
        <p:spPr bwMode="auto">
          <a:xfrm>
            <a:off x="206375" y="6400800"/>
            <a:ext cx="403225" cy="381000"/>
          </a:xfrm>
          <a:prstGeom prst="rect">
            <a:avLst/>
          </a:prstGeom>
          <a:noFill/>
          <a:ln w="9525">
            <a:noFill/>
            <a:miter lim="800000"/>
            <a:headEnd/>
            <a:tailEnd/>
          </a:ln>
        </p:spPr>
        <p:txBody>
          <a:bodyPr anchor="ctr" anchorCtr="1"/>
          <a:lstStyle/>
          <a:p>
            <a:pPr algn="r" eaLnBrk="1" hangingPunct="1">
              <a:spcBef>
                <a:spcPct val="0"/>
              </a:spcBef>
            </a:pPr>
            <a:endParaRPr lang="en-US" sz="1200" i="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Object 3"/>
          <p:cNvGraphicFramePr>
            <a:graphicFrameLocks noGrp="1" noChangeAspect="1"/>
          </p:cNvGraphicFramePr>
          <p:nvPr>
            <p:extLst>
              <p:ext uri="{D42A27DB-BD31-4B8C-83A1-F6EECF244321}">
                <p14:modId xmlns:p14="http://schemas.microsoft.com/office/powerpoint/2010/main" val="1854403289"/>
              </p:ext>
            </p:extLst>
          </p:nvPr>
        </p:nvGraphicFramePr>
        <p:xfrm>
          <a:off x="457199" y="1154545"/>
          <a:ext cx="854939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333252" name="Rectangle 2"/>
          <p:cNvSpPr txBox="1">
            <a:spLocks noChangeArrowheads="1"/>
          </p:cNvSpPr>
          <p:nvPr/>
        </p:nvSpPr>
        <p:spPr bwMode="auto">
          <a:xfrm>
            <a:off x="457199" y="258618"/>
            <a:ext cx="8437419" cy="812800"/>
          </a:xfrm>
          <a:prstGeom prst="rect">
            <a:avLst/>
          </a:prstGeom>
          <a:noFill/>
          <a:ln w="9525">
            <a:noFill/>
            <a:miter lim="800000"/>
            <a:headEnd/>
            <a:tailEnd/>
          </a:ln>
        </p:spPr>
        <p:txBody>
          <a:bodyPr anchor="ctr"/>
          <a:lstStyle/>
          <a:p>
            <a:pPr>
              <a:spcBef>
                <a:spcPct val="0"/>
              </a:spcBef>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…BUT RECENT DOLLAR STRENGTHENING COULD PULL </a:t>
            </a: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EXPORTS DOWN </a:t>
            </a: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FURTHER</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3253" name="Text Box 3"/>
          <p:cNvSpPr txBox="1">
            <a:spLocks noChangeArrowheads="1"/>
          </p:cNvSpPr>
          <p:nvPr/>
        </p:nvSpPr>
        <p:spPr bwMode="auto">
          <a:xfrm>
            <a:off x="407987" y="6296025"/>
            <a:ext cx="5408613" cy="122238"/>
          </a:xfrm>
          <a:prstGeom prst="rect">
            <a:avLst/>
          </a:prstGeom>
          <a:noFill/>
          <a:ln w="9525">
            <a:noFill/>
            <a:miter lim="800000"/>
            <a:headEnd/>
            <a:tailEnd/>
          </a:ln>
        </p:spPr>
        <p:txBody>
          <a:bodyPr lIns="0" tIns="0" rIns="0" bIns="0">
            <a:spAutoFit/>
          </a:bodyPr>
          <a:lstStyle/>
          <a:p>
            <a:pPr algn="l" eaLnBrk="1" hangingPunct="1"/>
            <a:r>
              <a:rPr lang="en-US" sz="800" b="0" dirty="0" smtClean="0">
                <a:latin typeface="Verdana" panose="020B0604030504040204" pitchFamily="34" charset="0"/>
                <a:ea typeface="Verdana" panose="020B0604030504040204" pitchFamily="34" charset="0"/>
                <a:cs typeface="Verdana" panose="020B0604030504040204" pitchFamily="34" charset="0"/>
              </a:rPr>
              <a:t>Sources: BEA, Federal Reserve</a:t>
            </a:r>
            <a:endParaRPr lang="en-US" sz="8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0449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44379</TotalTime>
  <Words>1038</Words>
  <Application>Microsoft Macintosh PowerPoint</Application>
  <PresentationFormat>On-screen Show (4:3)</PresentationFormat>
  <Paragraphs>251</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Verdana</vt:lpstr>
      <vt:lpstr>Wingdings</vt:lpstr>
      <vt:lpstr>Office Theme</vt:lpstr>
      <vt:lpstr>BETTER SOFT DATA WITH TRUMP, BUT HARDER DATA is lagging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Businesses Hiring Intentions REMAIN SOLID INTO 2017</vt:lpstr>
      <vt:lpstr>Small Businesses Hiring Intentions REMAIN SOLID INTO 2017</vt:lpstr>
      <vt:lpstr>Government is now neutral for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PNC Economic Outlook</vt:lpstr>
      <vt:lpstr>PowerPoint Presentation</vt:lpstr>
    </vt:vector>
  </TitlesOfParts>
  <Company>B2 Design &amp; Marketing Communications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 Barry</dc:creator>
  <cp:lastModifiedBy>Brian Carlstrom</cp:lastModifiedBy>
  <cp:revision>1122</cp:revision>
  <cp:lastPrinted>2015-09-10T16:00:47Z</cp:lastPrinted>
  <dcterms:created xsi:type="dcterms:W3CDTF">2012-07-17T16:59:50Z</dcterms:created>
  <dcterms:modified xsi:type="dcterms:W3CDTF">2017-04-19T14:09:52Z</dcterms:modified>
</cp:coreProperties>
</file>