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1" r:id="rId12"/>
  </p:sldMasterIdLst>
  <p:notesMasterIdLst>
    <p:notesMasterId r:id="rId31"/>
  </p:notesMasterIdLst>
  <p:handoutMasterIdLst>
    <p:handoutMasterId r:id="rId32"/>
  </p:handoutMasterIdLst>
  <p:sldIdLst>
    <p:sldId id="260" r:id="rId13"/>
    <p:sldId id="279" r:id="rId14"/>
    <p:sldId id="269" r:id="rId15"/>
    <p:sldId id="266" r:id="rId16"/>
    <p:sldId id="274" r:id="rId17"/>
    <p:sldId id="264" r:id="rId18"/>
    <p:sldId id="271" r:id="rId19"/>
    <p:sldId id="272" r:id="rId20"/>
    <p:sldId id="280" r:id="rId21"/>
    <p:sldId id="262" r:id="rId22"/>
    <p:sldId id="277" r:id="rId23"/>
    <p:sldId id="267" r:id="rId24"/>
    <p:sldId id="276" r:id="rId25"/>
    <p:sldId id="275" r:id="rId26"/>
    <p:sldId id="263" r:id="rId27"/>
    <p:sldId id="281" r:id="rId28"/>
    <p:sldId id="278" r:id="rId29"/>
    <p:sldId id="282" r:id="rId30"/>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6A"/>
    <a:srgbClr val="4A7FB0"/>
    <a:srgbClr val="5B9BD5"/>
    <a:srgbClr val="ED7D1D"/>
    <a:srgbClr val="F2BD11"/>
    <a:srgbClr val="A8AC71"/>
    <a:srgbClr val="5B9BBD"/>
    <a:srgbClr val="4F81BD"/>
    <a:srgbClr val="000000"/>
    <a:srgbClr val="27B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790" autoAdjust="0"/>
  </p:normalViewPr>
  <p:slideViewPr>
    <p:cSldViewPr>
      <p:cViewPr varScale="1">
        <p:scale>
          <a:sx n="70" d="100"/>
          <a:sy n="70" d="100"/>
        </p:scale>
        <p:origin x="714" y="72"/>
      </p:cViewPr>
      <p:guideLst>
        <p:guide orient="horz" pos="2160"/>
        <p:guide pos="3840"/>
      </p:guideLst>
    </p:cSldViewPr>
  </p:slideViewPr>
  <p:notesTextViewPr>
    <p:cViewPr>
      <p:scale>
        <a:sx n="3" d="2"/>
        <a:sy n="3" d="2"/>
      </p:scale>
      <p:origin x="0" y="0"/>
    </p:cViewPr>
  </p:notesTextViewPr>
  <p:sorterViewPr>
    <p:cViewPr>
      <p:scale>
        <a:sx n="80" d="100"/>
        <a:sy n="80" d="100"/>
      </p:scale>
      <p:origin x="0" y="0"/>
    </p:cViewPr>
  </p:sorterViewPr>
  <p:notesViewPr>
    <p:cSldViewPr>
      <p:cViewPr varScale="1">
        <p:scale>
          <a:sx n="83" d="100"/>
          <a:sy n="83" d="100"/>
        </p:scale>
        <p:origin x="201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viewProps" Target="viewProps.xml"/><Relationship Id="rId7" Type="http://schemas.openxmlformats.org/officeDocument/2006/relationships/customXml" Target="../customXml/item7.xml"/><Relationship Id="rId12" Type="http://schemas.openxmlformats.org/officeDocument/2006/relationships/slideMaster" Target="slideMasters/slideMaster1.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12.xml"/><Relationship Id="rId32"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tableStyles" Target="tableStyles.xml"/><Relationship Id="rId10" Type="http://schemas.openxmlformats.org/officeDocument/2006/relationships/customXml" Target="../customXml/item10.xml"/><Relationship Id="rId19" Type="http://schemas.openxmlformats.org/officeDocument/2006/relationships/slide" Target="slides/slide7.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dirty="0" smtClean="0"/>
              <a:t>State Revolving Fund Annual Funds Available </a:t>
            </a:r>
          </a:p>
          <a:p>
            <a:pPr>
              <a:defRPr sz="1600"/>
            </a:pPr>
            <a:r>
              <a:rPr lang="en-US" sz="1600" dirty="0" smtClean="0"/>
              <a:t>(Adjusted for Inflation)</a:t>
            </a:r>
            <a:endParaRPr lang="en-US" sz="1600" dirty="0"/>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1"/>
          <c:order val="0"/>
          <c:tx>
            <c:strRef>
              <c:f>Sheet3!$C$1</c:f>
              <c:strCache>
                <c:ptCount val="1"/>
                <c:pt idx="0">
                  <c:v>Net Federal Capitalization Grant</c:v>
                </c:pt>
              </c:strCache>
            </c:strRef>
          </c:tx>
          <c:spPr>
            <a:solidFill>
              <a:schemeClr val="accent1"/>
            </a:solidFill>
            <a:ln>
              <a:noFill/>
            </a:ln>
            <a:effectLst/>
          </c:spPr>
          <c:cat>
            <c:numRef>
              <c:f>Sheet3!$B$11:$B$30</c:f>
              <c:numCache>
                <c:formatCode>General</c:formatCode>
                <c:ptCount val="20"/>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numCache>
            </c:numRef>
          </c:cat>
          <c:val>
            <c:numRef>
              <c:f>Sheet3!$E$11:$E$30</c:f>
              <c:numCache>
                <c:formatCode>_("$"* #,##0.00_);_("$"* \(#,##0.00\);_("$"* "-"??_);_(@_)</c:formatCode>
                <c:ptCount val="20"/>
                <c:pt idx="0">
                  <c:v>2219083085.4026456</c:v>
                </c:pt>
                <c:pt idx="1">
                  <c:v>1561192033.4792247</c:v>
                </c:pt>
                <c:pt idx="2">
                  <c:v>2018386287.6796257</c:v>
                </c:pt>
                <c:pt idx="3">
                  <c:v>2002690907.3083537</c:v>
                </c:pt>
                <c:pt idx="4">
                  <c:v>2255672488.3133459</c:v>
                </c:pt>
                <c:pt idx="5">
                  <c:v>1816382804.1535735</c:v>
                </c:pt>
                <c:pt idx="6">
                  <c:v>1708588147.5449102</c:v>
                </c:pt>
                <c:pt idx="7">
                  <c:v>1590397465.2402523</c:v>
                </c:pt>
                <c:pt idx="8">
                  <c:v>1756713133.1005046</c:v>
                </c:pt>
                <c:pt idx="9">
                  <c:v>1173080352.7481184</c:v>
                </c:pt>
                <c:pt idx="10">
                  <c:v>948715216.16976118</c:v>
                </c:pt>
                <c:pt idx="11">
                  <c:v>1392485951.8422656</c:v>
                </c:pt>
                <c:pt idx="12">
                  <c:v>3132868780.454421</c:v>
                </c:pt>
                <c:pt idx="13">
                  <c:v>2770355716.8540626</c:v>
                </c:pt>
                <c:pt idx="14">
                  <c:v>2415012323.3056808</c:v>
                </c:pt>
                <c:pt idx="15">
                  <c:v>1624508734.2933838</c:v>
                </c:pt>
                <c:pt idx="16">
                  <c:v>1265777495.3399949</c:v>
                </c:pt>
                <c:pt idx="17">
                  <c:v>1342338742.256494</c:v>
                </c:pt>
                <c:pt idx="18">
                  <c:v>1845854628.0005248</c:v>
                </c:pt>
                <c:pt idx="19">
                  <c:v>1484784000</c:v>
                </c:pt>
              </c:numCache>
            </c:numRef>
          </c:val>
        </c:ser>
        <c:ser>
          <c:idx val="2"/>
          <c:order val="1"/>
          <c:tx>
            <c:strRef>
              <c:f>Sheet3!$F$1</c:f>
              <c:strCache>
                <c:ptCount val="1"/>
                <c:pt idx="0">
                  <c:v>State Contributions</c:v>
                </c:pt>
              </c:strCache>
            </c:strRef>
          </c:tx>
          <c:spPr>
            <a:solidFill>
              <a:schemeClr val="accent2"/>
            </a:solidFill>
            <a:ln>
              <a:noFill/>
            </a:ln>
            <a:effectLst/>
          </c:spPr>
          <c:cat>
            <c:numRef>
              <c:f>Sheet3!$B$11:$B$30</c:f>
              <c:numCache>
                <c:formatCode>General</c:formatCode>
                <c:ptCount val="20"/>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numCache>
            </c:numRef>
          </c:cat>
          <c:val>
            <c:numRef>
              <c:f>Sheet3!$H$11:$H$30</c:f>
              <c:numCache>
                <c:formatCode>_("$"* #,##0.00_);_("$"* \(#,##0.00\);_("$"* "-"??_);_(@_)</c:formatCode>
                <c:ptCount val="20"/>
                <c:pt idx="0">
                  <c:v>353035945.40496635</c:v>
                </c:pt>
                <c:pt idx="1">
                  <c:v>459429082.58966637</c:v>
                </c:pt>
                <c:pt idx="2">
                  <c:v>386994694.32995433</c:v>
                </c:pt>
                <c:pt idx="3">
                  <c:v>601368990.48031735</c:v>
                </c:pt>
                <c:pt idx="4">
                  <c:v>430339357.93868166</c:v>
                </c:pt>
                <c:pt idx="5">
                  <c:v>476932616.77723032</c:v>
                </c:pt>
                <c:pt idx="6">
                  <c:v>381275543.95209581</c:v>
                </c:pt>
                <c:pt idx="7">
                  <c:v>390228870.37194443</c:v>
                </c:pt>
                <c:pt idx="8">
                  <c:v>288793836.24369419</c:v>
                </c:pt>
                <c:pt idx="9">
                  <c:v>311789248.38088566</c:v>
                </c:pt>
                <c:pt idx="10">
                  <c:v>223554533.8143236</c:v>
                </c:pt>
                <c:pt idx="11">
                  <c:v>384606934.8375321</c:v>
                </c:pt>
                <c:pt idx="12">
                  <c:v>160669112.78401315</c:v>
                </c:pt>
                <c:pt idx="13">
                  <c:v>228276934.91728568</c:v>
                </c:pt>
                <c:pt idx="14">
                  <c:v>356117762.63232869</c:v>
                </c:pt>
                <c:pt idx="15">
                  <c:v>304809750.25391757</c:v>
                </c:pt>
                <c:pt idx="16">
                  <c:v>255248406.54346097</c:v>
                </c:pt>
                <c:pt idx="17">
                  <c:v>327753500.26278377</c:v>
                </c:pt>
                <c:pt idx="18">
                  <c:v>274616167.62367797</c:v>
                </c:pt>
                <c:pt idx="19">
                  <c:v>274700000</c:v>
                </c:pt>
              </c:numCache>
            </c:numRef>
          </c:val>
        </c:ser>
        <c:ser>
          <c:idx val="3"/>
          <c:order val="2"/>
          <c:tx>
            <c:strRef>
              <c:f>Sheet3!$I$1</c:f>
              <c:strCache>
                <c:ptCount val="1"/>
                <c:pt idx="0">
                  <c:v>Net Leverage Bonds</c:v>
                </c:pt>
              </c:strCache>
            </c:strRef>
          </c:tx>
          <c:spPr>
            <a:solidFill>
              <a:schemeClr val="accent3"/>
            </a:solidFill>
            <a:ln>
              <a:noFill/>
            </a:ln>
            <a:effectLst/>
          </c:spPr>
          <c:cat>
            <c:numRef>
              <c:f>Sheet3!$B$11:$B$30</c:f>
              <c:numCache>
                <c:formatCode>General</c:formatCode>
                <c:ptCount val="20"/>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numCache>
            </c:numRef>
          </c:cat>
          <c:val>
            <c:numRef>
              <c:f>Sheet3!$K$11:$K$30</c:f>
              <c:numCache>
                <c:formatCode>_("$"* #,##0.00_);_("$"* \(#,##0.00\);_("$"* "-"??_);_(@_)</c:formatCode>
                <c:ptCount val="20"/>
                <c:pt idx="0">
                  <c:v>1286147995.5906243</c:v>
                </c:pt>
                <c:pt idx="1">
                  <c:v>1916946175.9222417</c:v>
                </c:pt>
                <c:pt idx="2">
                  <c:v>1652796918.8481674</c:v>
                </c:pt>
                <c:pt idx="3">
                  <c:v>2284706530.0418429</c:v>
                </c:pt>
                <c:pt idx="4">
                  <c:v>1500267139.6814423</c:v>
                </c:pt>
                <c:pt idx="5">
                  <c:v>2579348776.6096392</c:v>
                </c:pt>
                <c:pt idx="6">
                  <c:v>2905937929.5808382</c:v>
                </c:pt>
                <c:pt idx="7">
                  <c:v>3363761010.5523915</c:v>
                </c:pt>
                <c:pt idx="8">
                  <c:v>1775928923.5545208</c:v>
                </c:pt>
                <c:pt idx="9">
                  <c:v>2453071316.7775249</c:v>
                </c:pt>
                <c:pt idx="10">
                  <c:v>2096260637.2838194</c:v>
                </c:pt>
                <c:pt idx="11">
                  <c:v>2207746971.7137761</c:v>
                </c:pt>
                <c:pt idx="12">
                  <c:v>2631299649.603066</c:v>
                </c:pt>
                <c:pt idx="13">
                  <c:v>2864511136.4569182</c:v>
                </c:pt>
                <c:pt idx="14">
                  <c:v>3037167661.7226706</c:v>
                </c:pt>
                <c:pt idx="15">
                  <c:v>2281370980.1218801</c:v>
                </c:pt>
                <c:pt idx="16">
                  <c:v>1410339145.706959</c:v>
                </c:pt>
                <c:pt idx="17">
                  <c:v>1619636283.5307801</c:v>
                </c:pt>
                <c:pt idx="18">
                  <c:v>1274923214.2827182</c:v>
                </c:pt>
                <c:pt idx="19">
                  <c:v>2491265000</c:v>
                </c:pt>
              </c:numCache>
            </c:numRef>
          </c:val>
        </c:ser>
        <c:ser>
          <c:idx val="4"/>
          <c:order val="3"/>
          <c:tx>
            <c:strRef>
              <c:f>Sheet3!$L$1</c:f>
              <c:strCache>
                <c:ptCount val="1"/>
                <c:pt idx="0">
                  <c:v>Net Loan Repayments</c:v>
                </c:pt>
              </c:strCache>
            </c:strRef>
          </c:tx>
          <c:spPr>
            <a:solidFill>
              <a:schemeClr val="accent4"/>
            </a:solidFill>
            <a:ln>
              <a:noFill/>
            </a:ln>
            <a:effectLst/>
          </c:spPr>
          <c:cat>
            <c:numRef>
              <c:f>Sheet3!$B$11:$B$30</c:f>
              <c:numCache>
                <c:formatCode>General</c:formatCode>
                <c:ptCount val="20"/>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numCache>
            </c:numRef>
          </c:cat>
          <c:val>
            <c:numRef>
              <c:f>Sheet3!$N$11:$N$30</c:f>
              <c:numCache>
                <c:formatCode>_("$"* #,##0.00_);_("$"* \(#,##0.00\);_("$"* "-"??_);_(@_)</c:formatCode>
                <c:ptCount val="20"/>
                <c:pt idx="0">
                  <c:v>521148300.35971224</c:v>
                </c:pt>
                <c:pt idx="1">
                  <c:v>665565376.62706757</c:v>
                </c:pt>
                <c:pt idx="2">
                  <c:v>1070096391.3891054</c:v>
                </c:pt>
                <c:pt idx="3">
                  <c:v>1052395733.3405553</c:v>
                </c:pt>
                <c:pt idx="4">
                  <c:v>1167577345.8132794</c:v>
                </c:pt>
                <c:pt idx="5">
                  <c:v>1557643309.7722778</c:v>
                </c:pt>
                <c:pt idx="6">
                  <c:v>1346999279.5209582</c:v>
                </c:pt>
                <c:pt idx="7">
                  <c:v>2059738794.5258715</c:v>
                </c:pt>
                <c:pt idx="8">
                  <c:v>1526402137.3690338</c:v>
                </c:pt>
                <c:pt idx="9">
                  <c:v>1517036214.5107648</c:v>
                </c:pt>
                <c:pt idx="10">
                  <c:v>1534591197.6657825</c:v>
                </c:pt>
                <c:pt idx="11">
                  <c:v>1663610565.7038558</c:v>
                </c:pt>
                <c:pt idx="12">
                  <c:v>1703188018.8885849</c:v>
                </c:pt>
                <c:pt idx="13">
                  <c:v>2021461611.6233582</c:v>
                </c:pt>
                <c:pt idx="14">
                  <c:v>2088542642.3470483</c:v>
                </c:pt>
                <c:pt idx="15">
                  <c:v>2226051606.2100987</c:v>
                </c:pt>
                <c:pt idx="16">
                  <c:v>2848511803.2009902</c:v>
                </c:pt>
                <c:pt idx="17">
                  <c:v>1701837450.049541</c:v>
                </c:pt>
                <c:pt idx="18">
                  <c:v>2088638656.9246264</c:v>
                </c:pt>
                <c:pt idx="19">
                  <c:v>2299799999.9999995</c:v>
                </c:pt>
              </c:numCache>
            </c:numRef>
          </c:val>
        </c:ser>
        <c:ser>
          <c:idx val="5"/>
          <c:order val="4"/>
          <c:tx>
            <c:strRef>
              <c:f>Sheet3!$O$1</c:f>
              <c:strCache>
                <c:ptCount val="1"/>
                <c:pt idx="0">
                  <c:v>Net Interest Earnings</c:v>
                </c:pt>
              </c:strCache>
            </c:strRef>
          </c:tx>
          <c:spPr>
            <a:solidFill>
              <a:schemeClr val="accent6"/>
            </a:solidFill>
            <a:ln>
              <a:noFill/>
            </a:ln>
            <a:effectLst/>
          </c:spPr>
          <c:cat>
            <c:numRef>
              <c:f>Sheet3!$B$11:$B$30</c:f>
              <c:numCache>
                <c:formatCode>General</c:formatCode>
                <c:ptCount val="20"/>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numCache>
            </c:numRef>
          </c:cat>
          <c:val>
            <c:numRef>
              <c:f>Sheet3!$Q$11:$Q$30</c:f>
              <c:numCache>
                <c:formatCode>_("$"* #,##0.00_);_("$"* \(#,##0.00\);_("$"* "-"??_);_(@_)</c:formatCode>
                <c:ptCount val="20"/>
                <c:pt idx="0">
                  <c:v>526457111.56880945</c:v>
                </c:pt>
                <c:pt idx="1">
                  <c:v>635399089.69476497</c:v>
                </c:pt>
                <c:pt idx="2">
                  <c:v>636213841.20530248</c:v>
                </c:pt>
                <c:pt idx="3">
                  <c:v>741798562.43313885</c:v>
                </c:pt>
                <c:pt idx="4">
                  <c:v>820613197.06437635</c:v>
                </c:pt>
                <c:pt idx="5">
                  <c:v>661994462.45360851</c:v>
                </c:pt>
                <c:pt idx="6">
                  <c:v>554456771.25748503</c:v>
                </c:pt>
                <c:pt idx="7">
                  <c:v>586824812.27914667</c:v>
                </c:pt>
                <c:pt idx="8">
                  <c:v>518687097.40007758</c:v>
                </c:pt>
                <c:pt idx="9">
                  <c:v>673897223.91913188</c:v>
                </c:pt>
                <c:pt idx="10">
                  <c:v>806453240.1061008</c:v>
                </c:pt>
                <c:pt idx="11">
                  <c:v>789469583.28606939</c:v>
                </c:pt>
                <c:pt idx="12">
                  <c:v>525544254.58527243</c:v>
                </c:pt>
                <c:pt idx="13">
                  <c:v>315497061.44077998</c:v>
                </c:pt>
                <c:pt idx="14">
                  <c:v>288529223.95091385</c:v>
                </c:pt>
                <c:pt idx="15">
                  <c:v>404163345.79947764</c:v>
                </c:pt>
                <c:pt idx="16">
                  <c:v>298185374.33902204</c:v>
                </c:pt>
                <c:pt idx="17">
                  <c:v>239140222.28923449</c:v>
                </c:pt>
                <c:pt idx="18">
                  <c:v>295701121.23175758</c:v>
                </c:pt>
                <c:pt idx="19">
                  <c:v>304300000</c:v>
                </c:pt>
              </c:numCache>
            </c:numRef>
          </c:val>
        </c:ser>
        <c:dLbls>
          <c:showLegendKey val="0"/>
          <c:showVal val="0"/>
          <c:showCatName val="0"/>
          <c:showSerName val="0"/>
          <c:showPercent val="0"/>
          <c:showBubbleSize val="0"/>
        </c:dLbls>
        <c:axId val="223393128"/>
        <c:axId val="180808264"/>
      </c:areaChart>
      <c:catAx>
        <c:axId val="2233931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80808264"/>
        <c:crosses val="autoZero"/>
        <c:auto val="1"/>
        <c:lblAlgn val="ctr"/>
        <c:lblOffset val="100"/>
        <c:noMultiLvlLbl val="0"/>
      </c:catAx>
      <c:valAx>
        <c:axId val="18080826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23393128"/>
        <c:crosses val="autoZero"/>
        <c:crossBetween val="midCat"/>
        <c:dispUnits>
          <c:builtInUnit val="billions"/>
          <c:dispUnitsLbl>
            <c:layout>
              <c:manualLayout>
                <c:xMode val="edge"/>
                <c:yMode val="edge"/>
                <c:x val="1.6975308641975308E-2"/>
                <c:y val="0.45198193562908401"/>
              </c:manualLayout>
            </c:layout>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layout>
        <c:manualLayout>
          <c:xMode val="edge"/>
          <c:yMode val="edge"/>
          <c:x val="7.2727272727272724E-2"/>
          <c:y val="0.94801675027991827"/>
          <c:w val="0.9"/>
          <c:h val="4.1285201212602742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b="1"/>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a:t>Percentage of Assistance and Number of Loans by </a:t>
            </a:r>
            <a:r>
              <a:rPr lang="en-US" sz="1600" b="1" dirty="0" smtClean="0"/>
              <a:t>Population Size</a:t>
            </a:r>
          </a:p>
          <a:p>
            <a:pPr>
              <a:defRPr sz="1600" b="1"/>
            </a:pPr>
            <a:r>
              <a:rPr lang="en-US" sz="1600" b="1" dirty="0" smtClean="0"/>
              <a:t>(10,000</a:t>
            </a:r>
            <a:r>
              <a:rPr lang="en-US" sz="1600" b="1" baseline="0" dirty="0" smtClean="0"/>
              <a:t> </a:t>
            </a:r>
            <a:r>
              <a:rPr lang="en-US" sz="1600" b="1" baseline="0" dirty="0"/>
              <a:t>Cutoff)</a:t>
            </a:r>
            <a:endParaRPr lang="en-US" sz="1600" b="1" dirty="0"/>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Sheet1!$B$12</c:f>
              <c:strCache>
                <c:ptCount val="1"/>
                <c:pt idx="0">
                  <c:v>Annual Assistance: Less than 10,000</c:v>
                </c:pt>
              </c:strCache>
            </c:strRef>
          </c:tx>
          <c:spPr>
            <a:solidFill>
              <a:schemeClr val="accent1"/>
            </a:solidFill>
            <a:ln>
              <a:noFill/>
            </a:ln>
            <a:effectLst/>
          </c:spPr>
          <c:invertIfNegative val="0"/>
          <c:cat>
            <c:numRef>
              <c:f>Sheet1!$C$1:$V$1</c:f>
              <c:numCache>
                <c:formatCode>General</c:formatCode>
                <c:ptCount val="20"/>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numCache>
            </c:numRef>
          </c:cat>
          <c:val>
            <c:numRef>
              <c:f>Sheet1!$C$12:$V$12</c:f>
              <c:numCache>
                <c:formatCode>_("$"* #,##0.00_);_("$"* \(#,##0.00\);_("$"* "-"??_);_(@_)</c:formatCode>
                <c:ptCount val="20"/>
                <c:pt idx="0">
                  <c:v>760617409</c:v>
                </c:pt>
                <c:pt idx="1">
                  <c:v>837490480</c:v>
                </c:pt>
                <c:pt idx="2">
                  <c:v>929142742</c:v>
                </c:pt>
                <c:pt idx="3">
                  <c:v>1038205213</c:v>
                </c:pt>
                <c:pt idx="4">
                  <c:v>1039299883</c:v>
                </c:pt>
                <c:pt idx="5">
                  <c:v>943840264</c:v>
                </c:pt>
                <c:pt idx="6">
                  <c:v>940958763</c:v>
                </c:pt>
                <c:pt idx="7">
                  <c:v>1021477293</c:v>
                </c:pt>
                <c:pt idx="8">
                  <c:v>1010160664</c:v>
                </c:pt>
                <c:pt idx="9">
                  <c:v>1064248542</c:v>
                </c:pt>
                <c:pt idx="10">
                  <c:v>1136753552</c:v>
                </c:pt>
                <c:pt idx="11">
                  <c:v>1215917899</c:v>
                </c:pt>
                <c:pt idx="12">
                  <c:v>1223116815</c:v>
                </c:pt>
                <c:pt idx="13">
                  <c:v>2821734149</c:v>
                </c:pt>
                <c:pt idx="14">
                  <c:v>1058032898</c:v>
                </c:pt>
                <c:pt idx="15">
                  <c:v>1410736611</c:v>
                </c:pt>
                <c:pt idx="16">
                  <c:v>1035415672</c:v>
                </c:pt>
                <c:pt idx="17">
                  <c:v>1084079593</c:v>
                </c:pt>
                <c:pt idx="18">
                  <c:v>1167562648</c:v>
                </c:pt>
                <c:pt idx="19">
                  <c:v>1266414668</c:v>
                </c:pt>
              </c:numCache>
            </c:numRef>
          </c:val>
        </c:ser>
        <c:ser>
          <c:idx val="1"/>
          <c:order val="1"/>
          <c:tx>
            <c:strRef>
              <c:f>Sheet1!$B$13</c:f>
              <c:strCache>
                <c:ptCount val="1"/>
                <c:pt idx="0">
                  <c:v>Annual Assistance: 10,000 and Above</c:v>
                </c:pt>
              </c:strCache>
            </c:strRef>
          </c:tx>
          <c:spPr>
            <a:solidFill>
              <a:schemeClr val="accent2"/>
            </a:solidFill>
            <a:ln>
              <a:noFill/>
            </a:ln>
            <a:effectLst/>
          </c:spPr>
          <c:invertIfNegative val="0"/>
          <c:cat>
            <c:numRef>
              <c:f>Sheet1!$C$1:$V$1</c:f>
              <c:numCache>
                <c:formatCode>General</c:formatCode>
                <c:ptCount val="20"/>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numCache>
            </c:numRef>
          </c:cat>
          <c:val>
            <c:numRef>
              <c:f>Sheet1!$C$13:$V$13</c:f>
              <c:numCache>
                <c:formatCode>_("$"* #,##0.00_);_("$"* \(#,##0.00\);_("$"* "-"??_);_(@_)</c:formatCode>
                <c:ptCount val="20"/>
                <c:pt idx="0">
                  <c:v>2013021239</c:v>
                </c:pt>
                <c:pt idx="1">
                  <c:v>2232074604</c:v>
                </c:pt>
                <c:pt idx="2">
                  <c:v>2117686665</c:v>
                </c:pt>
                <c:pt idx="3">
                  <c:v>3200025462</c:v>
                </c:pt>
                <c:pt idx="4">
                  <c:v>2933395995</c:v>
                </c:pt>
                <c:pt idx="5">
                  <c:v>3357632835</c:v>
                </c:pt>
                <c:pt idx="6">
                  <c:v>3706206081</c:v>
                </c:pt>
                <c:pt idx="7">
                  <c:v>3570802669</c:v>
                </c:pt>
                <c:pt idx="8">
                  <c:v>3871218384</c:v>
                </c:pt>
                <c:pt idx="9">
                  <c:v>3960572839</c:v>
                </c:pt>
                <c:pt idx="10">
                  <c:v>4198155447</c:v>
                </c:pt>
                <c:pt idx="11">
                  <c:v>4611570606</c:v>
                </c:pt>
                <c:pt idx="12">
                  <c:v>4026633988</c:v>
                </c:pt>
                <c:pt idx="13">
                  <c:v>7333928906</c:v>
                </c:pt>
                <c:pt idx="14">
                  <c:v>4212067034</c:v>
                </c:pt>
                <c:pt idx="15">
                  <c:v>4432559700</c:v>
                </c:pt>
                <c:pt idx="16">
                  <c:v>3551301599</c:v>
                </c:pt>
                <c:pt idx="17">
                  <c:v>4403146638</c:v>
                </c:pt>
                <c:pt idx="18">
                  <c:v>4593932663</c:v>
                </c:pt>
                <c:pt idx="19">
                  <c:v>6361815496</c:v>
                </c:pt>
              </c:numCache>
            </c:numRef>
          </c:val>
        </c:ser>
        <c:dLbls>
          <c:showLegendKey val="0"/>
          <c:showVal val="0"/>
          <c:showCatName val="0"/>
          <c:showSerName val="0"/>
          <c:showPercent val="0"/>
          <c:showBubbleSize val="0"/>
        </c:dLbls>
        <c:gapWidth val="0"/>
        <c:overlap val="100"/>
        <c:axId val="226597368"/>
        <c:axId val="226597760"/>
      </c:barChart>
      <c:lineChart>
        <c:grouping val="standard"/>
        <c:varyColors val="0"/>
        <c:ser>
          <c:idx val="2"/>
          <c:order val="2"/>
          <c:tx>
            <c:strRef>
              <c:f>Sheet1!$B$14</c:f>
              <c:strCache>
                <c:ptCount val="1"/>
                <c:pt idx="0">
                  <c:v>Loans: Less than 10,000</c:v>
                </c:pt>
              </c:strCache>
            </c:strRef>
          </c:tx>
          <c:spPr>
            <a:ln w="44450" cap="rnd">
              <a:solidFill>
                <a:schemeClr val="tx2"/>
              </a:solidFill>
              <a:round/>
            </a:ln>
            <a:effectLst/>
          </c:spPr>
          <c:marker>
            <c:symbol val="none"/>
          </c:marker>
          <c:val>
            <c:numRef>
              <c:f>Sheet1!$C$14:$V$14</c:f>
              <c:numCache>
                <c:formatCode>General</c:formatCode>
                <c:ptCount val="20"/>
                <c:pt idx="0">
                  <c:v>825</c:v>
                </c:pt>
                <c:pt idx="1">
                  <c:v>728</c:v>
                </c:pt>
                <c:pt idx="2">
                  <c:v>799</c:v>
                </c:pt>
                <c:pt idx="3">
                  <c:v>919</c:v>
                </c:pt>
                <c:pt idx="4">
                  <c:v>1099</c:v>
                </c:pt>
                <c:pt idx="5">
                  <c:v>1097</c:v>
                </c:pt>
                <c:pt idx="6">
                  <c:v>928</c:v>
                </c:pt>
                <c:pt idx="7">
                  <c:v>849</c:v>
                </c:pt>
                <c:pt idx="8">
                  <c:v>1010</c:v>
                </c:pt>
                <c:pt idx="9">
                  <c:v>1348</c:v>
                </c:pt>
                <c:pt idx="10">
                  <c:v>1582</c:v>
                </c:pt>
                <c:pt idx="11">
                  <c:v>1499</c:v>
                </c:pt>
                <c:pt idx="12">
                  <c:v>1574</c:v>
                </c:pt>
                <c:pt idx="13">
                  <c:v>2312</c:v>
                </c:pt>
                <c:pt idx="14">
                  <c:v>1250</c:v>
                </c:pt>
                <c:pt idx="15">
                  <c:v>1354</c:v>
                </c:pt>
                <c:pt idx="16">
                  <c:v>945</c:v>
                </c:pt>
                <c:pt idx="17">
                  <c:v>987</c:v>
                </c:pt>
                <c:pt idx="18">
                  <c:v>844</c:v>
                </c:pt>
                <c:pt idx="19">
                  <c:v>881</c:v>
                </c:pt>
              </c:numCache>
            </c:numRef>
          </c:val>
          <c:smooth val="0"/>
        </c:ser>
        <c:ser>
          <c:idx val="3"/>
          <c:order val="3"/>
          <c:tx>
            <c:strRef>
              <c:f>Sheet1!$B$15</c:f>
              <c:strCache>
                <c:ptCount val="1"/>
                <c:pt idx="0">
                  <c:v>Loans: 10,000 and Above</c:v>
                </c:pt>
              </c:strCache>
            </c:strRef>
          </c:tx>
          <c:spPr>
            <a:ln w="44450" cap="rnd">
              <a:solidFill>
                <a:schemeClr val="accent4"/>
              </a:solidFill>
              <a:round/>
            </a:ln>
            <a:effectLst/>
          </c:spPr>
          <c:marker>
            <c:symbol val="none"/>
          </c:marker>
          <c:val>
            <c:numRef>
              <c:f>Sheet1!$C$15:$V$15</c:f>
              <c:numCache>
                <c:formatCode>General</c:formatCode>
                <c:ptCount val="20"/>
                <c:pt idx="0">
                  <c:v>422</c:v>
                </c:pt>
                <c:pt idx="1">
                  <c:v>493</c:v>
                </c:pt>
                <c:pt idx="2">
                  <c:v>479</c:v>
                </c:pt>
                <c:pt idx="3">
                  <c:v>527</c:v>
                </c:pt>
                <c:pt idx="4">
                  <c:v>546</c:v>
                </c:pt>
                <c:pt idx="5">
                  <c:v>525</c:v>
                </c:pt>
                <c:pt idx="6">
                  <c:v>544</c:v>
                </c:pt>
                <c:pt idx="7">
                  <c:v>518</c:v>
                </c:pt>
                <c:pt idx="8">
                  <c:v>524</c:v>
                </c:pt>
                <c:pt idx="9">
                  <c:v>563</c:v>
                </c:pt>
                <c:pt idx="10">
                  <c:v>562</c:v>
                </c:pt>
                <c:pt idx="11">
                  <c:v>595</c:v>
                </c:pt>
                <c:pt idx="12">
                  <c:v>514</c:v>
                </c:pt>
                <c:pt idx="13">
                  <c:v>1280</c:v>
                </c:pt>
                <c:pt idx="14">
                  <c:v>595</c:v>
                </c:pt>
                <c:pt idx="15">
                  <c:v>603</c:v>
                </c:pt>
                <c:pt idx="16">
                  <c:v>537</c:v>
                </c:pt>
                <c:pt idx="17">
                  <c:v>463</c:v>
                </c:pt>
                <c:pt idx="18">
                  <c:v>422</c:v>
                </c:pt>
                <c:pt idx="19">
                  <c:v>479</c:v>
                </c:pt>
              </c:numCache>
            </c:numRef>
          </c:val>
          <c:smooth val="0"/>
        </c:ser>
        <c:dLbls>
          <c:showLegendKey val="0"/>
          <c:showVal val="0"/>
          <c:showCatName val="0"/>
          <c:showSerName val="0"/>
          <c:showPercent val="0"/>
          <c:showBubbleSize val="0"/>
        </c:dLbls>
        <c:marker val="1"/>
        <c:smooth val="0"/>
        <c:axId val="226224632"/>
        <c:axId val="226598152"/>
      </c:lineChart>
      <c:catAx>
        <c:axId val="226597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26597760"/>
        <c:crosses val="autoZero"/>
        <c:auto val="1"/>
        <c:lblAlgn val="ctr"/>
        <c:lblOffset val="100"/>
        <c:noMultiLvlLbl val="0"/>
      </c:catAx>
      <c:valAx>
        <c:axId val="2265977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26597368"/>
        <c:crosses val="autoZero"/>
        <c:crossBetween val="between"/>
      </c:valAx>
      <c:valAx>
        <c:axId val="226598152"/>
        <c:scaling>
          <c:orientation val="minMax"/>
        </c:scaling>
        <c:delete val="0"/>
        <c:axPos val="r"/>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smtClean="0"/>
                  <a:t>Number of Loans</a:t>
                </a:r>
                <a:endParaRPr lang="en-US" sz="1100" dirty="0"/>
              </a:p>
            </c:rich>
          </c:tx>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26224632"/>
        <c:crosses val="max"/>
        <c:crossBetween val="between"/>
      </c:valAx>
      <c:catAx>
        <c:axId val="226224632"/>
        <c:scaling>
          <c:orientation val="minMax"/>
        </c:scaling>
        <c:delete val="1"/>
        <c:axPos val="b"/>
        <c:majorTickMark val="out"/>
        <c:minorTickMark val="none"/>
        <c:tickLblPos val="nextTo"/>
        <c:crossAx val="226598152"/>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i="0" baseline="0" dirty="0" smtClean="0">
                <a:effectLst/>
              </a:rPr>
              <a:t>Percentage of Assistance and Number of Loans by Population Size</a:t>
            </a:r>
            <a:br>
              <a:rPr lang="en-US" sz="1600" b="1" i="0" baseline="0" dirty="0" smtClean="0">
                <a:effectLst/>
              </a:rPr>
            </a:br>
            <a:r>
              <a:rPr lang="en-US" sz="1600" b="1" i="0" baseline="0" dirty="0" smtClean="0">
                <a:effectLst/>
              </a:rPr>
              <a:t>(100,000 Cutoff)</a:t>
            </a:r>
            <a:endParaRPr lang="en-US" sz="1400" dirty="0">
              <a:effectLst/>
            </a:endParaRPr>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Sheet1!$B$12</c:f>
              <c:strCache>
                <c:ptCount val="1"/>
                <c:pt idx="0">
                  <c:v>Annual Assistance: Less than 100,000</c:v>
                </c:pt>
              </c:strCache>
            </c:strRef>
          </c:tx>
          <c:spPr>
            <a:solidFill>
              <a:schemeClr val="accent1"/>
            </a:solidFill>
            <a:ln>
              <a:noFill/>
            </a:ln>
            <a:effectLst/>
          </c:spPr>
          <c:invertIfNegative val="0"/>
          <c:cat>
            <c:numRef>
              <c:f>Sheet1!$C$1:$V$1</c:f>
              <c:numCache>
                <c:formatCode>General</c:formatCode>
                <c:ptCount val="20"/>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numCache>
            </c:numRef>
          </c:cat>
          <c:val>
            <c:numRef>
              <c:f>Sheet1!$C$12:$V$12</c:f>
              <c:numCache>
                <c:formatCode>_("$"* #,##0.00_);_("$"* \(#,##0.00\);_("$"* "-"??_);_(@_)</c:formatCode>
                <c:ptCount val="20"/>
                <c:pt idx="0">
                  <c:v>1819421921</c:v>
                </c:pt>
                <c:pt idx="1">
                  <c:v>1981851735</c:v>
                </c:pt>
                <c:pt idx="2">
                  <c:v>1986154881</c:v>
                </c:pt>
                <c:pt idx="3">
                  <c:v>2552160677</c:v>
                </c:pt>
                <c:pt idx="4">
                  <c:v>2551148423</c:v>
                </c:pt>
                <c:pt idx="5">
                  <c:v>2191056740</c:v>
                </c:pt>
                <c:pt idx="6">
                  <c:v>2462405149</c:v>
                </c:pt>
                <c:pt idx="7">
                  <c:v>2141210914</c:v>
                </c:pt>
                <c:pt idx="8">
                  <c:v>2308591531</c:v>
                </c:pt>
                <c:pt idx="9">
                  <c:v>2815369719</c:v>
                </c:pt>
                <c:pt idx="10">
                  <c:v>2978552588</c:v>
                </c:pt>
                <c:pt idx="11">
                  <c:v>3313795914</c:v>
                </c:pt>
                <c:pt idx="12">
                  <c:v>3118424834</c:v>
                </c:pt>
                <c:pt idx="13">
                  <c:v>6516708000</c:v>
                </c:pt>
                <c:pt idx="14">
                  <c:v>3063388814</c:v>
                </c:pt>
                <c:pt idx="15">
                  <c:v>3667608139</c:v>
                </c:pt>
                <c:pt idx="16">
                  <c:v>3005740958</c:v>
                </c:pt>
                <c:pt idx="17">
                  <c:v>2867276450</c:v>
                </c:pt>
                <c:pt idx="18">
                  <c:v>3300280713</c:v>
                </c:pt>
                <c:pt idx="19">
                  <c:v>3766740810</c:v>
                </c:pt>
              </c:numCache>
            </c:numRef>
          </c:val>
        </c:ser>
        <c:ser>
          <c:idx val="1"/>
          <c:order val="1"/>
          <c:tx>
            <c:strRef>
              <c:f>Sheet1!$B$13</c:f>
              <c:strCache>
                <c:ptCount val="1"/>
                <c:pt idx="0">
                  <c:v>Annual Assistance: 100,000 and Above</c:v>
                </c:pt>
              </c:strCache>
            </c:strRef>
          </c:tx>
          <c:spPr>
            <a:solidFill>
              <a:schemeClr val="accent2"/>
            </a:solidFill>
            <a:ln>
              <a:noFill/>
            </a:ln>
            <a:effectLst/>
          </c:spPr>
          <c:invertIfNegative val="0"/>
          <c:cat>
            <c:numRef>
              <c:f>Sheet1!$C$1:$V$1</c:f>
              <c:numCache>
                <c:formatCode>General</c:formatCode>
                <c:ptCount val="20"/>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numCache>
            </c:numRef>
          </c:cat>
          <c:val>
            <c:numRef>
              <c:f>Sheet1!$C$13:$V$13</c:f>
              <c:numCache>
                <c:formatCode>_("$"* #,##0.00_);_("$"* \(#,##0.00\);_("$"* "-"??_);_(@_)</c:formatCode>
                <c:ptCount val="20"/>
                <c:pt idx="0">
                  <c:v>954216727</c:v>
                </c:pt>
                <c:pt idx="1">
                  <c:v>1087713349</c:v>
                </c:pt>
                <c:pt idx="2">
                  <c:v>1060674526</c:v>
                </c:pt>
                <c:pt idx="3">
                  <c:v>1686069998</c:v>
                </c:pt>
                <c:pt idx="4">
                  <c:v>1421547455</c:v>
                </c:pt>
                <c:pt idx="5">
                  <c:v>2110416359</c:v>
                </c:pt>
                <c:pt idx="6">
                  <c:v>2184759695</c:v>
                </c:pt>
                <c:pt idx="7">
                  <c:v>2451069048</c:v>
                </c:pt>
                <c:pt idx="8">
                  <c:v>2572787517</c:v>
                </c:pt>
                <c:pt idx="9">
                  <c:v>2209451662</c:v>
                </c:pt>
                <c:pt idx="10">
                  <c:v>2356356411</c:v>
                </c:pt>
                <c:pt idx="11">
                  <c:v>2513692591</c:v>
                </c:pt>
                <c:pt idx="12">
                  <c:v>2131325969</c:v>
                </c:pt>
                <c:pt idx="13">
                  <c:v>3638955055</c:v>
                </c:pt>
                <c:pt idx="14">
                  <c:v>2206711118</c:v>
                </c:pt>
                <c:pt idx="15">
                  <c:v>2175688172</c:v>
                </c:pt>
                <c:pt idx="16">
                  <c:v>1580976313</c:v>
                </c:pt>
                <c:pt idx="17">
                  <c:v>2619949781</c:v>
                </c:pt>
                <c:pt idx="18">
                  <c:v>2461214598</c:v>
                </c:pt>
                <c:pt idx="19">
                  <c:v>3861489354</c:v>
                </c:pt>
              </c:numCache>
            </c:numRef>
          </c:val>
        </c:ser>
        <c:dLbls>
          <c:showLegendKey val="0"/>
          <c:showVal val="0"/>
          <c:showCatName val="0"/>
          <c:showSerName val="0"/>
          <c:showPercent val="0"/>
          <c:showBubbleSize val="0"/>
        </c:dLbls>
        <c:gapWidth val="0"/>
        <c:overlap val="100"/>
        <c:axId val="226227376"/>
        <c:axId val="226227768"/>
      </c:barChart>
      <c:lineChart>
        <c:grouping val="standard"/>
        <c:varyColors val="0"/>
        <c:ser>
          <c:idx val="2"/>
          <c:order val="2"/>
          <c:tx>
            <c:strRef>
              <c:f>Sheet1!$B$14</c:f>
              <c:strCache>
                <c:ptCount val="1"/>
                <c:pt idx="0">
                  <c:v>Loans: Less than 100,000</c:v>
                </c:pt>
              </c:strCache>
            </c:strRef>
          </c:tx>
          <c:spPr>
            <a:ln w="44450" cap="rnd">
              <a:solidFill>
                <a:schemeClr val="tx2"/>
              </a:solidFill>
              <a:round/>
            </a:ln>
            <a:effectLst/>
          </c:spPr>
          <c:marker>
            <c:symbol val="none"/>
          </c:marker>
          <c:val>
            <c:numRef>
              <c:f>Sheet1!$C$14:$V$14</c:f>
              <c:numCache>
                <c:formatCode>General</c:formatCode>
                <c:ptCount val="20"/>
                <c:pt idx="0">
                  <c:v>1122</c:v>
                </c:pt>
                <c:pt idx="1">
                  <c:v>1115</c:v>
                </c:pt>
                <c:pt idx="2">
                  <c:v>1143</c:v>
                </c:pt>
                <c:pt idx="3">
                  <c:v>1301</c:v>
                </c:pt>
                <c:pt idx="4">
                  <c:v>1518</c:v>
                </c:pt>
                <c:pt idx="5">
                  <c:v>1492</c:v>
                </c:pt>
                <c:pt idx="6">
                  <c:v>1344</c:v>
                </c:pt>
                <c:pt idx="7">
                  <c:v>1203</c:v>
                </c:pt>
                <c:pt idx="8">
                  <c:v>1376</c:v>
                </c:pt>
                <c:pt idx="9">
                  <c:v>1776</c:v>
                </c:pt>
                <c:pt idx="10">
                  <c:v>1993</c:v>
                </c:pt>
                <c:pt idx="11">
                  <c:v>1926</c:v>
                </c:pt>
                <c:pt idx="12">
                  <c:v>1952</c:v>
                </c:pt>
                <c:pt idx="13">
                  <c:v>3238</c:v>
                </c:pt>
                <c:pt idx="14">
                  <c:v>1700</c:v>
                </c:pt>
                <c:pt idx="15">
                  <c:v>1802</c:v>
                </c:pt>
                <c:pt idx="16">
                  <c:v>1345</c:v>
                </c:pt>
                <c:pt idx="17">
                  <c:v>1308</c:v>
                </c:pt>
                <c:pt idx="18">
                  <c:v>1139</c:v>
                </c:pt>
                <c:pt idx="19">
                  <c:v>1200</c:v>
                </c:pt>
              </c:numCache>
            </c:numRef>
          </c:val>
          <c:smooth val="0"/>
        </c:ser>
        <c:ser>
          <c:idx val="3"/>
          <c:order val="3"/>
          <c:tx>
            <c:strRef>
              <c:f>Sheet1!$B$15</c:f>
              <c:strCache>
                <c:ptCount val="1"/>
                <c:pt idx="0">
                  <c:v>Loans: 100,000 and Above</c:v>
                </c:pt>
              </c:strCache>
            </c:strRef>
          </c:tx>
          <c:spPr>
            <a:ln w="44450" cap="rnd">
              <a:solidFill>
                <a:schemeClr val="accent4"/>
              </a:solidFill>
              <a:round/>
            </a:ln>
            <a:effectLst/>
          </c:spPr>
          <c:marker>
            <c:symbol val="none"/>
          </c:marker>
          <c:val>
            <c:numRef>
              <c:f>Sheet1!$C$15:$V$15</c:f>
              <c:numCache>
                <c:formatCode>General</c:formatCode>
                <c:ptCount val="20"/>
                <c:pt idx="0">
                  <c:v>125</c:v>
                </c:pt>
                <c:pt idx="1">
                  <c:v>106</c:v>
                </c:pt>
                <c:pt idx="2">
                  <c:v>135</c:v>
                </c:pt>
                <c:pt idx="3">
                  <c:v>145</c:v>
                </c:pt>
                <c:pt idx="4">
                  <c:v>127</c:v>
                </c:pt>
                <c:pt idx="5">
                  <c:v>130</c:v>
                </c:pt>
                <c:pt idx="6">
                  <c:v>128</c:v>
                </c:pt>
                <c:pt idx="7">
                  <c:v>164</c:v>
                </c:pt>
                <c:pt idx="8">
                  <c:v>158</c:v>
                </c:pt>
                <c:pt idx="9">
                  <c:v>135</c:v>
                </c:pt>
                <c:pt idx="10">
                  <c:v>151</c:v>
                </c:pt>
                <c:pt idx="11">
                  <c:v>168</c:v>
                </c:pt>
                <c:pt idx="12">
                  <c:v>136</c:v>
                </c:pt>
                <c:pt idx="13">
                  <c:v>354</c:v>
                </c:pt>
                <c:pt idx="14">
                  <c:v>145</c:v>
                </c:pt>
                <c:pt idx="15">
                  <c:v>155</c:v>
                </c:pt>
                <c:pt idx="16">
                  <c:v>137</c:v>
                </c:pt>
                <c:pt idx="17">
                  <c:v>142</c:v>
                </c:pt>
                <c:pt idx="18">
                  <c:v>127</c:v>
                </c:pt>
                <c:pt idx="19">
                  <c:v>160</c:v>
                </c:pt>
              </c:numCache>
            </c:numRef>
          </c:val>
          <c:smooth val="0"/>
        </c:ser>
        <c:dLbls>
          <c:showLegendKey val="0"/>
          <c:showVal val="0"/>
          <c:showCatName val="0"/>
          <c:showSerName val="0"/>
          <c:showPercent val="0"/>
          <c:showBubbleSize val="0"/>
        </c:dLbls>
        <c:marker val="1"/>
        <c:smooth val="0"/>
        <c:axId val="226558840"/>
        <c:axId val="226228160"/>
      </c:lineChart>
      <c:catAx>
        <c:axId val="226227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26227768"/>
        <c:crosses val="autoZero"/>
        <c:auto val="1"/>
        <c:lblAlgn val="ctr"/>
        <c:lblOffset val="100"/>
        <c:noMultiLvlLbl val="0"/>
      </c:catAx>
      <c:valAx>
        <c:axId val="2262277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26227376"/>
        <c:crosses val="autoZero"/>
        <c:crossBetween val="between"/>
      </c:valAx>
      <c:valAx>
        <c:axId val="226228160"/>
        <c:scaling>
          <c:orientation val="minMax"/>
        </c:scaling>
        <c:delete val="0"/>
        <c:axPos val="r"/>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smtClean="0"/>
                  <a:t>Number of Loans</a:t>
                </a:r>
                <a:endParaRPr lang="en-US" sz="1100" dirty="0"/>
              </a:p>
            </c:rich>
          </c:tx>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26558840"/>
        <c:crosses val="max"/>
        <c:crossBetween val="between"/>
      </c:valAx>
      <c:catAx>
        <c:axId val="226558840"/>
        <c:scaling>
          <c:orientation val="minMax"/>
        </c:scaling>
        <c:delete val="1"/>
        <c:axPos val="b"/>
        <c:majorTickMark val="out"/>
        <c:minorTickMark val="none"/>
        <c:tickLblPos val="nextTo"/>
        <c:crossAx val="226228160"/>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smtClean="0"/>
              <a:t>Disadvantaged Community Assistance </a:t>
            </a:r>
          </a:p>
          <a:p>
            <a:pPr>
              <a:defRPr sz="1600" b="1"/>
            </a:pPr>
            <a:r>
              <a:rPr lang="en-US" sz="1600" b="1" dirty="0" smtClean="0"/>
              <a:t>(Adjusted for Inflation)</a:t>
            </a:r>
            <a:endParaRPr lang="en-US" sz="1600" b="1" dirty="0"/>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3837853601633108E-2"/>
          <c:y val="0.10473423183462942"/>
          <c:w val="0.83946097015650833"/>
          <c:h val="0.78258768777602239"/>
        </c:manualLayout>
      </c:layout>
      <c:barChart>
        <c:barDir val="col"/>
        <c:grouping val="stacked"/>
        <c:varyColors val="0"/>
        <c:ser>
          <c:idx val="3"/>
          <c:order val="0"/>
          <c:tx>
            <c:strRef>
              <c:f>'Sheet1 (2)'!$D$1</c:f>
              <c:strCache>
                <c:ptCount val="1"/>
                <c:pt idx="0">
                  <c:v>Dollars of Assistance (Hardship Communities) </c:v>
                </c:pt>
              </c:strCache>
            </c:strRef>
          </c:tx>
          <c:spPr>
            <a:solidFill>
              <a:srgbClr val="5B9BD5"/>
            </a:solidFill>
            <a:ln>
              <a:noFill/>
            </a:ln>
            <a:effectLst/>
          </c:spPr>
          <c:invertIfNegative val="0"/>
          <c:cat>
            <c:numRef>
              <c:f>'Sheet1 (2)'!$A$8:$A$27</c:f>
              <c:numCache>
                <c:formatCode>General</c:formatCode>
                <c:ptCount val="20"/>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numCache>
            </c:numRef>
          </c:cat>
          <c:val>
            <c:numRef>
              <c:f>'Sheet1 (2)'!$D$8:$D$27</c:f>
              <c:numCache>
                <c:formatCode>"$"#,##0</c:formatCode>
                <c:ptCount val="20"/>
                <c:pt idx="0">
                  <c:v>212799121.70473024</c:v>
                </c:pt>
                <c:pt idx="1">
                  <c:v>257462677.95288467</c:v>
                </c:pt>
                <c:pt idx="2">
                  <c:v>258684319.32483509</c:v>
                </c:pt>
                <c:pt idx="3">
                  <c:v>372673239.89482796</c:v>
                </c:pt>
                <c:pt idx="4">
                  <c:v>336404028.50601804</c:v>
                </c:pt>
                <c:pt idx="5">
                  <c:v>284116527.48671454</c:v>
                </c:pt>
                <c:pt idx="6">
                  <c:v>398808545.38572347</c:v>
                </c:pt>
                <c:pt idx="7">
                  <c:v>449108690.27622545</c:v>
                </c:pt>
                <c:pt idx="8">
                  <c:v>510407773.6126225</c:v>
                </c:pt>
                <c:pt idx="9">
                  <c:v>612637069.04264486</c:v>
                </c:pt>
                <c:pt idx="10">
                  <c:v>550191114.80704713</c:v>
                </c:pt>
                <c:pt idx="11">
                  <c:v>508461609.74132514</c:v>
                </c:pt>
                <c:pt idx="12">
                  <c:v>608052466.98008013</c:v>
                </c:pt>
                <c:pt idx="13">
                  <c:v>1442444494.2388446</c:v>
                </c:pt>
                <c:pt idx="14">
                  <c:v>553273687.83013129</c:v>
                </c:pt>
                <c:pt idx="15">
                  <c:v>882141686.42320907</c:v>
                </c:pt>
                <c:pt idx="16">
                  <c:v>488860742.82180852</c:v>
                </c:pt>
                <c:pt idx="17">
                  <c:v>496372318.54219133</c:v>
                </c:pt>
                <c:pt idx="18">
                  <c:v>589211188</c:v>
                </c:pt>
                <c:pt idx="19">
                  <c:v>515255039.7946775</c:v>
                </c:pt>
              </c:numCache>
            </c:numRef>
          </c:val>
        </c:ser>
        <c:dLbls>
          <c:showLegendKey val="0"/>
          <c:showVal val="0"/>
          <c:showCatName val="0"/>
          <c:showSerName val="0"/>
          <c:showPercent val="0"/>
          <c:showBubbleSize val="0"/>
        </c:dLbls>
        <c:gapWidth val="0"/>
        <c:overlap val="100"/>
        <c:axId val="226559624"/>
        <c:axId val="226560016"/>
      </c:barChart>
      <c:lineChart>
        <c:grouping val="standard"/>
        <c:varyColors val="0"/>
        <c:ser>
          <c:idx val="2"/>
          <c:order val="1"/>
          <c:tx>
            <c:strRef>
              <c:f>'Sheet1 (2)'!$H$1</c:f>
              <c:strCache>
                <c:ptCount val="1"/>
                <c:pt idx="0">
                  <c:v>Number of Agreements (Disadvantaged Communities)</c:v>
                </c:pt>
              </c:strCache>
            </c:strRef>
          </c:tx>
          <c:spPr>
            <a:ln w="44450" cap="rnd">
              <a:solidFill>
                <a:schemeClr val="tx2"/>
              </a:solidFill>
              <a:round/>
            </a:ln>
            <a:effectLst/>
          </c:spPr>
          <c:marker>
            <c:symbol val="none"/>
          </c:marker>
          <c:cat>
            <c:numRef>
              <c:f>'Sheet1 (2)'!$A$7:$A$26</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'Sheet1 (2)'!$H$8:$H$27</c:f>
              <c:numCache>
                <c:formatCode>#,##0</c:formatCode>
                <c:ptCount val="20"/>
                <c:pt idx="0">
                  <c:v>77</c:v>
                </c:pt>
                <c:pt idx="1">
                  <c:v>96</c:v>
                </c:pt>
                <c:pt idx="2">
                  <c:v>84</c:v>
                </c:pt>
                <c:pt idx="3">
                  <c:v>98</c:v>
                </c:pt>
                <c:pt idx="4">
                  <c:v>147</c:v>
                </c:pt>
                <c:pt idx="5">
                  <c:v>171</c:v>
                </c:pt>
                <c:pt idx="6">
                  <c:v>156</c:v>
                </c:pt>
                <c:pt idx="7">
                  <c:v>167</c:v>
                </c:pt>
                <c:pt idx="8">
                  <c:v>142</c:v>
                </c:pt>
                <c:pt idx="9">
                  <c:v>129</c:v>
                </c:pt>
                <c:pt idx="10">
                  <c:v>145</c:v>
                </c:pt>
                <c:pt idx="11">
                  <c:v>124</c:v>
                </c:pt>
                <c:pt idx="12">
                  <c:v>150</c:v>
                </c:pt>
                <c:pt idx="13">
                  <c:v>501</c:v>
                </c:pt>
                <c:pt idx="14">
                  <c:v>162</c:v>
                </c:pt>
                <c:pt idx="15">
                  <c:v>274</c:v>
                </c:pt>
                <c:pt idx="16">
                  <c:v>211</c:v>
                </c:pt>
                <c:pt idx="17">
                  <c:v>198</c:v>
                </c:pt>
                <c:pt idx="18">
                  <c:v>132</c:v>
                </c:pt>
                <c:pt idx="19">
                  <c:v>217</c:v>
                </c:pt>
              </c:numCache>
            </c:numRef>
          </c:val>
          <c:smooth val="0"/>
        </c:ser>
        <c:dLbls>
          <c:showLegendKey val="0"/>
          <c:showVal val="0"/>
          <c:showCatName val="0"/>
          <c:showSerName val="0"/>
          <c:showPercent val="0"/>
          <c:showBubbleSize val="0"/>
        </c:dLbls>
        <c:marker val="1"/>
        <c:smooth val="0"/>
        <c:axId val="226560800"/>
        <c:axId val="226560408"/>
      </c:lineChart>
      <c:catAx>
        <c:axId val="226559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26560016"/>
        <c:crosses val="autoZero"/>
        <c:auto val="1"/>
        <c:lblAlgn val="ctr"/>
        <c:lblOffset val="100"/>
        <c:noMultiLvlLbl val="0"/>
      </c:catAx>
      <c:valAx>
        <c:axId val="22656001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26559624"/>
        <c:crosses val="autoZero"/>
        <c:crossBetween val="between"/>
        <c:dispUnits>
          <c:builtInUnit val="millions"/>
          <c:dispUnitsLbl>
            <c:layout>
              <c:manualLayout>
                <c:xMode val="edge"/>
                <c:yMode val="edge"/>
                <c:x val="9.2497812773403333E-3"/>
                <c:y val="0.44876308657736913"/>
              </c:manualLayout>
            </c:layout>
            <c:spPr>
              <a:noFill/>
              <a:ln>
                <a:noFill/>
              </a:ln>
              <a:effectLst/>
            </c:spPr>
            <c:txPr>
              <a:bodyPr rot="-5400000" spcFirstLastPara="1" vertOverflow="ellipsis" vert="horz" wrap="square" anchor="ctr" anchorCtr="1"/>
              <a:lstStyle/>
              <a:p>
                <a:pPr algn="r">
                  <a:defRPr sz="1100" b="0" i="0" u="none" strike="noStrike" kern="1200" baseline="0">
                    <a:solidFill>
                      <a:schemeClr val="tx1">
                        <a:lumMod val="65000"/>
                        <a:lumOff val="35000"/>
                      </a:schemeClr>
                    </a:solidFill>
                    <a:latin typeface="+mn-lt"/>
                    <a:ea typeface="+mn-ea"/>
                    <a:cs typeface="+mn-cs"/>
                  </a:defRPr>
                </a:pPr>
                <a:endParaRPr lang="en-US"/>
              </a:p>
            </c:txPr>
          </c:dispUnitsLbl>
        </c:dispUnits>
      </c:valAx>
      <c:valAx>
        <c:axId val="226560408"/>
        <c:scaling>
          <c:orientation val="minMax"/>
        </c:scaling>
        <c:delete val="0"/>
        <c:axPos val="r"/>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smtClean="0"/>
                  <a:t>Number of Loans</a:t>
                </a:r>
                <a:endParaRPr lang="en-US" sz="1100" dirty="0"/>
              </a:p>
            </c:rich>
          </c:tx>
          <c:layout>
            <c:manualLayout>
              <c:xMode val="edge"/>
              <c:yMode val="edge"/>
              <c:x val="0.96791326969084601"/>
              <c:y val="0.41622723260011368"/>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26560800"/>
        <c:crosses val="max"/>
        <c:crossBetween val="between"/>
      </c:valAx>
      <c:catAx>
        <c:axId val="226560800"/>
        <c:scaling>
          <c:orientation val="minMax"/>
        </c:scaling>
        <c:delete val="1"/>
        <c:axPos val="b"/>
        <c:numFmt formatCode="General" sourceLinked="1"/>
        <c:majorTickMark val="out"/>
        <c:minorTickMark val="none"/>
        <c:tickLblPos val="nextTo"/>
        <c:crossAx val="226560408"/>
        <c:crosses val="autoZero"/>
        <c:auto val="1"/>
        <c:lblAlgn val="ctr"/>
        <c:lblOffset val="100"/>
        <c:noMultiLvlLbl val="0"/>
      </c:catAx>
      <c:spPr>
        <a:noFill/>
        <a:ln>
          <a:noFill/>
        </a:ln>
        <a:effectLst/>
      </c:spPr>
    </c:plotArea>
    <c:legend>
      <c:legendPos val="b"/>
      <c:layout>
        <c:manualLayout>
          <c:xMode val="edge"/>
          <c:yMode val="edge"/>
          <c:x val="0.10702476426557792"/>
          <c:y val="0.95253098980366468"/>
          <c:w val="0.80974093516088275"/>
          <c:h val="4.7469010196335315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smtClean="0"/>
              <a:t>Disadvantaged Community Assistance:</a:t>
            </a:r>
            <a:r>
              <a:rPr lang="en-US" sz="1600" b="1" baseline="0" dirty="0" smtClean="0"/>
              <a:t> Funding (Adjusted for Inflation) and Percentage of Total Loans </a:t>
            </a:r>
            <a:endParaRPr lang="en-US" sz="1600" b="1" dirty="0"/>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5272917274229611E-2"/>
          <c:y val="0.10473423183462942"/>
          <c:w val="0.84631663298724824"/>
          <c:h val="0.7440747131490979"/>
        </c:manualLayout>
      </c:layout>
      <c:barChart>
        <c:barDir val="col"/>
        <c:grouping val="stacked"/>
        <c:varyColors val="0"/>
        <c:ser>
          <c:idx val="3"/>
          <c:order val="0"/>
          <c:tx>
            <c:strRef>
              <c:f>'Sheet1 (2)'!$D$1</c:f>
              <c:strCache>
                <c:ptCount val="1"/>
                <c:pt idx="0">
                  <c:v>Dollars of Assistance (Disadvantaged Communities)</c:v>
                </c:pt>
              </c:strCache>
            </c:strRef>
          </c:tx>
          <c:spPr>
            <a:solidFill>
              <a:srgbClr val="5B9BD5"/>
            </a:solidFill>
            <a:ln>
              <a:noFill/>
            </a:ln>
            <a:effectLst/>
          </c:spPr>
          <c:invertIfNegative val="0"/>
          <c:cat>
            <c:numRef>
              <c:f>'Sheet1 (2)'!$A$8:$A$27</c:f>
              <c:numCache>
                <c:formatCode>General</c:formatCode>
                <c:ptCount val="20"/>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numCache>
            </c:numRef>
          </c:cat>
          <c:val>
            <c:numRef>
              <c:f>'Sheet1 (2)'!$D$8:$D$27</c:f>
              <c:numCache>
                <c:formatCode>"$"#,##0</c:formatCode>
                <c:ptCount val="20"/>
                <c:pt idx="0">
                  <c:v>212799121.70473024</c:v>
                </c:pt>
                <c:pt idx="1">
                  <c:v>257462677.95288467</c:v>
                </c:pt>
                <c:pt idx="2">
                  <c:v>258684319.32483509</c:v>
                </c:pt>
                <c:pt idx="3">
                  <c:v>372673239.89482796</c:v>
                </c:pt>
                <c:pt idx="4">
                  <c:v>336404028.50601804</c:v>
                </c:pt>
                <c:pt idx="5">
                  <c:v>284116527.48671454</c:v>
                </c:pt>
                <c:pt idx="6">
                  <c:v>398808545.38572347</c:v>
                </c:pt>
                <c:pt idx="7">
                  <c:v>449108690.27622545</c:v>
                </c:pt>
                <c:pt idx="8">
                  <c:v>510407773.6126225</c:v>
                </c:pt>
                <c:pt idx="9">
                  <c:v>612637069.04264486</c:v>
                </c:pt>
                <c:pt idx="10">
                  <c:v>550191114.80704713</c:v>
                </c:pt>
                <c:pt idx="11">
                  <c:v>508461609.74132514</c:v>
                </c:pt>
                <c:pt idx="12">
                  <c:v>608052466.98008013</c:v>
                </c:pt>
                <c:pt idx="13">
                  <c:v>1442444494.2388446</c:v>
                </c:pt>
                <c:pt idx="14">
                  <c:v>553273687.83013129</c:v>
                </c:pt>
                <c:pt idx="15">
                  <c:v>882141686.42320907</c:v>
                </c:pt>
                <c:pt idx="16">
                  <c:v>488860742.82180852</c:v>
                </c:pt>
                <c:pt idx="17">
                  <c:v>496372318.54219133</c:v>
                </c:pt>
                <c:pt idx="18">
                  <c:v>589211188</c:v>
                </c:pt>
                <c:pt idx="19">
                  <c:v>515255039.7946775</c:v>
                </c:pt>
              </c:numCache>
            </c:numRef>
          </c:val>
        </c:ser>
        <c:ser>
          <c:idx val="1"/>
          <c:order val="1"/>
          <c:tx>
            <c:strRef>
              <c:f>'Sheet1 (2)'!$G$1</c:f>
              <c:strCache>
                <c:ptCount val="1"/>
                <c:pt idx="0">
                  <c:v>Dollars of Assistance (Non-Disadvantaged Communities)</c:v>
                </c:pt>
              </c:strCache>
            </c:strRef>
          </c:tx>
          <c:spPr>
            <a:solidFill>
              <a:srgbClr val="ED7D1D"/>
            </a:solidFill>
            <a:ln>
              <a:noFill/>
            </a:ln>
            <a:effectLst/>
          </c:spPr>
          <c:invertIfNegative val="0"/>
          <c:cat>
            <c:numRef>
              <c:f>'Sheet1 (2)'!$A$8:$A$27</c:f>
              <c:numCache>
                <c:formatCode>General</c:formatCode>
                <c:ptCount val="20"/>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numCache>
            </c:numRef>
          </c:cat>
          <c:val>
            <c:numRef>
              <c:f>'Sheet1 (2)'!$G$8:$G$27</c:f>
              <c:numCache>
                <c:formatCode>"$"#,##0</c:formatCode>
                <c:ptCount val="20"/>
                <c:pt idx="0">
                  <c:v>4695442193.124506</c:v>
                </c:pt>
                <c:pt idx="1">
                  <c:v>5064225889.9391613</c:v>
                </c:pt>
                <c:pt idx="2">
                  <c:v>4917377204.1057224</c:v>
                </c:pt>
                <c:pt idx="3">
                  <c:v>6629361107.4883156</c:v>
                </c:pt>
                <c:pt idx="4">
                  <c:v>6107751662.4239378</c:v>
                </c:pt>
                <c:pt idx="5">
                  <c:v>6502230879.4035683</c:v>
                </c:pt>
                <c:pt idx="6">
                  <c:v>6748631163.0900993</c:v>
                </c:pt>
                <c:pt idx="7">
                  <c:v>6354384939.1959696</c:v>
                </c:pt>
                <c:pt idx="8">
                  <c:v>6286661567.9086504</c:v>
                </c:pt>
                <c:pt idx="9">
                  <c:v>6094063622.8674326</c:v>
                </c:pt>
                <c:pt idx="10">
                  <c:v>6355675093.7238436</c:v>
                </c:pt>
                <c:pt idx="11">
                  <c:v>6823211572.165781</c:v>
                </c:pt>
                <c:pt idx="12">
                  <c:v>5653809478.2006149</c:v>
                </c:pt>
                <c:pt idx="13">
                  <c:v>10495267319.603163</c:v>
                </c:pt>
                <c:pt idx="14">
                  <c:v>5433253255.1766548</c:v>
                </c:pt>
                <c:pt idx="15">
                  <c:v>5582808183.6876726</c:v>
                </c:pt>
                <c:pt idx="16">
                  <c:v>4459373723.3156462</c:v>
                </c:pt>
                <c:pt idx="17">
                  <c:v>5272806806.6104221</c:v>
                </c:pt>
                <c:pt idx="18">
                  <c:v>5309209434.4247265</c:v>
                </c:pt>
                <c:pt idx="19">
                  <c:v>7112975125.2053223</c:v>
                </c:pt>
              </c:numCache>
            </c:numRef>
          </c:val>
        </c:ser>
        <c:dLbls>
          <c:showLegendKey val="0"/>
          <c:showVal val="0"/>
          <c:showCatName val="0"/>
          <c:showSerName val="0"/>
          <c:showPercent val="0"/>
          <c:showBubbleSize val="0"/>
        </c:dLbls>
        <c:gapWidth val="0"/>
        <c:overlap val="100"/>
        <c:axId val="226561584"/>
        <c:axId val="226561976"/>
      </c:barChart>
      <c:lineChart>
        <c:grouping val="percentStacked"/>
        <c:varyColors val="0"/>
        <c:ser>
          <c:idx val="2"/>
          <c:order val="2"/>
          <c:tx>
            <c:strRef>
              <c:f>'Sheet1 (2)'!$H$1</c:f>
              <c:strCache>
                <c:ptCount val="1"/>
                <c:pt idx="0">
                  <c:v>Percentage of Agreements (Hardship Communities)</c:v>
                </c:pt>
              </c:strCache>
            </c:strRef>
          </c:tx>
          <c:spPr>
            <a:ln w="44450" cap="rnd">
              <a:solidFill>
                <a:schemeClr val="tx2"/>
              </a:solidFill>
              <a:round/>
            </a:ln>
            <a:effectLst/>
          </c:spPr>
          <c:marker>
            <c:symbol val="none"/>
          </c:marker>
          <c:cat>
            <c:numRef>
              <c:f>'Sheet1 (2)'!$A$7:$A$26</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'Sheet1 (2)'!$H$8:$H$27</c:f>
              <c:numCache>
                <c:formatCode>#,##0</c:formatCode>
                <c:ptCount val="20"/>
                <c:pt idx="0">
                  <c:v>77</c:v>
                </c:pt>
                <c:pt idx="1">
                  <c:v>96</c:v>
                </c:pt>
                <c:pt idx="2">
                  <c:v>84</c:v>
                </c:pt>
                <c:pt idx="3">
                  <c:v>98</c:v>
                </c:pt>
                <c:pt idx="4">
                  <c:v>147</c:v>
                </c:pt>
                <c:pt idx="5">
                  <c:v>171</c:v>
                </c:pt>
                <c:pt idx="6">
                  <c:v>156</c:v>
                </c:pt>
                <c:pt idx="7">
                  <c:v>167</c:v>
                </c:pt>
                <c:pt idx="8">
                  <c:v>142</c:v>
                </c:pt>
                <c:pt idx="9">
                  <c:v>129</c:v>
                </c:pt>
                <c:pt idx="10">
                  <c:v>145</c:v>
                </c:pt>
                <c:pt idx="11">
                  <c:v>124</c:v>
                </c:pt>
                <c:pt idx="12">
                  <c:v>150</c:v>
                </c:pt>
                <c:pt idx="13">
                  <c:v>501</c:v>
                </c:pt>
                <c:pt idx="14">
                  <c:v>162</c:v>
                </c:pt>
                <c:pt idx="15">
                  <c:v>274</c:v>
                </c:pt>
                <c:pt idx="16">
                  <c:v>211</c:v>
                </c:pt>
                <c:pt idx="17">
                  <c:v>198</c:v>
                </c:pt>
                <c:pt idx="18">
                  <c:v>132</c:v>
                </c:pt>
                <c:pt idx="19">
                  <c:v>217</c:v>
                </c:pt>
              </c:numCache>
            </c:numRef>
          </c:val>
          <c:smooth val="0"/>
        </c:ser>
        <c:ser>
          <c:idx val="0"/>
          <c:order val="3"/>
          <c:tx>
            <c:strRef>
              <c:f>'Sheet1 (2)'!$J$1</c:f>
              <c:strCache>
                <c:ptCount val="1"/>
                <c:pt idx="0">
                  <c:v>Number of Agreements (Non-Hardship Communities)</c:v>
                </c:pt>
              </c:strCache>
            </c:strRef>
          </c:tx>
          <c:spPr>
            <a:ln w="44450" cap="rnd">
              <a:solidFill>
                <a:schemeClr val="bg1">
                  <a:alpha val="0"/>
                </a:schemeClr>
              </a:solidFill>
              <a:round/>
            </a:ln>
            <a:effectLst/>
          </c:spPr>
          <c:marker>
            <c:symbol val="none"/>
          </c:marker>
          <c:val>
            <c:numRef>
              <c:f>'Sheet1 (2)'!$J$8:$J$27</c:f>
              <c:numCache>
                <c:formatCode>#,##0</c:formatCode>
                <c:ptCount val="20"/>
                <c:pt idx="0">
                  <c:v>1170</c:v>
                </c:pt>
                <c:pt idx="1">
                  <c:v>1125</c:v>
                </c:pt>
                <c:pt idx="2">
                  <c:v>1194</c:v>
                </c:pt>
                <c:pt idx="3">
                  <c:v>1348</c:v>
                </c:pt>
                <c:pt idx="4">
                  <c:v>1498</c:v>
                </c:pt>
                <c:pt idx="5">
                  <c:v>1451</c:v>
                </c:pt>
                <c:pt idx="6">
                  <c:v>1316</c:v>
                </c:pt>
                <c:pt idx="7">
                  <c:v>1200</c:v>
                </c:pt>
                <c:pt idx="8">
                  <c:v>1392</c:v>
                </c:pt>
                <c:pt idx="9">
                  <c:v>1782</c:v>
                </c:pt>
                <c:pt idx="10">
                  <c:v>1999</c:v>
                </c:pt>
                <c:pt idx="11">
                  <c:v>1970</c:v>
                </c:pt>
                <c:pt idx="12">
                  <c:v>1938</c:v>
                </c:pt>
                <c:pt idx="13">
                  <c:v>3091</c:v>
                </c:pt>
                <c:pt idx="14">
                  <c:v>1683</c:v>
                </c:pt>
                <c:pt idx="15">
                  <c:v>1683</c:v>
                </c:pt>
                <c:pt idx="16">
                  <c:v>1271</c:v>
                </c:pt>
                <c:pt idx="17">
                  <c:v>1252</c:v>
                </c:pt>
                <c:pt idx="18">
                  <c:v>1134</c:v>
                </c:pt>
                <c:pt idx="19">
                  <c:v>1143</c:v>
                </c:pt>
              </c:numCache>
            </c:numRef>
          </c:val>
          <c:smooth val="0"/>
        </c:ser>
        <c:dLbls>
          <c:showLegendKey val="0"/>
          <c:showVal val="0"/>
          <c:showCatName val="0"/>
          <c:showSerName val="0"/>
          <c:showPercent val="0"/>
          <c:showBubbleSize val="0"/>
        </c:dLbls>
        <c:marker val="1"/>
        <c:smooth val="0"/>
        <c:axId val="228668424"/>
        <c:axId val="226562368"/>
      </c:lineChart>
      <c:catAx>
        <c:axId val="226561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26561976"/>
        <c:crosses val="autoZero"/>
        <c:auto val="1"/>
        <c:lblAlgn val="ctr"/>
        <c:lblOffset val="100"/>
        <c:noMultiLvlLbl val="0"/>
      </c:catAx>
      <c:valAx>
        <c:axId val="226561976"/>
        <c:scaling>
          <c:orientation val="minMax"/>
          <c:max val="1200000000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26561584"/>
        <c:crosses val="autoZero"/>
        <c:crossBetween val="between"/>
        <c:dispUnits>
          <c:builtInUnit val="billions"/>
          <c:dispUnitsLbl>
            <c:layout>
              <c:manualLayout>
                <c:xMode val="edge"/>
                <c:yMode val="edge"/>
                <c:x val="7.7065714007971209E-3"/>
                <c:y val="0.42950659926390689"/>
              </c:manualLayout>
            </c:layout>
            <c:spPr>
              <a:noFill/>
              <a:ln>
                <a:noFill/>
              </a:ln>
              <a:effectLst/>
            </c:spPr>
            <c:txPr>
              <a:bodyPr rot="-5400000" spcFirstLastPara="1" vertOverflow="ellipsis" vert="horz" wrap="square" anchor="ctr" anchorCtr="1"/>
              <a:lstStyle/>
              <a:p>
                <a:pPr algn="ctr" rtl="0">
                  <a:defRPr lang="en-US" sz="1100" b="0" i="0" u="none" strike="noStrike" kern="1200" baseline="0">
                    <a:solidFill>
                      <a:prstClr val="black">
                        <a:lumMod val="65000"/>
                        <a:lumOff val="35000"/>
                      </a:prstClr>
                    </a:solidFill>
                    <a:latin typeface="+mn-lt"/>
                    <a:ea typeface="+mn-ea"/>
                    <a:cs typeface="+mn-cs"/>
                  </a:defRPr>
                </a:pPr>
                <a:endParaRPr lang="en-US"/>
              </a:p>
            </c:txPr>
          </c:dispUnitsLbl>
        </c:dispUnits>
      </c:valAx>
      <c:valAx>
        <c:axId val="226562368"/>
        <c:scaling>
          <c:orientation val="minMax"/>
        </c:scaling>
        <c:delete val="0"/>
        <c:axPos val="r"/>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smtClean="0"/>
                  <a:t>Percentage of Loans</a:t>
                </a:r>
                <a:endParaRPr lang="en-US" sz="1100" dirty="0"/>
              </a:p>
            </c:rich>
          </c:tx>
          <c:layout>
            <c:manualLayout>
              <c:xMode val="edge"/>
              <c:yMode val="edge"/>
              <c:x val="0.96201356467609678"/>
              <c:y val="0.39269149759538197"/>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28668424"/>
        <c:crosses val="max"/>
        <c:crossBetween val="between"/>
      </c:valAx>
      <c:catAx>
        <c:axId val="228668424"/>
        <c:scaling>
          <c:orientation val="minMax"/>
        </c:scaling>
        <c:delete val="1"/>
        <c:axPos val="b"/>
        <c:numFmt formatCode="General" sourceLinked="1"/>
        <c:majorTickMark val="out"/>
        <c:minorTickMark val="none"/>
        <c:tickLblPos val="nextTo"/>
        <c:crossAx val="226562368"/>
        <c:crosses val="autoZero"/>
        <c:auto val="1"/>
        <c:lblAlgn val="ctr"/>
        <c:lblOffset val="100"/>
        <c:noMultiLvlLbl val="0"/>
      </c:catAx>
      <c:spPr>
        <a:noFill/>
        <a:ln>
          <a:noFill/>
        </a:ln>
        <a:effectLst/>
      </c:spPr>
    </c:plotArea>
    <c:legend>
      <c:legendPos val="b"/>
      <c:legendEntry>
        <c:idx val="3"/>
        <c:delete val="1"/>
      </c:legendEntry>
      <c:layout>
        <c:manualLayout>
          <c:xMode val="edge"/>
          <c:yMode val="edge"/>
          <c:x val="3.4644159524307251E-2"/>
          <c:y val="0.92685567338571506"/>
          <c:w val="0.92019197268483033"/>
          <c:h val="7.31443266142849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320" b="1" i="0" u="none" strike="noStrike" kern="1200" spc="0" baseline="0">
                <a:solidFill>
                  <a:schemeClr val="tx1">
                    <a:lumMod val="65000"/>
                    <a:lumOff val="35000"/>
                  </a:schemeClr>
                </a:solidFill>
                <a:latin typeface="+mn-lt"/>
                <a:ea typeface="+mn-ea"/>
                <a:cs typeface="+mn-cs"/>
              </a:defRPr>
            </a:pPr>
            <a:r>
              <a:rPr lang="en-US" sz="1600" dirty="0" smtClean="0"/>
              <a:t>CWSRF Program Overview: Total Loans and Annual Assistance </a:t>
            </a:r>
          </a:p>
          <a:p>
            <a:pPr>
              <a:defRPr/>
            </a:pPr>
            <a:r>
              <a:rPr lang="en-US" sz="1600" dirty="0" smtClean="0"/>
              <a:t>(Adjusted for Inflation)</a:t>
            </a:r>
            <a:endParaRPr lang="en-US" sz="1600" dirty="0"/>
          </a:p>
        </c:rich>
      </c:tx>
      <c:layout/>
      <c:overlay val="0"/>
      <c:spPr>
        <a:noFill/>
        <a:ln>
          <a:noFill/>
        </a:ln>
        <a:effectLst/>
      </c:spPr>
      <c:txPr>
        <a:bodyPr rot="0" spcFirstLastPara="1" vertOverflow="ellipsis" vert="horz" wrap="square" anchor="ctr" anchorCtr="1"/>
        <a:lstStyle/>
        <a:p>
          <a:pPr>
            <a:defRPr sz="132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0"/>
          <c:tx>
            <c:strRef>
              <c:f>Sheet1!$D$1</c:f>
              <c:strCache>
                <c:ptCount val="1"/>
                <c:pt idx="0">
                  <c:v>Annual Assistance Adjusted for Inflation (2016 dollars)</c:v>
                </c:pt>
              </c:strCache>
            </c:strRef>
          </c:tx>
          <c:spPr>
            <a:solidFill>
              <a:srgbClr val="5B9BD5"/>
            </a:solidFill>
            <a:ln>
              <a:noFill/>
            </a:ln>
            <a:effectLst/>
          </c:spPr>
          <c:invertIfNegative val="0"/>
          <c:cat>
            <c:numRef>
              <c:f>Sheet1!$A$8:$A$27</c:f>
              <c:numCache>
                <c:formatCode>General</c:formatCode>
                <c:ptCount val="20"/>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numCache>
            </c:numRef>
          </c:cat>
          <c:val>
            <c:numRef>
              <c:f>Sheet1!$D$8:$D$27</c:f>
              <c:numCache>
                <c:formatCode>"$"#,##0</c:formatCode>
                <c:ptCount val="20"/>
                <c:pt idx="0">
                  <c:v>4908241314.829236</c:v>
                </c:pt>
                <c:pt idx="1">
                  <c:v>5321688567.892046</c:v>
                </c:pt>
                <c:pt idx="2">
                  <c:v>5176061523.4305573</c:v>
                </c:pt>
                <c:pt idx="3">
                  <c:v>7002034347.3831434</c:v>
                </c:pt>
                <c:pt idx="4">
                  <c:v>6444053499.5256958</c:v>
                </c:pt>
                <c:pt idx="5">
                  <c:v>6786347406.8902826</c:v>
                </c:pt>
                <c:pt idx="6">
                  <c:v>7147439708.4758224</c:v>
                </c:pt>
                <c:pt idx="7">
                  <c:v>6803493629.4721947</c:v>
                </c:pt>
                <c:pt idx="8">
                  <c:v>6797069341.5212727</c:v>
                </c:pt>
                <c:pt idx="9">
                  <c:v>6706700691.9100771</c:v>
                </c:pt>
                <c:pt idx="10">
                  <c:v>6905866208.5308905</c:v>
                </c:pt>
                <c:pt idx="11">
                  <c:v>7331673181.9071064</c:v>
                </c:pt>
                <c:pt idx="12">
                  <c:v>6261861943.9879026</c:v>
                </c:pt>
                <c:pt idx="13">
                  <c:v>11937711813.842007</c:v>
                </c:pt>
                <c:pt idx="14">
                  <c:v>5986526943.0067863</c:v>
                </c:pt>
                <c:pt idx="15">
                  <c:v>6464949870.1108818</c:v>
                </c:pt>
                <c:pt idx="16">
                  <c:v>4948234466.137455</c:v>
                </c:pt>
                <c:pt idx="17">
                  <c:v>5769179125.1526136</c:v>
                </c:pt>
                <c:pt idx="18">
                  <c:v>5898420622.4247265</c:v>
                </c:pt>
                <c:pt idx="19">
                  <c:v>7628230165</c:v>
                </c:pt>
              </c:numCache>
            </c:numRef>
          </c:val>
          <c:extLst xmlns:c16r2="http://schemas.microsoft.com/office/drawing/2015/06/chart">
            <c:ext xmlns:c16="http://schemas.microsoft.com/office/drawing/2014/chart" uri="{C3380CC4-5D6E-409C-BE32-E72D297353CC}">
              <c16:uniqueId val="{00000000-1A4C-4E65-8DE9-4FA0F8FBF6BB}"/>
            </c:ext>
          </c:extLst>
        </c:ser>
        <c:dLbls>
          <c:showLegendKey val="0"/>
          <c:showVal val="0"/>
          <c:showCatName val="0"/>
          <c:showSerName val="0"/>
          <c:showPercent val="0"/>
          <c:showBubbleSize val="0"/>
        </c:dLbls>
        <c:gapWidth val="0"/>
        <c:axId val="178019432"/>
        <c:axId val="178017472"/>
      </c:barChart>
      <c:lineChart>
        <c:grouping val="standard"/>
        <c:varyColors val="0"/>
        <c:ser>
          <c:idx val="2"/>
          <c:order val="1"/>
          <c:tx>
            <c:strRef>
              <c:f>Sheet1!$E$1</c:f>
              <c:strCache>
                <c:ptCount val="1"/>
                <c:pt idx="0">
                  <c:v>Number of Loans</c:v>
                </c:pt>
              </c:strCache>
            </c:strRef>
          </c:tx>
          <c:spPr>
            <a:ln w="44450" cap="rnd">
              <a:solidFill>
                <a:schemeClr val="tx2"/>
              </a:solidFill>
              <a:round/>
            </a:ln>
            <a:effectLst/>
          </c:spPr>
          <c:marker>
            <c:symbol val="none"/>
          </c:marker>
          <c:cat>
            <c:numRef>
              <c:f>Sheet1!$A$7:$A$26</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Sheet1!$E$8:$E$27</c:f>
              <c:numCache>
                <c:formatCode>#,##0</c:formatCode>
                <c:ptCount val="20"/>
                <c:pt idx="0">
                  <c:v>1247</c:v>
                </c:pt>
                <c:pt idx="1">
                  <c:v>1221</c:v>
                </c:pt>
                <c:pt idx="2">
                  <c:v>1278</c:v>
                </c:pt>
                <c:pt idx="3">
                  <c:v>1446</c:v>
                </c:pt>
                <c:pt idx="4">
                  <c:v>1645</c:v>
                </c:pt>
                <c:pt idx="5">
                  <c:v>1622</c:v>
                </c:pt>
                <c:pt idx="6">
                  <c:v>1472</c:v>
                </c:pt>
                <c:pt idx="7">
                  <c:v>1367</c:v>
                </c:pt>
                <c:pt idx="8">
                  <c:v>1534</c:v>
                </c:pt>
                <c:pt idx="9">
                  <c:v>1911</c:v>
                </c:pt>
                <c:pt idx="10">
                  <c:v>2144</c:v>
                </c:pt>
                <c:pt idx="11">
                  <c:v>2094</c:v>
                </c:pt>
                <c:pt idx="12">
                  <c:v>2088</c:v>
                </c:pt>
                <c:pt idx="13">
                  <c:v>3592</c:v>
                </c:pt>
                <c:pt idx="14">
                  <c:v>1845</c:v>
                </c:pt>
                <c:pt idx="15">
                  <c:v>1957</c:v>
                </c:pt>
                <c:pt idx="16">
                  <c:v>1482</c:v>
                </c:pt>
                <c:pt idx="17">
                  <c:v>1450</c:v>
                </c:pt>
                <c:pt idx="18">
                  <c:v>1266</c:v>
                </c:pt>
                <c:pt idx="19">
                  <c:v>1360</c:v>
                </c:pt>
              </c:numCache>
            </c:numRef>
          </c:val>
          <c:smooth val="0"/>
          <c:extLst xmlns:c16r2="http://schemas.microsoft.com/office/drawing/2015/06/chart">
            <c:ext xmlns:c16="http://schemas.microsoft.com/office/drawing/2014/chart" uri="{C3380CC4-5D6E-409C-BE32-E72D297353CC}">
              <c16:uniqueId val="{00000001-1A4C-4E65-8DE9-4FA0F8FBF6BB}"/>
            </c:ext>
          </c:extLst>
        </c:ser>
        <c:dLbls>
          <c:showLegendKey val="0"/>
          <c:showVal val="0"/>
          <c:showCatName val="0"/>
          <c:showSerName val="0"/>
          <c:showPercent val="0"/>
          <c:showBubbleSize val="0"/>
        </c:dLbls>
        <c:marker val="1"/>
        <c:smooth val="0"/>
        <c:axId val="178020608"/>
        <c:axId val="178020216"/>
      </c:lineChart>
      <c:catAx>
        <c:axId val="178019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78017472"/>
        <c:crosses val="autoZero"/>
        <c:auto val="1"/>
        <c:lblAlgn val="ctr"/>
        <c:lblOffset val="100"/>
        <c:noMultiLvlLbl val="0"/>
      </c:catAx>
      <c:valAx>
        <c:axId val="178017472"/>
        <c:scaling>
          <c:orientation val="minMax"/>
          <c:max val="1200000000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78019432"/>
        <c:crosses val="autoZero"/>
        <c:crossBetween val="between"/>
        <c:dispUnits>
          <c:builtInUnit val="billions"/>
          <c:dispUnitsLbl>
            <c:layout>
              <c:manualLayout>
                <c:xMode val="edge"/>
                <c:yMode val="edge"/>
                <c:x val="1.6902158063575385E-2"/>
                <c:y val="0.45329670051967247"/>
              </c:manualLayout>
            </c:layout>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dispUnitsLbl>
        </c:dispUnits>
      </c:valAx>
      <c:valAx>
        <c:axId val="178020216"/>
        <c:scaling>
          <c:orientation val="minMax"/>
          <c:max val="3700"/>
          <c:min val="0"/>
        </c:scaling>
        <c:delete val="0"/>
        <c:axPos val="r"/>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b="0" dirty="0" smtClean="0"/>
                  <a:t>Number of Loans</a:t>
                </a:r>
                <a:endParaRPr lang="en-US" b="0" dirty="0"/>
              </a:p>
            </c:rich>
          </c:tx>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78020608"/>
        <c:crosses val="max"/>
        <c:crossBetween val="between"/>
      </c:valAx>
      <c:catAx>
        <c:axId val="178020608"/>
        <c:scaling>
          <c:orientation val="minMax"/>
        </c:scaling>
        <c:delete val="1"/>
        <c:axPos val="b"/>
        <c:numFmt formatCode="General" sourceLinked="1"/>
        <c:majorTickMark val="out"/>
        <c:minorTickMark val="none"/>
        <c:tickLblPos val="nextTo"/>
        <c:crossAx val="178020216"/>
        <c:crosses val="autoZero"/>
        <c:auto val="1"/>
        <c:lblAlgn val="ctr"/>
        <c:lblOffset val="100"/>
        <c:noMultiLvlLbl val="0"/>
      </c:cat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b="1"/>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baseline="0" dirty="0" smtClean="0"/>
              <a:t>Percentage of Total </a:t>
            </a:r>
            <a:r>
              <a:rPr lang="en-US" sz="1600" b="1" baseline="0" dirty="0"/>
              <a:t>Assistance </a:t>
            </a:r>
            <a:r>
              <a:rPr lang="en-US" sz="1600" b="1" baseline="0" dirty="0" smtClean="0"/>
              <a:t>Provided by Largest SRF Programs</a:t>
            </a:r>
            <a:endParaRPr lang="en-US" sz="1600" b="1" dirty="0"/>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Calculations!$F$1</c:f>
              <c:strCache>
                <c:ptCount val="1"/>
                <c:pt idx="0">
                  <c:v>Percentage of Assistance Provided by 5 Largest Programs</c:v>
                </c:pt>
              </c:strCache>
            </c:strRef>
          </c:tx>
          <c:spPr>
            <a:ln w="44450" cap="rnd">
              <a:solidFill>
                <a:schemeClr val="accent2"/>
              </a:solidFill>
              <a:round/>
            </a:ln>
            <a:effectLst/>
          </c:spPr>
          <c:marker>
            <c:symbol val="none"/>
          </c:marker>
          <c:trendline>
            <c:spPr>
              <a:ln w="22225" cap="rnd">
                <a:solidFill>
                  <a:schemeClr val="accent2"/>
                </a:solidFill>
                <a:prstDash val="sysDot"/>
              </a:ln>
              <a:effectLst/>
            </c:spPr>
            <c:trendlineType val="linear"/>
            <c:dispRSqr val="0"/>
            <c:dispEq val="0"/>
          </c:trendline>
          <c:cat>
            <c:numRef>
              <c:f>Calculations!$A$7:$A$26</c:f>
              <c:numCache>
                <c:formatCode>General</c:formatCode>
                <c:ptCount val="20"/>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numCache>
            </c:numRef>
          </c:cat>
          <c:val>
            <c:numRef>
              <c:f>Calculations!$F$7:$F$26</c:f>
              <c:numCache>
                <c:formatCode>0.0%</c:formatCode>
                <c:ptCount val="20"/>
                <c:pt idx="0">
                  <c:v>0.41659977179318863</c:v>
                </c:pt>
                <c:pt idx="1">
                  <c:v>0.5007066066642456</c:v>
                </c:pt>
                <c:pt idx="2">
                  <c:v>0.44017116529729283</c:v>
                </c:pt>
                <c:pt idx="3">
                  <c:v>0.41170944575391116</c:v>
                </c:pt>
                <c:pt idx="4">
                  <c:v>0.41832764504423653</c:v>
                </c:pt>
                <c:pt idx="5">
                  <c:v>0.42365868200976287</c:v>
                </c:pt>
                <c:pt idx="6">
                  <c:v>0.38378219303845817</c:v>
                </c:pt>
                <c:pt idx="7">
                  <c:v>0.39903889888799965</c:v>
                </c:pt>
                <c:pt idx="8">
                  <c:v>0.4786582526866292</c:v>
                </c:pt>
                <c:pt idx="9">
                  <c:v>0.42568709380559766</c:v>
                </c:pt>
                <c:pt idx="10">
                  <c:v>0.43042999599409704</c:v>
                </c:pt>
                <c:pt idx="11">
                  <c:v>0.36824456146574475</c:v>
                </c:pt>
                <c:pt idx="12">
                  <c:v>0.40113632965112678</c:v>
                </c:pt>
                <c:pt idx="13">
                  <c:v>0.34409005628176431</c:v>
                </c:pt>
                <c:pt idx="14">
                  <c:v>0.3776201532512421</c:v>
                </c:pt>
                <c:pt idx="15">
                  <c:v>0.38301400855167383</c:v>
                </c:pt>
                <c:pt idx="16">
                  <c:v>0.32361083088775006</c:v>
                </c:pt>
                <c:pt idx="17">
                  <c:v>0.4342020033441521</c:v>
                </c:pt>
                <c:pt idx="18">
                  <c:v>0.4227246592674721</c:v>
                </c:pt>
                <c:pt idx="19">
                  <c:v>0.5157667643606032</c:v>
                </c:pt>
              </c:numCache>
            </c:numRef>
          </c:val>
          <c:smooth val="0"/>
        </c:ser>
        <c:ser>
          <c:idx val="2"/>
          <c:order val="1"/>
          <c:tx>
            <c:strRef>
              <c:f>Calculations!$H$1</c:f>
              <c:strCache>
                <c:ptCount val="1"/>
                <c:pt idx="0">
                  <c:v>Percentage of Assistance Provided by 10 Largest Programs</c:v>
                </c:pt>
              </c:strCache>
            </c:strRef>
          </c:tx>
          <c:spPr>
            <a:ln w="44450" cap="rnd">
              <a:solidFill>
                <a:schemeClr val="accent1"/>
              </a:solidFill>
              <a:round/>
            </a:ln>
            <a:effectLst/>
          </c:spPr>
          <c:marker>
            <c:symbol val="none"/>
          </c:marker>
          <c:trendline>
            <c:spPr>
              <a:ln w="22225" cap="rnd">
                <a:solidFill>
                  <a:schemeClr val="accent3"/>
                </a:solidFill>
                <a:prstDash val="sysDot"/>
              </a:ln>
              <a:effectLst/>
            </c:spPr>
            <c:trendlineType val="linear"/>
            <c:dispRSqr val="0"/>
            <c:dispEq val="0"/>
          </c:trendline>
          <c:cat>
            <c:numRef>
              <c:f>Calculations!$A$7:$A$26</c:f>
              <c:numCache>
                <c:formatCode>General</c:formatCode>
                <c:ptCount val="20"/>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numCache>
            </c:numRef>
          </c:cat>
          <c:val>
            <c:numRef>
              <c:f>Calculations!$H$7:$H$26</c:f>
              <c:numCache>
                <c:formatCode>0.0%</c:formatCode>
                <c:ptCount val="20"/>
                <c:pt idx="0">
                  <c:v>0.60423485072229366</c:v>
                </c:pt>
                <c:pt idx="1">
                  <c:v>0.64724952683814407</c:v>
                </c:pt>
                <c:pt idx="2">
                  <c:v>0.64514935966261122</c:v>
                </c:pt>
                <c:pt idx="3">
                  <c:v>0.63315542754482235</c:v>
                </c:pt>
                <c:pt idx="4">
                  <c:v>0.60531682108670148</c:v>
                </c:pt>
                <c:pt idx="5">
                  <c:v>0.61676228150003054</c:v>
                </c:pt>
                <c:pt idx="6">
                  <c:v>0.60416936893839512</c:v>
                </c:pt>
                <c:pt idx="7">
                  <c:v>0.58396859739682239</c:v>
                </c:pt>
                <c:pt idx="8">
                  <c:v>0.65102089240646022</c:v>
                </c:pt>
                <c:pt idx="9">
                  <c:v>0.6159748912058961</c:v>
                </c:pt>
                <c:pt idx="10">
                  <c:v>0.63197947249376552</c:v>
                </c:pt>
                <c:pt idx="11">
                  <c:v>0.56036300960270946</c:v>
                </c:pt>
                <c:pt idx="12">
                  <c:v>0.6107429743977737</c:v>
                </c:pt>
                <c:pt idx="13">
                  <c:v>0.55332809822168949</c:v>
                </c:pt>
                <c:pt idx="14">
                  <c:v>0.55857483974591815</c:v>
                </c:pt>
                <c:pt idx="15">
                  <c:v>0.56693741693694777</c:v>
                </c:pt>
                <c:pt idx="16">
                  <c:v>0.53368631717536763</c:v>
                </c:pt>
                <c:pt idx="17">
                  <c:v>0.59148980851381361</c:v>
                </c:pt>
                <c:pt idx="18">
                  <c:v>0.60490551012073179</c:v>
                </c:pt>
                <c:pt idx="19">
                  <c:v>0.66136238745753684</c:v>
                </c:pt>
              </c:numCache>
            </c:numRef>
          </c:val>
          <c:smooth val="0"/>
        </c:ser>
        <c:dLbls>
          <c:showLegendKey val="0"/>
          <c:showVal val="0"/>
          <c:showCatName val="0"/>
          <c:showSerName val="0"/>
          <c:showPercent val="0"/>
          <c:showBubbleSize val="0"/>
        </c:dLbls>
        <c:smooth val="0"/>
        <c:axId val="225759752"/>
        <c:axId val="225760144"/>
      </c:lineChart>
      <c:catAx>
        <c:axId val="225759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25760144"/>
        <c:crosses val="autoZero"/>
        <c:auto val="1"/>
        <c:lblAlgn val="ctr"/>
        <c:lblOffset val="100"/>
        <c:noMultiLvlLbl val="0"/>
      </c:catAx>
      <c:valAx>
        <c:axId val="22576014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25759752"/>
        <c:crosses val="autoZero"/>
        <c:crossBetween val="between"/>
      </c:valAx>
      <c:spPr>
        <a:noFill/>
        <a:ln>
          <a:noFill/>
        </a:ln>
        <a:effectLst/>
      </c:spPr>
    </c:plotArea>
    <c:legend>
      <c:legendPos val="b"/>
      <c:legendEntry>
        <c:idx val="2"/>
        <c:delete val="1"/>
      </c:legendEntry>
      <c:legendEntry>
        <c:idx val="3"/>
        <c:delete val="1"/>
      </c:legendEntry>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dirty="0" smtClean="0"/>
              <a:t>Assistance</a:t>
            </a:r>
            <a:r>
              <a:rPr lang="en-US" sz="1600" baseline="0" dirty="0" smtClean="0"/>
              <a:t> Provided and Disbursements as a Percentage of Funds Available</a:t>
            </a:r>
            <a:endParaRPr lang="en-US" sz="1600" dirty="0"/>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2752205366612494E-2"/>
          <c:y val="9.1228240422045581E-2"/>
          <c:w val="0.8841754471512977"/>
          <c:h val="0.78070617902434469"/>
        </c:manualLayout>
      </c:layout>
      <c:areaChart>
        <c:grouping val="standard"/>
        <c:varyColors val="0"/>
        <c:ser>
          <c:idx val="0"/>
          <c:order val="0"/>
          <c:tx>
            <c:strRef>
              <c:f>National!$R$1</c:f>
              <c:strCache>
                <c:ptCount val="1"/>
                <c:pt idx="0">
                  <c:v>Assistance Provided </c:v>
                </c:pt>
              </c:strCache>
            </c:strRef>
          </c:tx>
          <c:spPr>
            <a:solidFill>
              <a:schemeClr val="accent6">
                <a:tint val="77000"/>
              </a:schemeClr>
            </a:solidFill>
            <a:ln>
              <a:noFill/>
            </a:ln>
            <a:effectLst/>
          </c:spPr>
          <c:cat>
            <c:numRef>
              <c:f>National!$A$11:$A$30</c:f>
              <c:numCache>
                <c:formatCode>General</c:formatCode>
                <c:ptCount val="20"/>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numCache>
            </c:numRef>
          </c:cat>
          <c:val>
            <c:numRef>
              <c:f>National!$R$11:$R$30</c:f>
              <c:numCache>
                <c:formatCode>0%</c:formatCode>
                <c:ptCount val="20"/>
                <c:pt idx="0">
                  <c:v>0.8436312665453447</c:v>
                </c:pt>
                <c:pt idx="1">
                  <c:v>0.86275467986750098</c:v>
                </c:pt>
                <c:pt idx="2">
                  <c:v>0.86643887919479068</c:v>
                </c:pt>
                <c:pt idx="3">
                  <c:v>0.88769368213419975</c:v>
                </c:pt>
                <c:pt idx="4">
                  <c:v>0.90314137224537105</c:v>
                </c:pt>
                <c:pt idx="5">
                  <c:v>0.90873462409138206</c:v>
                </c:pt>
                <c:pt idx="6">
                  <c:v>0.9207909349096518</c:v>
                </c:pt>
                <c:pt idx="7">
                  <c:v>0.91362111726790252</c:v>
                </c:pt>
                <c:pt idx="8">
                  <c:v>0.93192151114264132</c:v>
                </c:pt>
                <c:pt idx="9">
                  <c:v>0.94414442867339288</c:v>
                </c:pt>
                <c:pt idx="10">
                  <c:v>0.96317609337783716</c:v>
                </c:pt>
                <c:pt idx="11">
                  <c:v>0.97593490899876245</c:v>
                </c:pt>
                <c:pt idx="12">
                  <c:v>0.95753404413783483</c:v>
                </c:pt>
                <c:pt idx="13">
                  <c:v>0.99878463609436519</c:v>
                </c:pt>
                <c:pt idx="14">
                  <c:v>0.97771719960676329</c:v>
                </c:pt>
                <c:pt idx="15">
                  <c:v>0.97564921283976869</c:v>
                </c:pt>
                <c:pt idx="16">
                  <c:v>0.96683756624547856</c:v>
                </c:pt>
                <c:pt idx="17">
                  <c:v>0.9730936137992181</c:v>
                </c:pt>
                <c:pt idx="18">
                  <c:v>0.97544207210724976</c:v>
                </c:pt>
                <c:pt idx="19">
                  <c:v>0.98324039448031808</c:v>
                </c:pt>
              </c:numCache>
            </c:numRef>
          </c:val>
          <c:extLst xmlns:c16r2="http://schemas.microsoft.com/office/drawing/2015/06/chart">
            <c:ext xmlns:c16="http://schemas.microsoft.com/office/drawing/2014/chart" uri="{C3380CC4-5D6E-409C-BE32-E72D297353CC}">
              <c16:uniqueId val="{00000000-1050-4788-9731-9F27E017F612}"/>
            </c:ext>
          </c:extLst>
        </c:ser>
        <c:ser>
          <c:idx val="1"/>
          <c:order val="1"/>
          <c:tx>
            <c:strRef>
              <c:f>National!$T$1</c:f>
              <c:strCache>
                <c:ptCount val="1"/>
                <c:pt idx="0">
                  <c:v>Funds Disbursed</c:v>
                </c:pt>
              </c:strCache>
            </c:strRef>
          </c:tx>
          <c:spPr>
            <a:solidFill>
              <a:schemeClr val="accent6">
                <a:shade val="76000"/>
              </a:schemeClr>
            </a:solidFill>
            <a:ln>
              <a:noFill/>
            </a:ln>
            <a:effectLst/>
          </c:spPr>
          <c:cat>
            <c:numRef>
              <c:f>National!$A$11:$A$30</c:f>
              <c:numCache>
                <c:formatCode>General</c:formatCode>
                <c:ptCount val="20"/>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numCache>
            </c:numRef>
          </c:cat>
          <c:val>
            <c:numRef>
              <c:f>National!$T$11:$T$30</c:f>
              <c:numCache>
                <c:formatCode>0%</c:formatCode>
                <c:ptCount val="20"/>
                <c:pt idx="0">
                  <c:v>0.67103208769180711</c:v>
                </c:pt>
                <c:pt idx="1">
                  <c:v>0.70218722362233033</c:v>
                </c:pt>
                <c:pt idx="2">
                  <c:v>0.71979030282819934</c:v>
                </c:pt>
                <c:pt idx="3">
                  <c:v>0.73236573534548144</c:v>
                </c:pt>
                <c:pt idx="4">
                  <c:v>0.74488729296341682</c:v>
                </c:pt>
                <c:pt idx="5">
                  <c:v>0.75738310704407641</c:v>
                </c:pt>
                <c:pt idx="6">
                  <c:v>0.76369691554413921</c:v>
                </c:pt>
                <c:pt idx="7">
                  <c:v>0.76521411241865134</c:v>
                </c:pt>
                <c:pt idx="8">
                  <c:v>0.7894578950085126</c:v>
                </c:pt>
                <c:pt idx="9">
                  <c:v>0.80104802982146261</c:v>
                </c:pt>
                <c:pt idx="10">
                  <c:v>0.82570786657769657</c:v>
                </c:pt>
                <c:pt idx="11">
                  <c:v>0.84411565754620765</c:v>
                </c:pt>
                <c:pt idx="12">
                  <c:v>0.8360835104057972</c:v>
                </c:pt>
                <c:pt idx="13">
                  <c:v>0.83572027498687729</c:v>
                </c:pt>
                <c:pt idx="14">
                  <c:v>0.84362155860602583</c:v>
                </c:pt>
                <c:pt idx="15">
                  <c:v>0.84359596736903097</c:v>
                </c:pt>
                <c:pt idx="16">
                  <c:v>0.84798403971870473</c:v>
                </c:pt>
                <c:pt idx="17">
                  <c:v>0.85203388882775111</c:v>
                </c:pt>
                <c:pt idx="18">
                  <c:v>0.85466246069520291</c:v>
                </c:pt>
                <c:pt idx="19">
                  <c:v>0.85578621070390715</c:v>
                </c:pt>
              </c:numCache>
            </c:numRef>
          </c:val>
          <c:extLst xmlns:c16r2="http://schemas.microsoft.com/office/drawing/2015/06/chart">
            <c:ext xmlns:c16="http://schemas.microsoft.com/office/drawing/2014/chart" uri="{C3380CC4-5D6E-409C-BE32-E72D297353CC}">
              <c16:uniqueId val="{00000001-1050-4788-9731-9F27E017F612}"/>
            </c:ext>
          </c:extLst>
        </c:ser>
        <c:dLbls>
          <c:showLegendKey val="0"/>
          <c:showVal val="0"/>
          <c:showCatName val="0"/>
          <c:showSerName val="0"/>
          <c:showPercent val="0"/>
          <c:showBubbleSize val="0"/>
        </c:dLbls>
        <c:axId val="225760536"/>
        <c:axId val="225761320"/>
      </c:areaChart>
      <c:catAx>
        <c:axId val="225760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25761320"/>
        <c:crosses val="autoZero"/>
        <c:auto val="1"/>
        <c:lblAlgn val="ctr"/>
        <c:lblOffset val="100"/>
        <c:noMultiLvlLbl val="0"/>
      </c:catAx>
      <c:valAx>
        <c:axId val="22576132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257605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b="1"/>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1" i="0" baseline="0" dirty="0" smtClean="0">
                <a:effectLst/>
              </a:rPr>
              <a:t>CWSRF </a:t>
            </a:r>
            <a:r>
              <a:rPr lang="en-US" sz="1600" b="1" i="0" baseline="0" dirty="0">
                <a:effectLst/>
              </a:rPr>
              <a:t>Average Interest Rate Compared to Market Interest Rate</a:t>
            </a:r>
            <a:endParaRPr lang="en-US" sz="1600" dirty="0">
              <a:effectLst/>
            </a:endParaRPr>
          </a:p>
        </c:rich>
      </c:tx>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Data!$A$2</c:f>
              <c:strCache>
                <c:ptCount val="1"/>
                <c:pt idx="0">
                  <c:v>National SRF Average</c:v>
                </c:pt>
              </c:strCache>
            </c:strRef>
          </c:tx>
          <c:spPr>
            <a:ln w="50800" cap="rnd">
              <a:solidFill>
                <a:schemeClr val="accent3"/>
              </a:solidFill>
              <a:round/>
            </a:ln>
            <a:effectLst/>
          </c:spPr>
          <c:marker>
            <c:symbol val="none"/>
          </c:marker>
          <c:cat>
            <c:numRef>
              <c:f>Data!$C$1:$V$1</c:f>
              <c:numCache>
                <c:formatCode>General</c:formatCode>
                <c:ptCount val="20"/>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numCache>
            </c:numRef>
          </c:cat>
          <c:val>
            <c:numRef>
              <c:f>Data!$C$2:$V$2</c:f>
              <c:numCache>
                <c:formatCode>0.0%</c:formatCode>
                <c:ptCount val="20"/>
                <c:pt idx="0">
                  <c:v>2.9000000000000001E-2</c:v>
                </c:pt>
                <c:pt idx="1">
                  <c:v>2.5999999999999999E-2</c:v>
                </c:pt>
                <c:pt idx="2">
                  <c:v>2.5000000000000001E-2</c:v>
                </c:pt>
                <c:pt idx="3">
                  <c:v>2.5999999999999999E-2</c:v>
                </c:pt>
                <c:pt idx="4">
                  <c:v>2.3E-2</c:v>
                </c:pt>
                <c:pt idx="5">
                  <c:v>2.5000000000000001E-2</c:v>
                </c:pt>
                <c:pt idx="6">
                  <c:v>2.1999999999999999E-2</c:v>
                </c:pt>
                <c:pt idx="7">
                  <c:v>2.1999999999999999E-2</c:v>
                </c:pt>
                <c:pt idx="8">
                  <c:v>2.3E-2</c:v>
                </c:pt>
                <c:pt idx="9">
                  <c:v>2.1000000000000001E-2</c:v>
                </c:pt>
                <c:pt idx="10">
                  <c:v>2.1000000000000001E-2</c:v>
                </c:pt>
                <c:pt idx="11">
                  <c:v>2.1999999999999999E-2</c:v>
                </c:pt>
                <c:pt idx="12">
                  <c:v>2.3E-2</c:v>
                </c:pt>
                <c:pt idx="13">
                  <c:v>1.9E-2</c:v>
                </c:pt>
                <c:pt idx="14">
                  <c:v>2.1999999999999999E-2</c:v>
                </c:pt>
                <c:pt idx="15">
                  <c:v>2.1000000000000001E-2</c:v>
                </c:pt>
                <c:pt idx="16">
                  <c:v>1.7000000000000001E-2</c:v>
                </c:pt>
                <c:pt idx="17">
                  <c:v>1.7999999999999999E-2</c:v>
                </c:pt>
                <c:pt idx="18">
                  <c:v>1.7000000000000001E-2</c:v>
                </c:pt>
                <c:pt idx="19">
                  <c:v>1.634E-2</c:v>
                </c:pt>
              </c:numCache>
            </c:numRef>
          </c:val>
          <c:smooth val="0"/>
        </c:ser>
        <c:ser>
          <c:idx val="1"/>
          <c:order val="1"/>
          <c:tx>
            <c:strRef>
              <c:f>Data!$A$3</c:f>
              <c:strCache>
                <c:ptCount val="1"/>
                <c:pt idx="0">
                  <c:v>Market Rate</c:v>
                </c:pt>
              </c:strCache>
            </c:strRef>
          </c:tx>
          <c:spPr>
            <a:ln w="50800" cap="rnd">
              <a:solidFill>
                <a:schemeClr val="accent2"/>
              </a:solidFill>
              <a:prstDash val="sysDash"/>
              <a:round/>
            </a:ln>
            <a:effectLst/>
          </c:spPr>
          <c:marker>
            <c:symbol val="none"/>
          </c:marker>
          <c:cat>
            <c:numRef>
              <c:f>Data!$C$1:$V$1</c:f>
              <c:numCache>
                <c:formatCode>General</c:formatCode>
                <c:ptCount val="20"/>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numCache>
            </c:numRef>
          </c:cat>
          <c:val>
            <c:numRef>
              <c:f>Data!$C$3:$V$3</c:f>
              <c:numCache>
                <c:formatCode>0.0%</c:formatCode>
                <c:ptCount val="20"/>
                <c:pt idx="0">
                  <c:v>5.7000000000000002E-2</c:v>
                </c:pt>
                <c:pt idx="1">
                  <c:v>5.1999999999999998E-2</c:v>
                </c:pt>
                <c:pt idx="2">
                  <c:v>5.0999999999999997E-2</c:v>
                </c:pt>
                <c:pt idx="3">
                  <c:v>5.8000000000000003E-2</c:v>
                </c:pt>
                <c:pt idx="4">
                  <c:v>5.2999999999999999E-2</c:v>
                </c:pt>
                <c:pt idx="5">
                  <c:v>5.0999999999999997E-2</c:v>
                </c:pt>
                <c:pt idx="6">
                  <c:v>4.8000000000000001E-2</c:v>
                </c:pt>
                <c:pt idx="7">
                  <c:v>4.8000000000000001E-2</c:v>
                </c:pt>
                <c:pt idx="8">
                  <c:v>4.9000000000000002E-2</c:v>
                </c:pt>
                <c:pt idx="9">
                  <c:v>4.4999999999999998E-2</c:v>
                </c:pt>
                <c:pt idx="10">
                  <c:v>4.2999999999999997E-2</c:v>
                </c:pt>
                <c:pt idx="11">
                  <c:v>4.5999999999999999E-2</c:v>
                </c:pt>
                <c:pt idx="12">
                  <c:v>0.05</c:v>
                </c:pt>
                <c:pt idx="13">
                  <c:v>4.3999999999999997E-2</c:v>
                </c:pt>
                <c:pt idx="14">
                  <c:v>4.4999999999999998E-2</c:v>
                </c:pt>
                <c:pt idx="15">
                  <c:v>3.9E-2</c:v>
                </c:pt>
                <c:pt idx="16">
                  <c:v>3.6999999999999998E-2</c:v>
                </c:pt>
                <c:pt idx="17">
                  <c:v>4.4999999999999998E-2</c:v>
                </c:pt>
                <c:pt idx="18">
                  <c:v>3.7999999999999999E-2</c:v>
                </c:pt>
                <c:pt idx="19">
                  <c:v>3.5000000000000003E-2</c:v>
                </c:pt>
              </c:numCache>
            </c:numRef>
          </c:val>
          <c:smooth val="0"/>
        </c:ser>
        <c:dLbls>
          <c:showLegendKey val="0"/>
          <c:showVal val="0"/>
          <c:showCatName val="0"/>
          <c:showSerName val="0"/>
          <c:showPercent val="0"/>
          <c:showBubbleSize val="0"/>
        </c:dLbls>
        <c:smooth val="0"/>
        <c:axId val="225762104"/>
        <c:axId val="225762496"/>
      </c:lineChart>
      <c:catAx>
        <c:axId val="225762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25762496"/>
        <c:crosses val="autoZero"/>
        <c:auto val="1"/>
        <c:lblAlgn val="ctr"/>
        <c:lblOffset val="100"/>
        <c:noMultiLvlLbl val="0"/>
      </c:catAx>
      <c:valAx>
        <c:axId val="2257624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257621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dirty="0"/>
              <a:t>Cumulative </a:t>
            </a:r>
            <a:r>
              <a:rPr lang="en-US" dirty="0" smtClean="0"/>
              <a:t>Assistance Provided </a:t>
            </a:r>
            <a:r>
              <a:rPr lang="en-US" dirty="0"/>
              <a:t>as a </a:t>
            </a:r>
            <a:endParaRPr lang="en-US" dirty="0" smtClean="0"/>
          </a:p>
          <a:p>
            <a:pPr>
              <a:defRPr/>
            </a:pPr>
            <a:r>
              <a:rPr lang="en-US" dirty="0" smtClean="0"/>
              <a:t>Multiplier </a:t>
            </a:r>
            <a:r>
              <a:rPr lang="en-US" dirty="0"/>
              <a:t>of Capitalization Grants </a:t>
            </a:r>
            <a:r>
              <a:rPr lang="en-US" dirty="0" smtClean="0"/>
              <a:t>1997 </a:t>
            </a:r>
            <a:r>
              <a:rPr lang="en-US" dirty="0"/>
              <a:t>to </a:t>
            </a:r>
            <a:r>
              <a:rPr lang="en-US" dirty="0" smtClean="0"/>
              <a:t>2016</a:t>
            </a:r>
            <a:endParaRPr lang="en-US" dirty="0"/>
          </a:p>
        </c:rich>
      </c:tx>
      <c:layout>
        <c:manualLayout>
          <c:xMode val="edge"/>
          <c:yMode val="edge"/>
          <c:x val="0.12723390101526294"/>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932917215009844E-2"/>
          <c:y val="0.16432023512448243"/>
          <c:w val="0.90837457511040587"/>
          <c:h val="0.74218356805439056"/>
        </c:manualLayout>
      </c:layout>
      <c:areaChart>
        <c:grouping val="standard"/>
        <c:varyColors val="0"/>
        <c:ser>
          <c:idx val="0"/>
          <c:order val="0"/>
          <c:tx>
            <c:strRef>
              <c:f>'National Ratio_Cumulative'!$B$1</c:f>
              <c:strCache>
                <c:ptCount val="1"/>
                <c:pt idx="0">
                  <c:v>Federal Dollars Effect Multiplier</c:v>
                </c:pt>
              </c:strCache>
            </c:strRef>
          </c:tx>
          <c:spPr>
            <a:solidFill>
              <a:srgbClr val="4A7FB0"/>
            </a:solidFill>
            <a:ln>
              <a:noFill/>
            </a:ln>
            <a:effectLst/>
          </c:spPr>
          <c:cat>
            <c:numRef>
              <c:f>'National Ratio_Cumulative'!$A$11:$A$30</c:f>
              <c:numCache>
                <c:formatCode>General</c:formatCode>
                <c:ptCount val="20"/>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numCache>
            </c:numRef>
          </c:cat>
          <c:val>
            <c:numRef>
              <c:f>'National Ratio_Cumulative'!$B$11:$B$30</c:f>
              <c:numCache>
                <c:formatCode>General</c:formatCode>
                <c:ptCount val="20"/>
                <c:pt idx="0">
                  <c:v>1.4984895689374698</c:v>
                </c:pt>
                <c:pt idx="1">
                  <c:v>1.615987163946905</c:v>
                </c:pt>
                <c:pt idx="2">
                  <c:v>1.683038684268316</c:v>
                </c:pt>
                <c:pt idx="3">
                  <c:v>1.7999711518809254</c:v>
                </c:pt>
                <c:pt idx="4">
                  <c:v>1.8672419383527101</c:v>
                </c:pt>
                <c:pt idx="5">
                  <c:v>1.9661523942879879</c:v>
                </c:pt>
                <c:pt idx="6">
                  <c:v>2.0712534345024332</c:v>
                </c:pt>
                <c:pt idx="7">
                  <c:v>2.1766291603120003</c:v>
                </c:pt>
                <c:pt idx="8">
                  <c:v>2.2596317168954099</c:v>
                </c:pt>
                <c:pt idx="9">
                  <c:v>2.38061126276753</c:v>
                </c:pt>
                <c:pt idx="10">
                  <c:v>2.5202292073766848</c:v>
                </c:pt>
                <c:pt idx="11">
                  <c:v>2.6308890134284098</c:v>
                </c:pt>
                <c:pt idx="12">
                  <c:v>2.5640238997848201</c:v>
                </c:pt>
                <c:pt idx="13">
                  <c:v>2.6845778079880032</c:v>
                </c:pt>
                <c:pt idx="14">
                  <c:v>2.6664028586525981</c:v>
                </c:pt>
                <c:pt idx="15">
                  <c:v>2.7178992752609177</c:v>
                </c:pt>
                <c:pt idx="16">
                  <c:v>2.7551427242245441</c:v>
                </c:pt>
                <c:pt idx="17">
                  <c:v>2.8022344645092141</c:v>
                </c:pt>
                <c:pt idx="18">
                  <c:v>2.8154335905288321</c:v>
                </c:pt>
                <c:pt idx="19">
                  <c:v>2.8972895902490912</c:v>
                </c:pt>
              </c:numCache>
            </c:numRef>
          </c:val>
          <c:extLst xmlns:c16r2="http://schemas.microsoft.com/office/drawing/2015/06/chart">
            <c:ext xmlns:c16="http://schemas.microsoft.com/office/drawing/2014/chart" uri="{C3380CC4-5D6E-409C-BE32-E72D297353CC}">
              <c16:uniqueId val="{00000000-0D8D-4680-904A-ED2830431963}"/>
            </c:ext>
          </c:extLst>
        </c:ser>
        <c:dLbls>
          <c:showLegendKey val="0"/>
          <c:showVal val="0"/>
          <c:showCatName val="0"/>
          <c:showSerName val="0"/>
          <c:showPercent val="0"/>
          <c:showBubbleSize val="0"/>
        </c:dLbls>
        <c:axId val="225762888"/>
        <c:axId val="225740872"/>
      </c:areaChart>
      <c:catAx>
        <c:axId val="225762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25740872"/>
        <c:crosses val="autoZero"/>
        <c:auto val="1"/>
        <c:lblAlgn val="ctr"/>
        <c:lblOffset val="100"/>
        <c:noMultiLvlLbl val="0"/>
      </c:catAx>
      <c:valAx>
        <c:axId val="225740872"/>
        <c:scaling>
          <c:orientation val="minMax"/>
          <c:max val="3"/>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25762888"/>
        <c:crosses val="autoZero"/>
        <c:crossBetween val="midCat"/>
      </c:valAx>
      <c:spPr>
        <a:noFill/>
        <a:ln>
          <a:noFill/>
        </a:ln>
        <a:effectLst/>
      </c:spPr>
    </c:plotArea>
    <c:plotVisOnly val="1"/>
    <c:dispBlanksAs val="gap"/>
    <c:showDLblsOverMax val="0"/>
  </c:chart>
  <c:spPr>
    <a:noFill/>
    <a:ln>
      <a:noFill/>
    </a:ln>
    <a:effectLst/>
  </c:spPr>
  <c:txPr>
    <a:bodyPr/>
    <a:lstStyle/>
    <a:p>
      <a:pPr>
        <a:defRPr b="1"/>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dirty="0"/>
              <a:t>Cumulative </a:t>
            </a:r>
            <a:r>
              <a:rPr lang="en-US" dirty="0" smtClean="0"/>
              <a:t>Assistance Provided </a:t>
            </a:r>
            <a:r>
              <a:rPr lang="en-US" dirty="0"/>
              <a:t>as a </a:t>
            </a:r>
            <a:r>
              <a:rPr lang="en-US" dirty="0" smtClean="0"/>
              <a:t>Multiplier </a:t>
            </a:r>
            <a:r>
              <a:rPr lang="en-US" dirty="0"/>
              <a:t>of Capitalization Grants </a:t>
            </a:r>
            <a:r>
              <a:rPr lang="en-US" dirty="0" smtClean="0"/>
              <a:t>2012 to 2016</a:t>
            </a:r>
            <a:endParaRPr lang="en-US" dirty="0"/>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ndard"/>
        <c:varyColors val="0"/>
        <c:ser>
          <c:idx val="0"/>
          <c:order val="0"/>
          <c:tx>
            <c:strRef>
              <c:f>'National Ratio_Cumulative'!$B$1</c:f>
              <c:strCache>
                <c:ptCount val="1"/>
                <c:pt idx="0">
                  <c:v>Federal Dollars Effect Multiplier</c:v>
                </c:pt>
              </c:strCache>
            </c:strRef>
          </c:tx>
          <c:spPr>
            <a:solidFill>
              <a:srgbClr val="4A7FB0"/>
            </a:solidFill>
            <a:ln>
              <a:noFill/>
            </a:ln>
            <a:effectLst/>
          </c:spPr>
          <c:cat>
            <c:numRef>
              <c:f>'National Ratio_Cumulative'!$A$26:$A$30</c:f>
              <c:numCache>
                <c:formatCode>General</c:formatCode>
                <c:ptCount val="5"/>
                <c:pt idx="0">
                  <c:v>2012</c:v>
                </c:pt>
                <c:pt idx="1">
                  <c:v>2013</c:v>
                </c:pt>
                <c:pt idx="2">
                  <c:v>2014</c:v>
                </c:pt>
                <c:pt idx="3">
                  <c:v>2015</c:v>
                </c:pt>
                <c:pt idx="4">
                  <c:v>2016</c:v>
                </c:pt>
              </c:numCache>
            </c:numRef>
          </c:cat>
          <c:val>
            <c:numRef>
              <c:f>'National Ratio_Cumulative'!$B$26:$B$30</c:f>
              <c:numCache>
                <c:formatCode>General</c:formatCode>
                <c:ptCount val="5"/>
                <c:pt idx="0">
                  <c:v>2.7196950433143359</c:v>
                </c:pt>
                <c:pt idx="1">
                  <c:v>2.7571856792076654</c:v>
                </c:pt>
                <c:pt idx="2">
                  <c:v>2.8043182426131761</c:v>
                </c:pt>
                <c:pt idx="3">
                  <c:v>2.8179787984403801</c:v>
                </c:pt>
                <c:pt idx="4">
                  <c:v>2.8972895902490912</c:v>
                </c:pt>
              </c:numCache>
            </c:numRef>
          </c:val>
          <c:extLst xmlns:c16r2="http://schemas.microsoft.com/office/drawing/2015/06/chart">
            <c:ext xmlns:c16="http://schemas.microsoft.com/office/drawing/2014/chart" uri="{C3380CC4-5D6E-409C-BE32-E72D297353CC}">
              <c16:uniqueId val="{00000000-51B9-42C4-9F7E-AD5334C83F26}"/>
            </c:ext>
          </c:extLst>
        </c:ser>
        <c:dLbls>
          <c:showLegendKey val="0"/>
          <c:showVal val="0"/>
          <c:showCatName val="0"/>
          <c:showSerName val="0"/>
          <c:showPercent val="0"/>
          <c:showBubbleSize val="0"/>
        </c:dLbls>
        <c:axId val="225741656"/>
        <c:axId val="225742048"/>
      </c:areaChart>
      <c:catAx>
        <c:axId val="225741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25742048"/>
        <c:crosses val="autoZero"/>
        <c:auto val="1"/>
        <c:lblAlgn val="ctr"/>
        <c:lblOffset val="100"/>
        <c:noMultiLvlLbl val="0"/>
      </c:catAx>
      <c:valAx>
        <c:axId val="2257420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1" u="none" strike="noStrike" kern="1200" baseline="0">
                <a:solidFill>
                  <a:schemeClr val="tx1">
                    <a:lumMod val="65000"/>
                    <a:lumOff val="35000"/>
                  </a:schemeClr>
                </a:solidFill>
                <a:latin typeface="+mn-lt"/>
                <a:ea typeface="+mn-ea"/>
                <a:cs typeface="+mn-cs"/>
              </a:defRPr>
            </a:pPr>
            <a:endParaRPr lang="en-US"/>
          </a:p>
        </c:txPr>
        <c:crossAx val="225741656"/>
        <c:crosses val="autoZero"/>
        <c:crossBetween val="midCat"/>
      </c:valAx>
      <c:spPr>
        <a:noFill/>
        <a:ln>
          <a:noFill/>
        </a:ln>
        <a:effectLst/>
      </c:spPr>
    </c:plotArea>
    <c:plotVisOnly val="1"/>
    <c:dispBlanksAs val="gap"/>
    <c:showDLblsOverMax val="0"/>
  </c:chart>
  <c:spPr>
    <a:solidFill>
      <a:schemeClr val="bg1">
        <a:lumMod val="95000"/>
      </a:schemeClr>
    </a:solidFill>
    <a:ln>
      <a:solidFill>
        <a:schemeClr val="tx1"/>
      </a:solidFill>
    </a:ln>
    <a:effectLst/>
  </c:spPr>
  <c:txPr>
    <a:bodyPr/>
    <a:lstStyle/>
    <a:p>
      <a:pPr>
        <a:defRPr b="1"/>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600" dirty="0" smtClean="0"/>
              <a:t>Annual Assistance by Needs Category (Percentage)</a:t>
            </a:r>
            <a:endParaRPr lang="en-US" sz="1600" dirty="0"/>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414698162729659E-2"/>
          <c:y val="8.1008533353620654E-2"/>
          <c:w val="0.90887770973072812"/>
          <c:h val="0.71081619804338725"/>
        </c:manualLayout>
      </c:layout>
      <c:areaChart>
        <c:grouping val="percentStacked"/>
        <c:varyColors val="0"/>
        <c:ser>
          <c:idx val="0"/>
          <c:order val="0"/>
          <c:tx>
            <c:strRef>
              <c:f>'Data for MD &amp; all projects'!$A$2</c:f>
              <c:strCache>
                <c:ptCount val="1"/>
                <c:pt idx="0">
                  <c:v>Secondary Treatment</c:v>
                </c:pt>
              </c:strCache>
            </c:strRef>
          </c:tx>
          <c:spPr>
            <a:solidFill>
              <a:schemeClr val="accent1"/>
            </a:solidFill>
            <a:ln>
              <a:noFill/>
            </a:ln>
            <a:effectLst/>
          </c:spPr>
          <c:cat>
            <c:numRef>
              <c:f>'Data for MD &amp; all projects'!$K$1:$AD$1</c:f>
              <c:numCache>
                <c:formatCode>General</c:formatCode>
                <c:ptCount val="20"/>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numCache>
            </c:numRef>
          </c:cat>
          <c:val>
            <c:numRef>
              <c:f>'Data for MD &amp; all projects'!$K$2:$AD$2</c:f>
              <c:numCache>
                <c:formatCode>"$"#,##0.00</c:formatCode>
                <c:ptCount val="20"/>
                <c:pt idx="0">
                  <c:v>1117480243</c:v>
                </c:pt>
                <c:pt idx="1">
                  <c:v>1350552270</c:v>
                </c:pt>
                <c:pt idx="2">
                  <c:v>1108225981</c:v>
                </c:pt>
                <c:pt idx="3">
                  <c:v>1410115093</c:v>
                </c:pt>
                <c:pt idx="4">
                  <c:v>1402501188</c:v>
                </c:pt>
                <c:pt idx="5">
                  <c:v>1614815810</c:v>
                </c:pt>
                <c:pt idx="6">
                  <c:v>1684227049</c:v>
                </c:pt>
                <c:pt idx="7">
                  <c:v>1683018007</c:v>
                </c:pt>
                <c:pt idx="8">
                  <c:v>1651755922</c:v>
                </c:pt>
                <c:pt idx="9">
                  <c:v>1639550440</c:v>
                </c:pt>
                <c:pt idx="10">
                  <c:v>1889826388</c:v>
                </c:pt>
                <c:pt idx="11">
                  <c:v>1732357819</c:v>
                </c:pt>
                <c:pt idx="12">
                  <c:v>1815796922</c:v>
                </c:pt>
                <c:pt idx="13">
                  <c:v>3181209535</c:v>
                </c:pt>
                <c:pt idx="14">
                  <c:v>1440873856</c:v>
                </c:pt>
                <c:pt idx="15">
                  <c:v>1636634301</c:v>
                </c:pt>
                <c:pt idx="16">
                  <c:v>1080219442</c:v>
                </c:pt>
                <c:pt idx="17">
                  <c:v>1856871107</c:v>
                </c:pt>
                <c:pt idx="18">
                  <c:v>1891535727</c:v>
                </c:pt>
                <c:pt idx="19">
                  <c:v>2818648178</c:v>
                </c:pt>
              </c:numCache>
            </c:numRef>
          </c:val>
          <c:extLst xmlns:c16r2="http://schemas.microsoft.com/office/drawing/2015/06/chart">
            <c:ext xmlns:c16="http://schemas.microsoft.com/office/drawing/2014/chart" uri="{C3380CC4-5D6E-409C-BE32-E72D297353CC}">
              <c16:uniqueId val="{00000000-3DC1-4AB0-8821-6822D686E43C}"/>
            </c:ext>
          </c:extLst>
        </c:ser>
        <c:ser>
          <c:idx val="1"/>
          <c:order val="1"/>
          <c:tx>
            <c:strRef>
              <c:f>'Data for MD &amp; all projects'!$A$3</c:f>
              <c:strCache>
                <c:ptCount val="1"/>
                <c:pt idx="0">
                  <c:v>Advanced Treatment</c:v>
                </c:pt>
              </c:strCache>
            </c:strRef>
          </c:tx>
          <c:spPr>
            <a:solidFill>
              <a:schemeClr val="accent2"/>
            </a:solidFill>
            <a:ln>
              <a:noFill/>
            </a:ln>
            <a:effectLst/>
          </c:spPr>
          <c:cat>
            <c:numRef>
              <c:f>'Data for MD &amp; all projects'!$K$1:$AD$1</c:f>
              <c:numCache>
                <c:formatCode>General</c:formatCode>
                <c:ptCount val="20"/>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numCache>
            </c:numRef>
          </c:cat>
          <c:val>
            <c:numRef>
              <c:f>'Data for MD &amp; all projects'!$K$3:$AD$3</c:f>
              <c:numCache>
                <c:formatCode>"$"#,##0.00</c:formatCode>
                <c:ptCount val="20"/>
                <c:pt idx="0">
                  <c:v>427469979</c:v>
                </c:pt>
                <c:pt idx="1">
                  <c:v>431399222</c:v>
                </c:pt>
                <c:pt idx="2">
                  <c:v>431868524</c:v>
                </c:pt>
                <c:pt idx="3">
                  <c:v>754190069</c:v>
                </c:pt>
                <c:pt idx="4">
                  <c:v>804095412</c:v>
                </c:pt>
                <c:pt idx="5">
                  <c:v>817399715</c:v>
                </c:pt>
                <c:pt idx="6">
                  <c:v>815847952</c:v>
                </c:pt>
                <c:pt idx="7">
                  <c:v>1016867676</c:v>
                </c:pt>
                <c:pt idx="8">
                  <c:v>844304290</c:v>
                </c:pt>
                <c:pt idx="9">
                  <c:v>924518724</c:v>
                </c:pt>
                <c:pt idx="10">
                  <c:v>969924883</c:v>
                </c:pt>
                <c:pt idx="11">
                  <c:v>936086792</c:v>
                </c:pt>
                <c:pt idx="12">
                  <c:v>1260889942</c:v>
                </c:pt>
                <c:pt idx="13">
                  <c:v>2184580799</c:v>
                </c:pt>
                <c:pt idx="14">
                  <c:v>1162149443</c:v>
                </c:pt>
                <c:pt idx="15">
                  <c:v>1449394116</c:v>
                </c:pt>
                <c:pt idx="16">
                  <c:v>1172952989</c:v>
                </c:pt>
                <c:pt idx="17">
                  <c:v>965190408</c:v>
                </c:pt>
                <c:pt idx="18">
                  <c:v>1257061986</c:v>
                </c:pt>
                <c:pt idx="19">
                  <c:v>1725653403</c:v>
                </c:pt>
              </c:numCache>
            </c:numRef>
          </c:val>
          <c:extLst xmlns:c16r2="http://schemas.microsoft.com/office/drawing/2015/06/chart">
            <c:ext xmlns:c16="http://schemas.microsoft.com/office/drawing/2014/chart" uri="{C3380CC4-5D6E-409C-BE32-E72D297353CC}">
              <c16:uniqueId val="{00000001-3DC1-4AB0-8821-6822D686E43C}"/>
            </c:ext>
          </c:extLst>
        </c:ser>
        <c:ser>
          <c:idx val="2"/>
          <c:order val="2"/>
          <c:tx>
            <c:strRef>
              <c:f>'Data for MD &amp; all projects'!$A$4</c:f>
              <c:strCache>
                <c:ptCount val="1"/>
                <c:pt idx="0">
                  <c:v>Infiltration/Inflow and Sewer Rehabilitation</c:v>
                </c:pt>
              </c:strCache>
            </c:strRef>
          </c:tx>
          <c:spPr>
            <a:solidFill>
              <a:schemeClr val="accent3"/>
            </a:solidFill>
            <a:ln>
              <a:noFill/>
            </a:ln>
            <a:effectLst/>
          </c:spPr>
          <c:cat>
            <c:numRef>
              <c:f>'Data for MD &amp; all projects'!$K$1:$AD$1</c:f>
              <c:numCache>
                <c:formatCode>General</c:formatCode>
                <c:ptCount val="20"/>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numCache>
            </c:numRef>
          </c:cat>
          <c:val>
            <c:numRef>
              <c:f>'Data for MD &amp; all projects'!$K$4:$AD$4</c:f>
              <c:numCache>
                <c:formatCode>"$"#,##0.00</c:formatCode>
                <c:ptCount val="20"/>
                <c:pt idx="0">
                  <c:v>275149640</c:v>
                </c:pt>
                <c:pt idx="1">
                  <c:v>291622562</c:v>
                </c:pt>
                <c:pt idx="2">
                  <c:v>432185096</c:v>
                </c:pt>
                <c:pt idx="3">
                  <c:v>611636995</c:v>
                </c:pt>
                <c:pt idx="4">
                  <c:v>392093639</c:v>
                </c:pt>
                <c:pt idx="5">
                  <c:v>500556468</c:v>
                </c:pt>
                <c:pt idx="6">
                  <c:v>550024363</c:v>
                </c:pt>
                <c:pt idx="7">
                  <c:v>294731398</c:v>
                </c:pt>
                <c:pt idx="8">
                  <c:v>723191307</c:v>
                </c:pt>
                <c:pt idx="9">
                  <c:v>600716929</c:v>
                </c:pt>
                <c:pt idx="10">
                  <c:v>870320909</c:v>
                </c:pt>
                <c:pt idx="11">
                  <c:v>1029748815</c:v>
                </c:pt>
                <c:pt idx="12">
                  <c:v>512133715</c:v>
                </c:pt>
                <c:pt idx="13">
                  <c:v>1580525093</c:v>
                </c:pt>
                <c:pt idx="14">
                  <c:v>1070370244</c:v>
                </c:pt>
                <c:pt idx="15">
                  <c:v>957141917</c:v>
                </c:pt>
                <c:pt idx="16">
                  <c:v>1080695304</c:v>
                </c:pt>
                <c:pt idx="17">
                  <c:v>1204128788</c:v>
                </c:pt>
                <c:pt idx="18">
                  <c:v>982790663</c:v>
                </c:pt>
                <c:pt idx="19">
                  <c:v>1114926375</c:v>
                </c:pt>
              </c:numCache>
            </c:numRef>
          </c:val>
          <c:extLst xmlns:c16r2="http://schemas.microsoft.com/office/drawing/2015/06/chart">
            <c:ext xmlns:c16="http://schemas.microsoft.com/office/drawing/2014/chart" uri="{C3380CC4-5D6E-409C-BE32-E72D297353CC}">
              <c16:uniqueId val="{00000002-3DC1-4AB0-8821-6822D686E43C}"/>
            </c:ext>
          </c:extLst>
        </c:ser>
        <c:ser>
          <c:idx val="3"/>
          <c:order val="3"/>
          <c:tx>
            <c:strRef>
              <c:f>'Data for MD &amp; all projects'!$A$5</c:f>
              <c:strCache>
                <c:ptCount val="1"/>
                <c:pt idx="0">
                  <c:v>New Collector Sewers and Interceptors</c:v>
                </c:pt>
              </c:strCache>
            </c:strRef>
          </c:tx>
          <c:spPr>
            <a:solidFill>
              <a:schemeClr val="accent4"/>
            </a:solidFill>
            <a:ln>
              <a:noFill/>
            </a:ln>
            <a:effectLst/>
          </c:spPr>
          <c:cat>
            <c:numRef>
              <c:f>'Data for MD &amp; all projects'!$K$1:$AD$1</c:f>
              <c:numCache>
                <c:formatCode>General</c:formatCode>
                <c:ptCount val="20"/>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numCache>
            </c:numRef>
          </c:cat>
          <c:val>
            <c:numRef>
              <c:f>'Data for MD &amp; all projects'!$K$5:$AD$5</c:f>
              <c:numCache>
                <c:formatCode>"$"#,##0.00</c:formatCode>
                <c:ptCount val="20"/>
                <c:pt idx="0">
                  <c:v>696431965</c:v>
                </c:pt>
                <c:pt idx="1">
                  <c:v>688987719</c:v>
                </c:pt>
                <c:pt idx="2">
                  <c:v>624379710</c:v>
                </c:pt>
                <c:pt idx="3">
                  <c:v>831487773</c:v>
                </c:pt>
                <c:pt idx="4">
                  <c:v>644133688</c:v>
                </c:pt>
                <c:pt idx="5">
                  <c:v>593573703</c:v>
                </c:pt>
                <c:pt idx="6">
                  <c:v>742179309</c:v>
                </c:pt>
                <c:pt idx="7">
                  <c:v>753199284</c:v>
                </c:pt>
                <c:pt idx="8">
                  <c:v>863868704</c:v>
                </c:pt>
                <c:pt idx="9">
                  <c:v>847039232</c:v>
                </c:pt>
                <c:pt idx="10">
                  <c:v>689051329</c:v>
                </c:pt>
                <c:pt idx="11">
                  <c:v>903971512</c:v>
                </c:pt>
                <c:pt idx="12">
                  <c:v>781843680</c:v>
                </c:pt>
                <c:pt idx="13">
                  <c:v>1590622657</c:v>
                </c:pt>
                <c:pt idx="14">
                  <c:v>431239988</c:v>
                </c:pt>
                <c:pt idx="15">
                  <c:v>683289106</c:v>
                </c:pt>
                <c:pt idx="16">
                  <c:v>520729557</c:v>
                </c:pt>
                <c:pt idx="17">
                  <c:v>646794274</c:v>
                </c:pt>
                <c:pt idx="18">
                  <c:v>415850344</c:v>
                </c:pt>
                <c:pt idx="19">
                  <c:v>751100417</c:v>
                </c:pt>
              </c:numCache>
            </c:numRef>
          </c:val>
          <c:extLst xmlns:c16r2="http://schemas.microsoft.com/office/drawing/2015/06/chart">
            <c:ext xmlns:c16="http://schemas.microsoft.com/office/drawing/2014/chart" uri="{C3380CC4-5D6E-409C-BE32-E72D297353CC}">
              <c16:uniqueId val="{00000003-3DC1-4AB0-8821-6822D686E43C}"/>
            </c:ext>
          </c:extLst>
        </c:ser>
        <c:ser>
          <c:idx val="4"/>
          <c:order val="4"/>
          <c:tx>
            <c:strRef>
              <c:f>'Data for MD &amp; all projects'!$A$6</c:f>
              <c:strCache>
                <c:ptCount val="1"/>
                <c:pt idx="0">
                  <c:v>CSO Correction</c:v>
                </c:pt>
              </c:strCache>
            </c:strRef>
          </c:tx>
          <c:spPr>
            <a:solidFill>
              <a:schemeClr val="accent5"/>
            </a:solidFill>
            <a:ln>
              <a:noFill/>
            </a:ln>
            <a:effectLst/>
          </c:spPr>
          <c:cat>
            <c:numRef>
              <c:f>'Data for MD &amp; all projects'!$K$1:$AD$1</c:f>
              <c:numCache>
                <c:formatCode>General</c:formatCode>
                <c:ptCount val="20"/>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numCache>
            </c:numRef>
          </c:cat>
          <c:val>
            <c:numRef>
              <c:f>'Data for MD &amp; all projects'!$K$6:$AD$6</c:f>
              <c:numCache>
                <c:formatCode>"$"#,##0.00</c:formatCode>
                <c:ptCount val="20"/>
                <c:pt idx="0">
                  <c:v>142518200</c:v>
                </c:pt>
                <c:pt idx="1">
                  <c:v>167759949</c:v>
                </c:pt>
                <c:pt idx="2">
                  <c:v>282334553</c:v>
                </c:pt>
                <c:pt idx="3">
                  <c:v>391736191</c:v>
                </c:pt>
                <c:pt idx="4">
                  <c:v>453333316</c:v>
                </c:pt>
                <c:pt idx="5">
                  <c:v>455887408</c:v>
                </c:pt>
                <c:pt idx="6">
                  <c:v>696544501</c:v>
                </c:pt>
                <c:pt idx="7">
                  <c:v>624104018</c:v>
                </c:pt>
                <c:pt idx="8">
                  <c:v>476864514</c:v>
                </c:pt>
                <c:pt idx="9">
                  <c:v>539784443</c:v>
                </c:pt>
                <c:pt idx="10">
                  <c:v>565294536</c:v>
                </c:pt>
                <c:pt idx="11">
                  <c:v>869841393</c:v>
                </c:pt>
                <c:pt idx="12">
                  <c:v>525424709</c:v>
                </c:pt>
                <c:pt idx="13">
                  <c:v>871275328</c:v>
                </c:pt>
                <c:pt idx="14">
                  <c:v>870422803</c:v>
                </c:pt>
                <c:pt idx="15">
                  <c:v>843900495</c:v>
                </c:pt>
                <c:pt idx="16">
                  <c:v>403078852</c:v>
                </c:pt>
                <c:pt idx="17">
                  <c:v>434753919</c:v>
                </c:pt>
                <c:pt idx="18">
                  <c:v>828742146</c:v>
                </c:pt>
                <c:pt idx="19">
                  <c:v>849474341</c:v>
                </c:pt>
              </c:numCache>
            </c:numRef>
          </c:val>
          <c:extLst xmlns:c16r2="http://schemas.microsoft.com/office/drawing/2015/06/chart">
            <c:ext xmlns:c16="http://schemas.microsoft.com/office/drawing/2014/chart" uri="{C3380CC4-5D6E-409C-BE32-E72D297353CC}">
              <c16:uniqueId val="{00000004-3DC1-4AB0-8821-6822D686E43C}"/>
            </c:ext>
          </c:extLst>
        </c:ser>
        <c:ser>
          <c:idx val="5"/>
          <c:order val="5"/>
          <c:tx>
            <c:strRef>
              <c:f>'Data for MD &amp; all projects'!$A$7</c:f>
              <c:strCache>
                <c:ptCount val="1"/>
                <c:pt idx="0">
                  <c:v>Storm Sewers</c:v>
                </c:pt>
              </c:strCache>
            </c:strRef>
          </c:tx>
          <c:spPr>
            <a:solidFill>
              <a:schemeClr val="accent6"/>
            </a:solidFill>
            <a:ln>
              <a:noFill/>
            </a:ln>
            <a:effectLst/>
          </c:spPr>
          <c:cat>
            <c:numRef>
              <c:f>'Data for MD &amp; all projects'!$K$1:$AD$1</c:f>
              <c:numCache>
                <c:formatCode>General</c:formatCode>
                <c:ptCount val="20"/>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numCache>
            </c:numRef>
          </c:cat>
          <c:val>
            <c:numRef>
              <c:f>'Data for MD &amp; all projects'!$K$7:$AD$7</c:f>
              <c:numCache>
                <c:formatCode>"$"#,##0.00</c:formatCode>
                <c:ptCount val="20"/>
                <c:pt idx="0">
                  <c:v>210000</c:v>
                </c:pt>
                <c:pt idx="1">
                  <c:v>10389421</c:v>
                </c:pt>
                <c:pt idx="2">
                  <c:v>16971861</c:v>
                </c:pt>
                <c:pt idx="3">
                  <c:v>36351852</c:v>
                </c:pt>
                <c:pt idx="4">
                  <c:v>50469175</c:v>
                </c:pt>
                <c:pt idx="5">
                  <c:v>61645884</c:v>
                </c:pt>
                <c:pt idx="6">
                  <c:v>24049104</c:v>
                </c:pt>
                <c:pt idx="7">
                  <c:v>32001462</c:v>
                </c:pt>
                <c:pt idx="8">
                  <c:v>63969554</c:v>
                </c:pt>
                <c:pt idx="9">
                  <c:v>42140898</c:v>
                </c:pt>
                <c:pt idx="10">
                  <c:v>32998991</c:v>
                </c:pt>
                <c:pt idx="11">
                  <c:v>52252948</c:v>
                </c:pt>
                <c:pt idx="12">
                  <c:v>65211860</c:v>
                </c:pt>
                <c:pt idx="13">
                  <c:v>142170170</c:v>
                </c:pt>
                <c:pt idx="14">
                  <c:v>29478147</c:v>
                </c:pt>
                <c:pt idx="15">
                  <c:v>54095220</c:v>
                </c:pt>
                <c:pt idx="16">
                  <c:v>93789452</c:v>
                </c:pt>
                <c:pt idx="17">
                  <c:v>115296726</c:v>
                </c:pt>
                <c:pt idx="18">
                  <c:v>98305899</c:v>
                </c:pt>
                <c:pt idx="19">
                  <c:v>98166862</c:v>
                </c:pt>
              </c:numCache>
            </c:numRef>
          </c:val>
          <c:extLst xmlns:c16r2="http://schemas.microsoft.com/office/drawing/2015/06/chart">
            <c:ext xmlns:c16="http://schemas.microsoft.com/office/drawing/2014/chart" uri="{C3380CC4-5D6E-409C-BE32-E72D297353CC}">
              <c16:uniqueId val="{00000005-3DC1-4AB0-8821-6822D686E43C}"/>
            </c:ext>
          </c:extLst>
        </c:ser>
        <c:ser>
          <c:idx val="6"/>
          <c:order val="6"/>
          <c:tx>
            <c:strRef>
              <c:f>'Data for MD &amp; all projects'!$A$8</c:f>
              <c:strCache>
                <c:ptCount val="1"/>
                <c:pt idx="0">
                  <c:v>Recycled Water Distribution</c:v>
                </c:pt>
              </c:strCache>
            </c:strRef>
          </c:tx>
          <c:spPr>
            <a:solidFill>
              <a:schemeClr val="accent1">
                <a:lumMod val="60000"/>
              </a:schemeClr>
            </a:solidFill>
            <a:ln>
              <a:noFill/>
            </a:ln>
            <a:effectLst/>
          </c:spPr>
          <c:cat>
            <c:numRef>
              <c:f>'Data for MD &amp; all projects'!$K$1:$AD$1</c:f>
              <c:numCache>
                <c:formatCode>General</c:formatCode>
                <c:ptCount val="20"/>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numCache>
            </c:numRef>
          </c:cat>
          <c:val>
            <c:numRef>
              <c:f>'Data for MD &amp; all projects'!$K$8:$AD$8</c:f>
              <c:numCache>
                <c:formatCode>"$"#,##0.00</c:formatCode>
                <c:ptCount val="20"/>
                <c:pt idx="0">
                  <c:v>0</c:v>
                </c:pt>
                <c:pt idx="1">
                  <c:v>0</c:v>
                </c:pt>
                <c:pt idx="2">
                  <c:v>0</c:v>
                </c:pt>
                <c:pt idx="3">
                  <c:v>0</c:v>
                </c:pt>
                <c:pt idx="4">
                  <c:v>0</c:v>
                </c:pt>
                <c:pt idx="5">
                  <c:v>0</c:v>
                </c:pt>
                <c:pt idx="6">
                  <c:v>4928555</c:v>
                </c:pt>
                <c:pt idx="7">
                  <c:v>16383231</c:v>
                </c:pt>
                <c:pt idx="8">
                  <c:v>34997529</c:v>
                </c:pt>
                <c:pt idx="9">
                  <c:v>56954820</c:v>
                </c:pt>
                <c:pt idx="10">
                  <c:v>78469924</c:v>
                </c:pt>
                <c:pt idx="11">
                  <c:v>76056200</c:v>
                </c:pt>
                <c:pt idx="12">
                  <c:v>121720704</c:v>
                </c:pt>
                <c:pt idx="13">
                  <c:v>106022506</c:v>
                </c:pt>
                <c:pt idx="14">
                  <c:v>75365972</c:v>
                </c:pt>
                <c:pt idx="15">
                  <c:v>26564561</c:v>
                </c:pt>
                <c:pt idx="16">
                  <c:v>67188975</c:v>
                </c:pt>
                <c:pt idx="17">
                  <c:v>109959369</c:v>
                </c:pt>
                <c:pt idx="18">
                  <c:v>24779447</c:v>
                </c:pt>
                <c:pt idx="19">
                  <c:v>89714532</c:v>
                </c:pt>
              </c:numCache>
            </c:numRef>
          </c:val>
          <c:extLst xmlns:c16r2="http://schemas.microsoft.com/office/drawing/2015/06/chart">
            <c:ext xmlns:c16="http://schemas.microsoft.com/office/drawing/2014/chart" uri="{C3380CC4-5D6E-409C-BE32-E72D297353CC}">
              <c16:uniqueId val="{00000006-3DC1-4AB0-8821-6822D686E43C}"/>
            </c:ext>
          </c:extLst>
        </c:ser>
        <c:ser>
          <c:idx val="7"/>
          <c:order val="7"/>
          <c:tx>
            <c:strRef>
              <c:f>'Data for MD &amp; all projects'!$A$9</c:f>
              <c:strCache>
                <c:ptCount val="1"/>
                <c:pt idx="0">
                  <c:v>Nonpoint Source</c:v>
                </c:pt>
              </c:strCache>
            </c:strRef>
          </c:tx>
          <c:spPr>
            <a:solidFill>
              <a:schemeClr val="accent2">
                <a:lumMod val="60000"/>
              </a:schemeClr>
            </a:solidFill>
            <a:ln>
              <a:noFill/>
            </a:ln>
            <a:effectLst/>
          </c:spPr>
          <c:cat>
            <c:numRef>
              <c:f>'Data for MD &amp; all projects'!$K$1:$AD$1</c:f>
              <c:numCache>
                <c:formatCode>General</c:formatCode>
                <c:ptCount val="20"/>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numCache>
            </c:numRef>
          </c:cat>
          <c:val>
            <c:numRef>
              <c:f>'Data for MD &amp; all projects'!$K$9:$AD$9</c:f>
              <c:numCache>
                <c:formatCode>"$"#,##0.00</c:formatCode>
                <c:ptCount val="20"/>
                <c:pt idx="0">
                  <c:v>114378621</c:v>
                </c:pt>
                <c:pt idx="1">
                  <c:v>128853941</c:v>
                </c:pt>
                <c:pt idx="2">
                  <c:v>150863682</c:v>
                </c:pt>
                <c:pt idx="3">
                  <c:v>202712702</c:v>
                </c:pt>
                <c:pt idx="4">
                  <c:v>226132460</c:v>
                </c:pt>
                <c:pt idx="5">
                  <c:v>257594111</c:v>
                </c:pt>
                <c:pt idx="6">
                  <c:v>129364011</c:v>
                </c:pt>
                <c:pt idx="7">
                  <c:v>171974886</c:v>
                </c:pt>
                <c:pt idx="8">
                  <c:v>222427228</c:v>
                </c:pt>
                <c:pt idx="9">
                  <c:v>374115895</c:v>
                </c:pt>
                <c:pt idx="10">
                  <c:v>239022039</c:v>
                </c:pt>
                <c:pt idx="11">
                  <c:v>227173026</c:v>
                </c:pt>
                <c:pt idx="12">
                  <c:v>166729272</c:v>
                </c:pt>
                <c:pt idx="13">
                  <c:v>493468929</c:v>
                </c:pt>
                <c:pt idx="14">
                  <c:v>190199479</c:v>
                </c:pt>
                <c:pt idx="15">
                  <c:v>192276595</c:v>
                </c:pt>
                <c:pt idx="16">
                  <c:v>168062700</c:v>
                </c:pt>
                <c:pt idx="17">
                  <c:v>153768004</c:v>
                </c:pt>
                <c:pt idx="18">
                  <c:v>263690827</c:v>
                </c:pt>
                <c:pt idx="19">
                  <c:v>180546057</c:v>
                </c:pt>
              </c:numCache>
            </c:numRef>
          </c:val>
          <c:extLst xmlns:c16r2="http://schemas.microsoft.com/office/drawing/2015/06/chart">
            <c:ext xmlns:c16="http://schemas.microsoft.com/office/drawing/2014/chart" uri="{C3380CC4-5D6E-409C-BE32-E72D297353CC}">
              <c16:uniqueId val="{00000007-3DC1-4AB0-8821-6822D686E43C}"/>
            </c:ext>
          </c:extLst>
        </c:ser>
        <c:dLbls>
          <c:showLegendKey val="0"/>
          <c:showVal val="0"/>
          <c:showCatName val="0"/>
          <c:showSerName val="0"/>
          <c:showPercent val="0"/>
          <c:showBubbleSize val="0"/>
        </c:dLbls>
        <c:axId val="225742440"/>
        <c:axId val="225742832"/>
      </c:areaChart>
      <c:catAx>
        <c:axId val="2257424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25742832"/>
        <c:crosses val="autoZero"/>
        <c:auto val="1"/>
        <c:lblAlgn val="ctr"/>
        <c:lblOffset val="100"/>
        <c:noMultiLvlLbl val="0"/>
      </c:catAx>
      <c:valAx>
        <c:axId val="2257428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25742440"/>
        <c:crosses val="autoZero"/>
        <c:crossBetween val="midCat"/>
      </c:valAx>
      <c:spPr>
        <a:noFill/>
        <a:ln>
          <a:noFill/>
        </a:ln>
        <a:effectLst/>
      </c:spPr>
    </c:plotArea>
    <c:legend>
      <c:legendPos val="b"/>
      <c:layout>
        <c:manualLayout>
          <c:xMode val="edge"/>
          <c:yMode val="edge"/>
          <c:x val="0.18714641212301292"/>
          <c:y val="0.86771902871576356"/>
          <c:w val="0.66845008171148412"/>
          <c:h val="0.12591998480041444"/>
        </c:manualLayout>
      </c:layout>
      <c:overlay val="1"/>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b="1"/>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a:t>Total Annual </a:t>
            </a:r>
            <a:r>
              <a:rPr lang="en-US" sz="1600" b="1" dirty="0" smtClean="0"/>
              <a:t>Green Project Reserve </a:t>
            </a:r>
            <a:r>
              <a:rPr lang="en-US" sz="1600" b="1" dirty="0"/>
              <a:t>2009 - 2016 </a:t>
            </a:r>
            <a:endParaRPr lang="en-US" sz="1600" b="1" dirty="0" smtClean="0"/>
          </a:p>
          <a:p>
            <a:pPr>
              <a:defRPr sz="1600" b="1"/>
            </a:pPr>
            <a:r>
              <a:rPr lang="en-US" sz="1600" b="1" dirty="0" smtClean="0"/>
              <a:t>(Adjusted for Inflation)</a:t>
            </a:r>
            <a:endParaRPr lang="en-US" sz="1600" b="1" dirty="0"/>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2217483231262748E-2"/>
          <c:y val="0.12789525414351424"/>
          <c:w val="0.85382545931758536"/>
          <c:h val="0.7473646578932559"/>
        </c:manualLayout>
      </c:layout>
      <c:areaChart>
        <c:grouping val="stacked"/>
        <c:varyColors val="0"/>
        <c:ser>
          <c:idx val="0"/>
          <c:order val="0"/>
          <c:tx>
            <c:strRef>
              <c:f>Sheet1!$A$11</c:f>
              <c:strCache>
                <c:ptCount val="1"/>
                <c:pt idx="0">
                  <c:v>Green Infrastructure</c:v>
                </c:pt>
              </c:strCache>
            </c:strRef>
          </c:tx>
          <c:spPr>
            <a:solidFill>
              <a:schemeClr val="accent1"/>
            </a:solidFill>
            <a:ln>
              <a:noFill/>
            </a:ln>
            <a:effectLst/>
          </c:spPr>
          <c:cat>
            <c:numRef>
              <c:f>Sheet1!$B$10:$I$10</c:f>
              <c:numCache>
                <c:formatCode>General</c:formatCode>
                <c:ptCount val="8"/>
                <c:pt idx="0">
                  <c:v>2009</c:v>
                </c:pt>
                <c:pt idx="1">
                  <c:v>2010</c:v>
                </c:pt>
                <c:pt idx="2">
                  <c:v>2011</c:v>
                </c:pt>
                <c:pt idx="3">
                  <c:v>2012</c:v>
                </c:pt>
                <c:pt idx="4">
                  <c:v>2013</c:v>
                </c:pt>
                <c:pt idx="5">
                  <c:v>2014</c:v>
                </c:pt>
                <c:pt idx="6">
                  <c:v>2015</c:v>
                </c:pt>
                <c:pt idx="7">
                  <c:v>2016</c:v>
                </c:pt>
              </c:numCache>
            </c:numRef>
          </c:cat>
          <c:val>
            <c:numRef>
              <c:f>Sheet1!$B$11:$I$11</c:f>
              <c:numCache>
                <c:formatCode>"$"#,##0.00</c:formatCode>
                <c:ptCount val="8"/>
                <c:pt idx="0">
                  <c:v>16315367.513402686</c:v>
                </c:pt>
                <c:pt idx="1">
                  <c:v>239792357.84634775</c:v>
                </c:pt>
                <c:pt idx="2">
                  <c:v>124680260.37783638</c:v>
                </c:pt>
                <c:pt idx="3">
                  <c:v>91476371.169642329</c:v>
                </c:pt>
                <c:pt idx="4">
                  <c:v>122528361.94356355</c:v>
                </c:pt>
                <c:pt idx="5">
                  <c:v>79555820.505445391</c:v>
                </c:pt>
                <c:pt idx="6">
                  <c:v>232617226.62795421</c:v>
                </c:pt>
                <c:pt idx="7">
                  <c:v>115986945.99999999</c:v>
                </c:pt>
              </c:numCache>
            </c:numRef>
          </c:val>
        </c:ser>
        <c:ser>
          <c:idx val="1"/>
          <c:order val="1"/>
          <c:tx>
            <c:strRef>
              <c:f>Sheet1!$A$12</c:f>
              <c:strCache>
                <c:ptCount val="1"/>
                <c:pt idx="0">
                  <c:v>Energy Efficiency</c:v>
                </c:pt>
              </c:strCache>
            </c:strRef>
          </c:tx>
          <c:spPr>
            <a:solidFill>
              <a:schemeClr val="accent2"/>
            </a:solidFill>
            <a:ln>
              <a:noFill/>
            </a:ln>
            <a:effectLst/>
          </c:spPr>
          <c:cat>
            <c:numRef>
              <c:f>Sheet1!$B$10:$I$10</c:f>
              <c:numCache>
                <c:formatCode>General</c:formatCode>
                <c:ptCount val="8"/>
                <c:pt idx="0">
                  <c:v>2009</c:v>
                </c:pt>
                <c:pt idx="1">
                  <c:v>2010</c:v>
                </c:pt>
                <c:pt idx="2">
                  <c:v>2011</c:v>
                </c:pt>
                <c:pt idx="3">
                  <c:v>2012</c:v>
                </c:pt>
                <c:pt idx="4">
                  <c:v>2013</c:v>
                </c:pt>
                <c:pt idx="5">
                  <c:v>2014</c:v>
                </c:pt>
                <c:pt idx="6">
                  <c:v>2015</c:v>
                </c:pt>
                <c:pt idx="7">
                  <c:v>2016</c:v>
                </c:pt>
              </c:numCache>
            </c:numRef>
          </c:cat>
          <c:val>
            <c:numRef>
              <c:f>Sheet1!$B$12:$I$12</c:f>
              <c:numCache>
                <c:formatCode>"$"#,##0.00</c:formatCode>
                <c:ptCount val="8"/>
                <c:pt idx="0">
                  <c:v>24376815.600552972</c:v>
                </c:pt>
                <c:pt idx="1">
                  <c:v>779208161.96156621</c:v>
                </c:pt>
                <c:pt idx="2">
                  <c:v>201685812.46273565</c:v>
                </c:pt>
                <c:pt idx="3">
                  <c:v>293726233.77466011</c:v>
                </c:pt>
                <c:pt idx="4">
                  <c:v>236848967.56178939</c:v>
                </c:pt>
                <c:pt idx="5">
                  <c:v>196351177.66476542</c:v>
                </c:pt>
                <c:pt idx="6">
                  <c:v>164830487.67662573</c:v>
                </c:pt>
                <c:pt idx="7">
                  <c:v>286886208</c:v>
                </c:pt>
              </c:numCache>
            </c:numRef>
          </c:val>
        </c:ser>
        <c:ser>
          <c:idx val="2"/>
          <c:order val="2"/>
          <c:tx>
            <c:strRef>
              <c:f>Sheet1!$A$13</c:f>
              <c:strCache>
                <c:ptCount val="1"/>
                <c:pt idx="0">
                  <c:v>Water Efficiency</c:v>
                </c:pt>
              </c:strCache>
            </c:strRef>
          </c:tx>
          <c:spPr>
            <a:solidFill>
              <a:schemeClr val="accent3"/>
            </a:solidFill>
            <a:ln>
              <a:noFill/>
            </a:ln>
            <a:effectLst/>
          </c:spPr>
          <c:cat>
            <c:numRef>
              <c:f>Sheet1!$B$10:$I$10</c:f>
              <c:numCache>
                <c:formatCode>General</c:formatCode>
                <c:ptCount val="8"/>
                <c:pt idx="0">
                  <c:v>2009</c:v>
                </c:pt>
                <c:pt idx="1">
                  <c:v>2010</c:v>
                </c:pt>
                <c:pt idx="2">
                  <c:v>2011</c:v>
                </c:pt>
                <c:pt idx="3">
                  <c:v>2012</c:v>
                </c:pt>
                <c:pt idx="4">
                  <c:v>2013</c:v>
                </c:pt>
                <c:pt idx="5">
                  <c:v>2014</c:v>
                </c:pt>
                <c:pt idx="6">
                  <c:v>2015</c:v>
                </c:pt>
                <c:pt idx="7">
                  <c:v>2016</c:v>
                </c:pt>
              </c:numCache>
            </c:numRef>
          </c:cat>
          <c:val>
            <c:numRef>
              <c:f>Sheet1!$B$13:$I$13</c:f>
              <c:numCache>
                <c:formatCode>"$"#,##0.00</c:formatCode>
                <c:ptCount val="8"/>
                <c:pt idx="0">
                  <c:v>19516447.31006844</c:v>
                </c:pt>
                <c:pt idx="1">
                  <c:v>188412811.52344617</c:v>
                </c:pt>
                <c:pt idx="2">
                  <c:v>50758925.52917479</c:v>
                </c:pt>
                <c:pt idx="3">
                  <c:v>206049073.28988135</c:v>
                </c:pt>
                <c:pt idx="4">
                  <c:v>118482799.8427709</c:v>
                </c:pt>
                <c:pt idx="5">
                  <c:v>249413109.14874905</c:v>
                </c:pt>
                <c:pt idx="6">
                  <c:v>157095184.83035782</c:v>
                </c:pt>
                <c:pt idx="7">
                  <c:v>43455484</c:v>
                </c:pt>
              </c:numCache>
            </c:numRef>
          </c:val>
        </c:ser>
        <c:ser>
          <c:idx val="3"/>
          <c:order val="3"/>
          <c:tx>
            <c:strRef>
              <c:f>Sheet1!$A$14</c:f>
              <c:strCache>
                <c:ptCount val="1"/>
                <c:pt idx="0">
                  <c:v>Environmentally Innovative</c:v>
                </c:pt>
              </c:strCache>
            </c:strRef>
          </c:tx>
          <c:spPr>
            <a:solidFill>
              <a:schemeClr val="accent4"/>
            </a:solidFill>
            <a:ln>
              <a:noFill/>
            </a:ln>
            <a:effectLst/>
          </c:spPr>
          <c:cat>
            <c:numRef>
              <c:f>Sheet1!$B$10:$I$10</c:f>
              <c:numCache>
                <c:formatCode>General</c:formatCode>
                <c:ptCount val="8"/>
                <c:pt idx="0">
                  <c:v>2009</c:v>
                </c:pt>
                <c:pt idx="1">
                  <c:v>2010</c:v>
                </c:pt>
                <c:pt idx="2">
                  <c:v>2011</c:v>
                </c:pt>
                <c:pt idx="3">
                  <c:v>2012</c:v>
                </c:pt>
                <c:pt idx="4">
                  <c:v>2013</c:v>
                </c:pt>
                <c:pt idx="5">
                  <c:v>2014</c:v>
                </c:pt>
                <c:pt idx="6">
                  <c:v>2015</c:v>
                </c:pt>
                <c:pt idx="7">
                  <c:v>2016</c:v>
                </c:pt>
              </c:numCache>
            </c:numRef>
          </c:cat>
          <c:val>
            <c:numRef>
              <c:f>Sheet1!$B$14:$I$14</c:f>
              <c:numCache>
                <c:formatCode>"$"#,##0.00</c:formatCode>
                <c:ptCount val="8"/>
                <c:pt idx="0">
                  <c:v>16890650.011001915</c:v>
                </c:pt>
                <c:pt idx="1">
                  <c:v>198197093.61297414</c:v>
                </c:pt>
                <c:pt idx="2">
                  <c:v>48860630.423943095</c:v>
                </c:pt>
                <c:pt idx="3">
                  <c:v>57462416.584662281</c:v>
                </c:pt>
                <c:pt idx="4">
                  <c:v>47702768.403030507</c:v>
                </c:pt>
                <c:pt idx="5">
                  <c:v>67623031.404795572</c:v>
                </c:pt>
                <c:pt idx="6">
                  <c:v>88909895.220013365</c:v>
                </c:pt>
                <c:pt idx="7">
                  <c:v>83721801</c:v>
                </c:pt>
              </c:numCache>
            </c:numRef>
          </c:val>
        </c:ser>
        <c:dLbls>
          <c:showLegendKey val="0"/>
          <c:showVal val="0"/>
          <c:showCatName val="0"/>
          <c:showSerName val="0"/>
          <c:showPercent val="0"/>
          <c:showBubbleSize val="0"/>
        </c:dLbls>
        <c:axId val="226595800"/>
        <c:axId val="226596584"/>
      </c:areaChart>
      <c:lineChart>
        <c:grouping val="standard"/>
        <c:varyColors val="0"/>
        <c:ser>
          <c:idx val="4"/>
          <c:order val="4"/>
          <c:tx>
            <c:v>Total Annual GPR</c:v>
          </c:tx>
          <c:spPr>
            <a:ln w="28575" cap="rnd">
              <a:noFill/>
              <a:round/>
            </a:ln>
            <a:effectLst/>
          </c:spPr>
          <c:marker>
            <c:symbol val="none"/>
          </c:marker>
          <c:val>
            <c:numRef>
              <c:f>Sheet1!$B$15:$I$15</c:f>
              <c:numCache>
                <c:formatCode>"$"#,##0.00</c:formatCode>
                <c:ptCount val="8"/>
                <c:pt idx="0">
                  <c:v>77099280.43502602</c:v>
                </c:pt>
                <c:pt idx="1">
                  <c:v>1405610424.9443343</c:v>
                </c:pt>
                <c:pt idx="2">
                  <c:v>425985628.79368991</c:v>
                </c:pt>
                <c:pt idx="3">
                  <c:v>648714094.81884611</c:v>
                </c:pt>
                <c:pt idx="4">
                  <c:v>525562897.75115442</c:v>
                </c:pt>
                <c:pt idx="5">
                  <c:v>592943138.72375548</c:v>
                </c:pt>
                <c:pt idx="6">
                  <c:v>643452794.35495114</c:v>
                </c:pt>
                <c:pt idx="7">
                  <c:v>530050439</c:v>
                </c:pt>
              </c:numCache>
            </c:numRef>
          </c:val>
          <c:smooth val="0"/>
        </c:ser>
        <c:dLbls>
          <c:showLegendKey val="0"/>
          <c:showVal val="0"/>
          <c:showCatName val="0"/>
          <c:showSerName val="0"/>
          <c:showPercent val="0"/>
          <c:showBubbleSize val="0"/>
        </c:dLbls>
        <c:marker val="1"/>
        <c:smooth val="0"/>
        <c:axId val="226595800"/>
        <c:axId val="226596584"/>
      </c:lineChart>
      <c:catAx>
        <c:axId val="22659580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26596584"/>
        <c:crosses val="autoZero"/>
        <c:auto val="1"/>
        <c:lblAlgn val="ctr"/>
        <c:lblOffset val="100"/>
        <c:noMultiLvlLbl val="0"/>
      </c:catAx>
      <c:valAx>
        <c:axId val="226596584"/>
        <c:scaling>
          <c:orientation val="minMax"/>
          <c:max val="140000000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26595800"/>
        <c:crosses val="autoZero"/>
        <c:crossBetween val="midCat"/>
        <c:dispUnits>
          <c:builtInUnit val="millions"/>
          <c:dispUnitsLbl>
            <c:layout>
              <c:manualLayout>
                <c:xMode val="edge"/>
                <c:yMode val="edge"/>
                <c:x val="1.9305920093321664E-3"/>
                <c:y val="0.45283070363507893"/>
              </c:manualLayout>
            </c:layout>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legendEntry>
        <c:idx val="4"/>
        <c:delete val="1"/>
      </c:legendEntry>
      <c:layout>
        <c:manualLayout>
          <c:xMode val="edge"/>
          <c:yMode val="edge"/>
          <c:x val="9.6557062311655492E-2"/>
          <c:y val="0.9264252243473432"/>
          <c:w val="0.81614513463594829"/>
          <c:h val="5.0039068936202913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Reversed" id="26">
  <a:schemeClr val="accent6"/>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14596F-30FA-4212-8561-A88C69FA750F}" type="doc">
      <dgm:prSet loTypeId="urn:microsoft.com/office/officeart/2005/8/layout/hProcess3" loCatId="process" qsTypeId="urn:microsoft.com/office/officeart/2005/8/quickstyle/simple1" qsCatId="simple" csTypeId="urn:microsoft.com/office/officeart/2005/8/colors/accent1_2" csCatId="accent1" phldr="1"/>
      <dgm:spPr/>
    </dgm:pt>
    <dgm:pt modelId="{D677CBCB-23A8-4316-B373-54492486671A}">
      <dgm:prSet phldrT="[Text]" custT="1"/>
      <dgm:spPr/>
      <dgm:t>
        <a:bodyPr/>
        <a:lstStyle/>
        <a:p>
          <a:r>
            <a:rPr lang="en-US" sz="1800" b="1" dirty="0" smtClean="0"/>
            <a:t>Our Response</a:t>
          </a:r>
          <a:endParaRPr lang="en-US" sz="1800" b="1" dirty="0"/>
        </a:p>
      </dgm:t>
    </dgm:pt>
    <dgm:pt modelId="{F9FAC402-E6FE-4063-8E50-178B463679F1}" type="parTrans" cxnId="{3BB1B1CF-56DB-4430-B331-CA79E22725AC}">
      <dgm:prSet/>
      <dgm:spPr/>
      <dgm:t>
        <a:bodyPr/>
        <a:lstStyle/>
        <a:p>
          <a:endParaRPr lang="en-US"/>
        </a:p>
      </dgm:t>
    </dgm:pt>
    <dgm:pt modelId="{20518480-82D2-4545-B8B9-9D7729FE8124}" type="sibTrans" cxnId="{3BB1B1CF-56DB-4430-B331-CA79E22725AC}">
      <dgm:prSet/>
      <dgm:spPr/>
      <dgm:t>
        <a:bodyPr/>
        <a:lstStyle/>
        <a:p>
          <a:endParaRPr lang="en-US"/>
        </a:p>
      </dgm:t>
    </dgm:pt>
    <dgm:pt modelId="{7222678C-EDA3-446E-925E-97659E686176}" type="pres">
      <dgm:prSet presAssocID="{8E14596F-30FA-4212-8561-A88C69FA750F}" presName="Name0" presStyleCnt="0">
        <dgm:presLayoutVars>
          <dgm:dir/>
          <dgm:animLvl val="lvl"/>
          <dgm:resizeHandles val="exact"/>
        </dgm:presLayoutVars>
      </dgm:prSet>
      <dgm:spPr/>
    </dgm:pt>
    <dgm:pt modelId="{5E780527-9B20-45C3-BFC9-C0E33EB3BD6B}" type="pres">
      <dgm:prSet presAssocID="{8E14596F-30FA-4212-8561-A88C69FA750F}" presName="dummy" presStyleCnt="0"/>
      <dgm:spPr/>
    </dgm:pt>
    <dgm:pt modelId="{263A3F23-DCBE-4C5B-81F3-C5BA5622CBF0}" type="pres">
      <dgm:prSet presAssocID="{8E14596F-30FA-4212-8561-A88C69FA750F}" presName="linH" presStyleCnt="0"/>
      <dgm:spPr/>
    </dgm:pt>
    <dgm:pt modelId="{559163AE-9883-4A81-8BFB-134ECD7846C0}" type="pres">
      <dgm:prSet presAssocID="{8E14596F-30FA-4212-8561-A88C69FA750F}" presName="padding1" presStyleCnt="0"/>
      <dgm:spPr/>
    </dgm:pt>
    <dgm:pt modelId="{FA608818-2A80-44AC-A2E5-7F47C1708B13}" type="pres">
      <dgm:prSet presAssocID="{D677CBCB-23A8-4316-B373-54492486671A}" presName="linV" presStyleCnt="0"/>
      <dgm:spPr/>
    </dgm:pt>
    <dgm:pt modelId="{170E8C92-7FC4-41C5-A502-9EB5C8C53E85}" type="pres">
      <dgm:prSet presAssocID="{D677CBCB-23A8-4316-B373-54492486671A}" presName="spVertical1" presStyleCnt="0"/>
      <dgm:spPr/>
    </dgm:pt>
    <dgm:pt modelId="{759493B9-3EC9-4B18-A1C4-7793A31C3D20}" type="pres">
      <dgm:prSet presAssocID="{D677CBCB-23A8-4316-B373-54492486671A}" presName="parTx" presStyleLbl="revTx" presStyleIdx="0" presStyleCnt="1">
        <dgm:presLayoutVars>
          <dgm:chMax val="0"/>
          <dgm:chPref val="0"/>
          <dgm:bulletEnabled val="1"/>
        </dgm:presLayoutVars>
      </dgm:prSet>
      <dgm:spPr/>
      <dgm:t>
        <a:bodyPr/>
        <a:lstStyle/>
        <a:p>
          <a:endParaRPr lang="en-US"/>
        </a:p>
      </dgm:t>
    </dgm:pt>
    <dgm:pt modelId="{271F0747-75CA-41E1-B7A3-F5ACCAF52497}" type="pres">
      <dgm:prSet presAssocID="{D677CBCB-23A8-4316-B373-54492486671A}" presName="spVertical2" presStyleCnt="0"/>
      <dgm:spPr/>
    </dgm:pt>
    <dgm:pt modelId="{EB15664E-3D75-4BAF-A8A2-7AED54B433ED}" type="pres">
      <dgm:prSet presAssocID="{D677CBCB-23A8-4316-B373-54492486671A}" presName="spVertical3" presStyleCnt="0"/>
      <dgm:spPr/>
    </dgm:pt>
    <dgm:pt modelId="{F5BF70F8-1FB2-4240-919E-8D74B1228C85}" type="pres">
      <dgm:prSet presAssocID="{8E14596F-30FA-4212-8561-A88C69FA750F}" presName="padding2" presStyleCnt="0"/>
      <dgm:spPr/>
    </dgm:pt>
    <dgm:pt modelId="{9A60C2B6-0BB5-4CB9-B951-C0CDAA04C3EA}" type="pres">
      <dgm:prSet presAssocID="{8E14596F-30FA-4212-8561-A88C69FA750F}" presName="negArrow" presStyleCnt="0"/>
      <dgm:spPr/>
    </dgm:pt>
    <dgm:pt modelId="{5AE2957A-86FA-4099-A2F2-063FCEEFA44D}" type="pres">
      <dgm:prSet presAssocID="{8E14596F-30FA-4212-8561-A88C69FA750F}" presName="backgroundArrow" presStyleLbl="node1" presStyleIdx="0" presStyleCnt="1" custLinFactNeighborX="30435" custLinFactNeighborY="4139"/>
      <dgm:spPr/>
    </dgm:pt>
  </dgm:ptLst>
  <dgm:cxnLst>
    <dgm:cxn modelId="{1616C2B7-91EC-4D53-8676-A89CE80BE0FF}" type="presOf" srcId="{D677CBCB-23A8-4316-B373-54492486671A}" destId="{759493B9-3EC9-4B18-A1C4-7793A31C3D20}" srcOrd="0" destOrd="0" presId="urn:microsoft.com/office/officeart/2005/8/layout/hProcess3"/>
    <dgm:cxn modelId="{8F611C38-5420-47FD-B3C6-EBAAADB574B9}" type="presOf" srcId="{8E14596F-30FA-4212-8561-A88C69FA750F}" destId="{7222678C-EDA3-446E-925E-97659E686176}" srcOrd="0" destOrd="0" presId="urn:microsoft.com/office/officeart/2005/8/layout/hProcess3"/>
    <dgm:cxn modelId="{3BB1B1CF-56DB-4430-B331-CA79E22725AC}" srcId="{8E14596F-30FA-4212-8561-A88C69FA750F}" destId="{D677CBCB-23A8-4316-B373-54492486671A}" srcOrd="0" destOrd="0" parTransId="{F9FAC402-E6FE-4063-8E50-178B463679F1}" sibTransId="{20518480-82D2-4545-B8B9-9D7729FE8124}"/>
    <dgm:cxn modelId="{7DFE6247-1C3F-4B89-A052-2C3A22FAD426}" type="presParOf" srcId="{7222678C-EDA3-446E-925E-97659E686176}" destId="{5E780527-9B20-45C3-BFC9-C0E33EB3BD6B}" srcOrd="0" destOrd="0" presId="urn:microsoft.com/office/officeart/2005/8/layout/hProcess3"/>
    <dgm:cxn modelId="{499C6092-B9A6-48C2-82A3-ACA9A891FA0E}" type="presParOf" srcId="{7222678C-EDA3-446E-925E-97659E686176}" destId="{263A3F23-DCBE-4C5B-81F3-C5BA5622CBF0}" srcOrd="1" destOrd="0" presId="urn:microsoft.com/office/officeart/2005/8/layout/hProcess3"/>
    <dgm:cxn modelId="{A1B97DD2-5C6F-487B-9978-30EAC45EC0DB}" type="presParOf" srcId="{263A3F23-DCBE-4C5B-81F3-C5BA5622CBF0}" destId="{559163AE-9883-4A81-8BFB-134ECD7846C0}" srcOrd="0" destOrd="0" presId="urn:microsoft.com/office/officeart/2005/8/layout/hProcess3"/>
    <dgm:cxn modelId="{7102D4C6-F1F6-48B2-BCFB-3E7070C7E9DC}" type="presParOf" srcId="{263A3F23-DCBE-4C5B-81F3-C5BA5622CBF0}" destId="{FA608818-2A80-44AC-A2E5-7F47C1708B13}" srcOrd="1" destOrd="0" presId="urn:microsoft.com/office/officeart/2005/8/layout/hProcess3"/>
    <dgm:cxn modelId="{8A1C0826-4411-4DC8-92ED-6FB4998902C4}" type="presParOf" srcId="{FA608818-2A80-44AC-A2E5-7F47C1708B13}" destId="{170E8C92-7FC4-41C5-A502-9EB5C8C53E85}" srcOrd="0" destOrd="0" presId="urn:microsoft.com/office/officeart/2005/8/layout/hProcess3"/>
    <dgm:cxn modelId="{C7BF801E-8CF2-46DB-9C5D-E3E3EB584385}" type="presParOf" srcId="{FA608818-2A80-44AC-A2E5-7F47C1708B13}" destId="{759493B9-3EC9-4B18-A1C4-7793A31C3D20}" srcOrd="1" destOrd="0" presId="urn:microsoft.com/office/officeart/2005/8/layout/hProcess3"/>
    <dgm:cxn modelId="{4D49FA97-8EF0-4C98-B3F7-0B57D4E580B1}" type="presParOf" srcId="{FA608818-2A80-44AC-A2E5-7F47C1708B13}" destId="{271F0747-75CA-41E1-B7A3-F5ACCAF52497}" srcOrd="2" destOrd="0" presId="urn:microsoft.com/office/officeart/2005/8/layout/hProcess3"/>
    <dgm:cxn modelId="{9470DBEB-6A65-428C-8883-A1E835649B7D}" type="presParOf" srcId="{FA608818-2A80-44AC-A2E5-7F47C1708B13}" destId="{EB15664E-3D75-4BAF-A8A2-7AED54B433ED}" srcOrd="3" destOrd="0" presId="urn:microsoft.com/office/officeart/2005/8/layout/hProcess3"/>
    <dgm:cxn modelId="{00615B60-21F4-4036-B65A-12256A5E7673}" type="presParOf" srcId="{263A3F23-DCBE-4C5B-81F3-C5BA5622CBF0}" destId="{F5BF70F8-1FB2-4240-919E-8D74B1228C85}" srcOrd="2" destOrd="0" presId="urn:microsoft.com/office/officeart/2005/8/layout/hProcess3"/>
    <dgm:cxn modelId="{B9BAEC76-2AD2-4533-BDEC-67F7B7248D81}" type="presParOf" srcId="{263A3F23-DCBE-4C5B-81F3-C5BA5622CBF0}" destId="{9A60C2B6-0BB5-4CB9-B951-C0CDAA04C3EA}" srcOrd="3" destOrd="0" presId="urn:microsoft.com/office/officeart/2005/8/layout/hProcess3"/>
    <dgm:cxn modelId="{0A622F7B-4B72-431B-B87B-FB600A537E4A}" type="presParOf" srcId="{263A3F23-DCBE-4C5B-81F3-C5BA5622CBF0}" destId="{5AE2957A-86FA-4099-A2F2-063FCEEFA44D}" srcOrd="4"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E2957A-86FA-4099-A2F2-063FCEEFA44D}">
      <dsp:nvSpPr>
        <dsp:cNvPr id="0" name=""/>
        <dsp:cNvSpPr/>
      </dsp:nvSpPr>
      <dsp:spPr>
        <a:xfrm>
          <a:off x="0" y="43392"/>
          <a:ext cx="2026840" cy="1224000"/>
        </a:xfrm>
        <a:prstGeom prst="right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9493B9-3EC9-4B18-A1C4-7793A31C3D20}">
      <dsp:nvSpPr>
        <dsp:cNvPr id="0" name=""/>
        <dsp:cNvSpPr/>
      </dsp:nvSpPr>
      <dsp:spPr>
        <a:xfrm>
          <a:off x="163493" y="327696"/>
          <a:ext cx="1660662" cy="61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lvl="0" algn="ctr" defTabSz="800100">
            <a:lnSpc>
              <a:spcPct val="90000"/>
            </a:lnSpc>
            <a:spcBef>
              <a:spcPct val="0"/>
            </a:spcBef>
            <a:spcAft>
              <a:spcPct val="35000"/>
            </a:spcAft>
          </a:pPr>
          <a:r>
            <a:rPr lang="en-US" sz="1800" b="1" kern="1200" dirty="0" smtClean="0"/>
            <a:t>Our Response</a:t>
          </a:r>
          <a:endParaRPr lang="en-US" sz="1800" b="1" kern="1200" dirty="0"/>
        </a:p>
      </dsp:txBody>
      <dsp:txXfrm>
        <a:off x="163493" y="327696"/>
        <a:ext cx="1660662" cy="6120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0.24911</cdr:x>
      <cdr:y>0.47649</cdr:y>
    </cdr:from>
    <cdr:to>
      <cdr:x>0.83775</cdr:x>
      <cdr:y>0.74124</cdr:y>
    </cdr:to>
    <cdr:sp macro="" textlink="">
      <cdr:nvSpPr>
        <cdr:cNvPr id="2" name="TextBox 1"/>
        <cdr:cNvSpPr txBox="1"/>
      </cdr:nvSpPr>
      <cdr:spPr>
        <a:xfrm xmlns:a="http://schemas.openxmlformats.org/drawingml/2006/main">
          <a:off x="2156831" y="2616854"/>
          <a:ext cx="5096656" cy="145404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2" tIns="46587" rIns="93172" bIns="46587"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2" tIns="46587" rIns="93172" bIns="46587" rtlCol="0"/>
          <a:lstStyle>
            <a:lvl1pPr algn="r">
              <a:defRPr sz="1200"/>
            </a:lvl1pPr>
          </a:lstStyle>
          <a:p>
            <a:fld id="{D785D1A1-A4B7-49B7-93AA-3DEAE8491443}" type="datetimeFigureOut">
              <a:rPr lang="en-US" smtClean="0"/>
              <a:t>11/1/2016</a:t>
            </a:fld>
            <a:endParaRPr lang="en-US" dirty="0"/>
          </a:p>
        </p:txBody>
      </p:sp>
      <p:sp>
        <p:nvSpPr>
          <p:cNvPr id="4" name="Footer Placeholder 3"/>
          <p:cNvSpPr>
            <a:spLocks noGrp="1"/>
          </p:cNvSpPr>
          <p:nvPr>
            <p:ph type="ftr" sz="quarter" idx="2"/>
          </p:nvPr>
        </p:nvSpPr>
        <p:spPr>
          <a:xfrm>
            <a:off x="0" y="8829968"/>
            <a:ext cx="3037840" cy="466433"/>
          </a:xfrm>
          <a:prstGeom prst="rect">
            <a:avLst/>
          </a:prstGeom>
        </p:spPr>
        <p:txBody>
          <a:bodyPr vert="horz" lIns="93172" tIns="46587" rIns="93172"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3172" tIns="46587" rIns="93172" bIns="46587" rtlCol="0" anchor="b"/>
          <a:lstStyle>
            <a:lvl1pPr algn="r">
              <a:defRPr sz="1200"/>
            </a:lvl1pPr>
          </a:lstStyle>
          <a:p>
            <a:fld id="{F4FE98CD-D9EE-495A-890F-A86F05A01976}" type="slidenum">
              <a:rPr lang="en-US" smtClean="0"/>
              <a:t>‹#›</a:t>
            </a:fld>
            <a:endParaRPr lang="en-US" dirty="0"/>
          </a:p>
        </p:txBody>
      </p:sp>
    </p:spTree>
    <p:extLst>
      <p:ext uri="{BB962C8B-B14F-4D97-AF65-F5344CB8AC3E}">
        <p14:creationId xmlns:p14="http://schemas.microsoft.com/office/powerpoint/2010/main" val="569732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7" rIns="93172" bIns="46587"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7" rIns="93172" bIns="46587" rtlCol="0"/>
          <a:lstStyle>
            <a:lvl1pPr algn="r" fontAlgn="auto">
              <a:spcBef>
                <a:spcPts val="0"/>
              </a:spcBef>
              <a:spcAft>
                <a:spcPts val="0"/>
              </a:spcAft>
              <a:defRPr sz="1200">
                <a:latin typeface="+mn-lt"/>
              </a:defRPr>
            </a:lvl1pPr>
          </a:lstStyle>
          <a:p>
            <a:pPr>
              <a:defRPr/>
            </a:pPr>
            <a:fld id="{D6894B04-6F5F-4898-B07C-F06D93CA3466}" type="datetimeFigureOut">
              <a:rPr lang="en-US"/>
              <a:pPr>
                <a:defRPr/>
              </a:pPr>
              <a:t>11/1/2016</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2" tIns="46587" rIns="93172" bIns="46587"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7" rIns="93172" bIns="4658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7" rIns="93172" bIns="46587"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7" rIns="93172" bIns="46587" rtlCol="0" anchor="b"/>
          <a:lstStyle>
            <a:lvl1pPr algn="r" fontAlgn="auto">
              <a:spcBef>
                <a:spcPts val="0"/>
              </a:spcBef>
              <a:spcAft>
                <a:spcPts val="0"/>
              </a:spcAft>
              <a:defRPr sz="1200">
                <a:latin typeface="+mn-lt"/>
              </a:defRPr>
            </a:lvl1pPr>
          </a:lstStyle>
          <a:p>
            <a:pPr>
              <a:defRPr/>
            </a:pPr>
            <a:fld id="{ADCE27E4-31E1-48B1-82FF-EE9EEE7438E3}" type="slidenum">
              <a:rPr lang="en-US"/>
              <a:pPr>
                <a:defRPr/>
              </a:pPr>
              <a:t>‹#›</a:t>
            </a:fld>
            <a:endParaRPr lang="en-US" dirty="0"/>
          </a:p>
        </p:txBody>
      </p:sp>
    </p:spTree>
    <p:extLst>
      <p:ext uri="{BB962C8B-B14F-4D97-AF65-F5344CB8AC3E}">
        <p14:creationId xmlns:p14="http://schemas.microsoft.com/office/powerpoint/2010/main" val="42831016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CE27E4-31E1-48B1-82FF-EE9EEE7438E3}" type="slidenum">
              <a:rPr lang="en-US" smtClean="0"/>
              <a:pPr>
                <a:defRPr/>
              </a:pPr>
              <a:t>5</a:t>
            </a:fld>
            <a:endParaRPr lang="en-US" dirty="0"/>
          </a:p>
        </p:txBody>
      </p:sp>
    </p:spTree>
    <p:extLst>
      <p:ext uri="{BB962C8B-B14F-4D97-AF65-F5344CB8AC3E}">
        <p14:creationId xmlns:p14="http://schemas.microsoft.com/office/powerpoint/2010/main" val="1817968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CE27E4-31E1-48B1-82FF-EE9EEE7438E3}" type="slidenum">
              <a:rPr lang="en-US" smtClean="0"/>
              <a:pPr>
                <a:defRPr/>
              </a:pPr>
              <a:t>15</a:t>
            </a:fld>
            <a:endParaRPr lang="en-US" dirty="0"/>
          </a:p>
        </p:txBody>
      </p:sp>
    </p:spTree>
    <p:extLst>
      <p:ext uri="{BB962C8B-B14F-4D97-AF65-F5344CB8AC3E}">
        <p14:creationId xmlns:p14="http://schemas.microsoft.com/office/powerpoint/2010/main" val="19232549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7" name="Rectangle 7"/>
          <p:cNvSpPr>
            <a:spLocks noChangeArrowheads="1"/>
          </p:cNvSpPr>
          <p:nvPr userDrawn="1"/>
        </p:nvSpPr>
        <p:spPr bwMode="auto">
          <a:xfrm>
            <a:off x="0" y="0"/>
            <a:ext cx="12192000" cy="304800"/>
          </a:xfrm>
          <a:prstGeom prst="rect">
            <a:avLst/>
          </a:prstGeom>
          <a:solidFill>
            <a:srgbClr val="27B14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dirty="0" smtClean="0"/>
          </a:p>
        </p:txBody>
      </p:sp>
      <p:pic>
        <p:nvPicPr>
          <p:cNvPr id="8" name="Picture 6" descr="OEI-EPA_logo_4-13-2010"/>
          <p:cNvPicPr preferRelativeResize="0">
            <a:picLocks noChangeArrowheads="1"/>
          </p:cNvPicPr>
          <p:nvPr userDrawn="1"/>
        </p:nvPicPr>
        <p:blipFill>
          <a:blip r:embed="rId2">
            <a:extLst>
              <a:ext uri="{28A0092B-C50C-407E-A947-70E740481C1C}">
                <a14:useLocalDpi xmlns:a14="http://schemas.microsoft.com/office/drawing/2010/main" val="0"/>
              </a:ext>
            </a:extLst>
          </a:blip>
          <a:srcRect r="55705" b="-4565"/>
          <a:stretch>
            <a:fillRect/>
          </a:stretch>
        </p:blipFill>
        <p:spPr bwMode="auto">
          <a:xfrm>
            <a:off x="1217087" y="1065214"/>
            <a:ext cx="2440516"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COLOR_V"/>
          <p:cNvPicPr>
            <a:picLocks noChangeAspect="1" noChangeArrowheads="1"/>
          </p:cNvPicPr>
          <p:nvPr userDrawn="1"/>
        </p:nvPicPr>
        <p:blipFill>
          <a:blip r:embed="rId3" cstate="print">
            <a:clrChange>
              <a:clrFrom>
                <a:srgbClr val="FFFFFF"/>
              </a:clrFrom>
              <a:clrTo>
                <a:srgbClr val="FFFFFF">
                  <a:alpha val="0"/>
                </a:srgbClr>
              </a:clrTo>
            </a:clrChange>
            <a:lum bright="26000" contrast="54000"/>
          </a:blip>
          <a:stretch>
            <a:fillRect/>
          </a:stretch>
        </p:blipFill>
        <p:spPr bwMode="auto">
          <a:xfrm>
            <a:off x="9170143" y="790445"/>
            <a:ext cx="1700413" cy="1343155"/>
          </a:xfrm>
          <a:prstGeom prst="rect">
            <a:avLst/>
          </a:prstGeom>
          <a:noFill/>
          <a:ln w="9525">
            <a:noFill/>
            <a:miter lim="800000"/>
            <a:headEnd/>
            <a:tailEnd/>
          </a:ln>
        </p:spPr>
      </p:pic>
      <p:sp>
        <p:nvSpPr>
          <p:cNvPr id="10" name="Date Placeholder 9"/>
          <p:cNvSpPr>
            <a:spLocks noGrp="1"/>
          </p:cNvSpPr>
          <p:nvPr>
            <p:ph type="dt" sz="half" idx="10"/>
          </p:nvPr>
        </p:nvSpPr>
        <p:spPr>
          <a:xfrm>
            <a:off x="838200" y="6356350"/>
            <a:ext cx="2743200" cy="365125"/>
          </a:xfrm>
          <a:prstGeom prst="rect">
            <a:avLst/>
          </a:prstGeom>
        </p:spPr>
        <p:txBody>
          <a:bodyPr/>
          <a:lstStyle/>
          <a:p>
            <a:pPr>
              <a:defRPr/>
            </a:pPr>
            <a:fld id="{5A0A7EA3-449A-4161-A2FB-9DA523095F98}" type="datetime1">
              <a:rPr lang="en-US" smtClean="0"/>
              <a:t>11/1/2016</a:t>
            </a:fld>
            <a:endParaRPr lang="en-US" dirty="0"/>
          </a:p>
        </p:txBody>
      </p:sp>
      <p:sp>
        <p:nvSpPr>
          <p:cNvPr id="11" name="Slide Number Placeholder 10"/>
          <p:cNvSpPr>
            <a:spLocks noGrp="1"/>
          </p:cNvSpPr>
          <p:nvPr>
            <p:ph type="sldNum" sz="quarter" idx="11"/>
          </p:nvPr>
        </p:nvSpPr>
        <p:spPr/>
        <p:txBody>
          <a:bodyPr/>
          <a:lstStyle/>
          <a:p>
            <a:pPr>
              <a:defRPr/>
            </a:pPr>
            <a:fld id="{1D89715F-F5AD-4125-813D-0CCE6875738E}" type="slidenum">
              <a:rPr lang="en-US" smtClean="0"/>
              <a:pPr>
                <a:defRPr/>
              </a:pPr>
              <a:t>‹#›</a:t>
            </a:fld>
            <a:endParaRPr lang="en-US" dirty="0"/>
          </a:p>
        </p:txBody>
      </p:sp>
    </p:spTree>
    <p:extLst>
      <p:ext uri="{BB962C8B-B14F-4D97-AF65-F5344CB8AC3E}">
        <p14:creationId xmlns:p14="http://schemas.microsoft.com/office/powerpoint/2010/main" val="4262541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52600" y="365125"/>
            <a:ext cx="9601200" cy="1325563"/>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9" descr="COLOR_V"/>
          <p:cNvPicPr>
            <a:picLocks noChangeAspect="1" noChangeArrowheads="1"/>
          </p:cNvPicPr>
          <p:nvPr userDrawn="1"/>
        </p:nvPicPr>
        <p:blipFill>
          <a:blip r:embed="rId2" cstate="print">
            <a:clrChange>
              <a:clrFrom>
                <a:srgbClr val="FFFFFF"/>
              </a:clrFrom>
              <a:clrTo>
                <a:srgbClr val="FFFFFF">
                  <a:alpha val="0"/>
                </a:srgbClr>
              </a:clrTo>
            </a:clrChange>
            <a:lum bright="26000" contrast="54000"/>
          </a:blip>
          <a:stretch>
            <a:fillRect/>
          </a:stretch>
        </p:blipFill>
        <p:spPr bwMode="auto">
          <a:xfrm>
            <a:off x="282630" y="407051"/>
            <a:ext cx="1317570" cy="1040749"/>
          </a:xfrm>
          <a:prstGeom prst="rect">
            <a:avLst/>
          </a:prstGeom>
          <a:noFill/>
          <a:ln w="9525">
            <a:noFill/>
            <a:miter lim="800000"/>
            <a:headEnd/>
            <a:tailEnd/>
          </a:ln>
        </p:spPr>
      </p:pic>
      <p:sp>
        <p:nvSpPr>
          <p:cNvPr id="8" name="Date Placeholder 7"/>
          <p:cNvSpPr>
            <a:spLocks noGrp="1"/>
          </p:cNvSpPr>
          <p:nvPr>
            <p:ph type="dt" sz="half" idx="10"/>
          </p:nvPr>
        </p:nvSpPr>
        <p:spPr>
          <a:xfrm>
            <a:off x="838200" y="6356350"/>
            <a:ext cx="2743200" cy="365125"/>
          </a:xfrm>
          <a:prstGeom prst="rect">
            <a:avLst/>
          </a:prstGeom>
        </p:spPr>
        <p:txBody>
          <a:bodyPr/>
          <a:lstStyle/>
          <a:p>
            <a:pPr>
              <a:defRPr/>
            </a:pPr>
            <a:fld id="{5A0A7EA3-449A-4161-A2FB-9DA523095F98}" type="datetime1">
              <a:rPr lang="en-US" smtClean="0"/>
              <a:t>11/1/2016</a:t>
            </a:fld>
            <a:endParaRPr lang="en-US" dirty="0"/>
          </a:p>
        </p:txBody>
      </p:sp>
      <p:sp>
        <p:nvSpPr>
          <p:cNvPr id="9" name="Slide Number Placeholder 8"/>
          <p:cNvSpPr>
            <a:spLocks noGrp="1"/>
          </p:cNvSpPr>
          <p:nvPr>
            <p:ph type="sldNum" sz="quarter" idx="11"/>
          </p:nvPr>
        </p:nvSpPr>
        <p:spPr/>
        <p:txBody>
          <a:bodyPr/>
          <a:lstStyle/>
          <a:p>
            <a:pPr>
              <a:defRPr/>
            </a:pPr>
            <a:fld id="{1D89715F-F5AD-4125-813D-0CCE6875738E}" type="slidenum">
              <a:rPr lang="en-US" smtClean="0"/>
              <a:pPr>
                <a:defRPr/>
              </a:pPr>
              <a:t>‹#›</a:t>
            </a:fld>
            <a:endParaRPr lang="en-US" dirty="0"/>
          </a:p>
        </p:txBody>
      </p:sp>
    </p:spTree>
    <p:extLst>
      <p:ext uri="{BB962C8B-B14F-4D97-AF65-F5344CB8AC3E}">
        <p14:creationId xmlns:p14="http://schemas.microsoft.com/office/powerpoint/2010/main" val="2864839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a:defRPr/>
            </a:pPr>
            <a:fld id="{5A0A7EA3-449A-4161-A2FB-9DA523095F98}" type="datetime1">
              <a:rPr lang="en-US" smtClean="0"/>
              <a:t>11/1/2016</a:t>
            </a:fld>
            <a:endParaRPr lang="en-US" dirty="0"/>
          </a:p>
        </p:txBody>
      </p:sp>
      <p:sp>
        <p:nvSpPr>
          <p:cNvPr id="8" name="Slide Number Placeholder 7"/>
          <p:cNvSpPr>
            <a:spLocks noGrp="1"/>
          </p:cNvSpPr>
          <p:nvPr>
            <p:ph type="sldNum" sz="quarter" idx="11"/>
          </p:nvPr>
        </p:nvSpPr>
        <p:spPr/>
        <p:txBody>
          <a:bodyPr/>
          <a:lstStyle/>
          <a:p>
            <a:pPr>
              <a:defRPr/>
            </a:pPr>
            <a:fld id="{1D89715F-F5AD-4125-813D-0CCE6875738E}" type="slidenum">
              <a:rPr lang="en-US" smtClean="0"/>
              <a:pPr>
                <a:defRPr/>
              </a:pPr>
              <a:t>‹#›</a:t>
            </a:fld>
            <a:endParaRPr lang="en-US" dirty="0"/>
          </a:p>
        </p:txBody>
      </p:sp>
    </p:spTree>
    <p:extLst>
      <p:ext uri="{BB962C8B-B14F-4D97-AF65-F5344CB8AC3E}">
        <p14:creationId xmlns:p14="http://schemas.microsoft.com/office/powerpoint/2010/main" val="2780037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pPr>
              <a:defRPr/>
            </a:pPr>
            <a:fld id="{5A0A7EA3-449A-4161-A2FB-9DA523095F98}" type="datetime1">
              <a:rPr lang="en-US" smtClean="0"/>
              <a:t>11/1/2016</a:t>
            </a:fld>
            <a:endParaRPr lang="en-US" dirty="0"/>
          </a:p>
        </p:txBody>
      </p:sp>
      <p:sp>
        <p:nvSpPr>
          <p:cNvPr id="4" name="Slide Number Placeholder 3"/>
          <p:cNvSpPr>
            <a:spLocks noGrp="1"/>
          </p:cNvSpPr>
          <p:nvPr>
            <p:ph type="sldNum" sz="quarter" idx="11"/>
          </p:nvPr>
        </p:nvSpPr>
        <p:spPr/>
        <p:txBody>
          <a:bodyPr/>
          <a:lstStyle/>
          <a:p>
            <a:pPr>
              <a:defRPr/>
            </a:pPr>
            <a:fld id="{1D89715F-F5AD-4125-813D-0CCE6875738E}" type="slidenum">
              <a:rPr lang="en-US" smtClean="0"/>
              <a:pPr>
                <a:defRPr/>
              </a:pPr>
              <a:t>‹#›</a:t>
            </a:fld>
            <a:endParaRPr lang="en-US" dirty="0"/>
          </a:p>
        </p:txBody>
      </p:sp>
      <p:sp>
        <p:nvSpPr>
          <p:cNvPr id="5" name="Content Placeholder 2"/>
          <p:cNvSpPr>
            <a:spLocks noGrp="1"/>
          </p:cNvSpPr>
          <p:nvPr>
            <p:ph sz="half" idx="1"/>
          </p:nvPr>
        </p:nvSpPr>
        <p:spPr>
          <a:xfrm>
            <a:off x="152400" y="1600206"/>
            <a:ext cx="3505200" cy="4525963"/>
          </a:xfrm>
        </p:spPr>
        <p:txBody>
          <a:bodyPr/>
          <a:lstStyle>
            <a:lvl1pPr>
              <a:spcBef>
                <a:spcPts val="0"/>
              </a:spcBef>
              <a:defRPr sz="2400"/>
            </a:lvl1pPr>
            <a:lvl2pPr>
              <a:spcBef>
                <a:spcPts val="0"/>
              </a:spcBef>
              <a:defRPr sz="2000"/>
            </a:lvl2pPr>
            <a:lvl3pPr>
              <a:spcBef>
                <a:spcPts val="0"/>
              </a:spcBef>
              <a:defRPr sz="1800"/>
            </a:lvl3pPr>
            <a:lvl4pPr>
              <a:spcBef>
                <a:spcPts val="0"/>
              </a:spcBef>
              <a:defRPr sz="1600"/>
            </a:lvl4pPr>
            <a:lvl5pPr>
              <a:spcBef>
                <a:spcPts val="0"/>
              </a:spcBef>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3"/>
          <p:cNvSpPr>
            <a:spLocks noGrp="1"/>
          </p:cNvSpPr>
          <p:nvPr>
            <p:ph sz="half" idx="2"/>
          </p:nvPr>
        </p:nvSpPr>
        <p:spPr>
          <a:xfrm>
            <a:off x="3810000" y="367372"/>
            <a:ext cx="8229600" cy="5934948"/>
          </a:xfrm>
        </p:spPr>
        <p:txBody>
          <a:bodyPr/>
          <a:lstStyle>
            <a:lvl1pPr>
              <a:spcBef>
                <a:spcPts val="0"/>
              </a:spcBef>
              <a:defRPr sz="2400"/>
            </a:lvl1pPr>
            <a:lvl2pPr>
              <a:spcBef>
                <a:spcPts val="0"/>
              </a:spcBef>
              <a:defRPr sz="2000"/>
            </a:lvl2pPr>
            <a:lvl3pPr>
              <a:spcBef>
                <a:spcPts val="0"/>
              </a:spcBef>
              <a:defRPr sz="1800"/>
            </a:lvl3pPr>
            <a:lvl4pPr>
              <a:spcBef>
                <a:spcPts val="0"/>
              </a:spcBef>
              <a:defRPr sz="1600"/>
            </a:lvl4pPr>
            <a:lvl5pPr>
              <a:spcBef>
                <a:spcPts val="0"/>
              </a:spcBef>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9" descr="COLOR_V"/>
          <p:cNvPicPr>
            <a:picLocks noChangeAspect="1" noChangeArrowheads="1"/>
          </p:cNvPicPr>
          <p:nvPr userDrawn="1"/>
        </p:nvPicPr>
        <p:blipFill>
          <a:blip r:embed="rId2" cstate="print">
            <a:clrChange>
              <a:clrFrom>
                <a:srgbClr val="FFFFFF"/>
              </a:clrFrom>
              <a:clrTo>
                <a:srgbClr val="FFFFFF">
                  <a:alpha val="0"/>
                </a:srgbClr>
              </a:clrTo>
            </a:clrChange>
            <a:lum bright="26000" contrast="54000"/>
          </a:blip>
          <a:stretch>
            <a:fillRect/>
          </a:stretch>
        </p:blipFill>
        <p:spPr bwMode="auto">
          <a:xfrm>
            <a:off x="282630" y="407051"/>
            <a:ext cx="1317570" cy="1040749"/>
          </a:xfrm>
          <a:prstGeom prst="rect">
            <a:avLst/>
          </a:prstGeom>
          <a:noFill/>
          <a:ln w="9525">
            <a:noFill/>
            <a:miter lim="800000"/>
            <a:headEnd/>
            <a:tailEnd/>
          </a:ln>
        </p:spPr>
      </p:pic>
    </p:spTree>
    <p:extLst>
      <p:ext uri="{BB962C8B-B14F-4D97-AF65-F5344CB8AC3E}">
        <p14:creationId xmlns:p14="http://schemas.microsoft.com/office/powerpoint/2010/main" val="3888482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365125"/>
            <a:ext cx="9753600" cy="1325563"/>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9" descr="COLOR_V"/>
          <p:cNvPicPr>
            <a:picLocks noChangeAspect="1" noChangeArrowheads="1"/>
          </p:cNvPicPr>
          <p:nvPr userDrawn="1"/>
        </p:nvPicPr>
        <p:blipFill>
          <a:blip r:embed="rId2" cstate="print">
            <a:clrChange>
              <a:clrFrom>
                <a:srgbClr val="FFFFFF"/>
              </a:clrFrom>
              <a:clrTo>
                <a:srgbClr val="FFFFFF">
                  <a:alpha val="0"/>
                </a:srgbClr>
              </a:clrTo>
            </a:clrChange>
            <a:lum bright="26000" contrast="54000"/>
          </a:blip>
          <a:stretch>
            <a:fillRect/>
          </a:stretch>
        </p:blipFill>
        <p:spPr bwMode="auto">
          <a:xfrm>
            <a:off x="282630" y="407051"/>
            <a:ext cx="1317570" cy="1040749"/>
          </a:xfrm>
          <a:prstGeom prst="rect">
            <a:avLst/>
          </a:prstGeom>
          <a:noFill/>
          <a:ln w="9525">
            <a:noFill/>
            <a:miter lim="800000"/>
            <a:headEnd/>
            <a:tailEnd/>
          </a:ln>
        </p:spPr>
      </p:pic>
      <p:sp>
        <p:nvSpPr>
          <p:cNvPr id="8" name="Date Placeholder 7"/>
          <p:cNvSpPr>
            <a:spLocks noGrp="1"/>
          </p:cNvSpPr>
          <p:nvPr>
            <p:ph type="dt" sz="half" idx="10"/>
          </p:nvPr>
        </p:nvSpPr>
        <p:spPr>
          <a:xfrm>
            <a:off x="838200" y="6356350"/>
            <a:ext cx="2743200" cy="365125"/>
          </a:xfrm>
          <a:prstGeom prst="rect">
            <a:avLst/>
          </a:prstGeom>
        </p:spPr>
        <p:txBody>
          <a:bodyPr/>
          <a:lstStyle/>
          <a:p>
            <a:pPr>
              <a:defRPr/>
            </a:pPr>
            <a:fld id="{5A0A7EA3-449A-4161-A2FB-9DA523095F98}" type="datetime1">
              <a:rPr lang="en-US" smtClean="0"/>
              <a:t>11/1/2016</a:t>
            </a:fld>
            <a:endParaRPr lang="en-US" dirty="0"/>
          </a:p>
        </p:txBody>
      </p:sp>
      <p:sp>
        <p:nvSpPr>
          <p:cNvPr id="9" name="Slide Number Placeholder 8"/>
          <p:cNvSpPr>
            <a:spLocks noGrp="1"/>
          </p:cNvSpPr>
          <p:nvPr>
            <p:ph type="sldNum" sz="quarter" idx="11"/>
          </p:nvPr>
        </p:nvSpPr>
        <p:spPr/>
        <p:txBody>
          <a:bodyPr/>
          <a:lstStyle/>
          <a:p>
            <a:pPr>
              <a:defRPr/>
            </a:pPr>
            <a:fld id="{1D89715F-F5AD-4125-813D-0CCE6875738E}" type="slidenum">
              <a:rPr lang="en-US" smtClean="0"/>
              <a:pPr>
                <a:defRPr/>
              </a:pPr>
              <a:t>‹#›</a:t>
            </a:fld>
            <a:endParaRPr lang="en-US" dirty="0"/>
          </a:p>
        </p:txBody>
      </p:sp>
    </p:spTree>
    <p:extLst>
      <p:ext uri="{BB962C8B-B14F-4D97-AF65-F5344CB8AC3E}">
        <p14:creationId xmlns:p14="http://schemas.microsoft.com/office/powerpoint/2010/main" val="84229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pic>
        <p:nvPicPr>
          <p:cNvPr id="7" name="Picture 9" descr="COLOR_V"/>
          <p:cNvPicPr>
            <a:picLocks noChangeAspect="1" noChangeArrowheads="1"/>
          </p:cNvPicPr>
          <p:nvPr userDrawn="1"/>
        </p:nvPicPr>
        <p:blipFill>
          <a:blip r:embed="rId2" cstate="print">
            <a:clrChange>
              <a:clrFrom>
                <a:srgbClr val="FFFFFF"/>
              </a:clrFrom>
              <a:clrTo>
                <a:srgbClr val="FFFFFF">
                  <a:alpha val="0"/>
                </a:srgbClr>
              </a:clrTo>
            </a:clrChange>
            <a:lum bright="26000" contrast="54000"/>
          </a:blip>
          <a:stretch>
            <a:fillRect/>
          </a:stretch>
        </p:blipFill>
        <p:spPr bwMode="auto">
          <a:xfrm>
            <a:off x="282630" y="407051"/>
            <a:ext cx="1317570" cy="1040749"/>
          </a:xfrm>
          <a:prstGeom prst="rect">
            <a:avLst/>
          </a:prstGeom>
          <a:noFill/>
          <a:ln w="9525">
            <a:noFill/>
            <a:miter lim="800000"/>
            <a:headEnd/>
            <a:tailEnd/>
          </a:ln>
        </p:spPr>
      </p:pic>
      <p:sp>
        <p:nvSpPr>
          <p:cNvPr id="8" name="Date Placeholder 7"/>
          <p:cNvSpPr>
            <a:spLocks noGrp="1"/>
          </p:cNvSpPr>
          <p:nvPr>
            <p:ph type="dt" sz="half" idx="10"/>
          </p:nvPr>
        </p:nvSpPr>
        <p:spPr>
          <a:xfrm>
            <a:off x="838200" y="6356350"/>
            <a:ext cx="2743200" cy="365125"/>
          </a:xfrm>
          <a:prstGeom prst="rect">
            <a:avLst/>
          </a:prstGeom>
        </p:spPr>
        <p:txBody>
          <a:bodyPr/>
          <a:lstStyle/>
          <a:p>
            <a:pPr>
              <a:defRPr/>
            </a:pPr>
            <a:fld id="{5A0A7EA3-449A-4161-A2FB-9DA523095F98}" type="datetime1">
              <a:rPr lang="en-US" smtClean="0"/>
              <a:t>11/1/2016</a:t>
            </a:fld>
            <a:endParaRPr lang="en-US" dirty="0"/>
          </a:p>
        </p:txBody>
      </p:sp>
      <p:sp>
        <p:nvSpPr>
          <p:cNvPr id="9" name="Slide Number Placeholder 8"/>
          <p:cNvSpPr>
            <a:spLocks noGrp="1"/>
          </p:cNvSpPr>
          <p:nvPr>
            <p:ph type="sldNum" sz="quarter" idx="11"/>
          </p:nvPr>
        </p:nvSpPr>
        <p:spPr/>
        <p:txBody>
          <a:bodyPr/>
          <a:lstStyle/>
          <a:p>
            <a:pPr>
              <a:defRPr/>
            </a:pPr>
            <a:fld id="{1D89715F-F5AD-4125-813D-0CCE6875738E}" type="slidenum">
              <a:rPr lang="en-US" smtClean="0"/>
              <a:pPr>
                <a:defRPr/>
              </a:pPr>
              <a:t>‹#›</a:t>
            </a:fld>
            <a:endParaRPr lang="en-US" dirty="0"/>
          </a:p>
        </p:txBody>
      </p:sp>
    </p:spTree>
    <p:extLst>
      <p:ext uri="{BB962C8B-B14F-4D97-AF65-F5344CB8AC3E}">
        <p14:creationId xmlns:p14="http://schemas.microsoft.com/office/powerpoint/2010/main" val="481434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365125"/>
            <a:ext cx="9601200" cy="13255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9" descr="COLOR_V"/>
          <p:cNvPicPr>
            <a:picLocks noChangeAspect="1" noChangeArrowheads="1"/>
          </p:cNvPicPr>
          <p:nvPr userDrawn="1"/>
        </p:nvPicPr>
        <p:blipFill>
          <a:blip r:embed="rId2" cstate="print">
            <a:clrChange>
              <a:clrFrom>
                <a:srgbClr val="FFFFFF"/>
              </a:clrFrom>
              <a:clrTo>
                <a:srgbClr val="FFFFFF">
                  <a:alpha val="0"/>
                </a:srgbClr>
              </a:clrTo>
            </a:clrChange>
            <a:lum bright="26000" contrast="54000"/>
          </a:blip>
          <a:stretch>
            <a:fillRect/>
          </a:stretch>
        </p:blipFill>
        <p:spPr bwMode="auto">
          <a:xfrm>
            <a:off x="282630" y="407051"/>
            <a:ext cx="1317570" cy="1040749"/>
          </a:xfrm>
          <a:prstGeom prst="rect">
            <a:avLst/>
          </a:prstGeom>
          <a:noFill/>
          <a:ln w="9525">
            <a:noFill/>
            <a:miter lim="800000"/>
            <a:headEnd/>
            <a:tailEnd/>
          </a:ln>
        </p:spPr>
      </p:pic>
      <p:sp>
        <p:nvSpPr>
          <p:cNvPr id="9" name="Date Placeholder 8"/>
          <p:cNvSpPr>
            <a:spLocks noGrp="1"/>
          </p:cNvSpPr>
          <p:nvPr>
            <p:ph type="dt" sz="half" idx="10"/>
          </p:nvPr>
        </p:nvSpPr>
        <p:spPr>
          <a:xfrm>
            <a:off x="838200" y="6356350"/>
            <a:ext cx="2743200" cy="365125"/>
          </a:xfrm>
          <a:prstGeom prst="rect">
            <a:avLst/>
          </a:prstGeom>
        </p:spPr>
        <p:txBody>
          <a:bodyPr/>
          <a:lstStyle/>
          <a:p>
            <a:pPr>
              <a:defRPr/>
            </a:pPr>
            <a:fld id="{5A0A7EA3-449A-4161-A2FB-9DA523095F98}" type="datetime1">
              <a:rPr lang="en-US" smtClean="0"/>
              <a:t>11/1/2016</a:t>
            </a:fld>
            <a:endParaRPr lang="en-US" dirty="0"/>
          </a:p>
        </p:txBody>
      </p:sp>
      <p:sp>
        <p:nvSpPr>
          <p:cNvPr id="10" name="Slide Number Placeholder 9"/>
          <p:cNvSpPr>
            <a:spLocks noGrp="1"/>
          </p:cNvSpPr>
          <p:nvPr>
            <p:ph type="sldNum" sz="quarter" idx="11"/>
          </p:nvPr>
        </p:nvSpPr>
        <p:spPr/>
        <p:txBody>
          <a:bodyPr/>
          <a:lstStyle/>
          <a:p>
            <a:pPr>
              <a:defRPr/>
            </a:pPr>
            <a:fld id="{1D89715F-F5AD-4125-813D-0CCE6875738E}" type="slidenum">
              <a:rPr lang="en-US" smtClean="0"/>
              <a:pPr>
                <a:defRPr/>
              </a:pPr>
              <a:t>‹#›</a:t>
            </a:fld>
            <a:endParaRPr lang="en-US" dirty="0"/>
          </a:p>
        </p:txBody>
      </p:sp>
    </p:spTree>
    <p:extLst>
      <p:ext uri="{BB962C8B-B14F-4D97-AF65-F5344CB8AC3E}">
        <p14:creationId xmlns:p14="http://schemas.microsoft.com/office/powerpoint/2010/main" val="3218245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6400" y="365125"/>
            <a:ext cx="9678988"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descr="COLOR_V"/>
          <p:cNvPicPr>
            <a:picLocks noChangeAspect="1" noChangeArrowheads="1"/>
          </p:cNvPicPr>
          <p:nvPr userDrawn="1"/>
        </p:nvPicPr>
        <p:blipFill>
          <a:blip r:embed="rId2" cstate="print">
            <a:clrChange>
              <a:clrFrom>
                <a:srgbClr val="FFFFFF"/>
              </a:clrFrom>
              <a:clrTo>
                <a:srgbClr val="FFFFFF">
                  <a:alpha val="0"/>
                </a:srgbClr>
              </a:clrTo>
            </a:clrChange>
            <a:lum bright="26000" contrast="54000"/>
          </a:blip>
          <a:stretch>
            <a:fillRect/>
          </a:stretch>
        </p:blipFill>
        <p:spPr bwMode="auto">
          <a:xfrm>
            <a:off x="282630" y="407051"/>
            <a:ext cx="1317570" cy="1040749"/>
          </a:xfrm>
          <a:prstGeom prst="rect">
            <a:avLst/>
          </a:prstGeom>
          <a:noFill/>
          <a:ln w="9525">
            <a:noFill/>
            <a:miter lim="800000"/>
            <a:headEnd/>
            <a:tailEnd/>
          </a:ln>
        </p:spPr>
      </p:pic>
      <p:sp>
        <p:nvSpPr>
          <p:cNvPr id="11" name="Date Placeholder 10"/>
          <p:cNvSpPr>
            <a:spLocks noGrp="1"/>
          </p:cNvSpPr>
          <p:nvPr>
            <p:ph type="dt" sz="half" idx="10"/>
          </p:nvPr>
        </p:nvSpPr>
        <p:spPr>
          <a:xfrm>
            <a:off x="838200" y="6356350"/>
            <a:ext cx="2743200" cy="365125"/>
          </a:xfrm>
          <a:prstGeom prst="rect">
            <a:avLst/>
          </a:prstGeom>
        </p:spPr>
        <p:txBody>
          <a:bodyPr/>
          <a:lstStyle/>
          <a:p>
            <a:pPr>
              <a:defRPr/>
            </a:pPr>
            <a:fld id="{5A0A7EA3-449A-4161-A2FB-9DA523095F98}" type="datetime1">
              <a:rPr lang="en-US" smtClean="0"/>
              <a:t>11/1/2016</a:t>
            </a:fld>
            <a:endParaRPr lang="en-US" dirty="0"/>
          </a:p>
        </p:txBody>
      </p:sp>
      <p:sp>
        <p:nvSpPr>
          <p:cNvPr id="12" name="Slide Number Placeholder 11"/>
          <p:cNvSpPr>
            <a:spLocks noGrp="1"/>
          </p:cNvSpPr>
          <p:nvPr>
            <p:ph type="sldNum" sz="quarter" idx="11"/>
          </p:nvPr>
        </p:nvSpPr>
        <p:spPr/>
        <p:txBody>
          <a:bodyPr/>
          <a:lstStyle/>
          <a:p>
            <a:pPr>
              <a:defRPr/>
            </a:pPr>
            <a:fld id="{1D89715F-F5AD-4125-813D-0CCE6875738E}" type="slidenum">
              <a:rPr lang="en-US" smtClean="0"/>
              <a:pPr>
                <a:defRPr/>
              </a:pPr>
              <a:t>‹#›</a:t>
            </a:fld>
            <a:endParaRPr lang="en-US" dirty="0"/>
          </a:p>
        </p:txBody>
      </p:sp>
    </p:spTree>
    <p:extLst>
      <p:ext uri="{BB962C8B-B14F-4D97-AF65-F5344CB8AC3E}">
        <p14:creationId xmlns:p14="http://schemas.microsoft.com/office/powerpoint/2010/main" val="3280408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52600" y="365125"/>
            <a:ext cx="9601200" cy="1325563"/>
          </a:xfrm>
        </p:spPr>
        <p:txBody>
          <a:bodyPr/>
          <a:lstStyle/>
          <a:p>
            <a:r>
              <a:rPr lang="en-US" smtClean="0"/>
              <a:t>Click to edit Master title style</a:t>
            </a:r>
            <a:endParaRPr lang="en-US"/>
          </a:p>
        </p:txBody>
      </p:sp>
      <p:pic>
        <p:nvPicPr>
          <p:cNvPr id="6" name="Picture 9" descr="COLOR_V"/>
          <p:cNvPicPr>
            <a:picLocks noChangeAspect="1" noChangeArrowheads="1"/>
          </p:cNvPicPr>
          <p:nvPr userDrawn="1"/>
        </p:nvPicPr>
        <p:blipFill>
          <a:blip r:embed="rId2" cstate="print">
            <a:clrChange>
              <a:clrFrom>
                <a:srgbClr val="FFFFFF"/>
              </a:clrFrom>
              <a:clrTo>
                <a:srgbClr val="FFFFFF">
                  <a:alpha val="0"/>
                </a:srgbClr>
              </a:clrTo>
            </a:clrChange>
            <a:lum bright="26000" contrast="54000"/>
          </a:blip>
          <a:stretch>
            <a:fillRect/>
          </a:stretch>
        </p:blipFill>
        <p:spPr bwMode="auto">
          <a:xfrm>
            <a:off x="282630" y="407051"/>
            <a:ext cx="1317570" cy="1040749"/>
          </a:xfrm>
          <a:prstGeom prst="rect">
            <a:avLst/>
          </a:prstGeom>
          <a:noFill/>
          <a:ln w="9525">
            <a:noFill/>
            <a:miter lim="800000"/>
            <a:headEnd/>
            <a:tailEnd/>
          </a:ln>
        </p:spPr>
      </p:pic>
      <p:sp>
        <p:nvSpPr>
          <p:cNvPr id="7" name="Date Placeholder 6"/>
          <p:cNvSpPr>
            <a:spLocks noGrp="1"/>
          </p:cNvSpPr>
          <p:nvPr>
            <p:ph type="dt" sz="half" idx="10"/>
          </p:nvPr>
        </p:nvSpPr>
        <p:spPr>
          <a:xfrm>
            <a:off x="838200" y="6356350"/>
            <a:ext cx="2743200" cy="365125"/>
          </a:xfrm>
          <a:prstGeom prst="rect">
            <a:avLst/>
          </a:prstGeom>
        </p:spPr>
        <p:txBody>
          <a:bodyPr/>
          <a:lstStyle/>
          <a:p>
            <a:pPr>
              <a:defRPr/>
            </a:pPr>
            <a:fld id="{5A0A7EA3-449A-4161-A2FB-9DA523095F98}" type="datetime1">
              <a:rPr lang="en-US" smtClean="0"/>
              <a:t>11/1/2016</a:t>
            </a:fld>
            <a:endParaRPr lang="en-US" dirty="0"/>
          </a:p>
        </p:txBody>
      </p:sp>
      <p:sp>
        <p:nvSpPr>
          <p:cNvPr id="8" name="Slide Number Placeholder 7"/>
          <p:cNvSpPr>
            <a:spLocks noGrp="1"/>
          </p:cNvSpPr>
          <p:nvPr>
            <p:ph type="sldNum" sz="quarter" idx="11"/>
          </p:nvPr>
        </p:nvSpPr>
        <p:spPr/>
        <p:txBody>
          <a:bodyPr/>
          <a:lstStyle/>
          <a:p>
            <a:pPr>
              <a:defRPr/>
            </a:pPr>
            <a:fld id="{1D89715F-F5AD-4125-813D-0CCE6875738E}" type="slidenum">
              <a:rPr lang="en-US" smtClean="0"/>
              <a:pPr>
                <a:defRPr/>
              </a:pPr>
              <a:t>‹#›</a:t>
            </a:fld>
            <a:endParaRPr lang="en-US" dirty="0"/>
          </a:p>
        </p:txBody>
      </p:sp>
    </p:spTree>
    <p:extLst>
      <p:ext uri="{BB962C8B-B14F-4D97-AF65-F5344CB8AC3E}">
        <p14:creationId xmlns:p14="http://schemas.microsoft.com/office/powerpoint/2010/main" val="2444742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9" descr="COLOR_V"/>
          <p:cNvPicPr>
            <a:picLocks noChangeAspect="1" noChangeArrowheads="1"/>
          </p:cNvPicPr>
          <p:nvPr userDrawn="1"/>
        </p:nvPicPr>
        <p:blipFill>
          <a:blip r:embed="rId2" cstate="print">
            <a:clrChange>
              <a:clrFrom>
                <a:srgbClr val="FFFFFF"/>
              </a:clrFrom>
              <a:clrTo>
                <a:srgbClr val="FFFFFF">
                  <a:alpha val="0"/>
                </a:srgbClr>
              </a:clrTo>
            </a:clrChange>
            <a:lum bright="26000" contrast="54000"/>
          </a:blip>
          <a:stretch>
            <a:fillRect/>
          </a:stretch>
        </p:blipFill>
        <p:spPr bwMode="auto">
          <a:xfrm>
            <a:off x="282630" y="407051"/>
            <a:ext cx="1317570" cy="1040749"/>
          </a:xfrm>
          <a:prstGeom prst="rect">
            <a:avLst/>
          </a:prstGeom>
          <a:noFill/>
          <a:ln w="9525">
            <a:noFill/>
            <a:miter lim="800000"/>
            <a:headEnd/>
            <a:tailEnd/>
          </a:ln>
        </p:spPr>
      </p:pic>
      <p:sp>
        <p:nvSpPr>
          <p:cNvPr id="6" name="Date Placeholder 5"/>
          <p:cNvSpPr>
            <a:spLocks noGrp="1"/>
          </p:cNvSpPr>
          <p:nvPr>
            <p:ph type="dt" sz="half" idx="10"/>
          </p:nvPr>
        </p:nvSpPr>
        <p:spPr>
          <a:xfrm>
            <a:off x="838200" y="6356350"/>
            <a:ext cx="2743200" cy="365125"/>
          </a:xfrm>
          <a:prstGeom prst="rect">
            <a:avLst/>
          </a:prstGeom>
        </p:spPr>
        <p:txBody>
          <a:bodyPr/>
          <a:lstStyle/>
          <a:p>
            <a:pPr>
              <a:defRPr/>
            </a:pPr>
            <a:fld id="{5A0A7EA3-449A-4161-A2FB-9DA523095F98}" type="datetime1">
              <a:rPr lang="en-US" smtClean="0"/>
              <a:t>11/1/2016</a:t>
            </a:fld>
            <a:endParaRPr lang="en-US" dirty="0"/>
          </a:p>
        </p:txBody>
      </p:sp>
      <p:sp>
        <p:nvSpPr>
          <p:cNvPr id="7" name="Slide Number Placeholder 6"/>
          <p:cNvSpPr>
            <a:spLocks noGrp="1"/>
          </p:cNvSpPr>
          <p:nvPr>
            <p:ph type="sldNum" sz="quarter" idx="11"/>
          </p:nvPr>
        </p:nvSpPr>
        <p:spPr/>
        <p:txBody>
          <a:bodyPr/>
          <a:lstStyle/>
          <a:p>
            <a:pPr>
              <a:defRPr/>
            </a:pPr>
            <a:fld id="{1D89715F-F5AD-4125-813D-0CCE6875738E}" type="slidenum">
              <a:rPr lang="en-US" smtClean="0"/>
              <a:pPr>
                <a:defRPr/>
              </a:pPr>
              <a:t>‹#›</a:t>
            </a:fld>
            <a:endParaRPr lang="en-US" dirty="0"/>
          </a:p>
        </p:txBody>
      </p:sp>
    </p:spTree>
    <p:extLst>
      <p:ext uri="{BB962C8B-B14F-4D97-AF65-F5344CB8AC3E}">
        <p14:creationId xmlns:p14="http://schemas.microsoft.com/office/powerpoint/2010/main" val="1078085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309562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8" name="Picture 9" descr="COLOR_V"/>
          <p:cNvPicPr>
            <a:picLocks noChangeAspect="1" noChangeArrowheads="1"/>
          </p:cNvPicPr>
          <p:nvPr userDrawn="1"/>
        </p:nvPicPr>
        <p:blipFill>
          <a:blip r:embed="rId2" cstate="print">
            <a:clrChange>
              <a:clrFrom>
                <a:srgbClr val="FFFFFF"/>
              </a:clrFrom>
              <a:clrTo>
                <a:srgbClr val="FFFFFF">
                  <a:alpha val="0"/>
                </a:srgbClr>
              </a:clrTo>
            </a:clrChange>
            <a:lum bright="26000" contrast="54000"/>
          </a:blip>
          <a:stretch>
            <a:fillRect/>
          </a:stretch>
        </p:blipFill>
        <p:spPr bwMode="auto">
          <a:xfrm>
            <a:off x="282630" y="407051"/>
            <a:ext cx="1317570" cy="1040749"/>
          </a:xfrm>
          <a:prstGeom prst="rect">
            <a:avLst/>
          </a:prstGeom>
          <a:noFill/>
          <a:ln w="9525">
            <a:noFill/>
            <a:miter lim="800000"/>
            <a:headEnd/>
            <a:tailEnd/>
          </a:ln>
        </p:spPr>
      </p:pic>
      <p:sp>
        <p:nvSpPr>
          <p:cNvPr id="9" name="Date Placeholder 8"/>
          <p:cNvSpPr>
            <a:spLocks noGrp="1"/>
          </p:cNvSpPr>
          <p:nvPr>
            <p:ph type="dt" sz="half" idx="10"/>
          </p:nvPr>
        </p:nvSpPr>
        <p:spPr>
          <a:xfrm>
            <a:off x="838200" y="6356350"/>
            <a:ext cx="2743200" cy="365125"/>
          </a:xfrm>
          <a:prstGeom prst="rect">
            <a:avLst/>
          </a:prstGeom>
        </p:spPr>
        <p:txBody>
          <a:bodyPr/>
          <a:lstStyle/>
          <a:p>
            <a:pPr>
              <a:defRPr/>
            </a:pPr>
            <a:fld id="{5A0A7EA3-449A-4161-A2FB-9DA523095F98}" type="datetime1">
              <a:rPr lang="en-US" smtClean="0"/>
              <a:t>11/1/2016</a:t>
            </a:fld>
            <a:endParaRPr lang="en-US" dirty="0"/>
          </a:p>
        </p:txBody>
      </p:sp>
      <p:sp>
        <p:nvSpPr>
          <p:cNvPr id="10" name="Slide Number Placeholder 9"/>
          <p:cNvSpPr>
            <a:spLocks noGrp="1"/>
          </p:cNvSpPr>
          <p:nvPr>
            <p:ph type="sldNum" sz="quarter" idx="11"/>
          </p:nvPr>
        </p:nvSpPr>
        <p:spPr/>
        <p:txBody>
          <a:bodyPr/>
          <a:lstStyle/>
          <a:p>
            <a:pPr>
              <a:defRPr/>
            </a:pPr>
            <a:fld id="{1D89715F-F5AD-4125-813D-0CCE6875738E}" type="slidenum">
              <a:rPr lang="en-US" smtClean="0"/>
              <a:pPr>
                <a:defRPr/>
              </a:pPr>
              <a:t>‹#›</a:t>
            </a:fld>
            <a:endParaRPr lang="en-US" dirty="0"/>
          </a:p>
        </p:txBody>
      </p:sp>
    </p:spTree>
    <p:extLst>
      <p:ext uri="{BB962C8B-B14F-4D97-AF65-F5344CB8AC3E}">
        <p14:creationId xmlns:p14="http://schemas.microsoft.com/office/powerpoint/2010/main" val="1343316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309562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8" name="Picture 9" descr="COLOR_V"/>
          <p:cNvPicPr>
            <a:picLocks noChangeAspect="1" noChangeArrowheads="1"/>
          </p:cNvPicPr>
          <p:nvPr userDrawn="1"/>
        </p:nvPicPr>
        <p:blipFill>
          <a:blip r:embed="rId2" cstate="print">
            <a:clrChange>
              <a:clrFrom>
                <a:srgbClr val="FFFFFF"/>
              </a:clrFrom>
              <a:clrTo>
                <a:srgbClr val="FFFFFF">
                  <a:alpha val="0"/>
                </a:srgbClr>
              </a:clrTo>
            </a:clrChange>
            <a:lum bright="26000" contrast="54000"/>
          </a:blip>
          <a:stretch>
            <a:fillRect/>
          </a:stretch>
        </p:blipFill>
        <p:spPr bwMode="auto">
          <a:xfrm>
            <a:off x="282630" y="407051"/>
            <a:ext cx="1317570" cy="1040749"/>
          </a:xfrm>
          <a:prstGeom prst="rect">
            <a:avLst/>
          </a:prstGeom>
          <a:noFill/>
          <a:ln w="9525">
            <a:noFill/>
            <a:miter lim="800000"/>
            <a:headEnd/>
            <a:tailEnd/>
          </a:ln>
        </p:spPr>
      </p:pic>
      <p:sp>
        <p:nvSpPr>
          <p:cNvPr id="9" name="Date Placeholder 8"/>
          <p:cNvSpPr>
            <a:spLocks noGrp="1"/>
          </p:cNvSpPr>
          <p:nvPr>
            <p:ph type="dt" sz="half" idx="10"/>
          </p:nvPr>
        </p:nvSpPr>
        <p:spPr>
          <a:xfrm>
            <a:off x="838200" y="6356350"/>
            <a:ext cx="2743200" cy="365125"/>
          </a:xfrm>
          <a:prstGeom prst="rect">
            <a:avLst/>
          </a:prstGeom>
        </p:spPr>
        <p:txBody>
          <a:bodyPr/>
          <a:lstStyle/>
          <a:p>
            <a:pPr>
              <a:defRPr/>
            </a:pPr>
            <a:fld id="{5A0A7EA3-449A-4161-A2FB-9DA523095F98}" type="datetime1">
              <a:rPr lang="en-US" smtClean="0"/>
              <a:t>11/1/2016</a:t>
            </a:fld>
            <a:endParaRPr lang="en-US" dirty="0"/>
          </a:p>
        </p:txBody>
      </p:sp>
      <p:sp>
        <p:nvSpPr>
          <p:cNvPr id="10" name="Slide Number Placeholder 9"/>
          <p:cNvSpPr>
            <a:spLocks noGrp="1"/>
          </p:cNvSpPr>
          <p:nvPr>
            <p:ph type="sldNum" sz="quarter" idx="11"/>
          </p:nvPr>
        </p:nvSpPr>
        <p:spPr/>
        <p:txBody>
          <a:bodyPr/>
          <a:lstStyle/>
          <a:p>
            <a:pPr>
              <a:defRPr/>
            </a:pPr>
            <a:fld id="{1D89715F-F5AD-4125-813D-0CCE6875738E}" type="slidenum">
              <a:rPr lang="en-US" smtClean="0"/>
              <a:pPr>
                <a:defRPr/>
              </a:pPr>
              <a:t>‹#›</a:t>
            </a:fld>
            <a:endParaRPr lang="en-US" dirty="0"/>
          </a:p>
        </p:txBody>
      </p:sp>
    </p:spTree>
    <p:extLst>
      <p:ext uri="{BB962C8B-B14F-4D97-AF65-F5344CB8AC3E}">
        <p14:creationId xmlns:p14="http://schemas.microsoft.com/office/powerpoint/2010/main" val="554291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D89715F-F5AD-4125-813D-0CCE6875738E}" type="slidenum">
              <a:rPr lang="en-US" smtClean="0"/>
              <a:pPr>
                <a:defRPr/>
              </a:pPr>
              <a:t>‹#›</a:t>
            </a:fld>
            <a:endParaRPr lang="en-US" dirty="0"/>
          </a:p>
        </p:txBody>
      </p:sp>
      <p:sp>
        <p:nvSpPr>
          <p:cNvPr id="7" name="Rectangle 10"/>
          <p:cNvSpPr>
            <a:spLocks noChangeArrowheads="1"/>
          </p:cNvSpPr>
          <p:nvPr userDrawn="1"/>
        </p:nvSpPr>
        <p:spPr bwMode="auto">
          <a:xfrm>
            <a:off x="0" y="0"/>
            <a:ext cx="12192000" cy="304800"/>
          </a:xfrm>
          <a:prstGeom prst="rect">
            <a:avLst/>
          </a:prstGeom>
          <a:solidFill>
            <a:srgbClr val="27B14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dirty="0" smtClean="0"/>
          </a:p>
        </p:txBody>
      </p:sp>
      <p:pic>
        <p:nvPicPr>
          <p:cNvPr id="8" name="Picture 9" descr="OEI-EPA_logo_4-13-2010"/>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r="56250" b="-368"/>
          <a:stretch>
            <a:fillRect/>
          </a:stretch>
        </p:blipFill>
        <p:spPr bwMode="auto">
          <a:xfrm>
            <a:off x="5384800" y="6322235"/>
            <a:ext cx="14224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016524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hf hdr="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14400" y="2743200"/>
            <a:ext cx="10363200" cy="1470025"/>
          </a:xfrm>
        </p:spPr>
        <p:txBody>
          <a:bodyPr>
            <a:normAutofit fontScale="90000"/>
          </a:bodyPr>
          <a:lstStyle/>
          <a:p>
            <a:r>
              <a:rPr lang="en-US" dirty="0" smtClean="0"/>
              <a:t>Identifying and Assessing CWSRF Funding Trends</a:t>
            </a:r>
            <a:endParaRPr lang="en-US" dirty="0"/>
          </a:p>
        </p:txBody>
      </p:sp>
      <p:sp>
        <p:nvSpPr>
          <p:cNvPr id="7" name="Subtitle 6"/>
          <p:cNvSpPr>
            <a:spLocks noGrp="1"/>
          </p:cNvSpPr>
          <p:nvPr>
            <p:ph type="subTitle" idx="1"/>
          </p:nvPr>
        </p:nvSpPr>
        <p:spPr>
          <a:xfrm>
            <a:off x="762000" y="4495800"/>
            <a:ext cx="10668000" cy="2362200"/>
          </a:xfrm>
        </p:spPr>
        <p:txBody>
          <a:bodyPr>
            <a:normAutofit/>
          </a:bodyPr>
          <a:lstStyle/>
          <a:p>
            <a:r>
              <a:rPr lang="en-US" dirty="0" smtClean="0"/>
              <a:t>CIFA 2016 SRF National Workshop</a:t>
            </a:r>
          </a:p>
          <a:p>
            <a:r>
              <a:rPr lang="en-US" dirty="0" smtClean="0"/>
              <a:t>October 31, 2016</a:t>
            </a:r>
          </a:p>
          <a:p>
            <a:endParaRPr lang="en-US" dirty="0"/>
          </a:p>
          <a:p>
            <a:r>
              <a:rPr lang="en-US" sz="1800" dirty="0" smtClean="0"/>
              <a:t>Moderator: Mark Mylin</a:t>
            </a:r>
          </a:p>
          <a:p>
            <a:r>
              <a:rPr lang="en-US" sz="1800" dirty="0" smtClean="0"/>
              <a:t>Presenters: Michael Goralczyk (EPA), Franny Josephs (EPA), Josh Klein (EPA) and Angela Knecht (Florida DEP)</a:t>
            </a:r>
            <a:endParaRPr lang="en-US" sz="1800" dirty="0"/>
          </a:p>
        </p:txBody>
      </p:sp>
    </p:spTree>
    <p:extLst>
      <p:ext uri="{BB962C8B-B14F-4D97-AF65-F5344CB8AC3E}">
        <p14:creationId xmlns:p14="http://schemas.microsoft.com/office/powerpoint/2010/main" val="3931962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1D89715F-F5AD-4125-813D-0CCE6875738E}" type="slidenum">
              <a:rPr lang="en-US" smtClean="0"/>
              <a:pPr>
                <a:defRPr/>
              </a:pPr>
              <a:t>10</a:t>
            </a:fld>
            <a:endParaRPr lang="en-US" dirty="0"/>
          </a:p>
        </p:txBody>
      </p:sp>
      <p:sp>
        <p:nvSpPr>
          <p:cNvPr id="4" name="Content Placeholder 3"/>
          <p:cNvSpPr>
            <a:spLocks noGrp="1"/>
          </p:cNvSpPr>
          <p:nvPr>
            <p:ph sz="half" idx="1"/>
          </p:nvPr>
        </p:nvSpPr>
        <p:spPr>
          <a:xfrm>
            <a:off x="152400" y="1600206"/>
            <a:ext cx="3810000" cy="4525963"/>
          </a:xfrm>
        </p:spPr>
        <p:txBody>
          <a:bodyPr>
            <a:noAutofit/>
          </a:bodyPr>
          <a:lstStyle/>
          <a:p>
            <a:r>
              <a:rPr lang="en-US" sz="1800" dirty="0"/>
              <a:t>Secondary Treatment peaked in 1998 and </a:t>
            </a:r>
            <a:r>
              <a:rPr lang="en-US" sz="1800" dirty="0" smtClean="0"/>
              <a:t>hit a low in 2013, but has rebounded in 2016. </a:t>
            </a:r>
            <a:endParaRPr lang="en-US" sz="1800" dirty="0"/>
          </a:p>
          <a:p>
            <a:endParaRPr lang="en-US" sz="1800" dirty="0"/>
          </a:p>
          <a:p>
            <a:r>
              <a:rPr lang="en-US" sz="1800" dirty="0"/>
              <a:t>Advanced Treatment has seen a </a:t>
            </a:r>
            <a:r>
              <a:rPr lang="en-US" sz="1800" dirty="0" smtClean="0"/>
              <a:t>slightly upward </a:t>
            </a:r>
            <a:r>
              <a:rPr lang="en-US" sz="1800" dirty="0"/>
              <a:t>trend over the last 5 years.</a:t>
            </a:r>
          </a:p>
          <a:p>
            <a:endParaRPr lang="en-US" sz="1800" dirty="0"/>
          </a:p>
          <a:p>
            <a:r>
              <a:rPr lang="en-US" sz="1800" dirty="0"/>
              <a:t>The least amount of </a:t>
            </a:r>
            <a:r>
              <a:rPr lang="en-US" sz="1800" dirty="0" smtClean="0"/>
              <a:t>assistance </a:t>
            </a:r>
            <a:r>
              <a:rPr lang="en-US" sz="1800" dirty="0"/>
              <a:t>has gone towards Recycled Water Distribution, Storm Sewers, and Nonpoint Source </a:t>
            </a:r>
            <a:r>
              <a:rPr lang="en-US" sz="1800" dirty="0" smtClean="0"/>
              <a:t>projects.</a:t>
            </a:r>
          </a:p>
          <a:p>
            <a:endParaRPr lang="en-US" sz="1800" dirty="0"/>
          </a:p>
          <a:p>
            <a:r>
              <a:rPr lang="en-US" sz="1800" dirty="0"/>
              <a:t>New </a:t>
            </a:r>
            <a:r>
              <a:rPr lang="en-US" sz="1800" dirty="0" smtClean="0"/>
              <a:t>Sewers and Interceptors remain </a:t>
            </a:r>
            <a:r>
              <a:rPr lang="en-US" sz="1800" dirty="0"/>
              <a:t>on a downward trend, especially over the last 5 years.</a:t>
            </a:r>
          </a:p>
          <a:p>
            <a:endParaRPr lang="en-US" sz="1400"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2887594218"/>
              </p:ext>
            </p:extLst>
          </p:nvPr>
        </p:nvGraphicFramePr>
        <p:xfrm>
          <a:off x="3962400" y="381000"/>
          <a:ext cx="8077200" cy="59753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858232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1D89715F-F5AD-4125-813D-0CCE6875738E}" type="slidenum">
              <a:rPr lang="en-US" smtClean="0"/>
              <a:pPr>
                <a:defRPr/>
              </a:pPr>
              <a:t>11</a:t>
            </a:fld>
            <a:endParaRPr lang="en-US" dirty="0"/>
          </a:p>
        </p:txBody>
      </p:sp>
      <p:sp>
        <p:nvSpPr>
          <p:cNvPr id="4" name="Content Placeholder 3"/>
          <p:cNvSpPr>
            <a:spLocks noGrp="1"/>
          </p:cNvSpPr>
          <p:nvPr>
            <p:ph sz="half" idx="1"/>
          </p:nvPr>
        </p:nvSpPr>
        <p:spPr>
          <a:xfrm>
            <a:off x="152400" y="1600206"/>
            <a:ext cx="3886200" cy="4525963"/>
          </a:xfrm>
        </p:spPr>
        <p:txBody>
          <a:bodyPr>
            <a:normAutofit/>
          </a:bodyPr>
          <a:lstStyle/>
          <a:p>
            <a:r>
              <a:rPr lang="en-US" sz="1800" dirty="0" smtClean="0"/>
              <a:t>Since 2009, over $4.4 billion has gone to GPR projects, which is equal to </a:t>
            </a:r>
            <a:r>
              <a:rPr lang="en-US" sz="1800" dirty="0"/>
              <a:t>30% of federal capitalization </a:t>
            </a:r>
            <a:r>
              <a:rPr lang="en-US" sz="1800" dirty="0" smtClean="0"/>
              <a:t>grants awarded over the same time period.</a:t>
            </a:r>
            <a:endParaRPr lang="en-US" sz="1800" dirty="0"/>
          </a:p>
          <a:p>
            <a:endParaRPr lang="en-US" sz="1800" dirty="0" smtClean="0"/>
          </a:p>
          <a:p>
            <a:r>
              <a:rPr lang="en-US" sz="1800" dirty="0" smtClean="0"/>
              <a:t>These are conservative estimates, and GPR assistance is likely higher.</a:t>
            </a:r>
          </a:p>
          <a:p>
            <a:endParaRPr lang="en-US" sz="1800" dirty="0" smtClean="0"/>
          </a:p>
          <a:p>
            <a:r>
              <a:rPr lang="en-US" sz="1800" dirty="0" smtClean="0"/>
              <a:t>States are consistently meeting the GPR requirement.</a:t>
            </a:r>
          </a:p>
          <a:p>
            <a:pPr marL="0" indent="0">
              <a:buNone/>
            </a:pPr>
            <a:endParaRPr lang="en-US" sz="1800" dirty="0" smtClean="0"/>
          </a:p>
          <a:p>
            <a:pPr marL="0" indent="0">
              <a:buNone/>
            </a:pPr>
            <a:endParaRPr lang="en-US" sz="1800" dirty="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1366075863"/>
              </p:ext>
            </p:extLst>
          </p:nvPr>
        </p:nvGraphicFramePr>
        <p:xfrm>
          <a:off x="3810000" y="366713"/>
          <a:ext cx="8229600" cy="59356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240655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1D89715F-F5AD-4125-813D-0CCE6875738E}" type="slidenum">
              <a:rPr lang="en-US" smtClean="0"/>
              <a:pPr>
                <a:defRPr/>
              </a:pPr>
              <a:t>12</a:t>
            </a:fld>
            <a:endParaRPr lang="en-US" dirty="0"/>
          </a:p>
        </p:txBody>
      </p:sp>
      <p:sp>
        <p:nvSpPr>
          <p:cNvPr id="4" name="Content Placeholder 3"/>
          <p:cNvSpPr>
            <a:spLocks noGrp="1"/>
          </p:cNvSpPr>
          <p:nvPr>
            <p:ph sz="half" idx="1"/>
          </p:nvPr>
        </p:nvSpPr>
        <p:spPr/>
        <p:txBody>
          <a:bodyPr>
            <a:normAutofit/>
          </a:bodyPr>
          <a:lstStyle/>
          <a:p>
            <a:r>
              <a:rPr lang="en-US" sz="1800" dirty="0" smtClean="0"/>
              <a:t>For </a:t>
            </a:r>
            <a:r>
              <a:rPr lang="en-US" sz="1800" dirty="0"/>
              <a:t>the past </a:t>
            </a:r>
            <a:r>
              <a:rPr lang="en-US" sz="1800" dirty="0" smtClean="0"/>
              <a:t>five </a:t>
            </a:r>
            <a:r>
              <a:rPr lang="en-US" sz="1800" dirty="0"/>
              <a:t>years, the number of loans for communities with populations greater than </a:t>
            </a:r>
            <a:r>
              <a:rPr lang="en-US" sz="1800" dirty="0" smtClean="0"/>
              <a:t>10,000 </a:t>
            </a:r>
            <a:r>
              <a:rPr lang="en-US" sz="1800" dirty="0"/>
              <a:t>has </a:t>
            </a:r>
            <a:r>
              <a:rPr lang="en-US" sz="1800" dirty="0" smtClean="0"/>
              <a:t>decreased, </a:t>
            </a:r>
            <a:r>
              <a:rPr lang="en-US" sz="1800" dirty="0"/>
              <a:t>while the number of loans for communities with populations less than </a:t>
            </a:r>
            <a:r>
              <a:rPr lang="en-US" sz="1800" dirty="0" smtClean="0"/>
              <a:t>10,000 </a:t>
            </a:r>
            <a:r>
              <a:rPr lang="en-US" sz="1800" dirty="0"/>
              <a:t>has been steadily </a:t>
            </a:r>
            <a:r>
              <a:rPr lang="en-US" sz="1800" dirty="0" smtClean="0"/>
              <a:t>decreasing at a much greater rate.</a:t>
            </a:r>
          </a:p>
          <a:p>
            <a:endParaRPr lang="en-US" sz="1800" dirty="0"/>
          </a:p>
          <a:p>
            <a:r>
              <a:rPr lang="en-US" sz="1800" dirty="0" smtClean="0"/>
              <a:t>The percentage of Annual Assistance to smaller communities has also seen a slight decline over the last five years.</a:t>
            </a:r>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2862445956"/>
              </p:ext>
            </p:extLst>
          </p:nvPr>
        </p:nvGraphicFramePr>
        <p:xfrm>
          <a:off x="3810000" y="366713"/>
          <a:ext cx="8229600" cy="59356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316646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1D89715F-F5AD-4125-813D-0CCE6875738E}" type="slidenum">
              <a:rPr lang="en-US" smtClean="0"/>
              <a:pPr>
                <a:defRPr/>
              </a:pPr>
              <a:t>13</a:t>
            </a:fld>
            <a:endParaRPr lang="en-US" dirty="0"/>
          </a:p>
        </p:txBody>
      </p:sp>
      <p:sp>
        <p:nvSpPr>
          <p:cNvPr id="4" name="Content Placeholder 3"/>
          <p:cNvSpPr>
            <a:spLocks noGrp="1"/>
          </p:cNvSpPr>
          <p:nvPr>
            <p:ph sz="half" idx="1"/>
          </p:nvPr>
        </p:nvSpPr>
        <p:spPr>
          <a:xfrm>
            <a:off x="152400" y="1600206"/>
            <a:ext cx="3810000" cy="5121269"/>
          </a:xfrm>
        </p:spPr>
        <p:txBody>
          <a:bodyPr>
            <a:normAutofit/>
          </a:bodyPr>
          <a:lstStyle/>
          <a:p>
            <a:r>
              <a:rPr lang="en-US" sz="1800" dirty="0"/>
              <a:t>For the past 5 years, the number of loans for communities with populations greater than 100,000 has remained steady, while the number of loans for communities with populations less than 100,000 has been steadily decreasing.</a:t>
            </a:r>
          </a:p>
          <a:p>
            <a:endParaRPr lang="en-US" sz="1800" dirty="0"/>
          </a:p>
          <a:p>
            <a:r>
              <a:rPr lang="en-US" sz="1800" dirty="0"/>
              <a:t>Reasons for the downward trend in assistance agreements might include a lack of experience in small communities, barriers to entry, ARRA funding “fatigue,” and the perception of burdensome program requirements</a:t>
            </a:r>
            <a:r>
              <a:rPr lang="en-US" sz="1800" dirty="0" smtClean="0"/>
              <a:t>.</a:t>
            </a:r>
          </a:p>
          <a:p>
            <a:endParaRPr lang="en-US" sz="1800" dirty="0"/>
          </a:p>
          <a:p>
            <a:r>
              <a:rPr lang="en-US" sz="1800" dirty="0" smtClean="0"/>
              <a:t>Average loan size for communities 100,000 and above was $24.1 million in 2016, up from $15.2 million in 2011.</a:t>
            </a:r>
            <a:endParaRPr lang="en-US" sz="1800" dirty="0"/>
          </a:p>
          <a:p>
            <a:pPr marL="0" indent="0">
              <a:buNone/>
            </a:pPr>
            <a:endParaRPr lang="en-US" dirty="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2578212488"/>
              </p:ext>
            </p:extLst>
          </p:nvPr>
        </p:nvGraphicFramePr>
        <p:xfrm>
          <a:off x="3810000" y="366713"/>
          <a:ext cx="8229600" cy="59356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50623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5448" y="1600200"/>
            <a:ext cx="3657600" cy="5105400"/>
          </a:xfrm>
        </p:spPr>
        <p:txBody>
          <a:bodyPr>
            <a:normAutofit/>
          </a:bodyPr>
          <a:lstStyle/>
          <a:p>
            <a:pPr marL="228600" indent="-228600">
              <a:spcBef>
                <a:spcPts val="0"/>
              </a:spcBef>
              <a:buFont typeface="Arial" panose="020B0604020202020204" pitchFamily="34" charset="0"/>
              <a:buChar char="•"/>
            </a:pPr>
            <a:r>
              <a:rPr lang="en-US" sz="1800" dirty="0" smtClean="0"/>
              <a:t>The number </a:t>
            </a:r>
            <a:r>
              <a:rPr lang="en-US" sz="1800" dirty="0"/>
              <a:t>of </a:t>
            </a:r>
            <a:r>
              <a:rPr lang="en-US" sz="1800" dirty="0" smtClean="0"/>
              <a:t>loans </a:t>
            </a:r>
            <a:r>
              <a:rPr lang="en-US" sz="1800" dirty="0"/>
              <a:t>to </a:t>
            </a:r>
            <a:r>
              <a:rPr lang="en-US" sz="1800" dirty="0" smtClean="0"/>
              <a:t>disadvantaged </a:t>
            </a:r>
            <a:r>
              <a:rPr lang="en-US" sz="1800" dirty="0"/>
              <a:t>Communities are </a:t>
            </a:r>
            <a:r>
              <a:rPr lang="en-US" sz="1800" u="sng" dirty="0" smtClean="0"/>
              <a:t>not</a:t>
            </a:r>
            <a:r>
              <a:rPr lang="en-US" sz="1800" dirty="0" smtClean="0"/>
              <a:t> following the same downward trend as number of assistance agreements in general.</a:t>
            </a:r>
          </a:p>
          <a:p>
            <a:pPr marL="228600" indent="-228600">
              <a:spcBef>
                <a:spcPts val="0"/>
              </a:spcBef>
              <a:buFont typeface="Arial" panose="020B0604020202020204" pitchFamily="34" charset="0"/>
              <a:buChar char="•"/>
            </a:pPr>
            <a:endParaRPr lang="en-US" sz="1800" dirty="0"/>
          </a:p>
          <a:p>
            <a:pPr marL="228600" indent="-228600">
              <a:spcBef>
                <a:spcPts val="0"/>
              </a:spcBef>
              <a:buFont typeface="Arial" panose="020B0604020202020204" pitchFamily="34" charset="0"/>
              <a:buChar char="•"/>
            </a:pPr>
            <a:r>
              <a:rPr lang="en-US" sz="1800" dirty="0" smtClean="0"/>
              <a:t>In general, disadvantaged communities account for more </a:t>
            </a:r>
            <a:r>
              <a:rPr lang="en-US" sz="1800" dirty="0"/>
              <a:t>projects </a:t>
            </a:r>
            <a:r>
              <a:rPr lang="en-US" sz="1800" dirty="0" smtClean="0"/>
              <a:t>at smaller funding levels, </a:t>
            </a:r>
            <a:r>
              <a:rPr lang="en-US" sz="1800" dirty="0"/>
              <a:t>which may mean that </a:t>
            </a:r>
            <a:r>
              <a:rPr lang="en-US" sz="1800" dirty="0" smtClean="0"/>
              <a:t>more smaller </a:t>
            </a:r>
            <a:r>
              <a:rPr lang="en-US" sz="1800" dirty="0"/>
              <a:t>communities are receiving </a:t>
            </a:r>
            <a:r>
              <a:rPr lang="en-US" sz="1800" dirty="0" smtClean="0"/>
              <a:t>assistance.</a:t>
            </a:r>
          </a:p>
          <a:p>
            <a:pPr>
              <a:spcBef>
                <a:spcPts val="0"/>
              </a:spcBef>
            </a:pPr>
            <a:endParaRPr lang="en-US" sz="1800" dirty="0"/>
          </a:p>
        </p:txBody>
      </p:sp>
      <p:sp>
        <p:nvSpPr>
          <p:cNvPr id="6" name="Slide Number Placeholder 5"/>
          <p:cNvSpPr>
            <a:spLocks noGrp="1"/>
          </p:cNvSpPr>
          <p:nvPr>
            <p:ph type="sldNum" sz="quarter" idx="11"/>
          </p:nvPr>
        </p:nvSpPr>
        <p:spPr/>
        <p:txBody>
          <a:bodyPr/>
          <a:lstStyle/>
          <a:p>
            <a:pPr>
              <a:defRPr/>
            </a:pPr>
            <a:fld id="{1D89715F-F5AD-4125-813D-0CCE6875738E}" type="slidenum">
              <a:rPr lang="en-US" smtClean="0"/>
              <a:pPr>
                <a:defRPr/>
              </a:pPr>
              <a:t>14</a:t>
            </a:fld>
            <a:endParaRPr lang="en-US" dirty="0"/>
          </a:p>
        </p:txBody>
      </p:sp>
      <p:graphicFrame>
        <p:nvGraphicFramePr>
          <p:cNvPr id="9" name="Content Placeholder 5"/>
          <p:cNvGraphicFramePr>
            <a:graphicFrameLocks noGrp="1"/>
          </p:cNvGraphicFramePr>
          <p:nvPr>
            <p:ph sz="half" idx="2"/>
            <p:extLst>
              <p:ext uri="{D42A27DB-BD31-4B8C-83A1-F6EECF244321}">
                <p14:modId xmlns:p14="http://schemas.microsoft.com/office/powerpoint/2010/main" val="1347454527"/>
              </p:ext>
            </p:extLst>
          </p:nvPr>
        </p:nvGraphicFramePr>
        <p:xfrm>
          <a:off x="3810000" y="366713"/>
          <a:ext cx="8229600" cy="59356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220208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1D89715F-F5AD-4125-813D-0CCE6875738E}" type="slidenum">
              <a:rPr lang="en-US" smtClean="0"/>
              <a:pPr>
                <a:defRPr/>
              </a:pPr>
              <a:t>15</a:t>
            </a:fld>
            <a:endParaRPr lang="en-US" dirty="0"/>
          </a:p>
        </p:txBody>
      </p:sp>
      <p:sp>
        <p:nvSpPr>
          <p:cNvPr id="4" name="Content Placeholder 3"/>
          <p:cNvSpPr>
            <a:spLocks noGrp="1"/>
          </p:cNvSpPr>
          <p:nvPr>
            <p:ph sz="half" idx="1"/>
          </p:nvPr>
        </p:nvSpPr>
        <p:spPr>
          <a:xfrm>
            <a:off x="152400" y="1600206"/>
            <a:ext cx="3276600" cy="4525963"/>
          </a:xfrm>
        </p:spPr>
        <p:txBody>
          <a:bodyPr>
            <a:noAutofit/>
          </a:bodyPr>
          <a:lstStyle/>
          <a:p>
            <a:r>
              <a:rPr lang="en-US" sz="1800" dirty="0" smtClean="0"/>
              <a:t>Since </a:t>
            </a:r>
            <a:r>
              <a:rPr lang="en-US" sz="1800" dirty="0"/>
              <a:t>2006, assistance to disadvantaged communities has ranged between $490 million and $650 </a:t>
            </a:r>
            <a:r>
              <a:rPr lang="en-US" sz="1800" dirty="0" smtClean="0"/>
              <a:t>million.</a:t>
            </a:r>
          </a:p>
          <a:p>
            <a:pPr marL="0" indent="0">
              <a:buNone/>
            </a:pPr>
            <a:endParaRPr lang="en-US" sz="1800" dirty="0"/>
          </a:p>
          <a:p>
            <a:r>
              <a:rPr lang="en-US" sz="1800" dirty="0"/>
              <a:t>This </a:t>
            </a:r>
            <a:r>
              <a:rPr lang="en-US" sz="1800" dirty="0" smtClean="0"/>
              <a:t>chart represents </a:t>
            </a:r>
            <a:r>
              <a:rPr lang="en-US" sz="1800" dirty="0"/>
              <a:t>the states that reported borrowers in disadvantaged </a:t>
            </a:r>
            <a:r>
              <a:rPr lang="en-US" sz="1800" dirty="0" smtClean="0"/>
              <a:t>communities (not </a:t>
            </a:r>
            <a:r>
              <a:rPr lang="en-US" sz="1800" dirty="0"/>
              <a:t>all states are included in this </a:t>
            </a:r>
            <a:r>
              <a:rPr lang="en-US" sz="1800" dirty="0" smtClean="0"/>
              <a:t>chart).</a:t>
            </a:r>
            <a:endParaRPr lang="en-US" sz="1800" dirty="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620327287"/>
              </p:ext>
            </p:extLst>
          </p:nvPr>
        </p:nvGraphicFramePr>
        <p:xfrm>
          <a:off x="3429000" y="366713"/>
          <a:ext cx="8610600" cy="59356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195559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66863"/>
            <a:ext cx="10515600" cy="3081337"/>
          </a:xfrm>
        </p:spPr>
        <p:txBody>
          <a:bodyPr/>
          <a:lstStyle/>
          <a:p>
            <a:r>
              <a:rPr lang="en-US" dirty="0" smtClean="0"/>
              <a:t>Expanding the Reach of the SRF</a:t>
            </a:r>
            <a:br>
              <a:rPr lang="en-US" dirty="0" smtClean="0"/>
            </a:br>
            <a:endParaRPr lang="en-US" dirty="0"/>
          </a:p>
        </p:txBody>
      </p:sp>
      <p:sp>
        <p:nvSpPr>
          <p:cNvPr id="5" name="Slide Number Placeholder 4"/>
          <p:cNvSpPr>
            <a:spLocks noGrp="1"/>
          </p:cNvSpPr>
          <p:nvPr>
            <p:ph type="sldNum" sz="quarter" idx="11"/>
          </p:nvPr>
        </p:nvSpPr>
        <p:spPr/>
        <p:txBody>
          <a:bodyPr/>
          <a:lstStyle/>
          <a:p>
            <a:pPr>
              <a:defRPr/>
            </a:pPr>
            <a:fld id="{1D89715F-F5AD-4125-813D-0CCE6875738E}" type="slidenum">
              <a:rPr lang="en-US" smtClean="0"/>
              <a:pPr>
                <a:defRPr/>
              </a:pPr>
              <a:t>16</a:t>
            </a:fld>
            <a:endParaRPr lang="en-US" dirty="0"/>
          </a:p>
        </p:txBody>
      </p:sp>
    </p:spTree>
    <p:extLst>
      <p:ext uri="{BB962C8B-B14F-4D97-AF65-F5344CB8AC3E}">
        <p14:creationId xmlns:p14="http://schemas.microsoft.com/office/powerpoint/2010/main" val="3455852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Moving </a:t>
            </a:r>
            <a:r>
              <a:rPr lang="en-US" dirty="0"/>
              <a:t>forward in </a:t>
            </a:r>
            <a:r>
              <a:rPr lang="en-US" dirty="0" smtClean="0"/>
              <a:t>response</a:t>
            </a:r>
            <a:endParaRPr lang="en-US" dirty="0"/>
          </a:p>
        </p:txBody>
      </p:sp>
      <p:sp>
        <p:nvSpPr>
          <p:cNvPr id="3" name="Content Placeholder 2"/>
          <p:cNvSpPr>
            <a:spLocks noGrp="1"/>
          </p:cNvSpPr>
          <p:nvPr>
            <p:ph idx="1"/>
          </p:nvPr>
        </p:nvSpPr>
        <p:spPr>
          <a:xfrm>
            <a:off x="838200" y="1825625"/>
            <a:ext cx="10744200" cy="4351338"/>
          </a:xfrm>
        </p:spPr>
        <p:txBody>
          <a:bodyPr>
            <a:normAutofit/>
          </a:bodyPr>
          <a:lstStyle/>
          <a:p>
            <a:pPr marL="0" lvl="0" indent="0">
              <a:buNone/>
            </a:pPr>
            <a:endParaRPr lang="en-US" dirty="0" smtClean="0"/>
          </a:p>
          <a:p>
            <a:pPr marL="0" lvl="0" indent="0">
              <a:buNone/>
            </a:pPr>
            <a:r>
              <a:rPr lang="en-US" dirty="0" smtClean="0"/>
              <a:t>We can see </a:t>
            </a:r>
            <a:r>
              <a:rPr lang="en-US" dirty="0"/>
              <a:t>how the </a:t>
            </a:r>
            <a:r>
              <a:rPr lang="en-US" dirty="0" smtClean="0"/>
              <a:t>program’s </a:t>
            </a:r>
            <a:r>
              <a:rPr lang="en-US" dirty="0"/>
              <a:t>capacity for providing assistance is growing and we want to continue moving forward in this direction</a:t>
            </a:r>
            <a:r>
              <a:rPr lang="en-US" dirty="0" smtClean="0"/>
              <a:t>.</a:t>
            </a:r>
          </a:p>
          <a:p>
            <a:pPr lvl="0"/>
            <a:endParaRPr lang="en-US" dirty="0" smtClean="0"/>
          </a:p>
        </p:txBody>
      </p:sp>
      <p:sp>
        <p:nvSpPr>
          <p:cNvPr id="5" name="Slide Number Placeholder 4"/>
          <p:cNvSpPr>
            <a:spLocks noGrp="1"/>
          </p:cNvSpPr>
          <p:nvPr>
            <p:ph type="sldNum" sz="quarter" idx="11"/>
          </p:nvPr>
        </p:nvSpPr>
        <p:spPr/>
        <p:txBody>
          <a:bodyPr/>
          <a:lstStyle/>
          <a:p>
            <a:pPr>
              <a:defRPr/>
            </a:pPr>
            <a:fld id="{1D89715F-F5AD-4125-813D-0CCE6875738E}" type="slidenum">
              <a:rPr lang="en-US" smtClean="0"/>
              <a:pPr>
                <a:defRPr/>
              </a:pPr>
              <a:t>17</a:t>
            </a:fld>
            <a:endParaRPr lang="en-US" dirty="0"/>
          </a:p>
        </p:txBody>
      </p:sp>
      <p:graphicFrame>
        <p:nvGraphicFramePr>
          <p:cNvPr id="6" name="Diagram 5"/>
          <p:cNvGraphicFramePr/>
          <p:nvPr>
            <p:extLst>
              <p:ext uri="{D42A27DB-BD31-4B8C-83A1-F6EECF244321}">
                <p14:modId xmlns:p14="http://schemas.microsoft.com/office/powerpoint/2010/main" val="2650861282"/>
              </p:ext>
            </p:extLst>
          </p:nvPr>
        </p:nvGraphicFramePr>
        <p:xfrm>
          <a:off x="5181600" y="4163548"/>
          <a:ext cx="2026840" cy="1267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34450" y="3599965"/>
            <a:ext cx="2133600" cy="2523178"/>
          </a:xfrm>
          <a:prstGeom prst="rect">
            <a:avLst/>
          </a:prstGeom>
        </p:spPr>
      </p:pic>
      <p:sp>
        <p:nvSpPr>
          <p:cNvPr id="8" name="TextBox 7"/>
          <p:cNvSpPr txBox="1"/>
          <p:nvPr/>
        </p:nvSpPr>
        <p:spPr>
          <a:xfrm>
            <a:off x="9105900" y="4292167"/>
            <a:ext cx="1752600" cy="1138773"/>
          </a:xfrm>
          <a:prstGeom prst="rect">
            <a:avLst/>
          </a:prstGeom>
          <a:noFill/>
        </p:spPr>
        <p:txBody>
          <a:bodyPr wrap="square" rtlCol="0">
            <a:spAutoFit/>
          </a:bodyPr>
          <a:lstStyle/>
          <a:p>
            <a:pPr algn="ctr"/>
            <a:r>
              <a:rPr lang="en-US" sz="2400" dirty="0" smtClean="0">
                <a:latin typeface="Britannic Bold" panose="020B0903060703020204" pitchFamily="34" charset="0"/>
              </a:rPr>
              <a:t>Marketing </a:t>
            </a:r>
            <a:r>
              <a:rPr lang="en-US" sz="2000" dirty="0" smtClean="0">
                <a:latin typeface="Britannic Bold" panose="020B0903060703020204" pitchFamily="34" charset="0"/>
              </a:rPr>
              <a:t>and</a:t>
            </a:r>
          </a:p>
          <a:p>
            <a:pPr algn="ctr"/>
            <a:r>
              <a:rPr lang="en-US" sz="2400" dirty="0" smtClean="0">
                <a:latin typeface="Britannic Bold" panose="020B0903060703020204" pitchFamily="34" charset="0"/>
              </a:rPr>
              <a:t> Outreach</a:t>
            </a:r>
            <a:endParaRPr lang="en-US" sz="2400" dirty="0">
              <a:latin typeface="Britannic Bold" panose="020B0903060703020204" pitchFamily="34" charset="0"/>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7412" y="3865898"/>
            <a:ext cx="2766219" cy="2082800"/>
          </a:xfrm>
          <a:prstGeom prst="rect">
            <a:avLst/>
          </a:prstGeom>
        </p:spPr>
      </p:pic>
      <p:sp>
        <p:nvSpPr>
          <p:cNvPr id="11" name="TextBox 10"/>
          <p:cNvSpPr txBox="1"/>
          <p:nvPr/>
        </p:nvSpPr>
        <p:spPr>
          <a:xfrm>
            <a:off x="1241821" y="5677076"/>
            <a:ext cx="2057400" cy="400110"/>
          </a:xfrm>
          <a:prstGeom prst="rect">
            <a:avLst/>
          </a:prstGeom>
          <a:noFill/>
        </p:spPr>
        <p:txBody>
          <a:bodyPr wrap="square" rtlCol="0">
            <a:spAutoFit/>
          </a:bodyPr>
          <a:lstStyle/>
          <a:p>
            <a:r>
              <a:rPr lang="en-US" sz="2000" b="1" dirty="0" smtClean="0"/>
              <a:t>Program Growth</a:t>
            </a:r>
            <a:endParaRPr lang="en-US" sz="2000" b="1" dirty="0"/>
          </a:p>
        </p:txBody>
      </p:sp>
    </p:spTree>
    <p:extLst>
      <p:ext uri="{BB962C8B-B14F-4D97-AF65-F5344CB8AC3E}">
        <p14:creationId xmlns:p14="http://schemas.microsoft.com/office/powerpoint/2010/main" val="4853946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Marketing and Outreach</a:t>
            </a:r>
            <a:endParaRPr lang="en-US" dirty="0"/>
          </a:p>
        </p:txBody>
      </p:sp>
      <p:sp>
        <p:nvSpPr>
          <p:cNvPr id="3" name="Content Placeholder 2"/>
          <p:cNvSpPr>
            <a:spLocks noGrp="1"/>
          </p:cNvSpPr>
          <p:nvPr>
            <p:ph idx="1"/>
          </p:nvPr>
        </p:nvSpPr>
        <p:spPr>
          <a:xfrm>
            <a:off x="838200" y="1690688"/>
            <a:ext cx="10515600" cy="4665661"/>
          </a:xfrm>
        </p:spPr>
        <p:txBody>
          <a:bodyPr>
            <a:normAutofit fontScale="92500" lnSpcReduction="10000"/>
          </a:bodyPr>
          <a:lstStyle/>
          <a:p>
            <a:r>
              <a:rPr lang="en-US" dirty="0" smtClean="0"/>
              <a:t>Communities </a:t>
            </a:r>
            <a:r>
              <a:rPr lang="en-US" dirty="0"/>
              <a:t>can face obstacles </a:t>
            </a:r>
            <a:r>
              <a:rPr lang="en-US" dirty="0" smtClean="0"/>
              <a:t>when </a:t>
            </a:r>
            <a:r>
              <a:rPr lang="en-US" dirty="0"/>
              <a:t>funding their wastewater treatment </a:t>
            </a:r>
            <a:r>
              <a:rPr lang="en-US" dirty="0" smtClean="0"/>
              <a:t>needs.</a:t>
            </a:r>
          </a:p>
          <a:p>
            <a:pPr marL="0" indent="0">
              <a:buNone/>
            </a:pPr>
            <a:endParaRPr lang="en-US" dirty="0" smtClean="0"/>
          </a:p>
          <a:p>
            <a:r>
              <a:rPr lang="en-US" dirty="0"/>
              <a:t>W</a:t>
            </a:r>
            <a:r>
              <a:rPr lang="en-US" dirty="0" smtClean="0"/>
              <a:t>e </a:t>
            </a:r>
            <a:r>
              <a:rPr lang="en-US" dirty="0"/>
              <a:t>have developed a Marketing and Outreach Program to help these communities </a:t>
            </a:r>
            <a:r>
              <a:rPr lang="en-US" dirty="0" smtClean="0"/>
              <a:t>access funding.</a:t>
            </a:r>
          </a:p>
          <a:p>
            <a:pPr marL="0" indent="0">
              <a:buNone/>
            </a:pPr>
            <a:endParaRPr lang="en-US" dirty="0"/>
          </a:p>
          <a:p>
            <a:r>
              <a:rPr lang="en-US" dirty="0" smtClean="0"/>
              <a:t>Marketing </a:t>
            </a:r>
            <a:r>
              <a:rPr lang="en-US" dirty="0"/>
              <a:t>and Outreach initiatives include:</a:t>
            </a:r>
          </a:p>
          <a:p>
            <a:pPr lvl="1"/>
            <a:r>
              <a:rPr lang="en-US" dirty="0"/>
              <a:t>T</a:t>
            </a:r>
            <a:r>
              <a:rPr lang="en-US" dirty="0" smtClean="0"/>
              <a:t>echnical </a:t>
            </a:r>
            <a:r>
              <a:rPr lang="en-US" dirty="0"/>
              <a:t>assistance through </a:t>
            </a:r>
            <a:r>
              <a:rPr lang="en-US" dirty="0" smtClean="0"/>
              <a:t>surveys </a:t>
            </a:r>
            <a:r>
              <a:rPr lang="en-US" dirty="0"/>
              <a:t>and focus </a:t>
            </a:r>
            <a:r>
              <a:rPr lang="en-US" dirty="0" smtClean="0"/>
              <a:t>groups</a:t>
            </a:r>
          </a:p>
          <a:p>
            <a:pPr lvl="1"/>
            <a:r>
              <a:rPr lang="en-US" dirty="0"/>
              <a:t>O</a:t>
            </a:r>
            <a:r>
              <a:rPr lang="en-US" dirty="0" smtClean="0"/>
              <a:t>utreach materials</a:t>
            </a:r>
            <a:endParaRPr lang="en-US" dirty="0"/>
          </a:p>
          <a:p>
            <a:pPr lvl="1"/>
            <a:r>
              <a:rPr lang="en-US" dirty="0"/>
              <a:t>Recognizing </a:t>
            </a:r>
            <a:r>
              <a:rPr lang="en-US" dirty="0" smtClean="0"/>
              <a:t>successful </a:t>
            </a:r>
            <a:r>
              <a:rPr lang="en-US" dirty="0"/>
              <a:t>projects</a:t>
            </a:r>
          </a:p>
          <a:p>
            <a:pPr lvl="1"/>
            <a:r>
              <a:rPr lang="en-US" dirty="0" smtClean="0"/>
              <a:t>A guide for how to </a:t>
            </a:r>
            <a:r>
              <a:rPr lang="en-US" dirty="0"/>
              <a:t>develop a marketing and </a:t>
            </a:r>
            <a:r>
              <a:rPr lang="en-US" dirty="0" smtClean="0"/>
              <a:t>outreach </a:t>
            </a:r>
            <a:r>
              <a:rPr lang="en-US" dirty="0"/>
              <a:t>plan</a:t>
            </a:r>
          </a:p>
          <a:p>
            <a:pPr lvl="1"/>
            <a:r>
              <a:rPr lang="en-US" dirty="0" smtClean="0"/>
              <a:t>An interactive </a:t>
            </a:r>
            <a:r>
              <a:rPr lang="en-US" dirty="0"/>
              <a:t>mapping tool </a:t>
            </a:r>
            <a:r>
              <a:rPr lang="en-US" dirty="0" smtClean="0"/>
              <a:t>to </a:t>
            </a:r>
            <a:r>
              <a:rPr lang="en-US" dirty="0"/>
              <a:t>visualize CWSRF coverage</a:t>
            </a:r>
          </a:p>
          <a:p>
            <a:endParaRPr lang="en-US" dirty="0"/>
          </a:p>
        </p:txBody>
      </p:sp>
      <p:sp>
        <p:nvSpPr>
          <p:cNvPr id="5" name="Slide Number Placeholder 4"/>
          <p:cNvSpPr>
            <a:spLocks noGrp="1"/>
          </p:cNvSpPr>
          <p:nvPr>
            <p:ph type="sldNum" sz="quarter" idx="11"/>
          </p:nvPr>
        </p:nvSpPr>
        <p:spPr/>
        <p:txBody>
          <a:bodyPr/>
          <a:lstStyle/>
          <a:p>
            <a:pPr>
              <a:defRPr/>
            </a:pPr>
            <a:fld id="{1D89715F-F5AD-4125-813D-0CCE6875738E}" type="slidenum">
              <a:rPr lang="en-US" smtClean="0"/>
              <a:pPr>
                <a:defRPr/>
              </a:pPr>
              <a:t>18</a:t>
            </a:fld>
            <a:endParaRPr lang="en-US" dirty="0"/>
          </a:p>
        </p:txBody>
      </p:sp>
    </p:spTree>
    <p:extLst>
      <p:ext uri="{BB962C8B-B14F-4D97-AF65-F5344CB8AC3E}">
        <p14:creationId xmlns:p14="http://schemas.microsoft.com/office/powerpoint/2010/main" val="23441942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90600"/>
            <a:ext cx="10515600" cy="2852737"/>
          </a:xfrm>
        </p:spPr>
        <p:txBody>
          <a:bodyPr/>
          <a:lstStyle/>
          <a:p>
            <a:r>
              <a:rPr lang="en-US" dirty="0" smtClean="0"/>
              <a:t>General Overview</a:t>
            </a:r>
            <a:endParaRPr lang="en-US" dirty="0"/>
          </a:p>
        </p:txBody>
      </p:sp>
      <p:sp>
        <p:nvSpPr>
          <p:cNvPr id="5" name="Slide Number Placeholder 4"/>
          <p:cNvSpPr>
            <a:spLocks noGrp="1"/>
          </p:cNvSpPr>
          <p:nvPr>
            <p:ph type="sldNum" sz="quarter" idx="11"/>
          </p:nvPr>
        </p:nvSpPr>
        <p:spPr/>
        <p:txBody>
          <a:bodyPr/>
          <a:lstStyle/>
          <a:p>
            <a:pPr>
              <a:defRPr/>
            </a:pPr>
            <a:fld id="{1D89715F-F5AD-4125-813D-0CCE6875738E}" type="slidenum">
              <a:rPr lang="en-US" smtClean="0"/>
              <a:pPr>
                <a:defRPr/>
              </a:pPr>
              <a:t>2</a:t>
            </a:fld>
            <a:endParaRPr lang="en-US" dirty="0"/>
          </a:p>
        </p:txBody>
      </p:sp>
    </p:spTree>
    <p:extLst>
      <p:ext uri="{BB962C8B-B14F-4D97-AF65-F5344CB8AC3E}">
        <p14:creationId xmlns:p14="http://schemas.microsoft.com/office/powerpoint/2010/main" val="319342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1D89715F-F5AD-4125-813D-0CCE6875738E}" type="slidenum">
              <a:rPr lang="en-US" smtClean="0"/>
              <a:pPr>
                <a:defRPr/>
              </a:pPr>
              <a:t>3</a:t>
            </a:fld>
            <a:endParaRPr lang="en-US" dirty="0"/>
          </a:p>
        </p:txBody>
      </p:sp>
      <p:sp>
        <p:nvSpPr>
          <p:cNvPr id="4" name="Content Placeholder 3"/>
          <p:cNvSpPr>
            <a:spLocks noGrp="1"/>
          </p:cNvSpPr>
          <p:nvPr>
            <p:ph sz="half" idx="1"/>
          </p:nvPr>
        </p:nvSpPr>
        <p:spPr>
          <a:xfrm>
            <a:off x="152400" y="1600206"/>
            <a:ext cx="3505200" cy="5029194"/>
          </a:xfrm>
        </p:spPr>
        <p:txBody>
          <a:bodyPr>
            <a:noAutofit/>
          </a:bodyPr>
          <a:lstStyle/>
          <a:p>
            <a:r>
              <a:rPr lang="en-US" sz="1800" dirty="0" smtClean="0"/>
              <a:t>Funds Available fell between 2012 and 2015, possibly due to:</a:t>
            </a:r>
          </a:p>
          <a:p>
            <a:pPr lvl="1"/>
            <a:r>
              <a:rPr lang="en-US" sz="1800" dirty="0" smtClean="0"/>
              <a:t>Fewer states leveraging</a:t>
            </a:r>
          </a:p>
          <a:p>
            <a:pPr lvl="1"/>
            <a:r>
              <a:rPr lang="en-US" sz="1800" dirty="0" smtClean="0"/>
              <a:t>Decreased interest earned on loans due to depressed rates</a:t>
            </a:r>
          </a:p>
          <a:p>
            <a:pPr lvl="1"/>
            <a:r>
              <a:rPr lang="en-US" sz="1800" dirty="0" smtClean="0"/>
              <a:t>The effect of additional subsidies</a:t>
            </a:r>
          </a:p>
          <a:p>
            <a:endParaRPr lang="en-US" sz="1800" dirty="0" smtClean="0"/>
          </a:p>
          <a:p>
            <a:r>
              <a:rPr lang="en-US" sz="1800" dirty="0" smtClean="0"/>
              <a:t>Net </a:t>
            </a:r>
            <a:r>
              <a:rPr lang="en-US" sz="1800" dirty="0"/>
              <a:t>Loan Repayment continues to grow as programs revolve. </a:t>
            </a:r>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4256740872"/>
              </p:ext>
            </p:extLst>
          </p:nvPr>
        </p:nvGraphicFramePr>
        <p:xfrm>
          <a:off x="3657600" y="366713"/>
          <a:ext cx="8229600" cy="59356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26966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1D89715F-F5AD-4125-813D-0CCE6875738E}" type="slidenum">
              <a:rPr lang="en-US" smtClean="0"/>
              <a:pPr>
                <a:defRPr/>
              </a:pPr>
              <a:t>4</a:t>
            </a:fld>
            <a:endParaRPr lang="en-US" dirty="0"/>
          </a:p>
        </p:txBody>
      </p:sp>
      <p:sp>
        <p:nvSpPr>
          <p:cNvPr id="4" name="Content Placeholder 3"/>
          <p:cNvSpPr>
            <a:spLocks noGrp="1"/>
          </p:cNvSpPr>
          <p:nvPr>
            <p:ph sz="half" idx="1"/>
          </p:nvPr>
        </p:nvSpPr>
        <p:spPr/>
        <p:txBody>
          <a:bodyPr>
            <a:normAutofit/>
          </a:bodyPr>
          <a:lstStyle/>
          <a:p>
            <a:r>
              <a:rPr lang="en-US" sz="1800" dirty="0" smtClean="0"/>
              <a:t>With </a:t>
            </a:r>
            <a:r>
              <a:rPr lang="en-US" sz="1800" dirty="0"/>
              <a:t>the exception of ARRA, there has been a general decline in annual </a:t>
            </a:r>
            <a:r>
              <a:rPr lang="en-US" sz="1800" dirty="0" smtClean="0"/>
              <a:t>assistance provided since 2008, although assistance has risen in 2016.</a:t>
            </a:r>
          </a:p>
          <a:p>
            <a:endParaRPr lang="en-US" sz="1800" dirty="0"/>
          </a:p>
          <a:p>
            <a:r>
              <a:rPr lang="en-US" sz="1800" dirty="0" smtClean="0"/>
              <a:t>There </a:t>
            </a:r>
            <a:r>
              <a:rPr lang="en-US" sz="1800" dirty="0"/>
              <a:t>has </a:t>
            </a:r>
            <a:r>
              <a:rPr lang="en-US" sz="1800" dirty="0" smtClean="0"/>
              <a:t>been </a:t>
            </a:r>
            <a:r>
              <a:rPr lang="en-US" sz="1800" dirty="0"/>
              <a:t>a steady decline in the </a:t>
            </a:r>
            <a:r>
              <a:rPr lang="en-US" sz="1800" dirty="0" smtClean="0"/>
              <a:t>number </a:t>
            </a:r>
            <a:r>
              <a:rPr lang="en-US" sz="1800" dirty="0"/>
              <a:t>of loans </a:t>
            </a:r>
            <a:r>
              <a:rPr lang="en-US" sz="1800" dirty="0" smtClean="0"/>
              <a:t>provided.</a:t>
            </a:r>
          </a:p>
          <a:p>
            <a:endParaRPr lang="en-US" sz="1800" dirty="0"/>
          </a:p>
          <a:p>
            <a:r>
              <a:rPr lang="en-US" sz="1800" dirty="0" smtClean="0"/>
              <a:t>Average loan size has </a:t>
            </a:r>
            <a:r>
              <a:rPr lang="en-US" sz="1800" dirty="0" smtClean="0"/>
              <a:t>rose to $5.6 </a:t>
            </a:r>
            <a:r>
              <a:rPr lang="en-US" sz="1800" dirty="0" smtClean="0"/>
              <a:t>million in 2016, up from $3.2 million in 2011 and $4.6 million in 2015</a:t>
            </a:r>
            <a:r>
              <a:rPr lang="en-US" sz="1400" dirty="0" smtClean="0"/>
              <a:t>.</a:t>
            </a:r>
          </a:p>
          <a:p>
            <a:pPr marL="457200" lvl="1" indent="0">
              <a:buNone/>
            </a:pPr>
            <a:endParaRPr lang="en-US" sz="1400" dirty="0" smtClean="0"/>
          </a:p>
          <a:p>
            <a:r>
              <a:rPr lang="en-US" sz="1800" dirty="0"/>
              <a:t>Average loan size has increased by approximately 44% between 2013 and </a:t>
            </a:r>
            <a:r>
              <a:rPr lang="en-US" sz="1800" dirty="0" smtClean="0"/>
              <a:t>2016.</a:t>
            </a:r>
            <a:endParaRPr lang="en-US" sz="1800" dirty="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4246480274"/>
              </p:ext>
            </p:extLst>
          </p:nvPr>
        </p:nvGraphicFramePr>
        <p:xfrm>
          <a:off x="3810000" y="366713"/>
          <a:ext cx="8382000" cy="59356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967582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1D89715F-F5AD-4125-813D-0CCE6875738E}" type="slidenum">
              <a:rPr lang="en-US" smtClean="0"/>
              <a:pPr>
                <a:defRPr/>
              </a:pPr>
              <a:t>5</a:t>
            </a:fld>
            <a:endParaRPr lang="en-US" dirty="0"/>
          </a:p>
        </p:txBody>
      </p:sp>
      <p:sp>
        <p:nvSpPr>
          <p:cNvPr id="4" name="Content Placeholder 3"/>
          <p:cNvSpPr>
            <a:spLocks noGrp="1"/>
          </p:cNvSpPr>
          <p:nvPr>
            <p:ph sz="half" idx="1"/>
          </p:nvPr>
        </p:nvSpPr>
        <p:spPr>
          <a:xfrm>
            <a:off x="152400" y="1600206"/>
            <a:ext cx="3657600" cy="4525963"/>
          </a:xfrm>
        </p:spPr>
        <p:txBody>
          <a:bodyPr>
            <a:normAutofit/>
          </a:bodyPr>
          <a:lstStyle/>
          <a:p>
            <a:r>
              <a:rPr lang="en-US" sz="1800" dirty="0" smtClean="0"/>
              <a:t>The share of assistance provided by the largest programs (orange line shows the top 5, blue line shows the top 10), trends downwards as assistance has become more equally distributed amongst the CWSRF programs.</a:t>
            </a:r>
          </a:p>
          <a:p>
            <a:endParaRPr lang="en-US" sz="1800" dirty="0"/>
          </a:p>
          <a:p>
            <a:r>
              <a:rPr lang="en-US" sz="1800" dirty="0" smtClean="0"/>
              <a:t>However, funding for the top 5 programs jumped to over 50% for FY 2016, which indicates a “skewing” of assistance provided to few states with larger loans.</a:t>
            </a:r>
          </a:p>
          <a:p>
            <a:endParaRPr lang="en-US" sz="1800" dirty="0"/>
          </a:p>
        </p:txBody>
      </p:sp>
      <p:graphicFrame>
        <p:nvGraphicFramePr>
          <p:cNvPr id="7" name="Content Placeholder 5"/>
          <p:cNvGraphicFramePr>
            <a:graphicFrameLocks noGrp="1"/>
          </p:cNvGraphicFramePr>
          <p:nvPr>
            <p:ph sz="half" idx="2"/>
            <p:extLst>
              <p:ext uri="{D42A27DB-BD31-4B8C-83A1-F6EECF244321}">
                <p14:modId xmlns:p14="http://schemas.microsoft.com/office/powerpoint/2010/main" val="3337759987"/>
              </p:ext>
            </p:extLst>
          </p:nvPr>
        </p:nvGraphicFramePr>
        <p:xfrm>
          <a:off x="3810000" y="366713"/>
          <a:ext cx="8229600" cy="59356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88322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1D89715F-F5AD-4125-813D-0CCE6875738E}" type="slidenum">
              <a:rPr lang="en-US" smtClean="0"/>
              <a:pPr>
                <a:defRPr/>
              </a:pPr>
              <a:t>6</a:t>
            </a:fld>
            <a:endParaRPr lang="en-US" dirty="0"/>
          </a:p>
        </p:txBody>
      </p:sp>
      <p:sp>
        <p:nvSpPr>
          <p:cNvPr id="4" name="Content Placeholder 3"/>
          <p:cNvSpPr>
            <a:spLocks noGrp="1"/>
          </p:cNvSpPr>
          <p:nvPr>
            <p:ph sz="half" idx="1"/>
          </p:nvPr>
        </p:nvSpPr>
        <p:spPr>
          <a:xfrm>
            <a:off x="152400" y="1600206"/>
            <a:ext cx="3657600" cy="4525963"/>
          </a:xfrm>
        </p:spPr>
        <p:txBody>
          <a:bodyPr>
            <a:noAutofit/>
          </a:bodyPr>
          <a:lstStyle/>
          <a:p>
            <a:r>
              <a:rPr lang="en-US" sz="1800" dirty="0"/>
              <a:t>The white area on the chart represents the percentage of funds that are uncommitted</a:t>
            </a:r>
            <a:r>
              <a:rPr lang="en-US" sz="1800" dirty="0" smtClean="0"/>
              <a:t>.</a:t>
            </a:r>
          </a:p>
          <a:p>
            <a:endParaRPr lang="en-US" sz="1800" dirty="0"/>
          </a:p>
          <a:p>
            <a:r>
              <a:rPr lang="en-US" sz="1800" dirty="0" smtClean="0"/>
              <a:t>The </a:t>
            </a:r>
            <a:r>
              <a:rPr lang="en-US" sz="1800" dirty="0"/>
              <a:t>lighter green area (committed) combined with the white area (uncommitted) shows the </a:t>
            </a:r>
            <a:r>
              <a:rPr lang="en-US" sz="1800" dirty="0" smtClean="0"/>
              <a:t>funds </a:t>
            </a:r>
            <a:r>
              <a:rPr lang="en-US" sz="1800" dirty="0"/>
              <a:t>available that </a:t>
            </a:r>
            <a:r>
              <a:rPr lang="en-US" sz="1800" dirty="0" smtClean="0"/>
              <a:t>are currently </a:t>
            </a:r>
            <a:r>
              <a:rPr lang="en-US" sz="1800" dirty="0"/>
              <a:t>uncommitted and undisbursed.</a:t>
            </a:r>
          </a:p>
          <a:p>
            <a:endParaRPr lang="en-US" sz="1800" dirty="0"/>
          </a:p>
          <a:p>
            <a:r>
              <a:rPr lang="en-US" sz="1800" dirty="0" smtClean="0"/>
              <a:t>Committed </a:t>
            </a:r>
            <a:r>
              <a:rPr lang="en-US" sz="1800" dirty="0"/>
              <a:t>funds </a:t>
            </a:r>
            <a:r>
              <a:rPr lang="en-US" sz="1800" dirty="0" smtClean="0"/>
              <a:t>are near 98</a:t>
            </a:r>
            <a:r>
              <a:rPr lang="en-US" sz="1800" dirty="0"/>
              <a:t>%, while disbursed funds are rising slowly and are </a:t>
            </a:r>
            <a:r>
              <a:rPr lang="en-US" sz="1800" dirty="0" smtClean="0"/>
              <a:t>approaching 86% (approximately </a:t>
            </a:r>
            <a:r>
              <a:rPr lang="en-US" sz="1800" dirty="0"/>
              <a:t>12% difference between committed and disbursed </a:t>
            </a:r>
            <a:r>
              <a:rPr lang="en-US" sz="1800" dirty="0" smtClean="0"/>
              <a:t>funds).</a:t>
            </a:r>
            <a:endParaRPr lang="en-US" sz="1400" dirty="0"/>
          </a:p>
        </p:txBody>
      </p:sp>
      <p:graphicFrame>
        <p:nvGraphicFramePr>
          <p:cNvPr id="6" name="Chart 1"/>
          <p:cNvGraphicFramePr>
            <a:graphicFrameLocks noGrp="1"/>
          </p:cNvGraphicFramePr>
          <p:nvPr>
            <p:ph sz="half" idx="2"/>
            <p:extLst>
              <p:ext uri="{D42A27DB-BD31-4B8C-83A1-F6EECF244321}">
                <p14:modId xmlns:p14="http://schemas.microsoft.com/office/powerpoint/2010/main" val="1035080076"/>
              </p:ext>
            </p:extLst>
          </p:nvPr>
        </p:nvGraphicFramePr>
        <p:xfrm>
          <a:off x="3810000" y="367703"/>
          <a:ext cx="8371114" cy="59896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738578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1D89715F-F5AD-4125-813D-0CCE6875738E}" type="slidenum">
              <a:rPr lang="en-US" smtClean="0"/>
              <a:pPr>
                <a:defRPr/>
              </a:pPr>
              <a:t>7</a:t>
            </a:fld>
            <a:endParaRPr lang="en-US" dirty="0"/>
          </a:p>
        </p:txBody>
      </p:sp>
      <p:sp>
        <p:nvSpPr>
          <p:cNvPr id="4" name="Content Placeholder 3"/>
          <p:cNvSpPr>
            <a:spLocks noGrp="1"/>
          </p:cNvSpPr>
          <p:nvPr>
            <p:ph sz="half" idx="1"/>
          </p:nvPr>
        </p:nvSpPr>
        <p:spPr/>
        <p:txBody>
          <a:bodyPr>
            <a:normAutofit/>
          </a:bodyPr>
          <a:lstStyle/>
          <a:p>
            <a:r>
              <a:rPr lang="en-US" sz="1800" dirty="0" smtClean="0"/>
              <a:t>The </a:t>
            </a:r>
            <a:r>
              <a:rPr lang="en-US" sz="1800" dirty="0"/>
              <a:t>National CWSRF average interest rate has been </a:t>
            </a:r>
            <a:r>
              <a:rPr lang="en-US" sz="1800" dirty="0" smtClean="0"/>
              <a:t>an average of </a:t>
            </a:r>
            <a:r>
              <a:rPr lang="en-US" sz="1800" dirty="0"/>
              <a:t>2.5% lower than the market rate throughout the history of the program</a:t>
            </a:r>
            <a:r>
              <a:rPr lang="en-US" sz="1800" dirty="0" smtClean="0"/>
              <a:t>.</a:t>
            </a:r>
          </a:p>
          <a:p>
            <a:endParaRPr lang="en-US" sz="1800" dirty="0"/>
          </a:p>
          <a:p>
            <a:r>
              <a:rPr lang="en-US" sz="1800" dirty="0" smtClean="0"/>
              <a:t>The 2016 average CWSRF interest rate is 1.6%, down from 2.9% in 1997.</a:t>
            </a:r>
            <a:endParaRPr lang="en-US" sz="1800"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4230546874"/>
              </p:ext>
            </p:extLst>
          </p:nvPr>
        </p:nvGraphicFramePr>
        <p:xfrm>
          <a:off x="3810000" y="366713"/>
          <a:ext cx="8229600" cy="59356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65612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1D89715F-F5AD-4125-813D-0CCE6875738E}" type="slidenum">
              <a:rPr lang="en-US" smtClean="0"/>
              <a:pPr>
                <a:defRPr/>
              </a:pPr>
              <a:t>8</a:t>
            </a:fld>
            <a:endParaRPr lang="en-US" dirty="0"/>
          </a:p>
        </p:txBody>
      </p:sp>
      <p:sp>
        <p:nvSpPr>
          <p:cNvPr id="11" name="TextBox 10"/>
          <p:cNvSpPr txBox="1"/>
          <p:nvPr/>
        </p:nvSpPr>
        <p:spPr>
          <a:xfrm>
            <a:off x="228600" y="4646474"/>
            <a:ext cx="4947557" cy="1754326"/>
          </a:xfrm>
          <a:prstGeom prst="rect">
            <a:avLst/>
          </a:prstGeom>
          <a:noFill/>
        </p:spPr>
        <p:txBody>
          <a:bodyPr wrap="square" rtlCol="0">
            <a:spAutoFit/>
          </a:bodyPr>
          <a:lstStyle/>
          <a:p>
            <a:r>
              <a:rPr lang="en-US" dirty="0"/>
              <a:t>The effect of $1 of federal funding is equivalent to approximately </a:t>
            </a:r>
            <a:r>
              <a:rPr lang="en-US" b="1" dirty="0"/>
              <a:t>$</a:t>
            </a:r>
            <a:r>
              <a:rPr lang="en-US" b="1" dirty="0" smtClean="0"/>
              <a:t>2.90 </a:t>
            </a:r>
            <a:r>
              <a:rPr lang="en-US" dirty="0"/>
              <a:t>of Clean </a:t>
            </a:r>
            <a:r>
              <a:rPr lang="en-US" dirty="0" smtClean="0"/>
              <a:t>Water </a:t>
            </a:r>
            <a:r>
              <a:rPr lang="en-US" dirty="0"/>
              <a:t>State Revolving Fund assistance. This multiplier has been steadily increasing over the life of the program as funds revolve and are available to provide additional assistance each year.</a:t>
            </a:r>
          </a:p>
        </p:txBody>
      </p:sp>
      <p:cxnSp>
        <p:nvCxnSpPr>
          <p:cNvPr id="12" name="Straight Connector 11"/>
          <p:cNvCxnSpPr/>
          <p:nvPr/>
        </p:nvCxnSpPr>
        <p:spPr>
          <a:xfrm>
            <a:off x="5334000" y="2200583"/>
            <a:ext cx="6602184" cy="404781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3" name="Chart 12"/>
          <p:cNvGraphicFramePr>
            <a:graphicFrameLocks noGrp="1"/>
          </p:cNvGraphicFramePr>
          <p:nvPr>
            <p:extLst>
              <p:ext uri="{D42A27DB-BD31-4B8C-83A1-F6EECF244321}">
                <p14:modId xmlns:p14="http://schemas.microsoft.com/office/powerpoint/2010/main" val="529726668"/>
              </p:ext>
            </p:extLst>
          </p:nvPr>
        </p:nvGraphicFramePr>
        <p:xfrm>
          <a:off x="867054" y="1217960"/>
          <a:ext cx="4557834" cy="3311071"/>
        </p:xfrm>
        <a:graphic>
          <a:graphicData uri="http://schemas.openxmlformats.org/drawingml/2006/chart">
            <c:chart xmlns:c="http://schemas.openxmlformats.org/drawingml/2006/chart" xmlns:r="http://schemas.openxmlformats.org/officeDocument/2006/relationships" r:id="rId2"/>
          </a:graphicData>
        </a:graphic>
      </p:graphicFrame>
      <p:cxnSp>
        <p:nvCxnSpPr>
          <p:cNvPr id="14" name="Straight Connector 13"/>
          <p:cNvCxnSpPr/>
          <p:nvPr/>
        </p:nvCxnSpPr>
        <p:spPr>
          <a:xfrm flipV="1">
            <a:off x="5334000" y="1628094"/>
            <a:ext cx="6602184" cy="8081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5" name="Chart 2"/>
          <p:cNvGraphicFramePr>
            <a:graphicFrameLocks/>
          </p:cNvGraphicFramePr>
          <p:nvPr>
            <p:extLst>
              <p:ext uri="{D42A27DB-BD31-4B8C-83A1-F6EECF244321}">
                <p14:modId xmlns:p14="http://schemas.microsoft.com/office/powerpoint/2010/main" val="3832417229"/>
              </p:ext>
            </p:extLst>
          </p:nvPr>
        </p:nvGraphicFramePr>
        <p:xfrm>
          <a:off x="5680703" y="1628092"/>
          <a:ext cx="6255481" cy="4620308"/>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p:cNvSpPr/>
          <p:nvPr/>
        </p:nvSpPr>
        <p:spPr>
          <a:xfrm>
            <a:off x="4343400" y="1708912"/>
            <a:ext cx="990600" cy="491671"/>
          </a:xfrm>
          <a:prstGeom prst="rect">
            <a:avLst/>
          </a:prstGeom>
          <a:solidFill>
            <a:schemeClr val="bg1">
              <a:lumMod val="95000"/>
              <a:alpha val="42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p:nvPr/>
        </p:nvCxnSpPr>
        <p:spPr>
          <a:xfrm flipV="1">
            <a:off x="4343400" y="1628092"/>
            <a:ext cx="1337303" cy="8082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343400" y="2200583"/>
            <a:ext cx="1337303" cy="404781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itle 1"/>
          <p:cNvSpPr txBox="1">
            <a:spLocks/>
          </p:cNvSpPr>
          <p:nvPr/>
        </p:nvSpPr>
        <p:spPr>
          <a:xfrm>
            <a:off x="0" y="391538"/>
            <a:ext cx="12191999" cy="68474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sz="1400" b="0" i="0" u="none" strike="noStrike" kern="1200" spc="0" baseline="0">
                <a:solidFill>
                  <a:prstClr val="black">
                    <a:lumMod val="65000"/>
                    <a:lumOff val="35000"/>
                  </a:prstClr>
                </a:solidFill>
                <a:latin typeface="+mn-lt"/>
                <a:ea typeface="+mn-ea"/>
                <a:cs typeface="+mn-cs"/>
              </a:defRPr>
            </a:pPr>
            <a:r>
              <a:rPr lang="en-US" sz="1600" b="1" dirty="0">
                <a:solidFill>
                  <a:prstClr val="black">
                    <a:lumMod val="65000"/>
                    <a:lumOff val="35000"/>
                  </a:prstClr>
                </a:solidFill>
              </a:rPr>
              <a:t>Federal Dollars Effect Multiplier</a:t>
            </a:r>
          </a:p>
        </p:txBody>
      </p:sp>
    </p:spTree>
    <p:extLst>
      <p:ext uri="{BB962C8B-B14F-4D97-AF65-F5344CB8AC3E}">
        <p14:creationId xmlns:p14="http://schemas.microsoft.com/office/powerpoint/2010/main" val="19476060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52600"/>
            <a:ext cx="10515600" cy="2852737"/>
          </a:xfrm>
        </p:spPr>
        <p:txBody>
          <a:bodyPr/>
          <a:lstStyle/>
          <a:p>
            <a:r>
              <a:rPr lang="en-US" dirty="0" smtClean="0"/>
              <a:t>How is assistance used, and who benefits?</a:t>
            </a:r>
            <a:endParaRPr lang="en-US" dirty="0"/>
          </a:p>
        </p:txBody>
      </p:sp>
      <p:sp>
        <p:nvSpPr>
          <p:cNvPr id="5" name="Slide Number Placeholder 4"/>
          <p:cNvSpPr>
            <a:spLocks noGrp="1"/>
          </p:cNvSpPr>
          <p:nvPr>
            <p:ph type="sldNum" sz="quarter" idx="11"/>
          </p:nvPr>
        </p:nvSpPr>
        <p:spPr/>
        <p:txBody>
          <a:bodyPr/>
          <a:lstStyle/>
          <a:p>
            <a:pPr>
              <a:defRPr/>
            </a:pPr>
            <a:fld id="{1D89715F-F5AD-4125-813D-0CCE6875738E}" type="slidenum">
              <a:rPr lang="en-US" smtClean="0"/>
              <a:pPr>
                <a:defRPr/>
              </a:pPr>
              <a:t>9</a:t>
            </a:fld>
            <a:endParaRPr lang="en-US" dirty="0"/>
          </a:p>
        </p:txBody>
      </p:sp>
    </p:spTree>
    <p:extLst>
      <p:ext uri="{BB962C8B-B14F-4D97-AF65-F5344CB8AC3E}">
        <p14:creationId xmlns:p14="http://schemas.microsoft.com/office/powerpoint/2010/main" val="812415775"/>
      </p:ext>
    </p:extLst>
  </p:cSld>
  <p:clrMapOvr>
    <a:masterClrMapping/>
  </p:clrMapOvr>
  <p:timing>
    <p:tnLst>
      <p:par>
        <p:cTn id="1" dur="indefinite" restart="never" nodeType="tmRoot"/>
      </p:par>
    </p:tnLst>
  </p:timing>
</p:sld>
</file>

<file path=ppt/theme/theme1.xml><?xml version="1.0" encoding="utf-8"?>
<a:theme xmlns:a="http://schemas.openxmlformats.org/drawingml/2006/main" name="SRFB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p:properties xmlns:p="http://schemas.microsoft.com/office/2006/metadata/properties" xmlns:xsi="http://www.w3.org/2001/XMLSchema-instance">
  <documentManagement/>
</p:properties>
</file>

<file path=customXml/item10.xml><?xml version="1.0" encoding="utf-8"?>
<EsriMapsInfo xmlns="ESRI.ArcGIS.Mapping.OfficeIntegration.PowerPointInfo">
  <Version>Version1</Version>
  <RequiresSignIn>False</RequiresSignIn>
</EsriMapsInfo>
</file>

<file path=customXml/item1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7a63ae98c9331042c85a0ce3caf3b722">
  <xsd:schema xmlns:xsd="http://www.w3.org/2001/XMLSchema" xmlns:p="http://schemas.microsoft.com/office/2006/metadata/properties" targetNamespace="http://schemas.microsoft.com/office/2006/metadata/properties" ma:root="true" ma:fieldsID="643ad641ad674e858ec36190b61f65c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mso-contentType ?>
<FormTemplates xmlns="http://schemas.microsoft.com/sharepoint/v3/contenttype/forms">
  <Display>DocumentLibraryForm</Display>
  <Edit>DocumentLibraryForm</Edit>
  <New>DocumentLibraryForm</New>
</FormTemplates>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3E344116-A5BF-4E0C-9247-796D1659C18C}">
  <ds:schemaRefs>
    <ds:schemaRef ds:uri="http://www.w3.org/XML/1998/namespace"/>
    <ds:schemaRef ds:uri="http://schemas.microsoft.com/office/2006/documentManagement/types"/>
    <ds:schemaRef ds:uri="http://purl.org/dc/dcmitype/"/>
    <ds:schemaRef ds:uri="http://purl.org/dc/terms/"/>
    <ds:schemaRef ds:uri="http://purl.org/dc/elements/1.1/"/>
    <ds:schemaRef ds:uri="http://schemas.openxmlformats.org/package/2006/metadata/core-properties"/>
    <ds:schemaRef ds:uri="http://schemas.microsoft.com/office/2006/metadata/properties"/>
  </ds:schemaRefs>
</ds:datastoreItem>
</file>

<file path=customXml/itemProps10.xml><?xml version="1.0" encoding="utf-8"?>
<ds:datastoreItem xmlns:ds="http://schemas.openxmlformats.org/officeDocument/2006/customXml" ds:itemID="{FA677D29-3C6A-4C1C-AAD3-D72067F9225E}">
  <ds:schemaRefs>
    <ds:schemaRef ds:uri="ESRI.ArcGIS.Mapping.OfficeIntegration.PowerPointInfo"/>
  </ds:schemaRefs>
</ds:datastoreItem>
</file>

<file path=customXml/itemProps11.xml><?xml version="1.0" encoding="utf-8"?>
<ds:datastoreItem xmlns:ds="http://schemas.openxmlformats.org/officeDocument/2006/customXml" ds:itemID="{BDF71CFF-C2AD-4C60-AAF0-B6079E176B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D3E4ECA0-FB00-4DE9-84A4-90B0A9F02778}">
  <ds:schemaRefs>
    <ds:schemaRef ds:uri="ESRI.ArcGIS.Mapping.OfficeIntegration.PowerPointInfo"/>
  </ds:schemaRefs>
</ds:datastoreItem>
</file>

<file path=customXml/itemProps3.xml><?xml version="1.0" encoding="utf-8"?>
<ds:datastoreItem xmlns:ds="http://schemas.openxmlformats.org/officeDocument/2006/customXml" ds:itemID="{F1D82CF2-67BD-4437-9530-39EF76ACDF1C}">
  <ds:schemaRefs>
    <ds:schemaRef ds:uri="ESRI.ArcGIS.Mapping.OfficeIntegration.PowerPointInfo"/>
  </ds:schemaRefs>
</ds:datastoreItem>
</file>

<file path=customXml/itemProps4.xml><?xml version="1.0" encoding="utf-8"?>
<ds:datastoreItem xmlns:ds="http://schemas.openxmlformats.org/officeDocument/2006/customXml" ds:itemID="{A443B442-F05D-4535-A3BE-AF9FF76FA307}">
  <ds:schemaRefs>
    <ds:schemaRef ds:uri="ESRI.ArcGIS.Mapping.OfficeIntegration.PowerPointInfo"/>
  </ds:schemaRefs>
</ds:datastoreItem>
</file>

<file path=customXml/itemProps5.xml><?xml version="1.0" encoding="utf-8"?>
<ds:datastoreItem xmlns:ds="http://schemas.openxmlformats.org/officeDocument/2006/customXml" ds:itemID="{4934B392-8063-405D-B3AC-F0EB36CA73D7}">
  <ds:schemaRefs>
    <ds:schemaRef ds:uri="ESRI.ArcGIS.Mapping.OfficeIntegration.PowerPointInfo"/>
  </ds:schemaRefs>
</ds:datastoreItem>
</file>

<file path=customXml/itemProps6.xml><?xml version="1.0" encoding="utf-8"?>
<ds:datastoreItem xmlns:ds="http://schemas.openxmlformats.org/officeDocument/2006/customXml" ds:itemID="{70F699AA-B9CD-4871-8BDD-53C92FE51F8B}">
  <ds:schemaRefs>
    <ds:schemaRef ds:uri="ESRI.ArcGIS.Mapping.OfficeIntegration.PowerPointInfo"/>
  </ds:schemaRefs>
</ds:datastoreItem>
</file>

<file path=customXml/itemProps7.xml><?xml version="1.0" encoding="utf-8"?>
<ds:datastoreItem xmlns:ds="http://schemas.openxmlformats.org/officeDocument/2006/customXml" ds:itemID="{E058DE4E-0343-4B00-85FE-897B0DBD9A68}">
  <ds:schemaRefs>
    <ds:schemaRef ds:uri="ESRI.ArcGIS.Mapping.OfficeIntegration.PowerPointInfo"/>
  </ds:schemaRefs>
</ds:datastoreItem>
</file>

<file path=customXml/itemProps8.xml><?xml version="1.0" encoding="utf-8"?>
<ds:datastoreItem xmlns:ds="http://schemas.openxmlformats.org/officeDocument/2006/customXml" ds:itemID="{C1687044-B707-4939-8CD5-8325FEACFC1C}">
  <ds:schemaRefs>
    <ds:schemaRef ds:uri="http://schemas.microsoft.com/sharepoint/v3/contenttype/forms"/>
  </ds:schemaRefs>
</ds:datastoreItem>
</file>

<file path=customXml/itemProps9.xml><?xml version="1.0" encoding="utf-8"?>
<ds:datastoreItem xmlns:ds="http://schemas.openxmlformats.org/officeDocument/2006/customXml" ds:itemID="{96E92F23-E87D-4285-ABDB-2A1EF35C5B55}">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SRFB Theme</Template>
  <TotalTime>4946</TotalTime>
  <Words>1053</Words>
  <Application>Microsoft Office PowerPoint</Application>
  <PresentationFormat>Widescreen</PresentationFormat>
  <Paragraphs>122</Paragraphs>
  <Slides>18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Britannic Bold</vt:lpstr>
      <vt:lpstr>Calibri</vt:lpstr>
      <vt:lpstr>Calibri Light</vt:lpstr>
      <vt:lpstr>SRFB Theme</vt:lpstr>
      <vt:lpstr>Identifying and Assessing CWSRF Funding Trends</vt:lpstr>
      <vt:lpstr>General Overview</vt:lpstr>
      <vt:lpstr>PowerPoint Presentation</vt:lpstr>
      <vt:lpstr>PowerPoint Presentation</vt:lpstr>
      <vt:lpstr>PowerPoint Presentation</vt:lpstr>
      <vt:lpstr>PowerPoint Presentation</vt:lpstr>
      <vt:lpstr>PowerPoint Presentation</vt:lpstr>
      <vt:lpstr>PowerPoint Presentation</vt:lpstr>
      <vt:lpstr>How is assistance used, and who benefits?</vt:lpstr>
      <vt:lpstr>PowerPoint Presentation</vt:lpstr>
      <vt:lpstr>PowerPoint Presentation</vt:lpstr>
      <vt:lpstr>PowerPoint Presentation</vt:lpstr>
      <vt:lpstr>PowerPoint Presentation</vt:lpstr>
      <vt:lpstr>PowerPoint Presentation</vt:lpstr>
      <vt:lpstr>PowerPoint Presentation</vt:lpstr>
      <vt:lpstr>Expanding the Reach of the SRF </vt:lpstr>
      <vt:lpstr>Moving forward in response</vt:lpstr>
      <vt:lpstr>Marketing and Outreach</vt:lpstr>
    </vt:vector>
  </TitlesOfParts>
  <Company>US-EPA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OEI Internal Briefing Template</dc:title>
  <dc:subject>This is a template for OEI internal briefings.</dc:subject>
  <dc:creator>US EPA, Office of Environmental Information</dc:creator>
  <cp:keywords>briefing, OEI, template, internal</cp:keywords>
  <cp:lastModifiedBy>Klein, Joshua</cp:lastModifiedBy>
  <cp:revision>198</cp:revision>
  <cp:lastPrinted>2016-08-31T16:27:48Z</cp:lastPrinted>
  <dcterms:created xsi:type="dcterms:W3CDTF">2011-05-19T13:07:34Z</dcterms:created>
  <dcterms:modified xsi:type="dcterms:W3CDTF">2016-11-01T14:05:27Z</dcterms:modified>
</cp:coreProperties>
</file>