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378" r:id="rId2"/>
    <p:sldId id="434" r:id="rId3"/>
    <p:sldId id="438" r:id="rId4"/>
    <p:sldId id="445" r:id="rId5"/>
    <p:sldId id="444" r:id="rId6"/>
    <p:sldId id="448" r:id="rId7"/>
    <p:sldId id="441" r:id="rId8"/>
    <p:sldId id="442" r:id="rId9"/>
    <p:sldId id="443" r:id="rId10"/>
    <p:sldId id="446" r:id="rId11"/>
    <p:sldId id="447" r:id="rId12"/>
    <p:sldId id="449" r:id="rId13"/>
    <p:sldId id="440" r:id="rId14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82D2"/>
    <a:srgbClr val="15BBD1"/>
    <a:srgbClr val="FFFF00"/>
    <a:srgbClr val="000099"/>
    <a:srgbClr val="FFFF66"/>
    <a:srgbClr val="CCFF66"/>
    <a:srgbClr val="008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897" autoAdjust="0"/>
  </p:normalViewPr>
  <p:slideViewPr>
    <p:cSldViewPr>
      <p:cViewPr varScale="1">
        <p:scale>
          <a:sx n="109" d="100"/>
          <a:sy n="109" d="100"/>
        </p:scale>
        <p:origin x="6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091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Growth in DWSRF Net Position</a:t>
            </a:r>
          </a:p>
          <a:p>
            <a:pPr>
              <a:defRPr/>
            </a:pPr>
            <a:r>
              <a:rPr lang="en-US"/>
              <a:t>(in millions)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0986724628171478"/>
          <c:y val="0.101532370953631"/>
          <c:w val="0.888827537182852"/>
          <c:h val="0.834841061533975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chemeClr val="accent2"/>
              </a:solidFill>
            </a:ln>
          </c:spPr>
          <c:marker>
            <c:spPr>
              <a:solidFill>
                <a:schemeClr val="accent1">
                  <a:lumMod val="75000"/>
                </a:schemeClr>
              </a:solidFill>
              <a:ln w="38100">
                <a:solidFill>
                  <a:schemeClr val="accent2"/>
                </a:solidFill>
              </a:ln>
            </c:spPr>
          </c:marker>
          <c:dLbls>
            <c:dLbl>
              <c:idx val="9"/>
              <c:layout>
                <c:manualLayout>
                  <c:x val="-0.0222222222222221"/>
                  <c:y val="-0.0296296296296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Sheet1!$A$5:$A$14</c:f>
              <c:strCache>
                <c:ptCount val="10"/>
                <c:pt idx="0">
                  <c:v>FY 2008</c:v>
                </c:pt>
                <c:pt idx="1">
                  <c:v>FY 2009</c:v>
                </c:pt>
                <c:pt idx="2">
                  <c:v>FY 2010</c:v>
                </c:pt>
                <c:pt idx="3">
                  <c:v>FY 2011</c:v>
                </c:pt>
                <c:pt idx="4">
                  <c:v>FY 2012</c:v>
                </c:pt>
                <c:pt idx="5">
                  <c:v>FY 2013</c:v>
                </c:pt>
                <c:pt idx="6">
                  <c:v>FY 2014</c:v>
                </c:pt>
                <c:pt idx="7">
                  <c:v>FY 2015</c:v>
                </c:pt>
                <c:pt idx="8">
                  <c:v>FY 2016</c:v>
                </c:pt>
                <c:pt idx="9">
                  <c:v>FY 2017</c:v>
                </c:pt>
              </c:strCache>
            </c:strRef>
          </c:cat>
          <c:val>
            <c:numRef>
              <c:f>Sheet1!$B$5:$B$14</c:f>
              <c:numCache>
                <c:formatCode>_("$"* #,##0.00_);_("$"* \(#,##0.00\);_("$"* "-"??_);_(@_)</c:formatCode>
                <c:ptCount val="10"/>
                <c:pt idx="0">
                  <c:v>97.5</c:v>
                </c:pt>
                <c:pt idx="1">
                  <c:v>102.1</c:v>
                </c:pt>
                <c:pt idx="2">
                  <c:v>109.7</c:v>
                </c:pt>
                <c:pt idx="3">
                  <c:v>125.1</c:v>
                </c:pt>
                <c:pt idx="4">
                  <c:v>132.4</c:v>
                </c:pt>
                <c:pt idx="5">
                  <c:v>136.89</c:v>
                </c:pt>
                <c:pt idx="6">
                  <c:v>161.7</c:v>
                </c:pt>
                <c:pt idx="7">
                  <c:v>168.1</c:v>
                </c:pt>
                <c:pt idx="8">
                  <c:v>175.8</c:v>
                </c:pt>
                <c:pt idx="9">
                  <c:v>182.5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1653968"/>
        <c:axId val="2131604576"/>
      </c:lineChart>
      <c:catAx>
        <c:axId val="213165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131604576"/>
        <c:crosses val="autoZero"/>
        <c:auto val="1"/>
        <c:lblAlgn val="ctr"/>
        <c:lblOffset val="100"/>
        <c:noMultiLvlLbl val="0"/>
      </c:catAx>
      <c:valAx>
        <c:axId val="2131604576"/>
        <c:scaling>
          <c:orientation val="minMax"/>
          <c:min val="80.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131653968"/>
        <c:crosses val="autoZero"/>
        <c:crossBetween val="between"/>
      </c:valAx>
      <c:spPr>
        <a:solidFill>
          <a:schemeClr val="bg1">
            <a:alpha val="40000"/>
          </a:schemeClr>
        </a:solidFill>
        <a:ln>
          <a:noFill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effectLst>
      <a:glow rad="127000">
        <a:schemeClr val="bg1"/>
      </a:glow>
      <a:outerShdw blurRad="50800" dist="50800" dir="5400000" algn="ctr" rotWithShape="0">
        <a:schemeClr val="bg1"/>
      </a:outerShdw>
    </a:effectLst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A3419BA-5A6D-4F0D-8BAD-6FB303E14B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04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F98AC40-E748-454B-9F8B-6FC99C4321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40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28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66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91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07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4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94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52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52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3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3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8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91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8AC40-E748-454B-9F8B-6FC99C43211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8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9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8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1336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2484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1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98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9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0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71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41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50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748A9"/>
            </a:gs>
            <a:gs pos="100000">
              <a:srgbClr val="1748A9">
                <a:gamma/>
                <a:shade val="79216"/>
                <a:invGamma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7032625" y="6491288"/>
            <a:ext cx="2111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6705600" y="6553200"/>
            <a:ext cx="259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solidFill>
                  <a:srgbClr val="5AC2A4"/>
                </a:solidFill>
              </a:rPr>
              <a:t>Drinking Water Section</a:t>
            </a:r>
          </a:p>
        </p:txBody>
      </p:sp>
      <p:pic>
        <p:nvPicPr>
          <p:cNvPr id="206853" name="Picture 5" descr="Untit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521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  <a:solidFill>
            <a:schemeClr val="accent1"/>
          </a:solidFill>
          <a:effectLst>
            <a:softEdge rad="203200"/>
          </a:effectLst>
        </p:spPr>
        <p:txBody>
          <a:bodyPr anchor="t"/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Beyond Marketing: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Finding Your Future DWSRF Projects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Connecticut’s DWSRF Program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5283" name="AutoShape 3" descr="Well "/>
          <p:cNvSpPr>
            <a:spLocks noChangeAspect="1" noChangeArrowheads="1"/>
          </p:cNvSpPr>
          <p:nvPr/>
        </p:nvSpPr>
        <p:spPr bwMode="auto">
          <a:xfrm>
            <a:off x="168275" y="46038"/>
            <a:ext cx="5257800" cy="696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284" name="AutoShape 4" descr="Well "/>
          <p:cNvSpPr>
            <a:spLocks noChangeAspect="1" noChangeArrowheads="1"/>
          </p:cNvSpPr>
          <p:nvPr/>
        </p:nvSpPr>
        <p:spPr bwMode="auto">
          <a:xfrm>
            <a:off x="1943100" y="-52388"/>
            <a:ext cx="5257800" cy="696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2061882" y="4419600"/>
            <a:ext cx="4800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</a:rPr>
              <a:t>Presented by:</a:t>
            </a:r>
          </a:p>
          <a:p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</a:rPr>
              <a:t>Cameron Walden</a:t>
            </a:r>
            <a:endParaRPr lang="en-US" sz="2000" dirty="0">
              <a:solidFill>
                <a:srgbClr val="FFC000"/>
              </a:solidFill>
              <a:latin typeface="Times New Roman" pitchFamily="18" charset="0"/>
            </a:endParaRPr>
          </a:p>
          <a:p>
            <a:r>
              <a:rPr lang="en-US" sz="2000" dirty="0">
                <a:solidFill>
                  <a:srgbClr val="FFC000"/>
                </a:solidFill>
                <a:latin typeface="Times New Roman" pitchFamily="18" charset="0"/>
              </a:rPr>
              <a:t>Supervising 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</a:rPr>
              <a:t>Sanitary Engineer</a:t>
            </a:r>
            <a:endParaRPr lang="en-US" sz="2000" dirty="0">
              <a:solidFill>
                <a:srgbClr val="FFC000"/>
              </a:solidFill>
              <a:latin typeface="Times New Roman" pitchFamily="18" charset="0"/>
            </a:endParaRPr>
          </a:p>
          <a:p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</a:rPr>
              <a:t>CTDPH - Drinking </a:t>
            </a:r>
            <a:r>
              <a:rPr lang="en-US" sz="2000" dirty="0">
                <a:solidFill>
                  <a:srgbClr val="FFC000"/>
                </a:solidFill>
                <a:latin typeface="Times New Roman" pitchFamily="18" charset="0"/>
              </a:rPr>
              <a:t>Water </a:t>
            </a: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</a:rPr>
              <a:t>Section</a:t>
            </a:r>
            <a:endParaRPr lang="en-US" sz="2000" dirty="0">
              <a:solidFill>
                <a:srgbClr val="FFC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8477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210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Perpetuity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CT’s combined SRFs currently have $2 billion in assets</a:t>
            </a:r>
          </a:p>
          <a:p>
            <a:r>
              <a:rPr lang="en-US" dirty="0" smtClean="0"/>
              <a:t>Both loan programs have sufficient funds to allow continued growth with no additional federal investment</a:t>
            </a:r>
          </a:p>
          <a:p>
            <a:r>
              <a:rPr lang="en-US" dirty="0" smtClean="0"/>
              <a:t>DWSRF Program would be severely impacted without the annual capitalization grant set-asides which are used to support adequate levels of staffing to administer CT’s Drinking Water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23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3-5 Year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CT’s federal allocation of DWSRF funds based on results of 2015 DWSRF Infrastructure Needs Survey</a:t>
            </a:r>
          </a:p>
          <a:p>
            <a:r>
              <a:rPr lang="en-US" dirty="0" smtClean="0"/>
              <a:t>Pursue legislative authorization for additional state grant contributions for DWSRF projects</a:t>
            </a:r>
          </a:p>
          <a:p>
            <a:r>
              <a:rPr lang="en-US" dirty="0" smtClean="0"/>
              <a:t>Expand our EPGP Program to other types of small system projects</a:t>
            </a:r>
          </a:p>
          <a:p>
            <a:r>
              <a:rPr lang="en-US" dirty="0" smtClean="0"/>
              <a:t>Continue LEAN efforts to streamline requirements/processes</a:t>
            </a:r>
          </a:p>
          <a:p>
            <a:r>
              <a:rPr lang="en-US" dirty="0" smtClean="0"/>
              <a:t>Electronic records including fully functional LGTS database</a:t>
            </a:r>
          </a:p>
          <a:p>
            <a:r>
              <a:rPr lang="en-US" dirty="0" smtClean="0"/>
              <a:t>Write dedicated DWSRF Program regulations</a:t>
            </a:r>
          </a:p>
          <a:p>
            <a:r>
              <a:rPr lang="en-US" dirty="0" smtClean="0"/>
              <a:t>Develop and implement a formal marketing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1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1066800"/>
          </a:xfrm>
        </p:spPr>
        <p:txBody>
          <a:bodyPr/>
          <a:lstStyle/>
          <a:p>
            <a:r>
              <a:rPr lang="en-US" dirty="0" smtClean="0"/>
              <a:t>Key Elements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/>
              <a:t>Customer s</a:t>
            </a:r>
            <a:r>
              <a:rPr lang="en-US" altLang="en-US" sz="2400" dirty="0" smtClean="0"/>
              <a:t>ervice</a:t>
            </a:r>
          </a:p>
          <a:p>
            <a:pPr>
              <a:defRPr/>
            </a:pPr>
            <a:r>
              <a:rPr lang="en-US" altLang="en-US" sz="2400" dirty="0" smtClean="0"/>
              <a:t>Know </a:t>
            </a:r>
            <a:r>
              <a:rPr lang="en-US" altLang="en-US" sz="2400" dirty="0"/>
              <a:t>your primary clients </a:t>
            </a:r>
            <a:r>
              <a:rPr lang="en-US" altLang="en-US" sz="2400" dirty="0" smtClean="0"/>
              <a:t>well</a:t>
            </a:r>
          </a:p>
          <a:p>
            <a:pPr>
              <a:defRPr/>
            </a:pPr>
            <a:r>
              <a:rPr lang="en-US" altLang="en-US" sz="2400" dirty="0" smtClean="0"/>
              <a:t>New borrowers – positive initial experience</a:t>
            </a:r>
          </a:p>
          <a:p>
            <a:pPr>
              <a:defRPr/>
            </a:pPr>
            <a:r>
              <a:rPr lang="en-US" altLang="en-US" sz="2400" dirty="0" smtClean="0"/>
              <a:t>Find </a:t>
            </a:r>
            <a:r>
              <a:rPr lang="en-US" altLang="en-US" sz="2400" dirty="0"/>
              <a:t>ways to reach the very small systems</a:t>
            </a:r>
          </a:p>
          <a:p>
            <a:pPr>
              <a:defRPr/>
            </a:pPr>
            <a:r>
              <a:rPr lang="en-US" altLang="en-US" sz="2400" dirty="0"/>
              <a:t>Work closely with other PWSS programs to identify and prioritize future projects</a:t>
            </a:r>
          </a:p>
          <a:p>
            <a:pPr>
              <a:defRPr/>
            </a:pPr>
            <a:r>
              <a:rPr lang="en-US" altLang="en-US" sz="2400" dirty="0"/>
              <a:t>Inter and Intra-Agency communication</a:t>
            </a:r>
          </a:p>
          <a:p>
            <a:pPr>
              <a:defRPr/>
            </a:pPr>
            <a:r>
              <a:rPr lang="en-US" altLang="en-US" sz="2400" dirty="0"/>
              <a:t>Regional EPA </a:t>
            </a:r>
            <a:r>
              <a:rPr lang="en-US" altLang="en-US" sz="2400" dirty="0" smtClean="0"/>
              <a:t>support</a:t>
            </a:r>
          </a:p>
          <a:p>
            <a:pPr>
              <a:defRPr/>
            </a:pPr>
            <a:r>
              <a:rPr lang="en-US" altLang="en-US" sz="2400" dirty="0" smtClean="0"/>
              <a:t>LEAN</a:t>
            </a: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Constant </a:t>
            </a:r>
            <a:r>
              <a:rPr lang="en-US" altLang="en-US" sz="2400" dirty="0" smtClean="0"/>
              <a:t>improvement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6434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1066800"/>
          </a:xfrm>
        </p:spPr>
        <p:txBody>
          <a:bodyPr/>
          <a:lstStyle/>
          <a:p>
            <a:r>
              <a:rPr lang="en-US" dirty="0" smtClean="0"/>
              <a:t>DWSRF Program History</a:t>
            </a:r>
            <a:br>
              <a:rPr lang="en-US" dirty="0" smtClean="0"/>
            </a:br>
            <a:r>
              <a:rPr lang="en-US" dirty="0" smtClean="0"/>
              <a:t>1998 - 2012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altLang="en-US" sz="2400" dirty="0" smtClean="0"/>
          </a:p>
          <a:p>
            <a:r>
              <a:rPr lang="en-US" altLang="en-US" sz="2400" dirty="0" smtClean="0"/>
              <a:t>No </a:t>
            </a:r>
            <a:r>
              <a:rPr lang="en-US" altLang="en-US" sz="2400" dirty="0"/>
              <a:t>dedicated unit within the Drinking Water Section for DWSRF projects</a:t>
            </a:r>
          </a:p>
          <a:p>
            <a:r>
              <a:rPr lang="en-US" altLang="en-US" sz="2400" dirty="0" smtClean="0"/>
              <a:t>High </a:t>
            </a:r>
            <a:r>
              <a:rPr lang="en-US" altLang="en-US" sz="2400" dirty="0"/>
              <a:t>ULOs</a:t>
            </a:r>
          </a:p>
          <a:p>
            <a:r>
              <a:rPr lang="en-US" altLang="en-US" sz="2400" dirty="0"/>
              <a:t>Small pool of </a:t>
            </a:r>
            <a:r>
              <a:rPr lang="en-US" altLang="en-US" sz="2400" dirty="0" smtClean="0"/>
              <a:t>borrowers</a:t>
            </a:r>
          </a:p>
          <a:p>
            <a:r>
              <a:rPr lang="en-US" altLang="en-US" sz="2400" dirty="0"/>
              <a:t>In FFY 2012 CT had the lowest “pace” of loan commitments in the country at 48</a:t>
            </a:r>
            <a:r>
              <a:rPr lang="en-US" altLang="en-US" sz="2400" dirty="0" smtClean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42006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1066800"/>
          </a:xfrm>
        </p:spPr>
        <p:txBody>
          <a:bodyPr/>
          <a:lstStyle/>
          <a:p>
            <a:r>
              <a:rPr lang="en-US" dirty="0" smtClean="0"/>
              <a:t>DWSRF Program History</a:t>
            </a:r>
            <a:br>
              <a:rPr lang="en-US" dirty="0" smtClean="0"/>
            </a:br>
            <a:r>
              <a:rPr lang="en-US" dirty="0" smtClean="0"/>
              <a:t>2013 - 2017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en-US" sz="2400" dirty="0"/>
              <a:t>Dedicated DWSRF Unit focused on projects – improved marketing and customer service</a:t>
            </a:r>
          </a:p>
          <a:p>
            <a:r>
              <a:rPr lang="en-US" altLang="en-US" sz="2400" dirty="0"/>
              <a:t>Improved evaluation of a project’s readiness</a:t>
            </a:r>
          </a:p>
          <a:p>
            <a:r>
              <a:rPr lang="en-US" altLang="en-US" sz="2400" dirty="0"/>
              <a:t>Split planning, design and construction phases of projects when preparing Project Priority Lists</a:t>
            </a:r>
          </a:p>
          <a:p>
            <a:r>
              <a:rPr lang="en-US" altLang="en-US" sz="2400" dirty="0"/>
              <a:t>Improved implementation of by-pass procedures</a:t>
            </a:r>
          </a:p>
          <a:p>
            <a:r>
              <a:rPr lang="en-US" altLang="en-US" sz="2400" dirty="0"/>
              <a:t>Streamlined small system loans for generators</a:t>
            </a:r>
          </a:p>
          <a:p>
            <a:r>
              <a:rPr lang="en-US" altLang="en-US" sz="2400" dirty="0"/>
              <a:t>Process improvement using LEAN concepts</a:t>
            </a:r>
          </a:p>
          <a:p>
            <a:r>
              <a:rPr lang="en-US" altLang="en-US" sz="2400" dirty="0"/>
              <a:t>Pace improved to 94% through FFY16</a:t>
            </a:r>
          </a:p>
          <a:p>
            <a:r>
              <a:rPr lang="en-US" altLang="en-US" sz="2400" dirty="0"/>
              <a:t>Currently have a pipeline of 35 projects ($120M) + an additional 39 new projects for 2018 ($43 M)</a:t>
            </a:r>
          </a:p>
        </p:txBody>
      </p:sp>
    </p:spTree>
    <p:extLst>
      <p:ext uri="{BB962C8B-B14F-4D97-AF65-F5344CB8AC3E}">
        <p14:creationId xmlns:p14="http://schemas.microsoft.com/office/powerpoint/2010/main" val="23738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1066800"/>
          </a:xfrm>
        </p:spPr>
        <p:txBody>
          <a:bodyPr/>
          <a:lstStyle/>
          <a:p>
            <a:r>
              <a:rPr lang="en-US" dirty="0" smtClean="0"/>
              <a:t>Program History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en-US" altLang="en-US" sz="1600" dirty="0" smtClean="0"/>
          </a:p>
          <a:p>
            <a:pPr marL="0" indent="0">
              <a:buNone/>
            </a:pPr>
            <a:endParaRPr lang="en-US" altLang="en-US" sz="1600" dirty="0"/>
          </a:p>
          <a:p>
            <a:pPr marL="0" indent="0">
              <a:buNone/>
            </a:pPr>
            <a:endParaRPr lang="en-US" altLang="en-US" sz="1600" dirty="0" smtClean="0"/>
          </a:p>
          <a:p>
            <a:pPr marL="0" indent="0">
              <a:buNone/>
            </a:pPr>
            <a:endParaRPr lang="en-US" altLang="en-US" sz="1600" dirty="0"/>
          </a:p>
          <a:p>
            <a:pPr marL="0" indent="0">
              <a:buNone/>
            </a:pPr>
            <a:endParaRPr lang="en-US" altLang="en-US" sz="1600" dirty="0" smtClean="0"/>
          </a:p>
          <a:p>
            <a:pPr marL="0" indent="0">
              <a:buNone/>
            </a:pPr>
            <a:endParaRPr lang="en-US" altLang="en-US" sz="1600" dirty="0"/>
          </a:p>
          <a:p>
            <a:pPr marL="0" indent="0">
              <a:buNone/>
            </a:pPr>
            <a:endParaRPr lang="en-US" altLang="en-US" sz="1600" dirty="0" smtClean="0"/>
          </a:p>
          <a:p>
            <a:pPr marL="0" indent="0">
              <a:buNone/>
            </a:pPr>
            <a:endParaRPr lang="en-US" altLang="en-US" sz="1600" dirty="0"/>
          </a:p>
          <a:p>
            <a:pPr marL="0" indent="0">
              <a:buNone/>
            </a:pPr>
            <a:endParaRPr lang="en-US" altLang="en-US" sz="1600" dirty="0" smtClean="0"/>
          </a:p>
          <a:p>
            <a:pPr marL="0" indent="0">
              <a:buNone/>
            </a:pPr>
            <a:endParaRPr lang="en-US" altLang="en-US" sz="1600" dirty="0"/>
          </a:p>
          <a:p>
            <a:pPr marL="0" indent="0">
              <a:buNone/>
            </a:pPr>
            <a:r>
              <a:rPr lang="en-US" altLang="en-US" sz="1600" dirty="0" smtClean="0"/>
              <a:t>* Includes ARRA projects</a:t>
            </a:r>
            <a:endParaRPr lang="en-US" alt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229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62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1066800"/>
          </a:xfrm>
        </p:spPr>
        <p:txBody>
          <a:bodyPr/>
          <a:lstStyle/>
          <a:p>
            <a:r>
              <a:rPr lang="en-US" dirty="0" smtClean="0"/>
              <a:t>Finding Projects</a:t>
            </a:r>
            <a:br>
              <a:rPr lang="en-US" dirty="0" smtClean="0"/>
            </a:br>
            <a:r>
              <a:rPr lang="en-US" dirty="0" smtClean="0"/>
              <a:t>CT’s DWSRF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has 511 Community Pubic Water Systems (municipal or privately owned)</a:t>
            </a:r>
          </a:p>
          <a:p>
            <a:r>
              <a:rPr lang="en-US" dirty="0" smtClean="0"/>
              <a:t>Different marketing strategies for different groups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Large system </a:t>
            </a:r>
            <a:r>
              <a:rPr lang="en-US" dirty="0" smtClean="0"/>
              <a:t>– capital projects, compliance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9966"/>
                </a:solidFill>
              </a:rPr>
              <a:t>S</a:t>
            </a:r>
            <a:r>
              <a:rPr lang="en-US" b="1" dirty="0" smtClean="0">
                <a:solidFill>
                  <a:srgbClr val="FF9966"/>
                </a:solidFill>
              </a:rPr>
              <a:t>mall system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9966"/>
                </a:solidFill>
              </a:rPr>
              <a:t>market</a:t>
            </a:r>
            <a:r>
              <a:rPr lang="en-US" dirty="0" smtClean="0"/>
              <a:t> – compliance, capital, consolidation</a:t>
            </a:r>
            <a:endParaRPr lang="en-US" b="1" dirty="0" smtClean="0">
              <a:solidFill>
                <a:srgbClr val="FF9966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734591"/>
              </p:ext>
            </p:extLst>
          </p:nvPr>
        </p:nvGraphicFramePr>
        <p:xfrm>
          <a:off x="228600" y="3657600"/>
          <a:ext cx="8610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609600"/>
                <a:gridCol w="990600"/>
                <a:gridCol w="838200"/>
                <a:gridCol w="914400"/>
                <a:gridCol w="762000"/>
                <a:gridCol w="990600"/>
                <a:gridCol w="838200"/>
                <a:gridCol w="914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Population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Private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Municipal 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CWS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 SRF Users</a:t>
                      </a:r>
                      <a:endParaRPr lang="en-US" sz="14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Loans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Amount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CWS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</a:rPr>
                        <a:t># SRF Users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Loans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Total</a:t>
                      </a:r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 Amount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 501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$0.2 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501 – 3300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$13 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3301 - 10,000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$15 M</a:t>
                      </a:r>
                      <a:endParaRPr lang="en-US" sz="1200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10,001 – 100,000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$2.7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$191 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&gt; 100,000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$0.4 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$85 M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66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1066800"/>
          </a:xfrm>
        </p:spPr>
        <p:txBody>
          <a:bodyPr/>
          <a:lstStyle/>
          <a:p>
            <a:r>
              <a:rPr lang="en-US" dirty="0" smtClean="0"/>
              <a:t>Creative Programs for </a:t>
            </a:r>
            <a:br>
              <a:rPr lang="en-US" dirty="0" smtClean="0"/>
            </a:br>
            <a:r>
              <a:rPr lang="en-US" dirty="0" smtClean="0"/>
              <a:t>Small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Emergency Power Generator Program (EPGP)</a:t>
            </a:r>
          </a:p>
          <a:p>
            <a:r>
              <a:rPr lang="en-US" dirty="0" smtClean="0"/>
              <a:t>2013-2017:  48 small system loans totaling $1.35 M</a:t>
            </a:r>
            <a:endParaRPr lang="en-US" dirty="0"/>
          </a:p>
          <a:p>
            <a:r>
              <a:rPr lang="en-US" dirty="0" smtClean="0"/>
              <a:t>Streamlined SRF Requirements (environmental, procurement, prevailing wages, guidance materials)</a:t>
            </a:r>
          </a:p>
          <a:p>
            <a:r>
              <a:rPr lang="en-US" dirty="0" smtClean="0"/>
              <a:t>Subsidized loans (up to 45%)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599136"/>
              </p:ext>
            </p:extLst>
          </p:nvPr>
        </p:nvGraphicFramePr>
        <p:xfrm>
          <a:off x="228600" y="3657600"/>
          <a:ext cx="8610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609600"/>
                <a:gridCol w="990600"/>
                <a:gridCol w="838200"/>
                <a:gridCol w="914400"/>
                <a:gridCol w="762000"/>
                <a:gridCol w="990600"/>
                <a:gridCol w="838200"/>
                <a:gridCol w="914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Population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Private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Municipal 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CWS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 SRF Users</a:t>
                      </a:r>
                      <a:endParaRPr lang="en-US" sz="14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Loans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Amount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CWS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chemeClr val="accent2"/>
                          </a:solidFill>
                        </a:rPr>
                        <a:t># SRF Users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#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Loans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Total</a:t>
                      </a:r>
                      <a:r>
                        <a:rPr lang="en-US" sz="1400" baseline="0" dirty="0" smtClean="0">
                          <a:solidFill>
                            <a:schemeClr val="accent2"/>
                          </a:solidFill>
                        </a:rPr>
                        <a:t> Amount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 501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348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$645 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$39 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501 – 3300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$106 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$472 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3301 - 10,000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$64 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$29 K</a:t>
                      </a:r>
                      <a:endParaRPr lang="en-US" sz="1200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10,001 – 100,000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$68 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$155 K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&gt; 100,000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$114</a:t>
                      </a:r>
                      <a:r>
                        <a:rPr lang="en-US" sz="1200" baseline="0" dirty="0" smtClean="0"/>
                        <a:t> K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36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848600" cy="1066800"/>
          </a:xfrm>
        </p:spPr>
        <p:txBody>
          <a:bodyPr/>
          <a:lstStyle/>
          <a:p>
            <a:r>
              <a:rPr lang="en-US" dirty="0" smtClean="0"/>
              <a:t>Leveraging</a:t>
            </a:r>
            <a:br>
              <a:rPr lang="en-US" dirty="0" smtClean="0"/>
            </a:br>
            <a:r>
              <a:rPr lang="en-US" dirty="0" smtClean="0"/>
              <a:t>CT’s Revenue Bond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en-US" dirty="0"/>
              <a:t>Primary sources of funding for projects are revenue bond proceeds </a:t>
            </a:r>
            <a:r>
              <a:rPr lang="en-US" altLang="en-US" dirty="0" smtClean="0"/>
              <a:t>and state match</a:t>
            </a:r>
          </a:p>
          <a:p>
            <a:r>
              <a:rPr lang="en-US" altLang="en-US" dirty="0" smtClean="0"/>
              <a:t>Primary sources of debt service are loan repayments and interest earnings – any excess is placed in liquidity </a:t>
            </a:r>
            <a:r>
              <a:rPr lang="en-US" altLang="en-US" dirty="0"/>
              <a:t>a</a:t>
            </a:r>
            <a:r>
              <a:rPr lang="en-US" altLang="en-US" dirty="0" smtClean="0"/>
              <a:t>ccount (i.e. cash on </a:t>
            </a:r>
            <a:r>
              <a:rPr lang="en-US" altLang="en-US" smtClean="0"/>
              <a:t>hand)</a:t>
            </a:r>
            <a:endParaRPr lang="en-US" altLang="en-US" dirty="0"/>
          </a:p>
          <a:p>
            <a:r>
              <a:rPr lang="en-US" altLang="en-US" dirty="0" smtClean="0"/>
              <a:t>Evolution from Reserve Fund Model to Cash Flow Model</a:t>
            </a:r>
          </a:p>
          <a:p>
            <a:r>
              <a:rPr lang="en-US" altLang="en-US" dirty="0" smtClean="0"/>
              <a:t>Reserve Fund Model tied up funds in a Debt Service Reserve Account that could have been used for projects</a:t>
            </a:r>
          </a:p>
          <a:p>
            <a:r>
              <a:rPr lang="en-US" altLang="en-US" dirty="0" smtClean="0"/>
              <a:t>Cash Flow Model allows you to only hold what is needed for debt service</a:t>
            </a:r>
          </a:p>
          <a:p>
            <a:r>
              <a:rPr lang="en-US" altLang="en-US" dirty="0" smtClean="0"/>
              <a:t>Cash </a:t>
            </a:r>
            <a:r>
              <a:rPr lang="en-US" altLang="en-US" dirty="0"/>
              <a:t>flow and lending capacity models are developed and maintained by the Office of the State </a:t>
            </a:r>
            <a:r>
              <a:rPr lang="en-US" altLang="en-US" dirty="0" smtClean="0"/>
              <a:t>Treasurer</a:t>
            </a:r>
            <a:endParaRPr lang="en-US" altLang="en-US" dirty="0"/>
          </a:p>
          <a:p>
            <a:r>
              <a:rPr lang="en-US" altLang="en-US" dirty="0"/>
              <a:t>Bond sales are timed based on market conditions and need for additional </a:t>
            </a:r>
            <a:r>
              <a:rPr lang="en-US" altLang="en-US" dirty="0" smtClean="0"/>
              <a:t>funding – generally every 18-24 months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4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Funds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70488"/>
            <a:ext cx="8229600" cy="4385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83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848600" cy="1066800"/>
          </a:xfrm>
        </p:spPr>
        <p:txBody>
          <a:bodyPr/>
          <a:lstStyle/>
          <a:p>
            <a:r>
              <a:rPr lang="en-US" dirty="0" smtClean="0"/>
              <a:t>Cash Reserves (Liquidity)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sufficient balance to cover project costs after bond proceeds have been depleted until next bond sale.</a:t>
            </a:r>
          </a:p>
          <a:p>
            <a:r>
              <a:rPr lang="en-US" dirty="0" smtClean="0"/>
              <a:t>Factors considered:</a:t>
            </a:r>
          </a:p>
          <a:p>
            <a:pPr lvl="1"/>
            <a:r>
              <a:rPr lang="en-US" sz="2000" dirty="0"/>
              <a:t>Remaining balance of bond proceeds</a:t>
            </a:r>
          </a:p>
          <a:p>
            <a:pPr lvl="1"/>
            <a:r>
              <a:rPr lang="en-US" sz="2000" dirty="0" smtClean="0"/>
              <a:t>Average annual disbursements of past 4 years</a:t>
            </a:r>
          </a:p>
          <a:p>
            <a:pPr lvl="1"/>
            <a:r>
              <a:rPr lang="en-US" sz="2000" dirty="0" smtClean="0"/>
              <a:t>Expected cash flow needs for existing </a:t>
            </a:r>
            <a:r>
              <a:rPr lang="en-US" sz="2000" dirty="0" err="1" smtClean="0"/>
              <a:t>lFO’s</a:t>
            </a:r>
            <a:r>
              <a:rPr lang="en-US" sz="2000" dirty="0" smtClean="0"/>
              <a:t> and anticipated new loans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iming of next bond sale</a:t>
            </a:r>
          </a:p>
          <a:p>
            <a:r>
              <a:rPr lang="en-US" dirty="0" smtClean="0"/>
              <a:t>Generally – maintain minimum $50 M balance</a:t>
            </a:r>
          </a:p>
          <a:p>
            <a:r>
              <a:rPr lang="en-US" dirty="0" smtClean="0"/>
              <a:t>Currently - $90 M balance (Liquidity)</a:t>
            </a:r>
          </a:p>
          <a:p>
            <a:r>
              <a:rPr lang="en-US" dirty="0" smtClean="0"/>
              <a:t>Liquidity account is reimbursed with proceeds in the next bond sale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07341"/>
      </p:ext>
    </p:extLst>
  </p:cSld>
  <p:clrMapOvr>
    <a:masterClrMapping/>
  </p:clrMapOvr>
</p:sld>
</file>

<file path=ppt/theme/theme1.xml><?xml version="1.0" encoding="utf-8"?>
<a:theme xmlns:a="http://schemas.openxmlformats.org/drawingml/2006/main" name="Drinking Water">
  <a:themeElements>
    <a:clrScheme name="Drinking Wa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rinking Wa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rinking Wa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nking Wa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nking Wa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nking Wa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nking Wa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inking Wa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nking Wa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nking Wa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nking Wa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nking Wa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nking Wa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inking Wa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41184</TotalTime>
  <Words>791</Words>
  <Application>Microsoft Macintosh PowerPoint</Application>
  <PresentationFormat>On-screen Show (4:3)</PresentationFormat>
  <Paragraphs>222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Verdana</vt:lpstr>
      <vt:lpstr>Drinking Water</vt:lpstr>
      <vt:lpstr> Beyond Marketing: Finding Your Future DWSRF Projects Connecticut’s DWSRF Program  </vt:lpstr>
      <vt:lpstr>DWSRF Program History 1998 - 2012</vt:lpstr>
      <vt:lpstr>DWSRF Program History 2013 - 2017</vt:lpstr>
      <vt:lpstr>Program History Comparison</vt:lpstr>
      <vt:lpstr>Finding Projects CT’s DWSRF Market</vt:lpstr>
      <vt:lpstr>Creative Programs for  Small Systems</vt:lpstr>
      <vt:lpstr>Leveraging CT’s Revenue Bond Program</vt:lpstr>
      <vt:lpstr>Flow of Funds</vt:lpstr>
      <vt:lpstr>Cash Reserves (Liquidity)</vt:lpstr>
      <vt:lpstr>PowerPoint Presentation</vt:lpstr>
      <vt:lpstr>Perpetuity</vt:lpstr>
      <vt:lpstr>3-5 Year Goals</vt:lpstr>
      <vt:lpstr>Key Elements of Success</vt:lpstr>
    </vt:vector>
  </TitlesOfParts>
  <Company>State of 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Baran</dc:creator>
  <cp:lastModifiedBy>Brian Carlstrom</cp:lastModifiedBy>
  <cp:revision>505</cp:revision>
  <cp:lastPrinted>2017-10-26T14:35:42Z</cp:lastPrinted>
  <dcterms:created xsi:type="dcterms:W3CDTF">2004-11-04T15:42:35Z</dcterms:created>
  <dcterms:modified xsi:type="dcterms:W3CDTF">2017-11-09T20:04:53Z</dcterms:modified>
</cp:coreProperties>
</file>