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8" r:id="rId5"/>
    <p:sldId id="302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04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689"/>
    <a:srgbClr val="E5E3DF"/>
    <a:srgbClr val="558213"/>
    <a:srgbClr val="425059"/>
    <a:srgbClr val="6A9D1A"/>
    <a:srgbClr val="627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202CE7-EC5A-4CD1-969E-44096AC45B84}" v="20" dt="2022-11-02T19:26:07.629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73090" autoAdjust="0"/>
  </p:normalViewPr>
  <p:slideViewPr>
    <p:cSldViewPr snapToGrid="0">
      <p:cViewPr varScale="1">
        <p:scale>
          <a:sx n="43" d="100"/>
          <a:sy n="43" d="100"/>
        </p:scale>
        <p:origin x="14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r">
              <a:defRPr sz="1200"/>
            </a:lvl1pPr>
          </a:lstStyle>
          <a:p>
            <a:fld id="{7ED1B1DB-76A0-4E77-A409-F5CB6D742EC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8" tIns="46584" rIns="93168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8" tIns="46584" rIns="93168" bIns="4658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6433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r">
              <a:defRPr sz="1200"/>
            </a:lvl1pPr>
          </a:lstStyle>
          <a:p>
            <a:fld id="{C4B04C22-E400-4642-88EC-090943F34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40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C22-E400-4642-88EC-090943F34B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40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C22-E400-4642-88EC-090943F34B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5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Module 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Previous Materials Evaluations – 40 CFR 141.42(d)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Construction and Plumbing Codes and Records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Water System Records – DS maps and drawings, meter installation records, tap cards, historical records on service connections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Distribution system Inspections and Records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Other State specific requirements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Customer surveys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Module B: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Machine learning, predictive modeling, statistical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attributes from known locations to make inferences about areas of unknown condition.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similar information as Module A such as building age and location or other community data that may be available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Help prioritize areas for Module 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 use machine learning algorithms to improve model as new data are added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Module C:  Onsite Verification for Modules A &amp; 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Visual Inspection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Water Quality Sampling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Excavation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Camera inspection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Module D: Development Lead service Line Replacement plans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Must contain the 7 elements listed in 40 CFR 141.84(b)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Requirements may be subject to change based upon the LCRI requirements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C22-E400-4642-88EC-090943F34B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70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C22-E400-4642-88EC-090943F34B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7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July 2022 memo: Understanding SRF additional Subsidy as a Grant</a:t>
            </a:r>
          </a:p>
          <a:p>
            <a:r>
              <a:rPr lang="en-US" dirty="0"/>
              <a:t>Subrecipients must follow appropriate procurement procedures, seek competitive bids and maintain records to demonstrate that all requirements of 2 CFR 200.317 through 200.327 are followed</a:t>
            </a:r>
          </a:p>
          <a:p>
            <a:endParaRPr lang="en-US" dirty="0"/>
          </a:p>
          <a:p>
            <a:r>
              <a:rPr lang="en-US" dirty="0"/>
              <a:t>Subrecipients must also follow the monitoring requirements set forth in 2 CFR 200.331 through 200.333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C22-E400-4642-88EC-090943F34B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45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Mention how this has worked for the DWPP.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C22-E400-4642-88EC-090943F34B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19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C22-E400-4642-88EC-090943F34B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8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C22-E400-4642-88EC-090943F34B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18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C22-E400-4642-88EC-090943F34B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33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C22-E400-4642-88EC-090943F34B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569F3-D926-41A5-99A2-289EE2C85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530581-BA6C-4A82-9076-4E0F091B8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A535D-941D-472D-841C-4EE50506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0FB3-7A7E-401B-AA47-5E828B6E0B96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32E98-A1B3-4CFC-8680-2E153E71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6A334-BF16-42D4-8D1D-CA89FC66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C9A1-874D-4B00-9AA6-1A3A55E6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9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9FFF7-FB6F-434E-801D-E63C4C7E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44C04-54B3-428C-A2ED-96FF561C1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D47C3-28E9-430F-B6CB-2F3E7012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0FB3-7A7E-401B-AA47-5E828B6E0B96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62CEA-37A7-4F2D-A119-310F0D483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A5AD8-83C0-4623-9C25-752CF34B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C9A1-874D-4B00-9AA6-1A3A55E6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1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721310-2A21-46A4-B502-0F3A626EC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CE1B50-1C5C-48E5-BD39-77CBC8E34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3C9DF-3DBA-47A3-B703-D608DF850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0FB3-7A7E-401B-AA47-5E828B6E0B96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9199B-7E97-41E0-9004-5E2A52AC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D1B1E-493C-41C3-BAFA-9B853FFB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C9A1-874D-4B00-9AA6-1A3A55E6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0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A26C2-5005-4486-8193-0725E01C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DFC83-6411-4A9A-A25D-739166009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BBF85-6DDF-4535-B389-6F24B7308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0FB3-7A7E-401B-AA47-5E828B6E0B96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910F9-21F2-47F0-9BC8-FA66765C5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65808-CCDC-4280-9213-E7F8EF958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C9A1-874D-4B00-9AA6-1A3A55E6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3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8BB1F-A647-48CF-BEBE-CFD08C98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CF2C3-CCF0-4B7E-907F-5BD05D409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07FE8-F3E1-453F-9039-43919F94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0FB3-7A7E-401B-AA47-5E828B6E0B96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031DE-D92D-4D34-B8A5-9B3BC626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A6B67-24E7-489B-9E7C-B02C69AC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C9A1-874D-4B00-9AA6-1A3A55E6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6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27591-033D-44A1-B898-498733A98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63A4D-8DFC-46CD-B889-77C83F59D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16272-5747-4CC4-AFD6-C3AE28A79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3FD7E-6495-4D8C-BC3C-138FEC7C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0FB3-7A7E-401B-AA47-5E828B6E0B96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589A9-486A-4933-948C-47B44237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0B7CD-8420-4F37-B7B9-70262C88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C9A1-874D-4B00-9AA6-1A3A55E6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2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02FCA-89FE-4AB5-89B7-4F5584A2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E2758-992E-4F3F-8850-F8AC26DF7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C43C2-E96B-47B8-8055-E6D3B020A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5B0E87-7E77-4F16-82AA-9B370D574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9238A1-E0AB-477B-8844-F44564252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7D451C-EC1E-4022-8455-687454F2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0FB3-7A7E-401B-AA47-5E828B6E0B96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40234C-0F23-4B37-9A2D-4F536396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D036B0-0BC8-4868-BFAB-774790CA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C9A1-874D-4B00-9AA6-1A3A55E6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2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3730-4C11-4DC8-93A0-0C8150A8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0A527D-712C-4820-A96C-5AFAEA780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0FB3-7A7E-401B-AA47-5E828B6E0B96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1203CB-ED7C-43AC-8EB8-6384B010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0B23F0-4D33-427E-A9D7-97DA533A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C9A1-874D-4B00-9AA6-1A3A55E6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91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AAE7AD-2813-43EB-B18A-32BE7B22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0FB3-7A7E-401B-AA47-5E828B6E0B96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0F19BA-68B7-4B9B-8E01-F4E7FF66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4CEB3-3CA4-4209-9CFC-0BE4434C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C9A1-874D-4B00-9AA6-1A3A55E6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14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4C64-7C39-4803-98F3-BF69856C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E08DC-FC20-4E6F-9163-403F1B601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1CF3E9-90E5-45BB-82E9-786E9CC75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63EEF-A81A-4B9B-A1E3-E5AA52AC9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0FB3-7A7E-401B-AA47-5E828B6E0B96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789F5-A30E-4D83-B47D-003322BB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AE95C-55C7-455E-8E0B-AB9E277C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C9A1-874D-4B00-9AA6-1A3A55E6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2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6BFE4-CC2B-4874-A307-F8476D7E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5E9D3E-A330-4A01-81BD-361F6E84B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9D073-81A3-4D01-8BC0-322CFB0C0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8AB8D-BDBD-474E-A630-6DEF2366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E0FB3-7A7E-401B-AA47-5E828B6E0B96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D8192-EB2F-418D-9DBB-D47DF40F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7621B-D964-4867-A8AB-4E2B71490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C9A1-874D-4B00-9AA6-1A3A55E6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8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30C32D-EB5E-4E28-9E40-E959E6370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D13A9-1CB3-4A6E-84A4-CDEB065E3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68953-8089-4B88-A278-6B9E6469D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E0FB3-7A7E-401B-AA47-5E828B6E0B96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AE397-652A-4481-8923-E0957A382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6828A-2BC9-419C-A4D6-270600D60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2C9A1-874D-4B00-9AA6-1A3A55E6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7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hyperlink" Target="mailto:KDHE.lslinventory@ks.gov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slide" Target="slide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BAC791-F89C-484B-B984-E661B903ADBB}"/>
              </a:ext>
            </a:extLst>
          </p:cNvPr>
          <p:cNvSpPr/>
          <p:nvPr/>
        </p:nvSpPr>
        <p:spPr>
          <a:xfrm>
            <a:off x="0" y="5295244"/>
            <a:ext cx="12192000" cy="1562756"/>
          </a:xfrm>
          <a:prstGeom prst="rect">
            <a:avLst/>
          </a:prstGeom>
          <a:solidFill>
            <a:srgbClr val="51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13C5C9-F971-4FC4-B352-8BC09DE48A65}"/>
              </a:ext>
            </a:extLst>
          </p:cNvPr>
          <p:cNvSpPr txBox="1">
            <a:spLocks/>
          </p:cNvSpPr>
          <p:nvPr/>
        </p:nvSpPr>
        <p:spPr>
          <a:xfrm>
            <a:off x="1524000" y="5278503"/>
            <a:ext cx="9144000" cy="1155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CIFA SRF Workshop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69CC5D9-9341-4997-9B8A-667A7A3AF579}"/>
              </a:ext>
            </a:extLst>
          </p:cNvPr>
          <p:cNvSpPr txBox="1">
            <a:spLocks/>
          </p:cNvSpPr>
          <p:nvPr/>
        </p:nvSpPr>
        <p:spPr>
          <a:xfrm>
            <a:off x="1524000" y="6061820"/>
            <a:ext cx="9144000" cy="3717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da-DK" dirty="0">
                <a:solidFill>
                  <a:schemeClr val="bg1"/>
                </a:solidFill>
                <a:latin typeface="Arial "/>
              </a:rPr>
              <a:t>Lead Service Line Inventory RFP</a:t>
            </a:r>
            <a:endParaRPr lang="en-US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55454A-5A25-401E-B9BA-E9CDEE5B9753}"/>
              </a:ext>
            </a:extLst>
          </p:cNvPr>
          <p:cNvSpPr/>
          <p:nvPr/>
        </p:nvSpPr>
        <p:spPr>
          <a:xfrm>
            <a:off x="5313574" y="6361012"/>
            <a:ext cx="18726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7,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D2D1D-DB00-44D4-A265-6AE393E80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4" y="5447447"/>
            <a:ext cx="1685137" cy="1228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B6DEE-FE11-40AF-87F6-10411391F5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05"/>
          <a:stretch/>
        </p:blipFill>
        <p:spPr>
          <a:xfrm>
            <a:off x="0" y="4177"/>
            <a:ext cx="12192000" cy="529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27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B601BB-F96F-482E-A09D-F0567632C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8" b="41620"/>
          <a:stretch/>
        </p:blipFill>
        <p:spPr>
          <a:xfrm>
            <a:off x="0" y="-3835"/>
            <a:ext cx="12192000" cy="1075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22BE-2DDB-48FC-9B65-FC4409C10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6" y="189509"/>
            <a:ext cx="1031958" cy="6951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13E7EB-BC8A-423A-B104-66DDC09D8039}"/>
              </a:ext>
            </a:extLst>
          </p:cNvPr>
          <p:cNvSpPr/>
          <p:nvPr/>
        </p:nvSpPr>
        <p:spPr>
          <a:xfrm>
            <a:off x="415534" y="1149620"/>
            <a:ext cx="4913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 you/Questions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F5B604-02C7-4F97-BA86-83772E22BC87}"/>
              </a:ext>
            </a:extLst>
          </p:cNvPr>
          <p:cNvSpPr/>
          <p:nvPr/>
        </p:nvSpPr>
        <p:spPr>
          <a:xfrm>
            <a:off x="0" y="6529957"/>
            <a:ext cx="12192000" cy="334671"/>
          </a:xfrm>
          <a:prstGeom prst="rect">
            <a:avLst/>
          </a:prstGeom>
          <a:solidFill>
            <a:srgbClr val="518689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12AF28-08BD-4778-8656-58C68FD4DFC8}"/>
              </a:ext>
            </a:extLst>
          </p:cNvPr>
          <p:cNvSpPr txBox="1"/>
          <p:nvPr/>
        </p:nvSpPr>
        <p:spPr>
          <a:xfrm>
            <a:off x="2858173" y="6472492"/>
            <a:ext cx="646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832507-5456-419A-9A84-FCBB49625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53" y="2060294"/>
            <a:ext cx="5577356" cy="3717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72E20AA-9CA0-4700-82C5-31CFD6E4D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085" y="196589"/>
            <a:ext cx="7458970" cy="5962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Service Line Inventory RFP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4D8523-62E8-4876-B9B2-34FAB405A921}"/>
              </a:ext>
            </a:extLst>
          </p:cNvPr>
          <p:cNvSpPr txBox="1"/>
          <p:nvPr/>
        </p:nvSpPr>
        <p:spPr>
          <a:xfrm>
            <a:off x="424561" y="2384242"/>
            <a:ext cx="563722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Cathy Tucker-Vogel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Water Supply Section Chief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(785) 368-7130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Cathy.Tucker-Vogel@ks.gov</a:t>
            </a:r>
          </a:p>
          <a:p>
            <a:pPr marL="0" indent="0">
              <a:buNone/>
            </a:pP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https://kdheks.gov/water</a:t>
            </a:r>
          </a:p>
        </p:txBody>
      </p:sp>
    </p:spTree>
    <p:extLst>
      <p:ext uri="{BB962C8B-B14F-4D97-AF65-F5344CB8AC3E}">
        <p14:creationId xmlns:p14="http://schemas.microsoft.com/office/powerpoint/2010/main" val="525265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B601BB-F96F-482E-A09D-F0567632C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8" b="41620"/>
          <a:stretch/>
        </p:blipFill>
        <p:spPr>
          <a:xfrm>
            <a:off x="0" y="-3835"/>
            <a:ext cx="12192000" cy="1075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22BE-2DDB-48FC-9B65-FC4409C10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6" y="189509"/>
            <a:ext cx="1031958" cy="6951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F5B604-02C7-4F97-BA86-83772E22BC87}"/>
              </a:ext>
            </a:extLst>
          </p:cNvPr>
          <p:cNvSpPr/>
          <p:nvPr/>
        </p:nvSpPr>
        <p:spPr>
          <a:xfrm>
            <a:off x="0" y="6529957"/>
            <a:ext cx="12192000" cy="334671"/>
          </a:xfrm>
          <a:prstGeom prst="rect">
            <a:avLst/>
          </a:prstGeom>
          <a:solidFill>
            <a:srgbClr val="518689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12AF28-08BD-4778-8656-58C68FD4DFC8}"/>
              </a:ext>
            </a:extLst>
          </p:cNvPr>
          <p:cNvSpPr txBox="1"/>
          <p:nvPr/>
        </p:nvSpPr>
        <p:spPr>
          <a:xfrm>
            <a:off x="2858173" y="6472492"/>
            <a:ext cx="646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5C18E5-49E5-4E01-9542-B16FDD144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085" y="196589"/>
            <a:ext cx="7458970" cy="5962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Service Line Inventory RFP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39A60-AEC9-4442-B9FA-453FD8C83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5109" y="1236412"/>
            <a:ext cx="6119362" cy="4394371"/>
          </a:xfrm>
        </p:spPr>
        <p:txBody>
          <a:bodyPr>
            <a:normAutofit lnSpcReduction="10000"/>
          </a:bodyPr>
          <a:lstStyle/>
          <a:p>
            <a:r>
              <a:rPr lang="en-US" sz="4000" b="1" dirty="0"/>
              <a:t>1 RFP – 4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Module A:</a:t>
            </a:r>
            <a:r>
              <a:rPr lang="en-US" sz="2800" dirty="0"/>
              <a:t> PWS System Records Review and Customer Surveys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Module B:</a:t>
            </a:r>
            <a:r>
              <a:rPr lang="en-US" sz="2800" dirty="0"/>
              <a:t> Predictive Modeling, Statistical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Module C:</a:t>
            </a:r>
            <a:r>
              <a:rPr lang="en-US" sz="2800" dirty="0"/>
              <a:t> On-site Investigations to Validate Information From A &amp;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Module D: </a:t>
            </a:r>
            <a:r>
              <a:rPr lang="en-US" sz="2800" dirty="0"/>
              <a:t>Develop Lead Service Line Replacement Plans</a:t>
            </a:r>
            <a:endParaRPr lang="en-US" sz="2800" b="1" dirty="0"/>
          </a:p>
        </p:txBody>
      </p:sp>
      <p:pic>
        <p:nvPicPr>
          <p:cNvPr id="13" name="Picture 12" descr="A hand holding a white faucet&#10;&#10;Description automatically generated with low confidence">
            <a:extLst>
              <a:ext uri="{FF2B5EF4-FFF2-40B4-BE49-F238E27FC236}">
                <a16:creationId xmlns:a16="http://schemas.microsoft.com/office/drawing/2014/main" id="{FA25B82A-D005-4A32-AB62-A48260F52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17" y="2477137"/>
            <a:ext cx="2689023" cy="2020943"/>
          </a:xfrm>
          <a:prstGeom prst="rect">
            <a:avLst/>
          </a:prstGeom>
        </p:spPr>
      </p:pic>
      <p:pic>
        <p:nvPicPr>
          <p:cNvPr id="9" name="Picture Placeholder 12">
            <a:extLst>
              <a:ext uri="{FF2B5EF4-FFF2-40B4-BE49-F238E27FC236}">
                <a16:creationId xmlns:a16="http://schemas.microsoft.com/office/drawing/2014/main" id="{2D2CA67C-A350-4D59-B770-050C4111E8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8" r="12368"/>
          <a:stretch>
            <a:fillRect/>
          </a:stretch>
        </p:blipFill>
        <p:spPr>
          <a:xfrm>
            <a:off x="9359945" y="3233380"/>
            <a:ext cx="2575617" cy="2033731"/>
          </a:xfrm>
          <a:prstGeom prst="rect">
            <a:avLst/>
          </a:prstGeom>
        </p:spPr>
      </p:pic>
      <p:pic>
        <p:nvPicPr>
          <p:cNvPr id="12" name="Picture 11" descr="A person typing on a computer&#10;&#10;Description automatically generated with low confidence">
            <a:extLst>
              <a:ext uri="{FF2B5EF4-FFF2-40B4-BE49-F238E27FC236}">
                <a16:creationId xmlns:a16="http://schemas.microsoft.com/office/drawing/2014/main" id="{162CE1A9-B4F4-4357-9F33-D8A04E297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03" y="1177233"/>
            <a:ext cx="3254159" cy="1654273"/>
          </a:xfrm>
          <a:prstGeom prst="rect">
            <a:avLst/>
          </a:prstGeom>
        </p:spPr>
      </p:pic>
      <p:pic>
        <p:nvPicPr>
          <p:cNvPr id="15" name="Picture Placeholder 4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A49F51EF-9119-4F0D-BED2-BAAE107557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854" y="4964903"/>
            <a:ext cx="3696123" cy="145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98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B601BB-F96F-482E-A09D-F0567632C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8" b="41620"/>
          <a:stretch/>
        </p:blipFill>
        <p:spPr>
          <a:xfrm>
            <a:off x="0" y="-3835"/>
            <a:ext cx="12192000" cy="1075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22BE-2DDB-48FC-9B65-FC4409C10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6" y="189509"/>
            <a:ext cx="1031958" cy="6951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F5B604-02C7-4F97-BA86-83772E22BC87}"/>
              </a:ext>
            </a:extLst>
          </p:cNvPr>
          <p:cNvSpPr/>
          <p:nvPr/>
        </p:nvSpPr>
        <p:spPr>
          <a:xfrm>
            <a:off x="0" y="6529957"/>
            <a:ext cx="12192000" cy="334671"/>
          </a:xfrm>
          <a:prstGeom prst="rect">
            <a:avLst/>
          </a:prstGeom>
          <a:solidFill>
            <a:srgbClr val="518689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12AF28-08BD-4778-8656-58C68FD4DFC8}"/>
              </a:ext>
            </a:extLst>
          </p:cNvPr>
          <p:cNvSpPr txBox="1"/>
          <p:nvPr/>
        </p:nvSpPr>
        <p:spPr>
          <a:xfrm>
            <a:off x="2858173" y="6472492"/>
            <a:ext cx="646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5C18E5-49E5-4E01-9542-B16FDD144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085" y="196589"/>
            <a:ext cx="7458970" cy="5962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Service Line Inventory RFP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39A60-AEC9-4442-B9FA-453FD8C83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922" y="1392386"/>
            <a:ext cx="6699376" cy="3941222"/>
          </a:xfrm>
        </p:spPr>
        <p:txBody>
          <a:bodyPr>
            <a:normAutofit lnSpcReduction="10000"/>
          </a:bodyPr>
          <a:lstStyle/>
          <a:p>
            <a:r>
              <a:rPr lang="en-US" sz="4000" b="1" dirty="0"/>
              <a:t>Goals of RFP Contracts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Create a “Pool” of qualified vendors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Competitive Costs for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under KDHE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Consistent services for each PWS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Avoid administration of multiple individual grants to PWS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9" name="Picture 8" descr="A group of people holding a puzzle&#10;&#10;Description automatically generated with low confidence">
            <a:extLst>
              <a:ext uri="{FF2B5EF4-FFF2-40B4-BE49-F238E27FC236}">
                <a16:creationId xmlns:a16="http://schemas.microsoft.com/office/drawing/2014/main" id="{18DE2CA9-7A6A-4248-AE8C-178931B81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98" y="2390884"/>
            <a:ext cx="4550579" cy="302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81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B601BB-F96F-482E-A09D-F0567632C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8" b="41620"/>
          <a:stretch/>
        </p:blipFill>
        <p:spPr>
          <a:xfrm>
            <a:off x="0" y="-3835"/>
            <a:ext cx="12192000" cy="1075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22BE-2DDB-48FC-9B65-FC4409C10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6" y="189509"/>
            <a:ext cx="1031958" cy="6951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F5B604-02C7-4F97-BA86-83772E22BC87}"/>
              </a:ext>
            </a:extLst>
          </p:cNvPr>
          <p:cNvSpPr/>
          <p:nvPr/>
        </p:nvSpPr>
        <p:spPr>
          <a:xfrm>
            <a:off x="0" y="6529957"/>
            <a:ext cx="12192000" cy="334671"/>
          </a:xfrm>
          <a:prstGeom prst="rect">
            <a:avLst/>
          </a:prstGeom>
          <a:solidFill>
            <a:srgbClr val="518689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12AF28-08BD-4778-8656-58C68FD4DFC8}"/>
              </a:ext>
            </a:extLst>
          </p:cNvPr>
          <p:cNvSpPr txBox="1"/>
          <p:nvPr/>
        </p:nvSpPr>
        <p:spPr>
          <a:xfrm>
            <a:off x="2858173" y="6472492"/>
            <a:ext cx="646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5C18E5-49E5-4E01-9542-B16FDD144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085" y="196589"/>
            <a:ext cx="7458970" cy="5962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Service Line Inventory RFP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39A60-AEC9-4442-B9FA-453FD8C83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9" y="1480822"/>
            <a:ext cx="7072605" cy="3308971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/>
              <a:t>Let’s Talk About Subawards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r>
              <a:rPr lang="en-US" sz="2800" dirty="0"/>
              <a:t>States and subrecipients must: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Have transparent and fair competition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Ensure subawards oversight terms are met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Maintain records for 3</a:t>
            </a:r>
            <a:r>
              <a:rPr lang="en-US" sz="2600" baseline="30000" dirty="0"/>
              <a:t>rd</a:t>
            </a:r>
            <a:r>
              <a:rPr lang="en-US" sz="2600" dirty="0"/>
              <a:t> party compliance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Obtain proposals from minority and women owned businesses</a:t>
            </a:r>
            <a:endParaRPr lang="en-US" sz="26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73A1-D725-414F-BC28-73DCA2E62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531" y="2334457"/>
            <a:ext cx="4238578" cy="28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3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B601BB-F96F-482E-A09D-F0567632C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8" b="41620"/>
          <a:stretch/>
        </p:blipFill>
        <p:spPr>
          <a:xfrm>
            <a:off x="0" y="-3835"/>
            <a:ext cx="12192000" cy="1075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22BE-2DDB-48FC-9B65-FC4409C10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6" y="189509"/>
            <a:ext cx="1031958" cy="6951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F5B604-02C7-4F97-BA86-83772E22BC87}"/>
              </a:ext>
            </a:extLst>
          </p:cNvPr>
          <p:cNvSpPr/>
          <p:nvPr/>
        </p:nvSpPr>
        <p:spPr>
          <a:xfrm>
            <a:off x="0" y="6529957"/>
            <a:ext cx="12192000" cy="334671"/>
          </a:xfrm>
          <a:prstGeom prst="rect">
            <a:avLst/>
          </a:prstGeom>
          <a:solidFill>
            <a:srgbClr val="518689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12AF28-08BD-4778-8656-58C68FD4DFC8}"/>
              </a:ext>
            </a:extLst>
          </p:cNvPr>
          <p:cNvSpPr txBox="1"/>
          <p:nvPr/>
        </p:nvSpPr>
        <p:spPr>
          <a:xfrm>
            <a:off x="2858173" y="6472492"/>
            <a:ext cx="646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5C18E5-49E5-4E01-9542-B16FDD144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085" y="196589"/>
            <a:ext cx="7458970" cy="5962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Service Line Inventory RFP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39A60-AEC9-4442-B9FA-453FD8C83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189" y="1224521"/>
            <a:ext cx="8050077" cy="5096158"/>
          </a:xfrm>
        </p:spPr>
        <p:txBody>
          <a:bodyPr>
            <a:normAutofit fontScale="92500" lnSpcReduction="20000"/>
          </a:bodyPr>
          <a:lstStyle/>
          <a:p>
            <a:r>
              <a:rPr lang="en-US" sz="4000" b="1" dirty="0"/>
              <a:t>Phased Awards</a:t>
            </a:r>
          </a:p>
          <a:p>
            <a:endParaRPr lang="en-US" sz="2800" b="1" dirty="0"/>
          </a:p>
          <a:p>
            <a:r>
              <a:rPr lang="en-US" sz="2800" b="1" dirty="0"/>
              <a:t>Phase 1 (RFQ - like Approach)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Vendors submit proposals &amp; costs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KDHE will select best proposals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Creates a “pool” of vendors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Vendors can submit for one or more Modules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Vendors can select to serve a specific region of State</a:t>
            </a:r>
          </a:p>
          <a:p>
            <a:endParaRPr lang="en-US" sz="2800" b="1" dirty="0"/>
          </a:p>
          <a:p>
            <a:r>
              <a:rPr lang="en-US" sz="2800" b="1" dirty="0"/>
              <a:t>Phase 2 – Work Requests Single Projects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Work Requests sent to selected Vendors from Phase 1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Work awarded based on cost &amp; time to complete submitted from vendors responding to Work Requests</a:t>
            </a:r>
          </a:p>
        </p:txBody>
      </p:sp>
      <p:pic>
        <p:nvPicPr>
          <p:cNvPr id="21" name="Picture Placeholder 20" descr="A group of trophies&#10;&#10;Description automatically generated with medium confidence">
            <a:extLst>
              <a:ext uri="{FF2B5EF4-FFF2-40B4-BE49-F238E27FC236}">
                <a16:creationId xmlns:a16="http://schemas.microsoft.com/office/drawing/2014/main" id="{18EB33C9-3084-4EF8-ADBF-CF428428FD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b="9531"/>
          <a:stretch>
            <a:fillRect/>
          </a:stretch>
        </p:blipFill>
        <p:spPr>
          <a:xfrm>
            <a:off x="6848453" y="1367931"/>
            <a:ext cx="4828358" cy="1954003"/>
          </a:xfrm>
        </p:spPr>
      </p:pic>
    </p:spTree>
    <p:extLst>
      <p:ext uri="{BB962C8B-B14F-4D97-AF65-F5344CB8AC3E}">
        <p14:creationId xmlns:p14="http://schemas.microsoft.com/office/powerpoint/2010/main" val="399248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B601BB-F96F-482E-A09D-F0567632C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8" b="41620"/>
          <a:stretch/>
        </p:blipFill>
        <p:spPr>
          <a:xfrm>
            <a:off x="0" y="-3835"/>
            <a:ext cx="12192000" cy="1075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22BE-2DDB-48FC-9B65-FC4409C10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6" y="189509"/>
            <a:ext cx="1031958" cy="6951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F5B604-02C7-4F97-BA86-83772E22BC87}"/>
              </a:ext>
            </a:extLst>
          </p:cNvPr>
          <p:cNvSpPr/>
          <p:nvPr/>
        </p:nvSpPr>
        <p:spPr>
          <a:xfrm>
            <a:off x="0" y="6529957"/>
            <a:ext cx="12192000" cy="334671"/>
          </a:xfrm>
          <a:prstGeom prst="rect">
            <a:avLst/>
          </a:prstGeom>
          <a:solidFill>
            <a:srgbClr val="518689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12AF28-08BD-4778-8656-58C68FD4DFC8}"/>
              </a:ext>
            </a:extLst>
          </p:cNvPr>
          <p:cNvSpPr txBox="1"/>
          <p:nvPr/>
        </p:nvSpPr>
        <p:spPr>
          <a:xfrm>
            <a:off x="2858173" y="6472492"/>
            <a:ext cx="646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5C18E5-49E5-4E01-9542-B16FDD144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085" y="196589"/>
            <a:ext cx="7458970" cy="5962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Service Line Inventory RFP</a:t>
            </a:r>
          </a:p>
        </p:txBody>
      </p:sp>
      <p:pic>
        <p:nvPicPr>
          <p:cNvPr id="7" name="Picture Placeholder 6" descr="A picture containing person, indoor, people&#10;&#10;Description automatically generated">
            <a:extLst>
              <a:ext uri="{FF2B5EF4-FFF2-40B4-BE49-F238E27FC236}">
                <a16:creationId xmlns:a16="http://schemas.microsoft.com/office/drawing/2014/main" id="{28D335AE-53C2-43ED-87CA-BC979F210E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8116251" y="2488545"/>
            <a:ext cx="3519449" cy="2778989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F9DE11-D5CC-42A4-97CC-C99CF7C4EBED}"/>
              </a:ext>
            </a:extLst>
          </p:cNvPr>
          <p:cNvSpPr/>
          <p:nvPr/>
        </p:nvSpPr>
        <p:spPr>
          <a:xfrm>
            <a:off x="545454" y="1201550"/>
            <a:ext cx="11090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How Will KDHE Fund LSLI Technical Assistance?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F91A53-769E-462C-A331-F4CC4C50F5E0}"/>
              </a:ext>
            </a:extLst>
          </p:cNvPr>
          <p:cNvSpPr txBox="1"/>
          <p:nvPr/>
        </p:nvSpPr>
        <p:spPr>
          <a:xfrm>
            <a:off x="249996" y="5371151"/>
            <a:ext cx="75166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Funding will cover the cost of work completed under the RFP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Priority is PWS systems serving &lt; 10,000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PWS &gt; 10,000 can apply for loan to complete inventory</a:t>
            </a: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CB88B8B0-149D-4162-B216-00E7DB46B4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334664"/>
              </p:ext>
            </p:extLst>
          </p:nvPr>
        </p:nvGraphicFramePr>
        <p:xfrm>
          <a:off x="416688" y="1997747"/>
          <a:ext cx="7211030" cy="3269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5515">
                  <a:extLst>
                    <a:ext uri="{9D8B030D-6E8A-4147-A177-3AD203B41FA5}">
                      <a16:colId xmlns:a16="http://schemas.microsoft.com/office/drawing/2014/main" val="1064834768"/>
                    </a:ext>
                  </a:extLst>
                </a:gridCol>
                <a:gridCol w="3605515">
                  <a:extLst>
                    <a:ext uri="{9D8B030D-6E8A-4147-A177-3AD203B41FA5}">
                      <a16:colId xmlns:a16="http://schemas.microsoft.com/office/drawing/2014/main" val="1225381952"/>
                    </a:ext>
                  </a:extLst>
                </a:gridCol>
              </a:tblGrid>
              <a:tr h="53928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BIL Technical Assistance Funding</a:t>
                      </a:r>
                    </a:p>
                  </a:txBody>
                  <a:tcPr>
                    <a:solidFill>
                      <a:srgbClr val="5186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359331"/>
                  </a:ext>
                </a:extLst>
              </a:tr>
              <a:tr h="46496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Funding Source</a:t>
                      </a:r>
                    </a:p>
                  </a:txBody>
                  <a:tcPr>
                    <a:solidFill>
                      <a:srgbClr val="699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Funding Amount</a:t>
                      </a:r>
                    </a:p>
                  </a:txBody>
                  <a:tcPr>
                    <a:solidFill>
                      <a:srgbClr val="699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268704"/>
                  </a:ext>
                </a:extLst>
              </a:tr>
              <a:tr h="43209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Supplemental 4%</a:t>
                      </a:r>
                    </a:p>
                  </a:txBody>
                  <a:tcPr>
                    <a:solidFill>
                      <a:srgbClr val="85989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835,000</a:t>
                      </a:r>
                    </a:p>
                  </a:txBody>
                  <a:tcPr>
                    <a:solidFill>
                      <a:srgbClr val="8598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155565"/>
                  </a:ext>
                </a:extLst>
              </a:tr>
              <a:tr h="4649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Supplemental 2%</a:t>
                      </a:r>
                    </a:p>
                  </a:txBody>
                  <a:tcPr>
                    <a:solidFill>
                      <a:srgbClr val="6997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417,500</a:t>
                      </a:r>
                    </a:p>
                  </a:txBody>
                  <a:tcPr>
                    <a:solidFill>
                      <a:srgbClr val="699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700073"/>
                  </a:ext>
                </a:extLst>
              </a:tr>
              <a:tr h="43833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 Service Line 4%</a:t>
                      </a:r>
                    </a:p>
                  </a:txBody>
                  <a:tcPr>
                    <a:solidFill>
                      <a:srgbClr val="85989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1,315,640</a:t>
                      </a:r>
                    </a:p>
                  </a:txBody>
                  <a:tcPr>
                    <a:solidFill>
                      <a:srgbClr val="8598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84671"/>
                  </a:ext>
                </a:extLst>
              </a:tr>
              <a:tr h="4649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 Service Line 2%</a:t>
                      </a:r>
                    </a:p>
                  </a:txBody>
                  <a:tcPr>
                    <a:solidFill>
                      <a:srgbClr val="6997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657,820</a:t>
                      </a:r>
                    </a:p>
                  </a:txBody>
                  <a:tcPr>
                    <a:solidFill>
                      <a:srgbClr val="699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753326"/>
                  </a:ext>
                </a:extLst>
              </a:tr>
              <a:tr h="46496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solidFill>
                      <a:srgbClr val="85989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$3,225,960</a:t>
                      </a:r>
                    </a:p>
                  </a:txBody>
                  <a:tcPr>
                    <a:solidFill>
                      <a:srgbClr val="8598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268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392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B601BB-F96F-482E-A09D-F0567632C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8" b="41620"/>
          <a:stretch/>
        </p:blipFill>
        <p:spPr>
          <a:xfrm>
            <a:off x="0" y="-3835"/>
            <a:ext cx="12192000" cy="1075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22BE-2DDB-48FC-9B65-FC4409C10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6" y="189509"/>
            <a:ext cx="1031958" cy="6951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F5B604-02C7-4F97-BA86-83772E22BC87}"/>
              </a:ext>
            </a:extLst>
          </p:cNvPr>
          <p:cNvSpPr/>
          <p:nvPr/>
        </p:nvSpPr>
        <p:spPr>
          <a:xfrm>
            <a:off x="0" y="6529957"/>
            <a:ext cx="12192000" cy="334671"/>
          </a:xfrm>
          <a:prstGeom prst="rect">
            <a:avLst/>
          </a:prstGeom>
          <a:solidFill>
            <a:srgbClr val="518689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12AF28-08BD-4778-8656-58C68FD4DFC8}"/>
              </a:ext>
            </a:extLst>
          </p:cNvPr>
          <p:cNvSpPr txBox="1"/>
          <p:nvPr/>
        </p:nvSpPr>
        <p:spPr>
          <a:xfrm>
            <a:off x="2858173" y="6472492"/>
            <a:ext cx="646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5C18E5-49E5-4E01-9542-B16FDD144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085" y="196589"/>
            <a:ext cx="7458970" cy="5962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Service Line Inventory RFP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39A60-AEC9-4442-B9FA-453FD8C83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449" y="1224520"/>
            <a:ext cx="6603241" cy="4134557"/>
          </a:xfrm>
        </p:spPr>
        <p:txBody>
          <a:bodyPr>
            <a:normAutofit lnSpcReduction="10000"/>
          </a:bodyPr>
          <a:lstStyle/>
          <a:p>
            <a:r>
              <a:rPr lang="en-US" sz="4000" b="1" dirty="0"/>
              <a:t>Local Contract Option</a:t>
            </a:r>
          </a:p>
          <a:p>
            <a:endParaRPr lang="en-US" sz="2800" b="1" dirty="0"/>
          </a:p>
          <a:p>
            <a:r>
              <a:rPr lang="en-US" sz="2800" b="1" dirty="0"/>
              <a:t>Contract open to local units of government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Use SRF loan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Use local funds</a:t>
            </a:r>
          </a:p>
          <a:p>
            <a:endParaRPr lang="en-US" sz="2800" b="1" dirty="0"/>
          </a:p>
          <a:p>
            <a:r>
              <a:rPr lang="en-US" sz="2800" b="1" dirty="0"/>
              <a:t>If SRF loan…</a:t>
            </a: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600" dirty="0"/>
              <a:t>Contract requirements added as conditions</a:t>
            </a:r>
          </a:p>
        </p:txBody>
      </p:sp>
      <p:pic>
        <p:nvPicPr>
          <p:cNvPr id="6" name="Picture 5" descr="A close-up of a dollar bill&#10;&#10;Description automatically generated with medium confidence">
            <a:extLst>
              <a:ext uri="{FF2B5EF4-FFF2-40B4-BE49-F238E27FC236}">
                <a16:creationId xmlns:a16="http://schemas.microsoft.com/office/drawing/2014/main" id="{1E115A75-8553-4AD8-8EB3-A141F701B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45" y="2906223"/>
            <a:ext cx="5022688" cy="25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18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B601BB-F96F-482E-A09D-F0567632C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8" b="41620"/>
          <a:stretch/>
        </p:blipFill>
        <p:spPr>
          <a:xfrm>
            <a:off x="0" y="-3835"/>
            <a:ext cx="12192000" cy="1075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22BE-2DDB-48FC-9B65-FC4409C10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6" y="189509"/>
            <a:ext cx="1031958" cy="6951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F5B604-02C7-4F97-BA86-83772E22BC87}"/>
              </a:ext>
            </a:extLst>
          </p:cNvPr>
          <p:cNvSpPr/>
          <p:nvPr/>
        </p:nvSpPr>
        <p:spPr>
          <a:xfrm>
            <a:off x="0" y="6529957"/>
            <a:ext cx="12192000" cy="334671"/>
          </a:xfrm>
          <a:prstGeom prst="rect">
            <a:avLst/>
          </a:prstGeom>
          <a:solidFill>
            <a:srgbClr val="518689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12AF28-08BD-4778-8656-58C68FD4DFC8}"/>
              </a:ext>
            </a:extLst>
          </p:cNvPr>
          <p:cNvSpPr txBox="1"/>
          <p:nvPr/>
        </p:nvSpPr>
        <p:spPr>
          <a:xfrm>
            <a:off x="2858173" y="6472492"/>
            <a:ext cx="646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5C18E5-49E5-4E01-9542-B16FDD144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085" y="196589"/>
            <a:ext cx="7458970" cy="5962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Service Line Inventory RFP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39A60-AEC9-4442-B9FA-453FD8C83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9" y="1224521"/>
            <a:ext cx="5017509" cy="57726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/>
              <a:t>Getting The Word Out</a:t>
            </a:r>
          </a:p>
          <a:p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7A2D22-D3AE-43E8-B909-CE01A98F6EE2}"/>
              </a:ext>
            </a:extLst>
          </p:cNvPr>
          <p:cNvSpPr txBox="1"/>
          <p:nvPr/>
        </p:nvSpPr>
        <p:spPr>
          <a:xfrm>
            <a:off x="780634" y="2612953"/>
            <a:ext cx="60307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Meetings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Email blasts to PWS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Outreach to PWS systems needing 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KDHE inventory email address:</a:t>
            </a:r>
          </a:p>
          <a:p>
            <a:pPr lvl="1"/>
            <a:r>
              <a:rPr lang="en-US" sz="2800" dirty="0">
                <a:hlinkClick r:id="rId5"/>
              </a:rPr>
              <a:t>KDHE.LSLInventory@ks.gov</a:t>
            </a:r>
            <a:endParaRPr lang="en-US" sz="2800" dirty="0"/>
          </a:p>
        </p:txBody>
      </p:sp>
      <p:pic>
        <p:nvPicPr>
          <p:cNvPr id="13" name="Picture 12" descr="Text, whiteboard&#10;&#10;Description automatically generated">
            <a:extLst>
              <a:ext uri="{FF2B5EF4-FFF2-40B4-BE49-F238E27FC236}">
                <a16:creationId xmlns:a16="http://schemas.microsoft.com/office/drawing/2014/main" id="{F1F283CA-BFDD-4BA1-A671-096BDBDD9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58" y="2226355"/>
            <a:ext cx="4388425" cy="32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33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B601BB-F96F-482E-A09D-F0567632C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8" b="41620"/>
          <a:stretch/>
        </p:blipFill>
        <p:spPr>
          <a:xfrm>
            <a:off x="0" y="-3835"/>
            <a:ext cx="12192000" cy="1075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22BE-2DDB-48FC-9B65-FC4409C10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6" y="189509"/>
            <a:ext cx="1031958" cy="6951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F5B604-02C7-4F97-BA86-83772E22BC87}"/>
              </a:ext>
            </a:extLst>
          </p:cNvPr>
          <p:cNvSpPr/>
          <p:nvPr/>
        </p:nvSpPr>
        <p:spPr>
          <a:xfrm>
            <a:off x="0" y="6529957"/>
            <a:ext cx="12192000" cy="334671"/>
          </a:xfrm>
          <a:prstGeom prst="rect">
            <a:avLst/>
          </a:prstGeom>
          <a:solidFill>
            <a:srgbClr val="518689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12AF28-08BD-4778-8656-58C68FD4DFC8}"/>
              </a:ext>
            </a:extLst>
          </p:cNvPr>
          <p:cNvSpPr txBox="1"/>
          <p:nvPr/>
        </p:nvSpPr>
        <p:spPr>
          <a:xfrm>
            <a:off x="2858173" y="6472492"/>
            <a:ext cx="646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and improve the health and environment of all Kansans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5C18E5-49E5-4E01-9542-B16FDD144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085" y="196589"/>
            <a:ext cx="7458970" cy="5962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Service Line Inventory RFP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39A60-AEC9-4442-B9FA-453FD8C83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570" y="1131921"/>
            <a:ext cx="11348861" cy="577260"/>
          </a:xfrm>
        </p:spPr>
        <p:txBody>
          <a:bodyPr>
            <a:normAutofit fontScale="77500" lnSpcReduction="20000"/>
          </a:bodyPr>
          <a:lstStyle/>
          <a:p>
            <a:r>
              <a:rPr lang="en-US" sz="4000" b="1" dirty="0"/>
              <a:t>TA Application Form: </a:t>
            </a:r>
            <a:r>
              <a:rPr lang="en-US" sz="3600" dirty="0">
                <a:hlinkClick r:id="rId5" action="ppaction://hlinksldjump"/>
              </a:rPr>
              <a:t>https://www.kdhe.ks.gov//Lead &amp; Copper Rule</a:t>
            </a:r>
            <a:r>
              <a:rPr lang="en-US" sz="3600" dirty="0"/>
              <a:t> </a:t>
            </a:r>
            <a:endParaRPr lang="en-US" sz="3600" b="1" dirty="0"/>
          </a:p>
          <a:p>
            <a:endParaRPr lang="en-US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D356F1-C6BF-4815-9BA3-B0F3C20A8BDC}"/>
              </a:ext>
            </a:extLst>
          </p:cNvPr>
          <p:cNvGrpSpPr/>
          <p:nvPr/>
        </p:nvGrpSpPr>
        <p:grpSpPr>
          <a:xfrm>
            <a:off x="86924" y="1689904"/>
            <a:ext cx="12024051" cy="4793033"/>
            <a:chOff x="167949" y="1689904"/>
            <a:chExt cx="12024051" cy="47930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BE5F359-73A2-46D2-BD84-D7AE1A2AEE25}"/>
                </a:ext>
              </a:extLst>
            </p:cNvPr>
            <p:cNvGrpSpPr/>
            <p:nvPr/>
          </p:nvGrpSpPr>
          <p:grpSpPr>
            <a:xfrm>
              <a:off x="167949" y="1689904"/>
              <a:ext cx="5928051" cy="4793033"/>
              <a:chOff x="5185458" y="1234411"/>
              <a:chExt cx="6446047" cy="52376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F465D21-541F-4536-9D2F-7E4B15925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5458" y="1234411"/>
                <a:ext cx="6446047" cy="197819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20BCB02-4160-439D-9ECB-4659370DD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85458" y="3234762"/>
                <a:ext cx="6446047" cy="3237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D46E78-1C3B-4F80-8A27-32628268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12563" y="1689904"/>
              <a:ext cx="6079437" cy="47825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89240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4E796FF7251342BB3E1FF206C474B3" ma:contentTypeVersion="10" ma:contentTypeDescription="Create a new document." ma:contentTypeScope="" ma:versionID="03114f90ec17273fda5be71d5e765868">
  <xsd:schema xmlns:xsd="http://www.w3.org/2001/XMLSchema" xmlns:xs="http://www.w3.org/2001/XMLSchema" xmlns:p="http://schemas.microsoft.com/office/2006/metadata/properties" xmlns:ns3="e0dba54f-527b-49c5-8cab-2bd5e7e5e970" xmlns:ns4="6d042460-b09c-44e0-bd61-a03c419d2a0e" targetNamespace="http://schemas.microsoft.com/office/2006/metadata/properties" ma:root="true" ma:fieldsID="3fff43cb3d753e787eb813fdc7682e78" ns3:_="" ns4:_="">
    <xsd:import namespace="e0dba54f-527b-49c5-8cab-2bd5e7e5e970"/>
    <xsd:import namespace="6d042460-b09c-44e0-bd61-a03c419d2a0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ba54f-527b-49c5-8cab-2bd5e7e5e97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042460-b09c-44e0-bd61-a03c419d2a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28113F-2D9C-4170-9323-A8D912BED6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4F0DEE-8000-462C-83E0-FBD36629D2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dba54f-527b-49c5-8cab-2bd5e7e5e970"/>
    <ds:schemaRef ds:uri="6d042460-b09c-44e0-bd61-a03c419d2a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6AF6FE-8C26-4D6B-AD93-AB84777E6CBD}">
  <ds:schemaRefs>
    <ds:schemaRef ds:uri="http://schemas.microsoft.com/office/2006/documentManagement/types"/>
    <ds:schemaRef ds:uri="http://purl.org/dc/elements/1.1/"/>
    <ds:schemaRef ds:uri="http://purl.org/dc/dcmitype/"/>
    <ds:schemaRef ds:uri="6d042460-b09c-44e0-bd61-a03c419d2a0e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0dba54f-527b-49c5-8cab-2bd5e7e5e97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10994</TotalTime>
  <Words>754</Words>
  <Application>Microsoft Office PowerPoint</Application>
  <PresentationFormat>Widescreen</PresentationFormat>
  <Paragraphs>135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</vt:lpstr>
      <vt:lpstr>Calibri</vt:lpstr>
      <vt:lpstr>Calibri Light</vt:lpstr>
      <vt:lpstr>Times New Roman</vt:lpstr>
      <vt:lpstr>Office Theme</vt:lpstr>
      <vt:lpstr>PowerPoint Presentation</vt:lpstr>
      <vt:lpstr>Lead Service Line Inventory RFP</vt:lpstr>
      <vt:lpstr>Lead Service Line Inventory RFP</vt:lpstr>
      <vt:lpstr>Lead Service Line Inventory RFP</vt:lpstr>
      <vt:lpstr>Lead Service Line Inventory RFP</vt:lpstr>
      <vt:lpstr>Lead Service Line Inventory RFP</vt:lpstr>
      <vt:lpstr>Lead Service Line Inventory RFP</vt:lpstr>
      <vt:lpstr>Lead Service Line Inventory RFP</vt:lpstr>
      <vt:lpstr>Lead Service Line Inventory RFP</vt:lpstr>
      <vt:lpstr>Lead Service Line Inventory RFP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KDHE Environmental Conference</dc:title>
  <dc:creator>Leo Henning [KDHE]</dc:creator>
  <cp:lastModifiedBy>Deirdre  Finn</cp:lastModifiedBy>
  <cp:revision>205</cp:revision>
  <cp:lastPrinted>2022-04-13T21:54:53Z</cp:lastPrinted>
  <dcterms:created xsi:type="dcterms:W3CDTF">2018-07-18T20:05:59Z</dcterms:created>
  <dcterms:modified xsi:type="dcterms:W3CDTF">2022-11-05T20:27:56Z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0x010100704E796FF7251342BB3E1FF206C474B3</vt:lpwstr>
  </property>
</Properties>
</file>