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2" r:id="rId4"/>
    <p:sldId id="291" r:id="rId5"/>
    <p:sldId id="268" r:id="rId6"/>
    <p:sldId id="285" r:id="rId7"/>
    <p:sldId id="294" r:id="rId8"/>
    <p:sldId id="287" r:id="rId9"/>
    <p:sldId id="284" r:id="rId10"/>
    <p:sldId id="296" r:id="rId11"/>
    <p:sldId id="293" r:id="rId12"/>
    <p:sldId id="297" r:id="rId13"/>
    <p:sldId id="272" r:id="rId14"/>
    <p:sldId id="295" r:id="rId15"/>
    <p:sldId id="279" r:id="rId16"/>
    <p:sldId id="277" r:id="rId17"/>
    <p:sldId id="275" r:id="rId18"/>
  </p:sldIdLst>
  <p:sldSz cx="9601200" cy="7315200"/>
  <p:notesSz cx="7010400" cy="92964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14B"/>
    <a:srgbClr val="1B8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84848" autoAdjust="0"/>
  </p:normalViewPr>
  <p:slideViewPr>
    <p:cSldViewPr>
      <p:cViewPr varScale="1">
        <p:scale>
          <a:sx n="107" d="100"/>
          <a:sy n="107" d="100"/>
        </p:scale>
        <p:origin x="1608" y="16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8ABB6-762F-4D6E-8DCC-B0A49FD28AE3}" type="doc">
      <dgm:prSet loTypeId="urn:microsoft.com/office/officeart/2005/8/layout/lProcess3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CB972AE-1800-4E31-B949-0C142CB7D5A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2B7A18A-0921-47DC-A7AD-7AEAF51DA1EE}" type="parTrans" cxnId="{01505F7E-878E-494C-9028-DFBED67C369F}">
      <dgm:prSet/>
      <dgm:spPr/>
      <dgm:t>
        <a:bodyPr/>
        <a:lstStyle/>
        <a:p>
          <a:endParaRPr lang="en-US"/>
        </a:p>
      </dgm:t>
    </dgm:pt>
    <dgm:pt modelId="{3E054902-723E-471D-A1E1-8327A7A14C35}" type="sibTrans" cxnId="{01505F7E-878E-494C-9028-DFBED67C369F}">
      <dgm:prSet/>
      <dgm:spPr/>
      <dgm:t>
        <a:bodyPr/>
        <a:lstStyle/>
        <a:p>
          <a:endParaRPr lang="en-US"/>
        </a:p>
      </dgm:t>
    </dgm:pt>
    <dgm:pt modelId="{8124FE47-7ABB-4B17-AB4D-862FC7DFE4F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5611E62-7B2D-462C-B479-1D9BCA38A670}" type="parTrans" cxnId="{0EFA5659-CC3C-4FFB-859B-BE71CDDC7285}">
      <dgm:prSet/>
      <dgm:spPr/>
      <dgm:t>
        <a:bodyPr/>
        <a:lstStyle/>
        <a:p>
          <a:endParaRPr lang="en-US"/>
        </a:p>
      </dgm:t>
    </dgm:pt>
    <dgm:pt modelId="{0609A413-56FA-4A47-95D8-A1AF26DD86FB}" type="sibTrans" cxnId="{0EFA5659-CC3C-4FFB-859B-BE71CDDC7285}">
      <dgm:prSet/>
      <dgm:spPr/>
      <dgm:t>
        <a:bodyPr/>
        <a:lstStyle/>
        <a:p>
          <a:endParaRPr lang="en-US"/>
        </a:p>
      </dgm:t>
    </dgm:pt>
    <dgm:pt modelId="{A64839F0-4688-4C62-9CD0-C04D7F9B0A8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8AF88F-5A3E-41FF-9E02-5C11BC762D9B}" type="parTrans" cxnId="{93809F39-A905-4EE2-B62F-9F84415A9657}">
      <dgm:prSet/>
      <dgm:spPr/>
      <dgm:t>
        <a:bodyPr/>
        <a:lstStyle/>
        <a:p>
          <a:endParaRPr lang="en-US"/>
        </a:p>
      </dgm:t>
    </dgm:pt>
    <dgm:pt modelId="{08A7165A-53D7-4512-B2D7-C87630B6FB55}" type="sibTrans" cxnId="{93809F39-A905-4EE2-B62F-9F84415A9657}">
      <dgm:prSet/>
      <dgm:spPr/>
      <dgm:t>
        <a:bodyPr/>
        <a:lstStyle/>
        <a:p>
          <a:endParaRPr lang="en-US"/>
        </a:p>
      </dgm:t>
    </dgm:pt>
    <dgm:pt modelId="{2E7E5575-7648-4C52-AF75-A61E0294D91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0FF1CAD-2DDE-4202-A53E-F6B42861B853}" type="parTrans" cxnId="{FB13A5EC-5660-4013-9535-5235F1631E42}">
      <dgm:prSet/>
      <dgm:spPr/>
      <dgm:t>
        <a:bodyPr/>
        <a:lstStyle/>
        <a:p>
          <a:endParaRPr lang="en-US"/>
        </a:p>
      </dgm:t>
    </dgm:pt>
    <dgm:pt modelId="{22A10808-0359-4E0A-9F55-733EFDCA2E9D}" type="sibTrans" cxnId="{FB13A5EC-5660-4013-9535-5235F1631E42}">
      <dgm:prSet/>
      <dgm:spPr/>
      <dgm:t>
        <a:bodyPr/>
        <a:lstStyle/>
        <a:p>
          <a:endParaRPr lang="en-US"/>
        </a:p>
      </dgm:t>
    </dgm:pt>
    <dgm:pt modelId="{73C235C8-151F-4303-B69E-F5262C84560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1CB9662-7555-4263-BC93-F84D380D96CF}" type="parTrans" cxnId="{C46AF608-720B-457E-829F-BA46313107E1}">
      <dgm:prSet/>
      <dgm:spPr/>
      <dgm:t>
        <a:bodyPr/>
        <a:lstStyle/>
        <a:p>
          <a:endParaRPr lang="en-US"/>
        </a:p>
      </dgm:t>
    </dgm:pt>
    <dgm:pt modelId="{2689353B-F197-4754-8AE7-72ED707D6ADD}" type="sibTrans" cxnId="{C46AF608-720B-457E-829F-BA46313107E1}">
      <dgm:prSet/>
      <dgm:spPr/>
      <dgm:t>
        <a:bodyPr/>
        <a:lstStyle/>
        <a:p>
          <a:endParaRPr lang="en-US"/>
        </a:p>
      </dgm:t>
    </dgm:pt>
    <dgm:pt modelId="{2F2AA956-43FF-4EEA-B9B4-011D440EF51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240C2CC-95FB-40A2-A368-EE97C817B08B}" type="parTrans" cxnId="{17C54B6C-86DA-4A24-848F-7315D7C7A0A4}">
      <dgm:prSet/>
      <dgm:spPr/>
      <dgm:t>
        <a:bodyPr/>
        <a:lstStyle/>
        <a:p>
          <a:endParaRPr lang="en-US"/>
        </a:p>
      </dgm:t>
    </dgm:pt>
    <dgm:pt modelId="{BC445229-E5A9-4BE6-B951-DBE46E183C3D}" type="sibTrans" cxnId="{17C54B6C-86DA-4A24-848F-7315D7C7A0A4}">
      <dgm:prSet/>
      <dgm:spPr/>
      <dgm:t>
        <a:bodyPr/>
        <a:lstStyle/>
        <a:p>
          <a:endParaRPr lang="en-US"/>
        </a:p>
      </dgm:t>
    </dgm:pt>
    <dgm:pt modelId="{0E784536-04B6-4D69-9695-F7826E6980C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E1356F3-CD78-4494-A05D-57E9BE7F29C7}" type="parTrans" cxnId="{84DE1A71-7F26-4D06-B919-0127ED106C49}">
      <dgm:prSet/>
      <dgm:spPr/>
      <dgm:t>
        <a:bodyPr/>
        <a:lstStyle/>
        <a:p>
          <a:endParaRPr lang="en-US"/>
        </a:p>
      </dgm:t>
    </dgm:pt>
    <dgm:pt modelId="{77E0BC34-5777-4BC5-A45F-39E74B7CAB5C}" type="sibTrans" cxnId="{84DE1A71-7F26-4D06-B919-0127ED106C49}">
      <dgm:prSet/>
      <dgm:spPr/>
      <dgm:t>
        <a:bodyPr/>
        <a:lstStyle/>
        <a:p>
          <a:endParaRPr lang="en-US"/>
        </a:p>
      </dgm:t>
    </dgm:pt>
    <dgm:pt modelId="{35C5B85F-E7E8-4293-9802-FF7CA0A24BD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F5638FA-0539-433B-89A0-72D907C5C8AF}" type="parTrans" cxnId="{AE8196E1-3BC2-47A1-A3F1-7F020D3C548F}">
      <dgm:prSet/>
      <dgm:spPr/>
      <dgm:t>
        <a:bodyPr/>
        <a:lstStyle/>
        <a:p>
          <a:endParaRPr lang="en-US"/>
        </a:p>
      </dgm:t>
    </dgm:pt>
    <dgm:pt modelId="{97E100A2-E60D-40FB-A7DE-ED8D945EF8FF}" type="sibTrans" cxnId="{AE8196E1-3BC2-47A1-A3F1-7F020D3C548F}">
      <dgm:prSet/>
      <dgm:spPr/>
      <dgm:t>
        <a:bodyPr/>
        <a:lstStyle/>
        <a:p>
          <a:endParaRPr lang="en-US"/>
        </a:p>
      </dgm:t>
    </dgm:pt>
    <dgm:pt modelId="{EEEA610E-A447-4294-B5EA-9C3C6EE81F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0A2AF6D-74BC-4DBA-9B96-66E38F044504}" type="parTrans" cxnId="{3DACBB55-3369-4429-8B66-93BB51C5F9BA}">
      <dgm:prSet/>
      <dgm:spPr/>
      <dgm:t>
        <a:bodyPr/>
        <a:lstStyle/>
        <a:p>
          <a:endParaRPr lang="en-US"/>
        </a:p>
      </dgm:t>
    </dgm:pt>
    <dgm:pt modelId="{9B37A124-0035-46DD-879D-20ECC860F865}" type="sibTrans" cxnId="{3DACBB55-3369-4429-8B66-93BB51C5F9BA}">
      <dgm:prSet/>
      <dgm:spPr/>
      <dgm:t>
        <a:bodyPr/>
        <a:lstStyle/>
        <a:p>
          <a:endParaRPr lang="en-US"/>
        </a:p>
      </dgm:t>
    </dgm:pt>
    <dgm:pt modelId="{C74F4BAF-68DD-4BAF-94C6-7FFDBA1793F9}" type="pres">
      <dgm:prSet presAssocID="{AB48ABB6-762F-4D6E-8DCC-B0A49FD28A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3771F1-B4B8-4D13-8677-4F95464580F1}" type="pres">
      <dgm:prSet presAssocID="{5CB972AE-1800-4E31-B949-0C142CB7D5A3}" presName="horFlow" presStyleCnt="0"/>
      <dgm:spPr/>
    </dgm:pt>
    <dgm:pt modelId="{FB7CF187-7CA7-44A1-9582-B96ABD4C656B}" type="pres">
      <dgm:prSet presAssocID="{5CB972AE-1800-4E31-B949-0C142CB7D5A3}" presName="bigChev" presStyleLbl="node1" presStyleIdx="0" presStyleCnt="3"/>
      <dgm:spPr/>
      <dgm:t>
        <a:bodyPr/>
        <a:lstStyle/>
        <a:p>
          <a:endParaRPr lang="en-US"/>
        </a:p>
      </dgm:t>
    </dgm:pt>
    <dgm:pt modelId="{57B2CA73-C488-4B66-8C93-BADFE889EDA0}" type="pres">
      <dgm:prSet presAssocID="{A5611E62-7B2D-462C-B479-1D9BCA38A670}" presName="parTrans" presStyleCnt="0"/>
      <dgm:spPr/>
    </dgm:pt>
    <dgm:pt modelId="{295108F8-7EA7-49E9-A89B-3DFE4E8311AB}" type="pres">
      <dgm:prSet presAssocID="{8124FE47-7ABB-4B17-AB4D-862FC7DFE4F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2F805-980D-4065-A455-D06DDC4B3BC7}" type="pres">
      <dgm:prSet presAssocID="{0609A413-56FA-4A47-95D8-A1AF26DD86FB}" presName="sibTrans" presStyleCnt="0"/>
      <dgm:spPr/>
    </dgm:pt>
    <dgm:pt modelId="{20EC218F-2E65-4C3F-872D-17D46783A321}" type="pres">
      <dgm:prSet presAssocID="{A64839F0-4688-4C62-9CD0-C04D7F9B0A8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BA15A-AB57-4A69-B2B3-4FCFB61EEB3B}" type="pres">
      <dgm:prSet presAssocID="{5CB972AE-1800-4E31-B949-0C142CB7D5A3}" presName="vSp" presStyleCnt="0"/>
      <dgm:spPr/>
    </dgm:pt>
    <dgm:pt modelId="{643AE05B-2CDC-47EC-A4A6-CA10181446B2}" type="pres">
      <dgm:prSet presAssocID="{2E7E5575-7648-4C52-AF75-A61E0294D91D}" presName="horFlow" presStyleCnt="0"/>
      <dgm:spPr/>
    </dgm:pt>
    <dgm:pt modelId="{48075B7C-4871-47A8-8983-3B5E3A0C31EA}" type="pres">
      <dgm:prSet presAssocID="{2E7E5575-7648-4C52-AF75-A61E0294D91D}" presName="bigChev" presStyleLbl="node1" presStyleIdx="1" presStyleCnt="3"/>
      <dgm:spPr/>
      <dgm:t>
        <a:bodyPr/>
        <a:lstStyle/>
        <a:p>
          <a:endParaRPr lang="en-US"/>
        </a:p>
      </dgm:t>
    </dgm:pt>
    <dgm:pt modelId="{D17FB0BB-223A-4C28-BAAA-9DE43EEB91A6}" type="pres">
      <dgm:prSet presAssocID="{61CB9662-7555-4263-BC93-F84D380D96CF}" presName="parTrans" presStyleCnt="0"/>
      <dgm:spPr/>
    </dgm:pt>
    <dgm:pt modelId="{725457CF-0593-4CC5-911F-3182BE52467F}" type="pres">
      <dgm:prSet presAssocID="{73C235C8-151F-4303-B69E-F5262C845604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E1DED-A1DF-42CC-B8C1-009C73127C6B}" type="pres">
      <dgm:prSet presAssocID="{2689353B-F197-4754-8AE7-72ED707D6ADD}" presName="sibTrans" presStyleCnt="0"/>
      <dgm:spPr/>
    </dgm:pt>
    <dgm:pt modelId="{6B831A7F-0414-45C7-BC07-3541E610603C}" type="pres">
      <dgm:prSet presAssocID="{2F2AA956-43FF-4EEA-B9B4-011D440EF51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D87A-53B6-4434-B5D6-22CF9218A1CE}" type="pres">
      <dgm:prSet presAssocID="{2E7E5575-7648-4C52-AF75-A61E0294D91D}" presName="vSp" presStyleCnt="0"/>
      <dgm:spPr/>
    </dgm:pt>
    <dgm:pt modelId="{634DFD7C-D6E5-42F4-B9A2-B3BC5B4727E5}" type="pres">
      <dgm:prSet presAssocID="{0E784536-04B6-4D69-9695-F7826E6980C1}" presName="horFlow" presStyleCnt="0"/>
      <dgm:spPr/>
    </dgm:pt>
    <dgm:pt modelId="{7C70563F-E16C-4A72-9722-AEE8280024D5}" type="pres">
      <dgm:prSet presAssocID="{0E784536-04B6-4D69-9695-F7826E6980C1}" presName="bigChev" presStyleLbl="node1" presStyleIdx="2" presStyleCnt="3"/>
      <dgm:spPr/>
      <dgm:t>
        <a:bodyPr/>
        <a:lstStyle/>
        <a:p>
          <a:endParaRPr lang="en-US"/>
        </a:p>
      </dgm:t>
    </dgm:pt>
    <dgm:pt modelId="{FAF24D79-495C-4BB4-B516-DB01C1A10509}" type="pres">
      <dgm:prSet presAssocID="{1F5638FA-0539-433B-89A0-72D907C5C8AF}" presName="parTrans" presStyleCnt="0"/>
      <dgm:spPr/>
    </dgm:pt>
    <dgm:pt modelId="{C7783FA5-771A-4D27-BFE1-35AB74199AF4}" type="pres">
      <dgm:prSet presAssocID="{35C5B85F-E7E8-4293-9802-FF7CA0A24BD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91A74-6F72-41FC-9905-773D4524681D}" type="pres">
      <dgm:prSet presAssocID="{97E100A2-E60D-40FB-A7DE-ED8D945EF8FF}" presName="sibTrans" presStyleCnt="0"/>
      <dgm:spPr/>
    </dgm:pt>
    <dgm:pt modelId="{27F7B7DA-FD2C-4DE3-81DE-4431F76E2FB9}" type="pres">
      <dgm:prSet presAssocID="{EEEA610E-A447-4294-B5EA-9C3C6EE81FC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C5415-AEE7-460B-887D-AF778DEA49B6}" type="presOf" srcId="{AB48ABB6-762F-4D6E-8DCC-B0A49FD28AE3}" destId="{C74F4BAF-68DD-4BAF-94C6-7FFDBA1793F9}" srcOrd="0" destOrd="0" presId="urn:microsoft.com/office/officeart/2005/8/layout/lProcess3"/>
    <dgm:cxn modelId="{17C54B6C-86DA-4A24-848F-7315D7C7A0A4}" srcId="{2E7E5575-7648-4C52-AF75-A61E0294D91D}" destId="{2F2AA956-43FF-4EEA-B9B4-011D440EF512}" srcOrd="1" destOrd="0" parTransId="{F240C2CC-95FB-40A2-A368-EE97C817B08B}" sibTransId="{BC445229-E5A9-4BE6-B951-DBE46E183C3D}"/>
    <dgm:cxn modelId="{BD5DECF2-2905-46D6-B670-35507A28AF04}" type="presOf" srcId="{EEEA610E-A447-4294-B5EA-9C3C6EE81FC7}" destId="{27F7B7DA-FD2C-4DE3-81DE-4431F76E2FB9}" srcOrd="0" destOrd="0" presId="urn:microsoft.com/office/officeart/2005/8/layout/lProcess3"/>
    <dgm:cxn modelId="{C46AF608-720B-457E-829F-BA46313107E1}" srcId="{2E7E5575-7648-4C52-AF75-A61E0294D91D}" destId="{73C235C8-151F-4303-B69E-F5262C845604}" srcOrd="0" destOrd="0" parTransId="{61CB9662-7555-4263-BC93-F84D380D96CF}" sibTransId="{2689353B-F197-4754-8AE7-72ED707D6ADD}"/>
    <dgm:cxn modelId="{8323BFBA-A50C-4636-AFD2-6E7D12DC33A4}" type="presOf" srcId="{73C235C8-151F-4303-B69E-F5262C845604}" destId="{725457CF-0593-4CC5-911F-3182BE52467F}" srcOrd="0" destOrd="0" presId="urn:microsoft.com/office/officeart/2005/8/layout/lProcess3"/>
    <dgm:cxn modelId="{A7CF4668-2E46-4A56-B6CF-2D8D795BB492}" type="presOf" srcId="{0E784536-04B6-4D69-9695-F7826E6980C1}" destId="{7C70563F-E16C-4A72-9722-AEE8280024D5}" srcOrd="0" destOrd="0" presId="urn:microsoft.com/office/officeart/2005/8/layout/lProcess3"/>
    <dgm:cxn modelId="{93809F39-A905-4EE2-B62F-9F84415A9657}" srcId="{5CB972AE-1800-4E31-B949-0C142CB7D5A3}" destId="{A64839F0-4688-4C62-9CD0-C04D7F9B0A86}" srcOrd="1" destOrd="0" parTransId="{C88AF88F-5A3E-41FF-9E02-5C11BC762D9B}" sibTransId="{08A7165A-53D7-4512-B2D7-C87630B6FB55}"/>
    <dgm:cxn modelId="{851E2A11-F451-4943-B094-CABB343965EE}" type="presOf" srcId="{5CB972AE-1800-4E31-B949-0C142CB7D5A3}" destId="{FB7CF187-7CA7-44A1-9582-B96ABD4C656B}" srcOrd="0" destOrd="0" presId="urn:microsoft.com/office/officeart/2005/8/layout/lProcess3"/>
    <dgm:cxn modelId="{84DE1A71-7F26-4D06-B919-0127ED106C49}" srcId="{AB48ABB6-762F-4D6E-8DCC-B0A49FD28AE3}" destId="{0E784536-04B6-4D69-9695-F7826E6980C1}" srcOrd="2" destOrd="0" parTransId="{CE1356F3-CD78-4494-A05D-57E9BE7F29C7}" sibTransId="{77E0BC34-5777-4BC5-A45F-39E74B7CAB5C}"/>
    <dgm:cxn modelId="{557B9B30-E5A2-4A75-8DE1-63F1412ADD90}" type="presOf" srcId="{35C5B85F-E7E8-4293-9802-FF7CA0A24BDF}" destId="{C7783FA5-771A-4D27-BFE1-35AB74199AF4}" srcOrd="0" destOrd="0" presId="urn:microsoft.com/office/officeart/2005/8/layout/lProcess3"/>
    <dgm:cxn modelId="{0EFA5659-CC3C-4FFB-859B-BE71CDDC7285}" srcId="{5CB972AE-1800-4E31-B949-0C142CB7D5A3}" destId="{8124FE47-7ABB-4B17-AB4D-862FC7DFE4F6}" srcOrd="0" destOrd="0" parTransId="{A5611E62-7B2D-462C-B479-1D9BCA38A670}" sibTransId="{0609A413-56FA-4A47-95D8-A1AF26DD86FB}"/>
    <dgm:cxn modelId="{01505F7E-878E-494C-9028-DFBED67C369F}" srcId="{AB48ABB6-762F-4D6E-8DCC-B0A49FD28AE3}" destId="{5CB972AE-1800-4E31-B949-0C142CB7D5A3}" srcOrd="0" destOrd="0" parTransId="{92B7A18A-0921-47DC-A7AD-7AEAF51DA1EE}" sibTransId="{3E054902-723E-471D-A1E1-8327A7A14C35}"/>
    <dgm:cxn modelId="{8CA392C0-DE55-45A3-99E4-9C555F414CDF}" type="presOf" srcId="{8124FE47-7ABB-4B17-AB4D-862FC7DFE4F6}" destId="{295108F8-7EA7-49E9-A89B-3DFE4E8311AB}" srcOrd="0" destOrd="0" presId="urn:microsoft.com/office/officeart/2005/8/layout/lProcess3"/>
    <dgm:cxn modelId="{EEDF2604-6279-490C-AEFB-F456D7CE7218}" type="presOf" srcId="{2E7E5575-7648-4C52-AF75-A61E0294D91D}" destId="{48075B7C-4871-47A8-8983-3B5E3A0C31EA}" srcOrd="0" destOrd="0" presId="urn:microsoft.com/office/officeart/2005/8/layout/lProcess3"/>
    <dgm:cxn modelId="{F431615C-4A4A-4360-A16F-0685CFC1EA19}" type="presOf" srcId="{A64839F0-4688-4C62-9CD0-C04D7F9B0A86}" destId="{20EC218F-2E65-4C3F-872D-17D46783A321}" srcOrd="0" destOrd="0" presId="urn:microsoft.com/office/officeart/2005/8/layout/lProcess3"/>
    <dgm:cxn modelId="{751E2191-DCEC-4F1A-AADD-C1A29BB7D0EB}" type="presOf" srcId="{2F2AA956-43FF-4EEA-B9B4-011D440EF512}" destId="{6B831A7F-0414-45C7-BC07-3541E610603C}" srcOrd="0" destOrd="0" presId="urn:microsoft.com/office/officeart/2005/8/layout/lProcess3"/>
    <dgm:cxn modelId="{AE8196E1-3BC2-47A1-A3F1-7F020D3C548F}" srcId="{0E784536-04B6-4D69-9695-F7826E6980C1}" destId="{35C5B85F-E7E8-4293-9802-FF7CA0A24BDF}" srcOrd="0" destOrd="0" parTransId="{1F5638FA-0539-433B-89A0-72D907C5C8AF}" sibTransId="{97E100A2-E60D-40FB-A7DE-ED8D945EF8FF}"/>
    <dgm:cxn modelId="{FB13A5EC-5660-4013-9535-5235F1631E42}" srcId="{AB48ABB6-762F-4D6E-8DCC-B0A49FD28AE3}" destId="{2E7E5575-7648-4C52-AF75-A61E0294D91D}" srcOrd="1" destOrd="0" parTransId="{60FF1CAD-2DDE-4202-A53E-F6B42861B853}" sibTransId="{22A10808-0359-4E0A-9F55-733EFDCA2E9D}"/>
    <dgm:cxn modelId="{3DACBB55-3369-4429-8B66-93BB51C5F9BA}" srcId="{0E784536-04B6-4D69-9695-F7826E6980C1}" destId="{EEEA610E-A447-4294-B5EA-9C3C6EE81FC7}" srcOrd="1" destOrd="0" parTransId="{90A2AF6D-74BC-4DBA-9B96-66E38F044504}" sibTransId="{9B37A124-0035-46DD-879D-20ECC860F865}"/>
    <dgm:cxn modelId="{7118672E-66FD-4165-8275-D1EC304CDA5C}" type="presParOf" srcId="{C74F4BAF-68DD-4BAF-94C6-7FFDBA1793F9}" destId="{3B3771F1-B4B8-4D13-8677-4F95464580F1}" srcOrd="0" destOrd="0" presId="urn:microsoft.com/office/officeart/2005/8/layout/lProcess3"/>
    <dgm:cxn modelId="{CBE92970-FE26-4C08-9329-121E597BA702}" type="presParOf" srcId="{3B3771F1-B4B8-4D13-8677-4F95464580F1}" destId="{FB7CF187-7CA7-44A1-9582-B96ABD4C656B}" srcOrd="0" destOrd="0" presId="urn:microsoft.com/office/officeart/2005/8/layout/lProcess3"/>
    <dgm:cxn modelId="{D67DA6F6-C11C-4396-B24E-0AF9F19FB4F2}" type="presParOf" srcId="{3B3771F1-B4B8-4D13-8677-4F95464580F1}" destId="{57B2CA73-C488-4B66-8C93-BADFE889EDA0}" srcOrd="1" destOrd="0" presId="urn:microsoft.com/office/officeart/2005/8/layout/lProcess3"/>
    <dgm:cxn modelId="{D0A86660-4101-4ED9-8940-4FD3A963F572}" type="presParOf" srcId="{3B3771F1-B4B8-4D13-8677-4F95464580F1}" destId="{295108F8-7EA7-49E9-A89B-3DFE4E8311AB}" srcOrd="2" destOrd="0" presId="urn:microsoft.com/office/officeart/2005/8/layout/lProcess3"/>
    <dgm:cxn modelId="{1332E373-6ADE-4D7F-9934-D764625B9DAF}" type="presParOf" srcId="{3B3771F1-B4B8-4D13-8677-4F95464580F1}" destId="{54F2F805-980D-4065-A455-D06DDC4B3BC7}" srcOrd="3" destOrd="0" presId="urn:microsoft.com/office/officeart/2005/8/layout/lProcess3"/>
    <dgm:cxn modelId="{7684996F-BF6E-43F9-A5E8-5DB4466DCB96}" type="presParOf" srcId="{3B3771F1-B4B8-4D13-8677-4F95464580F1}" destId="{20EC218F-2E65-4C3F-872D-17D46783A321}" srcOrd="4" destOrd="0" presId="urn:microsoft.com/office/officeart/2005/8/layout/lProcess3"/>
    <dgm:cxn modelId="{27723E3D-EF74-4D69-AC68-A9907B934320}" type="presParOf" srcId="{C74F4BAF-68DD-4BAF-94C6-7FFDBA1793F9}" destId="{D63BA15A-AB57-4A69-B2B3-4FCFB61EEB3B}" srcOrd="1" destOrd="0" presId="urn:microsoft.com/office/officeart/2005/8/layout/lProcess3"/>
    <dgm:cxn modelId="{CA4158CC-A6D9-4617-8A2E-04460CE5C260}" type="presParOf" srcId="{C74F4BAF-68DD-4BAF-94C6-7FFDBA1793F9}" destId="{643AE05B-2CDC-47EC-A4A6-CA10181446B2}" srcOrd="2" destOrd="0" presId="urn:microsoft.com/office/officeart/2005/8/layout/lProcess3"/>
    <dgm:cxn modelId="{AFD0D257-C3C4-4CA6-82F2-CE355D5F76D8}" type="presParOf" srcId="{643AE05B-2CDC-47EC-A4A6-CA10181446B2}" destId="{48075B7C-4871-47A8-8983-3B5E3A0C31EA}" srcOrd="0" destOrd="0" presId="urn:microsoft.com/office/officeart/2005/8/layout/lProcess3"/>
    <dgm:cxn modelId="{0B481D7C-88A5-42FC-9C77-5FBA994F15DA}" type="presParOf" srcId="{643AE05B-2CDC-47EC-A4A6-CA10181446B2}" destId="{D17FB0BB-223A-4C28-BAAA-9DE43EEB91A6}" srcOrd="1" destOrd="0" presId="urn:microsoft.com/office/officeart/2005/8/layout/lProcess3"/>
    <dgm:cxn modelId="{2BD22133-EE18-4BBE-90EE-771AFD673EFC}" type="presParOf" srcId="{643AE05B-2CDC-47EC-A4A6-CA10181446B2}" destId="{725457CF-0593-4CC5-911F-3182BE52467F}" srcOrd="2" destOrd="0" presId="urn:microsoft.com/office/officeart/2005/8/layout/lProcess3"/>
    <dgm:cxn modelId="{DBF925DC-003A-435D-99D4-270EBD91730A}" type="presParOf" srcId="{643AE05B-2CDC-47EC-A4A6-CA10181446B2}" destId="{23BE1DED-A1DF-42CC-B8C1-009C73127C6B}" srcOrd="3" destOrd="0" presId="urn:microsoft.com/office/officeart/2005/8/layout/lProcess3"/>
    <dgm:cxn modelId="{2B3DE104-F71E-4C68-BD67-2CDDB1A95EDE}" type="presParOf" srcId="{643AE05B-2CDC-47EC-A4A6-CA10181446B2}" destId="{6B831A7F-0414-45C7-BC07-3541E610603C}" srcOrd="4" destOrd="0" presId="urn:microsoft.com/office/officeart/2005/8/layout/lProcess3"/>
    <dgm:cxn modelId="{136D5E35-BEF8-4748-9D53-8B7BCF96AA37}" type="presParOf" srcId="{C74F4BAF-68DD-4BAF-94C6-7FFDBA1793F9}" destId="{74F6D87A-53B6-4434-B5D6-22CF9218A1CE}" srcOrd="3" destOrd="0" presId="urn:microsoft.com/office/officeart/2005/8/layout/lProcess3"/>
    <dgm:cxn modelId="{99B750EC-5934-434C-88AE-FBCE4BCA3B95}" type="presParOf" srcId="{C74F4BAF-68DD-4BAF-94C6-7FFDBA1793F9}" destId="{634DFD7C-D6E5-42F4-B9A2-B3BC5B4727E5}" srcOrd="4" destOrd="0" presId="urn:microsoft.com/office/officeart/2005/8/layout/lProcess3"/>
    <dgm:cxn modelId="{56759BFB-152C-485F-A6D5-CB8177C11ED2}" type="presParOf" srcId="{634DFD7C-D6E5-42F4-B9A2-B3BC5B4727E5}" destId="{7C70563F-E16C-4A72-9722-AEE8280024D5}" srcOrd="0" destOrd="0" presId="urn:microsoft.com/office/officeart/2005/8/layout/lProcess3"/>
    <dgm:cxn modelId="{919475F3-FBB2-47D6-9815-F8327C690BE9}" type="presParOf" srcId="{634DFD7C-D6E5-42F4-B9A2-B3BC5B4727E5}" destId="{FAF24D79-495C-4BB4-B516-DB01C1A10509}" srcOrd="1" destOrd="0" presId="urn:microsoft.com/office/officeart/2005/8/layout/lProcess3"/>
    <dgm:cxn modelId="{F7934834-E775-4825-9097-A71ACEF80F35}" type="presParOf" srcId="{634DFD7C-D6E5-42F4-B9A2-B3BC5B4727E5}" destId="{C7783FA5-771A-4D27-BFE1-35AB74199AF4}" srcOrd="2" destOrd="0" presId="urn:microsoft.com/office/officeart/2005/8/layout/lProcess3"/>
    <dgm:cxn modelId="{2D9A2BC1-FB82-48D2-9BC1-429F566DA420}" type="presParOf" srcId="{634DFD7C-D6E5-42F4-B9A2-B3BC5B4727E5}" destId="{96D91A74-6F72-41FC-9905-773D4524681D}" srcOrd="3" destOrd="0" presId="urn:microsoft.com/office/officeart/2005/8/layout/lProcess3"/>
    <dgm:cxn modelId="{E9BBD4CA-60A9-4454-95C0-A8F3880D5F1E}" type="presParOf" srcId="{634DFD7C-D6E5-42F4-B9A2-B3BC5B4727E5}" destId="{27F7B7DA-FD2C-4DE3-81DE-4431F76E2FB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CF187-7CA7-44A1-9582-B96ABD4C656B}">
      <dsp:nvSpPr>
        <dsp:cNvPr id="0" name=""/>
        <dsp:cNvSpPr/>
      </dsp:nvSpPr>
      <dsp:spPr>
        <a:xfrm>
          <a:off x="2174924" y="880"/>
          <a:ext cx="811766" cy="324706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</a:t>
          </a:r>
        </a:p>
      </dsp:txBody>
      <dsp:txXfrm>
        <a:off x="2337277" y="880"/>
        <a:ext cx="487060" cy="324706"/>
      </dsp:txXfrm>
    </dsp:sp>
    <dsp:sp modelId="{295108F8-7EA7-49E9-A89B-3DFE4E8311AB}">
      <dsp:nvSpPr>
        <dsp:cNvPr id="0" name=""/>
        <dsp:cNvSpPr/>
      </dsp:nvSpPr>
      <dsp:spPr>
        <a:xfrm>
          <a:off x="2881162" y="28480"/>
          <a:ext cx="673766" cy="269506"/>
        </a:xfrm>
        <a:prstGeom prst="chevron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3015915" y="28480"/>
        <a:ext cx="404260" cy="269506"/>
      </dsp:txXfrm>
    </dsp:sp>
    <dsp:sp modelId="{20EC218F-2E65-4C3F-872D-17D46783A321}">
      <dsp:nvSpPr>
        <dsp:cNvPr id="0" name=""/>
        <dsp:cNvSpPr/>
      </dsp:nvSpPr>
      <dsp:spPr>
        <a:xfrm>
          <a:off x="3460601" y="28480"/>
          <a:ext cx="673766" cy="269506"/>
        </a:xfrm>
        <a:prstGeom prst="chevron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3595354" y="28480"/>
        <a:ext cx="404260" cy="269506"/>
      </dsp:txXfrm>
    </dsp:sp>
    <dsp:sp modelId="{48075B7C-4871-47A8-8983-3B5E3A0C31EA}">
      <dsp:nvSpPr>
        <dsp:cNvPr id="0" name=""/>
        <dsp:cNvSpPr/>
      </dsp:nvSpPr>
      <dsp:spPr>
        <a:xfrm>
          <a:off x="2174924" y="371046"/>
          <a:ext cx="811766" cy="324706"/>
        </a:xfrm>
        <a:prstGeom prst="chevron">
          <a:avLst/>
        </a:prstGeom>
        <a:solidFill>
          <a:schemeClr val="accent3">
            <a:shade val="50000"/>
            <a:hueOff val="-123825"/>
            <a:satOff val="12599"/>
            <a:lumOff val="259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</a:t>
          </a:r>
        </a:p>
      </dsp:txBody>
      <dsp:txXfrm>
        <a:off x="2337277" y="371046"/>
        <a:ext cx="487060" cy="324706"/>
      </dsp:txXfrm>
    </dsp:sp>
    <dsp:sp modelId="{725457CF-0593-4CC5-911F-3182BE52467F}">
      <dsp:nvSpPr>
        <dsp:cNvPr id="0" name=""/>
        <dsp:cNvSpPr/>
      </dsp:nvSpPr>
      <dsp:spPr>
        <a:xfrm>
          <a:off x="2881162" y="398646"/>
          <a:ext cx="673766" cy="269506"/>
        </a:xfrm>
        <a:prstGeom prst="chevron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3015915" y="398646"/>
        <a:ext cx="404260" cy="269506"/>
      </dsp:txXfrm>
    </dsp:sp>
    <dsp:sp modelId="{6B831A7F-0414-45C7-BC07-3541E610603C}">
      <dsp:nvSpPr>
        <dsp:cNvPr id="0" name=""/>
        <dsp:cNvSpPr/>
      </dsp:nvSpPr>
      <dsp:spPr>
        <a:xfrm>
          <a:off x="3460601" y="398646"/>
          <a:ext cx="673766" cy="269506"/>
        </a:xfrm>
        <a:prstGeom prst="chevron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3595354" y="398646"/>
        <a:ext cx="404260" cy="269506"/>
      </dsp:txXfrm>
    </dsp:sp>
    <dsp:sp modelId="{7C70563F-E16C-4A72-9722-AEE8280024D5}">
      <dsp:nvSpPr>
        <dsp:cNvPr id="0" name=""/>
        <dsp:cNvSpPr/>
      </dsp:nvSpPr>
      <dsp:spPr>
        <a:xfrm>
          <a:off x="2174924" y="741212"/>
          <a:ext cx="811766" cy="324706"/>
        </a:xfrm>
        <a:prstGeom prst="chevron">
          <a:avLst/>
        </a:prstGeom>
        <a:solidFill>
          <a:schemeClr val="accent3">
            <a:shade val="50000"/>
            <a:hueOff val="-123825"/>
            <a:satOff val="12599"/>
            <a:lumOff val="259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</a:t>
          </a:r>
        </a:p>
      </dsp:txBody>
      <dsp:txXfrm>
        <a:off x="2337277" y="741212"/>
        <a:ext cx="487060" cy="324706"/>
      </dsp:txXfrm>
    </dsp:sp>
    <dsp:sp modelId="{C7783FA5-771A-4D27-BFE1-35AB74199AF4}">
      <dsp:nvSpPr>
        <dsp:cNvPr id="0" name=""/>
        <dsp:cNvSpPr/>
      </dsp:nvSpPr>
      <dsp:spPr>
        <a:xfrm>
          <a:off x="2881162" y="768812"/>
          <a:ext cx="673766" cy="269506"/>
        </a:xfrm>
        <a:prstGeom prst="chevron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3015915" y="768812"/>
        <a:ext cx="404260" cy="269506"/>
      </dsp:txXfrm>
    </dsp:sp>
    <dsp:sp modelId="{27F7B7DA-FD2C-4DE3-81DE-4431F76E2FB9}">
      <dsp:nvSpPr>
        <dsp:cNvPr id="0" name=""/>
        <dsp:cNvSpPr/>
      </dsp:nvSpPr>
      <dsp:spPr>
        <a:xfrm>
          <a:off x="3460601" y="768812"/>
          <a:ext cx="673766" cy="269506"/>
        </a:xfrm>
        <a:prstGeom prst="chevron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3595354" y="768812"/>
        <a:ext cx="404260" cy="269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527A2-83CF-4A38-A95D-34291BF6649C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E23AD-76B5-4500-B403-015CF017C5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86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FA0EF6-7EBB-4C44-966D-FFBAE486283A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696913"/>
            <a:ext cx="45751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AFE9F2-1B73-47CE-A374-F3F23DE513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3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3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Hilda: FY 16-17</a:t>
            </a:r>
            <a:r>
              <a:rPr lang="en-US" baseline="0" dirty="0"/>
              <a:t> annual repayments after debt service approx. $220 M</a:t>
            </a:r>
          </a:p>
          <a:p>
            <a:r>
              <a:rPr lang="en-US" baseline="0" dirty="0"/>
              <a:t>         FY 17-18 annual repayments after debt service approx. $200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FE9F2-1B73-47CE-A374-F3F23DE513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8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8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1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43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6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Hilda: FY 16-17</a:t>
            </a:r>
            <a:r>
              <a:rPr lang="en-US" baseline="0" dirty="0"/>
              <a:t> annual repayments after debt service approx. $220 M</a:t>
            </a:r>
          </a:p>
          <a:p>
            <a:r>
              <a:rPr lang="en-US" baseline="0" dirty="0"/>
              <a:t>         FY 17-18 annual repayments after debt service approx. $200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3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Hilda: FY 16-17</a:t>
            </a:r>
            <a:r>
              <a:rPr lang="en-US" baseline="0" dirty="0"/>
              <a:t> annual repayments after debt service approx. $220 M</a:t>
            </a:r>
          </a:p>
          <a:p>
            <a:r>
              <a:rPr lang="en-US" baseline="0" dirty="0"/>
              <a:t>         FY 17-18 annual repayments after debt service approx. $200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3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2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2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Hilda: FY 16-17</a:t>
            </a:r>
            <a:r>
              <a:rPr lang="en-US" baseline="0" dirty="0"/>
              <a:t> annual repayments after debt service approx. $220 M</a:t>
            </a:r>
          </a:p>
          <a:p>
            <a:r>
              <a:rPr lang="en-US" baseline="0" dirty="0"/>
              <a:t>         FY 17-18 annual repayments after debt service approx. $200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2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41" y="1499755"/>
            <a:ext cx="6480809" cy="2401684"/>
          </a:xfrm>
        </p:spPr>
        <p:txBody>
          <a:bodyPr lIns="0" rIns="0" anchor="t">
            <a:no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40" y="4166255"/>
            <a:ext cx="6480810" cy="1198225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9649-BE53-4D4A-B60E-08BF2765E4CB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648200" y="6781800"/>
            <a:ext cx="563270" cy="389467"/>
          </a:xfrm>
        </p:spPr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123340" y="6780107"/>
            <a:ext cx="2000860" cy="3894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65" y="640080"/>
            <a:ext cx="2178605" cy="211328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2056" y="1761066"/>
            <a:ext cx="5909071" cy="4502149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2055" y="655321"/>
            <a:ext cx="3928825" cy="970279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E7F3-6A3A-4B71-9E48-38D701901131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18465" y="6780107"/>
            <a:ext cx="5357470" cy="3894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7120" y="1658112"/>
            <a:ext cx="4433423" cy="41452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299B-819F-41C2-8D98-FA3FCCCD60B5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3341" y="1658112"/>
            <a:ext cx="2179472" cy="41452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9254" y="1658112"/>
            <a:ext cx="4435754" cy="414528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99E0-9A93-421B-82CF-00F0E4CA57A0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0F63-FAE1-4EA0-A0E8-D800599F0233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29254" y="1648358"/>
            <a:ext cx="4435754" cy="414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5AF8CB-E4EB-4584-95DF-36A35042A726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4572000" y="6781800"/>
            <a:ext cx="457200" cy="389467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8C28756-EB8B-4858-BB6A-26EEACFE6B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6096000" y="6780107"/>
            <a:ext cx="1467460" cy="389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40" y="1570330"/>
            <a:ext cx="6480810" cy="2272589"/>
          </a:xfrm>
        </p:spPr>
        <p:txBody>
          <a:bodyPr anchor="t">
            <a:noAutofit/>
          </a:bodyPr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340" y="4145280"/>
            <a:ext cx="6480810" cy="975360"/>
          </a:xfrm>
        </p:spPr>
        <p:txBody>
          <a:bodyPr anchor="t">
            <a:normAutofit/>
          </a:bodyPr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1C4-C028-4233-ACA7-0D96C0068513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65" y="650240"/>
            <a:ext cx="3797141" cy="1137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1348" y="2043583"/>
            <a:ext cx="3829314" cy="3073521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592" y="2043607"/>
            <a:ext cx="3821277" cy="3073491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F614-F67C-44B8-894A-A66239EE2007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518465" y="6780107"/>
            <a:ext cx="5357470" cy="3894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65" y="650241"/>
            <a:ext cx="3796521" cy="11379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6" y="2043854"/>
            <a:ext cx="3820478" cy="689186"/>
          </a:xfrm>
        </p:spPr>
        <p:txBody>
          <a:bodyPr anchor="t">
            <a:normAutofit/>
          </a:bodyPr>
          <a:lstStyle>
            <a:lvl1pPr marL="0" indent="0">
              <a:buNone/>
              <a:defRPr sz="1900" b="0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3051388"/>
            <a:ext cx="3820478" cy="307509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7257" y="2043854"/>
            <a:ext cx="3843814" cy="689186"/>
          </a:xfrm>
        </p:spPr>
        <p:txBody>
          <a:bodyPr anchor="t">
            <a:normAutofit/>
          </a:bodyPr>
          <a:lstStyle>
            <a:lvl1pPr marL="0" indent="0">
              <a:buNone/>
              <a:defRPr sz="1900" b="0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7257" y="3051388"/>
            <a:ext cx="3833813" cy="307509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7B66-5DAD-40BB-AD5D-C8F22D401B26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518465" y="6780107"/>
            <a:ext cx="5357470" cy="3894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20940" y="1654980"/>
            <a:ext cx="1920240" cy="389467"/>
          </a:xfrm>
        </p:spPr>
        <p:txBody>
          <a:bodyPr/>
          <a:lstStyle/>
          <a:p>
            <a:fld id="{1CA4EA72-43E2-4448-B05C-9BD642761A31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E48B-EAA3-4ED4-B215-B3F3DCFFD34B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923" y="2048935"/>
            <a:ext cx="3837146" cy="308186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65" y="646853"/>
            <a:ext cx="3810476" cy="1110827"/>
          </a:xfrm>
        </p:spPr>
        <p:txBody>
          <a:bodyPr anchor="t">
            <a:normAutofit/>
          </a:bodyPr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6" y="2048934"/>
            <a:ext cx="3810476" cy="1933787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8181-7007-4FEE-AF7C-902C29AC94F6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6FA02-05F4-4D9C-879E-9566B8823B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18465" y="6780107"/>
            <a:ext cx="5357470" cy="3894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3341" y="1658112"/>
            <a:ext cx="2177015" cy="2111430"/>
          </a:xfrm>
          <a:prstGeom prst="rect">
            <a:avLst/>
          </a:prstGeom>
        </p:spPr>
        <p:txBody>
          <a:bodyPr vert="horz" lIns="96661" tIns="48331" rIns="96661" bIns="48331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0" y="1650172"/>
            <a:ext cx="4433423" cy="4145282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0940" y="202100"/>
            <a:ext cx="1920240" cy="389467"/>
          </a:xfrm>
          <a:prstGeom prst="rect">
            <a:avLst/>
          </a:prstGeom>
        </p:spPr>
        <p:txBody>
          <a:bodyPr vert="horz" lIns="96661" tIns="48331" rIns="96661" bIns="48331" rtlCol="0" anchor="t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DCD4-4874-4D8A-93AC-E01F042CAC74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629400"/>
            <a:ext cx="1467460" cy="389467"/>
          </a:xfrm>
          <a:prstGeom prst="rect">
            <a:avLst/>
          </a:prstGeom>
        </p:spPr>
        <p:txBody>
          <a:bodyPr vert="horz" lIns="96661" tIns="48331" rIns="96661" bIns="48331" rtlCol="0" anchor="t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629400"/>
            <a:ext cx="533400" cy="389467"/>
          </a:xfrm>
          <a:prstGeom prst="rect">
            <a:avLst/>
          </a:prstGeom>
        </p:spPr>
        <p:txBody>
          <a:bodyPr vert="horz" lIns="96661" tIns="48331" rIns="96661" bIns="48331" rtlCol="0" anchor="t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F26AEF9B-4E48-47A5-9DA2-2350BD922E3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73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66612" rtl="0" eaLnBrk="1" latinLnBrk="0" hangingPunct="1">
        <a:spcBef>
          <a:spcPct val="0"/>
        </a:spcBef>
        <a:buNone/>
        <a:defRPr sz="1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9984" indent="-289984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hyperlink" Target="http://www.waterboards.ca.gov/water_issues/programs/grants_loans/srf/docs/forms/cwsrf_potential_flags_worksheet.pdf" TargetMode="External"/><Relationship Id="rId6" Type="http://schemas.openxmlformats.org/officeDocument/2006/relationships/image" Target="../media/image14.jpe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14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4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Stevens@waterboards.ca.gov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1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lumMod val="14000"/>
                <a:lumOff val="86000"/>
                <a:alpha val="45000"/>
              </a:schemeClr>
            </a:gs>
            <a:gs pos="70000">
              <a:schemeClr val="bg2">
                <a:tint val="100000"/>
                <a:lumMod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2" y="1428115"/>
            <a:ext cx="8244230" cy="1381760"/>
          </a:xfr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7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Streamlining</a:t>
            </a:r>
            <a:r>
              <a:rPr lang="en-US" sz="4700" dirty="0">
                <a:ln>
                  <a:solidFill>
                    <a:schemeClr val="accent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700" dirty="0">
                <a:ln>
                  <a:solidFill>
                    <a:schemeClr val="accent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700" b="1" i="1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382" y="3048000"/>
            <a:ext cx="6345930" cy="914400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</a:rPr>
              <a:t>California CWSRF</a:t>
            </a:r>
            <a:endParaRPr lang="en-US" sz="4700" cap="all" dirty="0">
              <a:ln>
                <a:solidFill>
                  <a:schemeClr val="accent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76281" y="4572000"/>
            <a:ext cx="3448519" cy="1447800"/>
          </a:xfrm>
          <a:prstGeom prst="rect">
            <a:avLst/>
          </a:prstGeom>
        </p:spPr>
        <p:txBody>
          <a:bodyPr vert="horz" lIns="0" tIns="48331" rIns="19332" bIns="48331">
            <a:normAutofit fontScale="9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CIFA SRF Workshop</a:t>
            </a:r>
          </a:p>
          <a:p>
            <a:r>
              <a:rPr lang="en-US" sz="33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Indianapolis, IN</a:t>
            </a:r>
          </a:p>
          <a:p>
            <a:r>
              <a:rPr lang="en-US" sz="33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Fall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10200"/>
            <a:ext cx="1528618" cy="10398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23491"/>
            <a:ext cx="1528618" cy="10596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77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6250"/>
                    </a14:imgEffect>
                    <a14:imgEffect>
                      <a14:saturation sat="105000"/>
                    </a14:imgEffect>
                    <a14:imgEffect>
                      <a14:brightnessContrast bright="-50000" contrast="-9000"/>
                    </a14:imgEffect>
                  </a14:imgLayer>
                </a14:imgProps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046326"/>
            <a:ext cx="8458200" cy="1832209"/>
          </a:xfrm>
          <a:prstGeom prst="rect">
            <a:avLst/>
          </a:prstGeom>
        </p:spPr>
        <p:txBody>
          <a:bodyPr vert="horz" lIns="96661" tIns="48331" rIns="96661" bIns="48331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Worksheet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http://www.waterboards.ca.gov/water_issues/programs/grants_loans/srf/docs/forms/cwsrf_potential_flags_worksheet.pdf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Experience of Staff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Pitfalls &amp; Barriers Early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6076" y="355544"/>
            <a:ext cx="8677923" cy="66974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6661" tIns="48331" rIns="96661" bIns="48331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6" y="6233481"/>
            <a:ext cx="1265054" cy="8605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3208852"/>
            <a:ext cx="5714999" cy="2842581"/>
          </a:xfrm>
          <a:prstGeom prst="rect">
            <a:avLst/>
          </a:prstGeom>
          <a:effectLst>
            <a:outerShdw blurRad="50800" dist="254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10" y="6233481"/>
            <a:ext cx="1241375" cy="8605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7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6250"/>
                    </a14:imgEffect>
                    <a14:imgEffect>
                      <a14:saturation sat="105000"/>
                    </a14:imgEffect>
                    <a14:imgEffect>
                      <a14:brightnessContrast bright="-50000" contrast="-9000"/>
                    </a14:imgEffect>
                  </a14:imgLayer>
                </a14:imgProps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1630067"/>
            <a:ext cx="7467600" cy="3962400"/>
          </a:xfrm>
          <a:prstGeom prst="rect">
            <a:avLst/>
          </a:prstGeom>
          <a:effectLst>
            <a:outerShdw blurRad="50800" dist="12700" dir="5400000" sx="99000" sy="99000" algn="ctr" rotWithShape="0">
              <a:schemeClr val="tx1"/>
            </a:outerShdw>
          </a:effectLst>
        </p:spPr>
        <p:txBody>
          <a:bodyPr vert="horz" lIns="96661" tIns="48331" rIns="96661" bIns="48331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Eliminated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Regional Board Involvement</a:t>
            </a:r>
          </a:p>
          <a:p>
            <a:pPr lvl="1" indent="-274320"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baseline="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Projects Have a Clear Objective – Permit Compliance or Basin Plan Requirements</a:t>
            </a:r>
          </a:p>
          <a:p>
            <a:pPr lvl="1" indent="-274320"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 with Regional Board As Needed (Rarely)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Renamed List</a:t>
            </a:r>
          </a:p>
          <a:p>
            <a:pPr marR="0" lvl="1" indent="-274320" fontAlgn="auto">
              <a:lnSpc>
                <a:spcPct val="100000"/>
              </a:lnSpc>
              <a:spcAft>
                <a:spcPts val="0"/>
              </a:spcAft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“Priority” List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“Project” List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274320" fontAlgn="auto">
              <a:lnSpc>
                <a:spcPct val="100000"/>
              </a:lnSpc>
              <a:spcAft>
                <a:spcPts val="0"/>
              </a:spcAft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Avoid Implied Commitment and Order of Funding</a:t>
            </a:r>
          </a:p>
          <a:p>
            <a:pPr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Consolidated CWSRF + State Programs Into One Project List</a:t>
            </a:r>
          </a:p>
          <a:p>
            <a:pPr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Automatically Add Project to List When Application Started</a:t>
            </a:r>
          </a:p>
          <a:p>
            <a:pPr marR="0" lvl="1" indent="-274320" fontAlgn="auto">
              <a:lnSpc>
                <a:spcPct val="100000"/>
              </a:lnSpc>
              <a:spcAft>
                <a:spcPts val="0"/>
              </a:spcAft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Delegated List Updates to Executive Director</a:t>
            </a:r>
          </a:p>
          <a:p>
            <a:pPr marR="0" lvl="1" indent="-274320" fontAlgn="auto">
              <a:lnSpc>
                <a:spcPct val="100000"/>
              </a:lnSpc>
              <a:spcAft>
                <a:spcPts val="0"/>
              </a:spcAft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Routine Process Done Quarterly</a:t>
            </a:r>
          </a:p>
          <a:p>
            <a:pPr lvl="2" indent="-274320">
              <a:buClr>
                <a:srgbClr val="E3CC5A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Previously Done Yearly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6076" y="355544"/>
            <a:ext cx="8677923" cy="66974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6661" tIns="48331" rIns="96661" bIns="48331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all" spc="0" normalizeH="0" baseline="0" noProof="0" dirty="0">
                <a:ln>
                  <a:noFill/>
                </a:ln>
                <a:solidFill>
                  <a:srgbClr val="E3C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SIMPLIFY PRIORITY LIST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28756-EB8B-4858-BB6A-26EEACFE6BF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l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5" y="6197243"/>
            <a:ext cx="1234507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38" y="6197243"/>
            <a:ext cx="1211399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2">
                <a:tint val="80000"/>
                <a:lumMod val="100000"/>
              </a:schemeClr>
            </a:gs>
            <a:gs pos="38000">
              <a:schemeClr val="bg2">
                <a:tint val="100000"/>
                <a:lumMod val="8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314328"/>
            <a:ext cx="8763000" cy="1143000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of complete Applications Financed in ≤ 9 months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67041"/>
              </p:ext>
            </p:extLst>
          </p:nvPr>
        </p:nvGraphicFramePr>
        <p:xfrm>
          <a:off x="762000" y="2835257"/>
          <a:ext cx="7867649" cy="2187613"/>
        </p:xfrm>
        <a:graphic>
          <a:graphicData uri="http://schemas.openxmlformats.org/drawingml/2006/table">
            <a:tbl>
              <a:tblPr>
                <a:effectLst>
                  <a:outerShdw blurRad="304800" dist="241300" dir="9000000" sx="99000" sy="99000" algn="ctr" rotWithShape="0">
                    <a:srgbClr val="000000">
                      <a:alpha val="56000"/>
                    </a:srgbClr>
                  </a:outerShdw>
                </a:effectLst>
              </a:tblPr>
              <a:tblGrid>
                <a:gridCol w="1274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8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8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5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Target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12/13*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13/14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14/15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15/16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16/17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6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1B914B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0211" marR="20211" marT="20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679">
                <a:tc gridSpan="6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Board approved Policy amendment in May 2013</a:t>
                      </a:r>
                    </a:p>
                  </a:txBody>
                  <a:tcPr marL="20211" marR="20211" marT="20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9" y="6172200"/>
            <a:ext cx="1267206" cy="8620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15" y="6172200"/>
            <a:ext cx="1243484" cy="8620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480" y="3733800"/>
            <a:ext cx="339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5507"/>
            <a:ext cx="8839199" cy="635718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FINANCING AND CURRENT demand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8" y="6259489"/>
            <a:ext cx="1143000" cy="7775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71" y="1100210"/>
            <a:ext cx="7425655" cy="5040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32" y="6259490"/>
            <a:ext cx="1121604" cy="7775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7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9978" y="1560577"/>
            <a:ext cx="3072384" cy="4161536"/>
          </a:xfrm>
          <a:prstGeom prst="rect">
            <a:avLst/>
          </a:prstGeom>
          <a:noFill/>
          <a:ln>
            <a:noFill/>
          </a:ln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6292" y="534926"/>
            <a:ext cx="8241030" cy="5689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6661" tIns="48331" rIns="96661" bIns="48331" rtlCol="0" anchor="t">
            <a:noAutofit/>
          </a:bodyPr>
          <a:lstStyle>
            <a:lvl1pPr algn="l" defTabSz="966612" rtl="0" eaLnBrk="1" latinLnBrk="0" hangingPunct="1">
              <a:spcBef>
                <a:spcPct val="0"/>
              </a:spcBef>
              <a:buNone/>
              <a:defRPr sz="19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</a:t>
            </a:r>
            <a:r>
              <a:rPr lang="en-US" sz="36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6292" y="1560577"/>
            <a:ext cx="5503696" cy="5297423"/>
          </a:xfrm>
          <a:prstGeom prst="rect">
            <a:avLst/>
          </a:prstGeom>
        </p:spPr>
        <p:txBody>
          <a:bodyPr vert="horz" lIns="96661" tIns="48331" rIns="96661" bIns="48331" rtlCol="0">
            <a:normAutofit fontScale="77500" lnSpcReduction="20000"/>
          </a:bodyPr>
          <a:lstStyle>
            <a:lvl1pPr marL="289984" indent="-289984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372" indent="-302066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8265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571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878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50 </a:t>
            </a:r>
            <a:r>
              <a:rPr lang="en-US" sz="2400" b="1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en-US" sz="24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Gainers, but Little Things Add Up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“Short” List</a:t>
            </a:r>
          </a:p>
          <a:p>
            <a:pPr lvl="2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Scoring (Priority) System + Yearly $ Target</a:t>
            </a:r>
          </a:p>
          <a:p>
            <a:pPr lvl="3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Horse Race; More Focus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Project List</a:t>
            </a:r>
          </a:p>
          <a:p>
            <a:pPr lvl="2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IUP List for “Priority List” Requirement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Reevaluate Process Steps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Coordination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Multiple Rinse Cycles </a:t>
            </a:r>
          </a:p>
          <a:p>
            <a:pPr lvl="2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“Distribution List”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All Checklists &amp; Draft Documents to Everyone</a:t>
            </a:r>
          </a:p>
          <a:p>
            <a:pPr lvl="2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Conditions At Top of Checklist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Applicant Expectations</a:t>
            </a:r>
          </a:p>
          <a:p>
            <a:pPr lvl="2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Up-Front Assessment &amp; Regular Status Updates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98" y="6096000"/>
            <a:ext cx="1366587" cy="9296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96" y="6096000"/>
            <a:ext cx="1341006" cy="9296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4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55021"/>
            <a:ext cx="8401050" cy="568960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2110" y="1972817"/>
            <a:ext cx="6316980" cy="3760147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marL="122505"/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Christopher.Stevens@waterboards.ca.gov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05"/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(916) 341-5698</a:t>
            </a:r>
            <a:b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6662" indent="-360802"/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Mailing Address: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6662" indent="-360802"/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486662" indent="-360802"/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Financial Assistance</a:t>
            </a:r>
          </a:p>
          <a:p>
            <a:pPr marL="486662" indent="-360802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 Box 944212</a:t>
            </a:r>
          </a:p>
          <a:p>
            <a:pPr marL="486662" indent="-360802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Sacramento, CA 94244-2120</a:t>
            </a:r>
          </a:p>
          <a:p>
            <a:pPr marL="122505"/>
            <a:endParaRPr lang="en-US" sz="1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6662" indent="-360802"/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Address: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6662" indent="-360802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 I Street</a:t>
            </a:r>
          </a:p>
          <a:p>
            <a:pPr marL="486662" indent="-360802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Sacramento, CA 95814</a:t>
            </a:r>
            <a:b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" y="6197243"/>
            <a:ext cx="1234507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191834"/>
            <a:ext cx="1219201" cy="8451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6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01" y="2057400"/>
            <a:ext cx="3360420" cy="568960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01" y="3124200"/>
            <a:ext cx="3345527" cy="22758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28568"/>
            <a:ext cx="3276601" cy="22714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3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5682"/>
                    </a14:imgEffect>
                    <a14:imgEffect>
                      <a14:saturation sat="111000"/>
                    </a14:imgEffect>
                    <a14:imgEffect>
                      <a14:brightnessContrast bright="-50000" contrast="-9000"/>
                    </a14:imgEffect>
                  </a14:imgLayer>
                </a14:imgProps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6076" y="1143000"/>
            <a:ext cx="8677923" cy="5927161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Member Board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 by Gov. &amp; Approved by Senate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CA Environmental Protection Agency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Divisions + 9 Regional Water Boards + 24 DW Districts (About 2,100 Positions)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Assistance</a:t>
            </a:r>
          </a:p>
          <a:p>
            <a:pPr marL="1744487" lvl="3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CWSRF</a:t>
            </a:r>
          </a:p>
          <a:p>
            <a:pPr marL="1744487" lvl="3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DWSRF (effective 7/1/2014)</a:t>
            </a:r>
          </a:p>
          <a:p>
            <a:pPr marL="1744487" lvl="3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Programs</a:t>
            </a:r>
          </a:p>
          <a:p>
            <a:pPr marL="1744487" lvl="3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 Storage Tank Clean Up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Rights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Water (effective 7/1/2014)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Services</a:t>
            </a:r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CWSRF HISTORY THRU JUNE 30, 2017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&gt;$10.5 Billion Financed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800 Projects Since Inception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Position: $4 Billion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$875 Million in Bonds Outstanding</a:t>
            </a:r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A8C28756-EB8B-4858-BB6A-26EEACFE6BFE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070" y="236379"/>
            <a:ext cx="8583929" cy="75422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CWSRF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96900"/>
            <a:ext cx="1273738" cy="8664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30371"/>
            <a:ext cx="1273738" cy="8830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8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4880" y="1498438"/>
            <a:ext cx="7658100" cy="4983804"/>
          </a:xfrm>
          <a:blipFill dpi="0" rotWithShape="1">
            <a:blip r:embed="rId3">
              <a:alphaModFix amt="1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 trans="3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schemeClr val="tx1">
                <a:alpha val="40000"/>
              </a:schemeClr>
            </a:outerShdw>
            <a:softEdge rad="558800"/>
          </a:effectLst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342900" indent="-342900">
              <a:lnSpc>
                <a:spcPct val="120000"/>
              </a:lnSpc>
              <a:spcAft>
                <a:spcPts val="634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 in Progress</a:t>
            </a:r>
          </a:p>
          <a:p>
            <a:pPr marL="342900" lvl="1" indent="-342900">
              <a:lnSpc>
                <a:spcPct val="120000"/>
              </a:lnSpc>
              <a:spcAft>
                <a:spcPts val="634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Policy – Not Regulations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on Average Every 2 Years</a:t>
            </a:r>
            <a:endParaRPr lang="en-US" sz="15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vs. Practice</a:t>
            </a:r>
          </a:p>
          <a:p>
            <a:pPr marL="342900" indent="-342900">
              <a:lnSpc>
                <a:spcPct val="120000"/>
              </a:lnSpc>
              <a:spcAft>
                <a:spcPts val="634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Streamlining Effort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spcAft>
                <a:spcPts val="634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Up Review of Process and Policy</a:t>
            </a:r>
          </a:p>
          <a:p>
            <a:pPr marL="838288" lvl="1" indent="-342900">
              <a:lnSpc>
                <a:spcPct val="110000"/>
              </a:lnSpc>
              <a:spcBef>
                <a:spcPts val="600"/>
              </a:spcBef>
              <a:spcAft>
                <a:spcPts val="634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Cash Balances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to 2015 = $200 to $380 Million</a:t>
            </a:r>
          </a:p>
          <a:p>
            <a:pPr marL="1261181" lvl="2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Management Review - 2008</a:t>
            </a:r>
          </a:p>
          <a:p>
            <a:pPr marL="1744487" lvl="3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ARRA: 2009 - 2011</a:t>
            </a:r>
          </a:p>
          <a:p>
            <a:pPr marL="1744487" lvl="3" indent="-3429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Furloughs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57200"/>
            <a:ext cx="8587740" cy="741680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STREAMLINING, NOT STREAMLINED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4545330" y="6781800"/>
            <a:ext cx="457200" cy="389467"/>
          </a:xfrm>
        </p:spPr>
        <p:txBody>
          <a:bodyPr/>
          <a:lstStyle/>
          <a:p>
            <a:pPr algn="ctr"/>
            <a:fld id="{A8C28756-EB8B-4858-BB6A-26EEACFE6BFE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7242"/>
            <a:ext cx="1234507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38" y="6197243"/>
            <a:ext cx="1211399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0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6250"/>
                    </a14:imgEffect>
                    <a14:imgEffect>
                      <a14:saturation sat="105000"/>
                    </a14:imgEffect>
                    <a14:imgEffect>
                      <a14:brightnessContrast bright="-50000" contrast="-9000"/>
                    </a14:imgEffect>
                  </a14:imgLayer>
                </a14:imgProps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13" y="271739"/>
            <a:ext cx="8292321" cy="64703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# OF APPROVALS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092" y="1036138"/>
            <a:ext cx="3820478" cy="564062"/>
          </a:xfrm>
        </p:spPr>
        <p:txBody>
          <a:bodyPr/>
          <a:lstStyle/>
          <a:p>
            <a:pPr algn="ctr"/>
            <a:r>
              <a:rPr lang="en-US" sz="2800" b="1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OLD WAY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109" y="1717566"/>
            <a:ext cx="3922444" cy="5428795"/>
          </a:xfrm>
        </p:spPr>
        <p:txBody>
          <a:bodyPr>
            <a:normAutofit fontScale="92500"/>
          </a:bodyPr>
          <a:lstStyle/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Facilities Plan Approval Letter with Preliminary Funding Commitment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Remnants of Previous Processes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FPA/PFC Prepared by Technical Staff; Routed for Approval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Representative Must Agree with FPA; Then PFC Made by Deputy Director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“We’re going to send you an agreement.”</a:t>
            </a: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FPA/PFC, Essential Documents, &amp; Draft Agreement Assembled into “Master File”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 Through Many of the Same People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 Agreement to Auth. Rep.</a:t>
            </a:r>
          </a:p>
          <a:p>
            <a:pPr marL="0" lvl="1" indent="0" algn="ctr">
              <a:buSzPct val="90000"/>
              <a:buNone/>
            </a:pPr>
            <a: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Initial Agreement (</a:t>
            </a:r>
            <a:r>
              <a:rPr lang="en-US" sz="1700" i="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Est’d</a:t>
            </a:r>
            <a: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Budget)</a:t>
            </a:r>
            <a:b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i="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 &amp; S Approval (Eligibility) Letter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Auth. Rep. Must Agree with Letter before Proceeding</a:t>
            </a: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Award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 Submits Bids and Procurement + DBE Documents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 Agreement</a:t>
            </a:r>
          </a:p>
          <a:p>
            <a:pPr marL="0" lvl="1" indent="0" algn="ctr">
              <a:buSzPct val="90000"/>
              <a:buNone/>
            </a:pPr>
            <a: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Final Agreement (Final Budget)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3743" y="1042426"/>
            <a:ext cx="3843814" cy="557774"/>
          </a:xfrm>
        </p:spPr>
        <p:txBody>
          <a:bodyPr>
            <a:normAutofit/>
          </a:bodyPr>
          <a:lstStyle/>
          <a:p>
            <a:pPr algn="ctr"/>
            <a:r>
              <a:rPr lang="en-US" sz="2800" b="1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1717566"/>
            <a:ext cx="4229100" cy="4302234"/>
          </a:xfrm>
        </p:spPr>
        <p:txBody>
          <a:bodyPr>
            <a:normAutofit/>
          </a:bodyPr>
          <a:lstStyle/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 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Staff – Verified by Applicant’s Staff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Checklists, Essential Documents, and Draft Agreement Assembled into “Master File”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 Once for Management Review and Approval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 Agreement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SzPct val="90000"/>
              <a:buNone/>
            </a:pPr>
            <a: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Initial Agreement (</a:t>
            </a:r>
            <a:r>
              <a:rPr lang="en-US" sz="1700" i="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Est’d</a:t>
            </a:r>
            <a: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Budget)</a:t>
            </a:r>
            <a:b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i="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Budget (Eligibility) Approval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 Submits Final P &amp; S + Bids and Procurement + DBE Documents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Eligibility &amp; Amend Agreement</a:t>
            </a:r>
          </a:p>
          <a:p>
            <a:pPr marL="0" lvl="1" indent="0" algn="ctr">
              <a:buSzPct val="90000"/>
              <a:buNone/>
            </a:pPr>
            <a:r>
              <a:rPr lang="en-US" sz="17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Agreement (Final Budget)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515473" y="6699304"/>
            <a:ext cx="533400" cy="389467"/>
          </a:xfrm>
        </p:spPr>
        <p:txBody>
          <a:bodyPr/>
          <a:lstStyle/>
          <a:p>
            <a:pPr algn="ctr"/>
            <a:fld id="{A8C28756-EB8B-4858-BB6A-26EEACFE6BFE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9" y="6400799"/>
            <a:ext cx="1095990" cy="7455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6" y="6400799"/>
            <a:ext cx="1075475" cy="7455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8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" y="381000"/>
            <a:ext cx="8376800" cy="533400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VS NEW 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A8C28756-EB8B-4858-BB6A-26EEACFE6BFE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0" y="1193800"/>
            <a:ext cx="7879652" cy="49876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" y="1184564"/>
            <a:ext cx="9125243" cy="499684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0" y="6324600"/>
            <a:ext cx="1238250" cy="8423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9" y="6324600"/>
            <a:ext cx="1215072" cy="8423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3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6418" y="1128713"/>
            <a:ext cx="7848600" cy="5006617"/>
          </a:xfrm>
          <a:blipFill dpi="0" rotWithShape="1">
            <a:blip r:embed="rId3">
              <a:alphaModFix amt="1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 trans="3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softEdge rad="558800"/>
          </a:effectLst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4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Sub-Divide Application into 4 “Packages”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marL="1261181" lvl="2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1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Federal Cross-Cutter Form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4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Packages &amp; Complete Applications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Review Complete Packages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Approve Complete Applications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4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CW Application &amp; 1 DW Application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4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 Templates Aren’t Your Friends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Stale Legal Opinions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5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Web-Based Electronic Submittal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Adapted Financial Assistance Application Submittal Tool (FAAST)</a:t>
            </a:r>
          </a:p>
          <a:p>
            <a:pPr marL="838288" lvl="1" indent="-3429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FAAST Documents Viewable in LGTS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121"/>
            <a:ext cx="8587740" cy="741680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Revamped Application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4545330" y="6771390"/>
            <a:ext cx="457200" cy="389467"/>
          </a:xfrm>
        </p:spPr>
        <p:txBody>
          <a:bodyPr/>
          <a:lstStyle/>
          <a:p>
            <a:pPr algn="ctr"/>
            <a:fld id="{A8C28756-EB8B-4858-BB6A-26EEACFE6BFE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4" y="6197242"/>
            <a:ext cx="1234507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38" y="6197242"/>
            <a:ext cx="1204487" cy="8349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39530"/>
            <a:ext cx="1241535" cy="8445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4559134" y="6889367"/>
            <a:ext cx="457200" cy="389467"/>
          </a:xfrm>
        </p:spPr>
        <p:txBody>
          <a:bodyPr/>
          <a:lstStyle/>
          <a:p>
            <a:pPr algn="ctr"/>
            <a:fld id="{A8C28756-EB8B-4858-BB6A-26EEACFE6BFE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152400"/>
            <a:ext cx="8376800" cy="812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6661" tIns="48331" rIns="96661" bIns="48331" rtlCol="0" anchor="t">
            <a:noAutofit/>
          </a:bodyPr>
          <a:lstStyle>
            <a:lvl1pPr algn="l" defTabSz="966612" rtl="0" eaLnBrk="1" latinLnBrk="0" hangingPunct="1">
              <a:spcBef>
                <a:spcPct val="0"/>
              </a:spcBef>
              <a:buNone/>
              <a:defRPr sz="19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application packages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96" y="965200"/>
            <a:ext cx="7032677" cy="4953000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staggered start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25" y="3048000"/>
            <a:ext cx="5519020" cy="3449388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33265"/>
            <a:ext cx="1227333" cy="8508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5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64" y="285748"/>
            <a:ext cx="8549335" cy="800101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review AND coordination</a:t>
            </a:r>
          </a:p>
        </p:txBody>
      </p:sp>
      <p:sp>
        <p:nvSpPr>
          <p:cNvPr id="242" name="Content Placeholder 2"/>
          <p:cNvSpPr>
            <a:spLocks noGrp="1"/>
          </p:cNvSpPr>
          <p:nvPr>
            <p:ph sz="half" idx="1"/>
          </p:nvPr>
        </p:nvSpPr>
        <p:spPr>
          <a:xfrm>
            <a:off x="3488206" y="1600200"/>
            <a:ext cx="2609850" cy="4800600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b="1" i="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of Packages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en-US" sz="1600" i="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Fin. Last</a:t>
            </a:r>
          </a:p>
          <a:p>
            <a:pPr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Review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Clearinghouse Review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Fed Reviews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Drafts</a:t>
            </a:r>
          </a:p>
          <a:p>
            <a:pPr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Reports Match Workflow</a:t>
            </a:r>
          </a:p>
          <a:p>
            <a:pPr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“Staging” Meetings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Day-to-Day Coordination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89" y="2333625"/>
            <a:ext cx="2186635" cy="2819400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1600" b="1" i="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endParaRPr lang="en-US" sz="200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SRFs + 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Funds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endParaRPr lang="en-US" sz="200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to 40 CW + 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to 40 DW Applications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098055" y="3133725"/>
            <a:ext cx="641909" cy="1219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739965" y="2962275"/>
            <a:ext cx="2327834" cy="15621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6661" tIns="48331" rIns="96661" bIns="48331" rtlCol="0" anchor="ctr">
            <a:normAutofit/>
          </a:bodyPr>
          <a:lstStyle>
            <a:lvl1pPr marL="289984" indent="-289984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372" indent="-302066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8265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571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878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1600" b="1" i="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</a:p>
          <a:p>
            <a:pPr marL="0" lvl="2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2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Agreements $2.0 Billion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08824" y="3133725"/>
            <a:ext cx="779382" cy="1219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7243"/>
            <a:ext cx="1234507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38" y="6197243"/>
            <a:ext cx="1211399" cy="839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4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096000"/>
            <a:ext cx="1366587" cy="9296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C28756-EB8B-4858-BB6A-26EEACFE6B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43622"/>
            <a:ext cx="9144000" cy="55168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by STATUS AND group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04442"/>
              </p:ext>
            </p:extLst>
          </p:nvPr>
        </p:nvGraphicFramePr>
        <p:xfrm>
          <a:off x="2546634" y="1496590"/>
          <a:ext cx="6248400" cy="37185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3452568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9880854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40925095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9998558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655958032"/>
                    </a:ext>
                  </a:extLst>
                </a:gridCol>
              </a:tblGrid>
              <a:tr h="347978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GROUP</a:t>
                      </a:r>
                      <a:r>
                        <a:rPr lang="en-US" sz="2400" b="1" baseline="0" dirty="0"/>
                        <a:t> LEGEND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4846847"/>
                  </a:ext>
                </a:extLst>
              </a:tr>
              <a:tr h="5600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Application 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Legal Consult Done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Checklists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Done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Agreement Mailed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9066153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1872066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83399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Process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366027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Not Started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2982382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6610714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Process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4979204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Not Started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0041386"/>
                  </a:ext>
                </a:extLst>
              </a:tr>
              <a:tr h="330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7161302"/>
                  </a:ext>
                </a:extLst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3577982"/>
              </p:ext>
            </p:extLst>
          </p:nvPr>
        </p:nvGraphicFramePr>
        <p:xfrm>
          <a:off x="1645953" y="5715000"/>
          <a:ext cx="6309293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81366"/>
              </p:ext>
            </p:extLst>
          </p:nvPr>
        </p:nvGraphicFramePr>
        <p:xfrm>
          <a:off x="697932" y="1496590"/>
          <a:ext cx="1728337" cy="249642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728337">
                  <a:extLst>
                    <a:ext uri="{9D8B030D-6E8A-4147-A177-3AD203B41FA5}">
                      <a16:colId xmlns:a16="http://schemas.microsoft.com/office/drawing/2014/main" xmlns="" val="2988085413"/>
                    </a:ext>
                  </a:extLst>
                </a:gridCol>
              </a:tblGrid>
              <a:tr h="823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STATUS SETTINGS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4846847"/>
                  </a:ext>
                </a:extLst>
              </a:tr>
              <a:tr h="4545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9066153"/>
                  </a:ext>
                </a:extLst>
              </a:tr>
              <a:tr h="406235">
                <a:tc>
                  <a:txBody>
                    <a:bodyPr/>
                    <a:lstStyle/>
                    <a:p>
                      <a:pPr marL="0" marR="0" lvl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Potential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1872066"/>
                  </a:ext>
                </a:extLst>
              </a:tr>
              <a:tr h="4062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Inactive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83399"/>
                  </a:ext>
                </a:extLst>
              </a:tr>
              <a:tr h="4062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Withdrawn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36602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7" y="1060815"/>
            <a:ext cx="8501063" cy="4463685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96" y="6096001"/>
            <a:ext cx="1341004" cy="9296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33DC19F-B3FE-4A82-8759-B0E778877C5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11346</TotalTime>
  <Words>814</Words>
  <Application>Microsoft Macintosh PowerPoint</Application>
  <PresentationFormat>Custom</PresentationFormat>
  <Paragraphs>249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Black</vt:lpstr>
      <vt:lpstr>Calibri</vt:lpstr>
      <vt:lpstr>Candara</vt:lpstr>
      <vt:lpstr>Wingdings</vt:lpstr>
      <vt:lpstr>Wingdings 2</vt:lpstr>
      <vt:lpstr>Arial</vt:lpstr>
      <vt:lpstr>Tradeshow</vt:lpstr>
      <vt:lpstr>Application Streamlining </vt:lpstr>
      <vt:lpstr>CALIFORNIA CWSRF</vt:lpstr>
      <vt:lpstr>STREAMLINING, NOT STREAMLINED</vt:lpstr>
      <vt:lpstr>REDUCE # OF APPROVALS</vt:lpstr>
      <vt:lpstr>OLD VS NEW process</vt:lpstr>
      <vt:lpstr>Revamped Application</vt:lpstr>
      <vt:lpstr>PowerPoint Presentation</vt:lpstr>
      <vt:lpstr>parallel review AND coordination</vt:lpstr>
      <vt:lpstr>TRACKING by STATUS AND group</vt:lpstr>
      <vt:lpstr>PowerPoint Presentation</vt:lpstr>
      <vt:lpstr>PowerPoint Presentation</vt:lpstr>
      <vt:lpstr>95% of complete Applications Financed in ≤ 9 months</vt:lpstr>
      <vt:lpstr>Past FINANCING AND CURRENT demand</vt:lpstr>
      <vt:lpstr>PowerPoint Presentation</vt:lpstr>
      <vt:lpstr>contact information</vt:lpstr>
      <vt:lpstr>Thank you</vt:lpstr>
    </vt:vector>
  </TitlesOfParts>
  <Company>SWRCB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Water State Revolving Fund</dc:title>
  <dc:creator>Vue,  Cheng@waterboards</dc:creator>
  <cp:lastModifiedBy>Brian Carlstrom</cp:lastModifiedBy>
  <cp:revision>471</cp:revision>
  <cp:lastPrinted>2017-06-02T20:55:00Z</cp:lastPrinted>
  <dcterms:created xsi:type="dcterms:W3CDTF">2017-04-27T21:06:51Z</dcterms:created>
  <dcterms:modified xsi:type="dcterms:W3CDTF">2017-10-28T15:07:22Z</dcterms:modified>
</cp:coreProperties>
</file>