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5"/>
  </p:notesMasterIdLst>
  <p:sldIdLst>
    <p:sldId id="1501" r:id="rId6"/>
    <p:sldId id="4174" r:id="rId7"/>
    <p:sldId id="4218" r:id="rId8"/>
    <p:sldId id="4228" r:id="rId9"/>
    <p:sldId id="4235" r:id="rId10"/>
    <p:sldId id="4222" r:id="rId11"/>
    <p:sldId id="4236" r:id="rId12"/>
    <p:sldId id="4223" r:id="rId13"/>
    <p:sldId id="4224" r:id="rId14"/>
    <p:sldId id="4225" r:id="rId15"/>
    <p:sldId id="4226" r:id="rId16"/>
    <p:sldId id="4232" r:id="rId17"/>
    <p:sldId id="4227" r:id="rId18"/>
    <p:sldId id="4230" r:id="rId19"/>
    <p:sldId id="4237" r:id="rId20"/>
    <p:sldId id="4231" r:id="rId21"/>
    <p:sldId id="4220" r:id="rId22"/>
    <p:sldId id="4242" r:id="rId23"/>
    <p:sldId id="42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241E56-4136-91EF-0B3E-1CC44625357A}" name="Burneson, Eric" initials="BE" userId="S::Burneson.Eric@epa.gov::0cf0cfa4-48dd-44e9-a0d3-2537104932fe" providerId="AD"/>
  <p188:author id="{A552E3DE-38B8-5524-E3EE-A34BFA5A3D04}" name="Hannah Holsinger" initials="HH" userId="Hannah Holsing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King, Matt" initials="KM" lastIdx="1" clrIdx="6">
    <p:extLst>
      <p:ext uri="{19B8F6BF-5375-455C-9EA6-DF929625EA0E}">
        <p15:presenceInfo xmlns:p15="http://schemas.microsoft.com/office/powerpoint/2012/main" userId="S::King.Matt@epa.gov::5e130c36-82e8-48f4-9e05-40595e1039dc" providerId="AD"/>
      </p:ext>
    </p:extLst>
  </p:cmAuthor>
  <p:cmAuthor id="1" name="OGWDW" initials="JLM" lastIdx="1" clrIdx="0">
    <p:extLst>
      <p:ext uri="{19B8F6BF-5375-455C-9EA6-DF929625EA0E}">
        <p15:presenceInfo xmlns:p15="http://schemas.microsoft.com/office/powerpoint/2012/main" userId="OGWDW" providerId="None"/>
      </p:ext>
    </p:extLst>
  </p:cmAuthor>
  <p:cmAuthor id="8" name="Chamberlain, Nick" initials="CN" lastIdx="1" clrIdx="7">
    <p:extLst>
      <p:ext uri="{19B8F6BF-5375-455C-9EA6-DF929625EA0E}">
        <p15:presenceInfo xmlns:p15="http://schemas.microsoft.com/office/powerpoint/2012/main" userId="S::chamberlain.nick@epa.gov::79001384-48f8-48d5-9326-9d3c4f0c0607" providerId="AD"/>
      </p:ext>
    </p:extLst>
  </p:cmAuthor>
  <p:cmAuthor id="2" name="Miller, Wynne" initials="MW" lastIdx="2" clrIdx="1">
    <p:extLst>
      <p:ext uri="{19B8F6BF-5375-455C-9EA6-DF929625EA0E}">
        <p15:presenceInfo xmlns:p15="http://schemas.microsoft.com/office/powerpoint/2012/main" userId="S::Miller.Wynne@epa.gov::b88a1f59-7c8f-4901-b21e-0a8fe36f1d19" providerId="AD"/>
      </p:ext>
    </p:extLst>
  </p:cmAuthor>
  <p:cmAuthor id="9" name="Anderer, Kirsten" initials="AK" lastIdx="8" clrIdx="8">
    <p:extLst>
      <p:ext uri="{19B8F6BF-5375-455C-9EA6-DF929625EA0E}">
        <p15:presenceInfo xmlns:p15="http://schemas.microsoft.com/office/powerpoint/2012/main" userId="S::anderer.kirsten@epa.gov::477884d9-0995-4373-a919-7af4415e6aea" providerId="AD"/>
      </p:ext>
    </p:extLst>
  </p:cmAuthor>
  <p:cmAuthor id="3" name="Marquardt, Steve" initials="MS" lastIdx="6" clrIdx="2">
    <p:extLst>
      <p:ext uri="{19B8F6BF-5375-455C-9EA6-DF929625EA0E}">
        <p15:presenceInfo xmlns:p15="http://schemas.microsoft.com/office/powerpoint/2012/main" userId="S::marquardt.steve@epa.gov::48938948-db67-4a0a-b985-23433c238f61" providerId="AD"/>
      </p:ext>
    </p:extLst>
  </p:cmAuthor>
  <p:cmAuthor id="4" name="Chamberlain, Nick" initials="NC" lastIdx="3" clrIdx="3">
    <p:extLst>
      <p:ext uri="{19B8F6BF-5375-455C-9EA6-DF929625EA0E}">
        <p15:presenceInfo xmlns:p15="http://schemas.microsoft.com/office/powerpoint/2012/main" userId="Chamberlain, Nick" providerId="None"/>
      </p:ext>
    </p:extLst>
  </p:cmAuthor>
  <p:cmAuthor id="5" name="Mylin, Mark" initials="MM" lastIdx="2" clrIdx="4">
    <p:extLst>
      <p:ext uri="{19B8F6BF-5375-455C-9EA6-DF929625EA0E}">
        <p15:presenceInfo xmlns:p15="http://schemas.microsoft.com/office/powerpoint/2012/main" userId="S::mylin.mark@epa.gov::3d2fc329-d6da-456e-818e-ae74d2d07d23" providerId="AD"/>
      </p:ext>
    </p:extLst>
  </p:cmAuthor>
  <p:cmAuthor id="6" name="Shattuck, Dallas" initials="SD" lastIdx="1" clrIdx="5">
    <p:extLst>
      <p:ext uri="{19B8F6BF-5375-455C-9EA6-DF929625EA0E}">
        <p15:presenceInfo xmlns:p15="http://schemas.microsoft.com/office/powerpoint/2012/main" userId="S::shattuck.dallas@epa.gov::3e774496-8798-42a4-9af0-d3eac4c81d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7" autoAdjust="0"/>
    <p:restoredTop sz="89801" autoAdjust="0"/>
  </p:normalViewPr>
  <p:slideViewPr>
    <p:cSldViewPr snapToGrid="0">
      <p:cViewPr varScale="1">
        <p:scale>
          <a:sx n="53" d="100"/>
          <a:sy n="53" d="100"/>
        </p:scale>
        <p:origin x="110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13CA7-E4F5-4ED2-B611-E0597CDC79CD}" type="datetimeFigureOut">
              <a:rPr lang="en-US" smtClean="0"/>
              <a:t>11/5/2022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35C3-026A-4C05-900D-9E650721B9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231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24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462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417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848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803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62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958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F35C3-026A-4C05-900D-9E650721B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309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F35C3-026A-4C05-900D-9E650721B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798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2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5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90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229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115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10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1154113"/>
            <a:ext cx="5540375" cy="3117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752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A4EF-F935-4342-8DCD-1DEC370A7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FA2E28-0A64-4110-B700-B5816774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5E4FD7-A011-4AD3-939B-147FE021729A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30869D-4C8C-45E9-A966-FA4B8AB89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87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CA4D-104A-40C5-B24F-C36AB8228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CBE86-5A92-4C4C-A4F1-425E73A4F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52110-EAB4-4985-875E-37F4B5D2D8F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27E3CA-7BF5-4866-9C14-AAF4A486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7F6E4-6C4D-4CEC-AF5D-7ED3024A5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892423-095C-42F0-9AB1-E8B989FEC92E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954872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59C92-3B76-4254-8856-1735888EB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25886C-A33A-4D53-A938-16E362A60A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92F08-A332-41E5-BB07-49123A04775C}"/>
              </a:ext>
            </a:extLst>
          </p:cNvPr>
          <p:cNvSpPr/>
          <p:nvPr userDrawn="1"/>
        </p:nvSpPr>
        <p:spPr>
          <a:xfrm rot="5400000">
            <a:off x="-2957615" y="2957614"/>
            <a:ext cx="6858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B0F2519-D056-44C6-863C-3225941A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104595" y="6307390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3028E3-B685-4750-85F4-7A9D31D2C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166185" y="1223083"/>
            <a:ext cx="3372101" cy="1039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652C38-DF76-4571-B0DD-45113F684C7A}"/>
              </a:ext>
            </a:extLst>
          </p:cNvPr>
          <p:cNvSpPr txBox="1"/>
          <p:nvPr userDrawn="1"/>
        </p:nvSpPr>
        <p:spPr>
          <a:xfrm rot="5400000">
            <a:off x="-443477" y="5595607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96601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54FD1C3-3837-4D3D-B9B5-5D3C5F6FB26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CC07D-1C64-4F91-9682-25B265F21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E952-8537-4026-B097-165F42246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71029-9E4B-412B-AA51-EE108F7D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A11594-E47D-4652-ACCB-E74A540B30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AC7554-6B38-4521-8489-D0AA2C1F695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18373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3900-7487-4908-9730-245F30AE1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B37CF-5F89-42EC-8F04-927111C55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28268C-AF6D-42F2-AC1C-8E41C147104D}"/>
              </a:ext>
            </a:extLst>
          </p:cNvPr>
          <p:cNvSpPr/>
          <p:nvPr userDrawn="1"/>
        </p:nvSpPr>
        <p:spPr>
          <a:xfrm>
            <a:off x="0" y="5915229"/>
            <a:ext cx="12192000" cy="97746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6A176C-2DF6-4255-8893-BB7A277AB1EF}"/>
              </a:ext>
            </a:extLst>
          </p:cNvPr>
          <p:cNvSpPr txBox="1"/>
          <p:nvPr userDrawn="1"/>
        </p:nvSpPr>
        <p:spPr>
          <a:xfrm>
            <a:off x="9039827" y="6123789"/>
            <a:ext cx="304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40A0D9-B5B7-4B58-A733-DFC0205CC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81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5EE29-331F-42E8-B037-033CF38C2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0BD4D-2F6A-4A99-B6BC-2D09C8181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92CF8-6CE0-4E60-B0DD-3B10F3A6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08A16-DB32-4CAC-AE95-46E10145B845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FA450A-B2A3-40F1-824D-2CD232679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C9E273-FAB4-42E5-83B4-5F8FDC5210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645F73-5F70-4AD6-85AA-1D72CDD09238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419024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C80-8DFB-4CB3-905D-94AC1B931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902F2-2E97-41EE-8165-02A32BA1F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482E0-63EF-4557-8EC0-AD7D1CAA8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D04751-75B6-4E2B-A0E7-B1FD8EC45B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E9B863-773A-4D9E-937D-41853CBCE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578D14-2434-4068-B952-10A864135A03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46FB92-C5CC-4D29-B9B5-C319A598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CB00D8-FBE7-4E02-9287-40215EE5E8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575E8A-E014-4079-940E-FF5203F79515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72047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5EA7F-C6B1-4FB8-8733-75D38B748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D96CF3-9112-48C1-B158-36DD7CCEBA71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9924A0-442C-461D-AA53-51F60E25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95C78-7663-445B-8B85-0C12B19C2D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0AF34D-6645-437D-92F6-24FE5D43E13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27644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7007B8-79B2-4951-A988-1EA2B8DCF677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25D69-4266-439B-BB32-209F151FC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1DC6F5-2699-4567-AF2A-2E004A846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1B610-438E-4ABE-8C70-C1DF425213EA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98794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304FC-81FB-439A-BD07-3D883311D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83ED-9B53-4CD2-B8DC-F4671E2F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EEFFC-7F4F-41F4-898D-D72F2C68C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B9111D-3561-4882-8F5E-A5855BF4EE3F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0B7E382-72CB-497B-A016-392F6927F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1CFFF-5E0D-47E6-8D93-7D36157762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75E9C-6119-4006-9A77-5D1C06D2D2AC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195825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78B8-108D-48E9-B4FB-C140E3CE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9E7AA-16DA-4C26-8ABD-01023CCA1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22FBC-7823-40C6-A2B1-D7D123CD5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36FEEE-068E-47DC-A8BC-05A9F813A9CC}"/>
              </a:ext>
            </a:extLst>
          </p:cNvPr>
          <p:cNvSpPr/>
          <p:nvPr userDrawn="1"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08F045F-ED20-4FF5-84D9-28FFF53A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304" y="6385128"/>
            <a:ext cx="622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0678034-1553-42D3-8F41-00DF5023F3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806757-DE2F-41D2-BF06-B64276FA3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7" y="5775099"/>
            <a:ext cx="4085483" cy="12596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7315B0-4E9C-4EB8-8065-53D95236CCFD}"/>
              </a:ext>
            </a:extLst>
          </p:cNvPr>
          <p:cNvSpPr txBox="1"/>
          <p:nvPr userDrawn="1"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</p:spTree>
    <p:extLst>
      <p:ext uri="{BB962C8B-B14F-4D97-AF65-F5344CB8AC3E}">
        <p14:creationId xmlns:p14="http://schemas.microsoft.com/office/powerpoint/2010/main" val="357312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632D4-7C1F-4AE8-BB12-872504DD2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E6656-671E-43DF-AF35-C0DA57EF3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C4A7-6657-432A-AB23-2393EA186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6DA01-98E6-4A82-A31C-EC04219B2160}" type="datetime1">
              <a:rPr lang="en-US" smtClean="0"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A0CEB-1352-40CF-8F90-6CD08BCB1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B00CD-0958-4939-92EB-E0C3DBB83C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78034-1553-42D3-8F41-00DF5023F3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0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pa.gov/ground-water-and-drinking-water/protect-your-tap-quick-check-lead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cww.maps.arcgis.com/apps/webappviewer/index.html?id=0a170c268c694e46a8a4e394630df0bd" TargetMode="Externa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909888-D38D-48EA-A88D-682C7A745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977984-5579-4070-B2D8-76CF996F0B4F}"/>
              </a:ext>
            </a:extLst>
          </p:cNvPr>
          <p:cNvSpPr txBox="1"/>
          <p:nvPr/>
        </p:nvSpPr>
        <p:spPr>
          <a:xfrm>
            <a:off x="8496301" y="6365304"/>
            <a:ext cx="1843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200" dirty="0">
                <a:solidFill>
                  <a:prstClr val="white"/>
                </a:solidFill>
                <a:latin typeface="DIN Pro"/>
                <a:cs typeface="DIN Pro"/>
              </a:rPr>
              <a:t>www.uswateralliance.org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750AA-A232-42A1-A91B-B4BC0B3BC83E}"/>
              </a:ext>
            </a:extLst>
          </p:cNvPr>
          <p:cNvSpPr txBox="1"/>
          <p:nvPr/>
        </p:nvSpPr>
        <p:spPr>
          <a:xfrm>
            <a:off x="9039827" y="6123789"/>
            <a:ext cx="304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1DBDF0-CFFD-463E-A973-F4BB575E7BF8}"/>
              </a:ext>
            </a:extLst>
          </p:cNvPr>
          <p:cNvSpPr/>
          <p:nvPr/>
        </p:nvSpPr>
        <p:spPr>
          <a:xfrm>
            <a:off x="0" y="0"/>
            <a:ext cx="12192000" cy="5915230"/>
          </a:xfrm>
          <a:prstGeom prst="rect">
            <a:avLst/>
          </a:prstGeom>
          <a:solidFill>
            <a:srgbClr val="262626">
              <a:alpha val="4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Guidance for Developing Service Line Inventories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CIFA SRF Workshop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November 7, 2022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1092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Service Line Material Investigation 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/>
              <a:pPr algn="r"/>
              <a:t>10</a:t>
            </a:fld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A98EE5-8AF0-4216-B4AA-8DFAC1869F12}"/>
              </a:ext>
            </a:extLst>
          </p:cNvPr>
          <p:cNvSpPr txBox="1"/>
          <p:nvPr/>
        </p:nvSpPr>
        <p:spPr>
          <a:xfrm>
            <a:off x="924826" y="2230144"/>
            <a:ext cx="7507974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A5BE94-2B61-4789-9555-D956558374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02258" y="1254136"/>
            <a:ext cx="2848316" cy="424761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35033B-09AC-4F27-B9DB-F17882C8C96B}"/>
              </a:ext>
            </a:extLst>
          </p:cNvPr>
          <p:cNvSpPr txBox="1"/>
          <p:nvPr/>
        </p:nvSpPr>
        <p:spPr>
          <a:xfrm>
            <a:off x="883500" y="1452536"/>
            <a:ext cx="7549300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Investigation 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Description of service line investigation methods that water systems have used to identify the material of unknown service lines and to verify records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Note the LCRR requires that states approve which investigation methods are acceptable </a:t>
            </a:r>
          </a:p>
          <a:p>
            <a:endParaRPr lang="en-US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Pros and Cons of Each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Including but not limited to cost/labor, disturbance, and accuracy</a:t>
            </a:r>
          </a:p>
          <a:p>
            <a:endParaRPr lang="en-US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Real-World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System level examples </a:t>
            </a:r>
            <a:r>
              <a:rPr lang="en-US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as well as their lessons learned</a:t>
            </a:r>
            <a:endParaRPr lang="en-US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B3D28-149D-4886-A1D6-F8D3654C4DD4}"/>
              </a:ext>
            </a:extLst>
          </p:cNvPr>
          <p:cNvSpPr txBox="1"/>
          <p:nvPr/>
        </p:nvSpPr>
        <p:spPr>
          <a:xfrm>
            <a:off x="8951760" y="5474554"/>
            <a:ext cx="3240240" cy="446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8270">
              <a:lnSpc>
                <a:spcPct val="107000"/>
              </a:lnSpc>
              <a:spcBef>
                <a:spcPts val="1210"/>
              </a:spcBef>
              <a:spcAft>
                <a:spcPts val="0"/>
              </a:spcAft>
            </a:pPr>
            <a:r>
              <a:rPr lang="en-US" sz="11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&quot;Courier New&quot;"/>
                <a:cs typeface="&quot;Courier New&quot;"/>
                <a:hlinkClick r:id="rId5"/>
              </a:rPr>
              <a:t>https://www.epa.gov/ground-water-and-drinking-water/protect-your-tap-quick-check-lead</a:t>
            </a:r>
            <a:r>
              <a:rPr lang="en-US" sz="11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394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B23FF6-1373-4FEC-A262-84C069B45D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 bwMode="auto">
          <a:xfrm>
            <a:off x="5719715" y="1580787"/>
            <a:ext cx="6472285" cy="3670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Developing and Updating the Inventory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FC76D-3CEC-4C42-A560-76F8DCCBEFB6}"/>
              </a:ext>
            </a:extLst>
          </p:cNvPr>
          <p:cNvSpPr txBox="1"/>
          <p:nvPr/>
        </p:nvSpPr>
        <p:spPr>
          <a:xfrm>
            <a:off x="491963" y="1472000"/>
            <a:ext cx="5881778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Developing the Initial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&quot;Courier New&quot;"/>
                <a:cs typeface="&quot;Courier New&quot;"/>
              </a:rPr>
              <a:t>LCRR initial inventory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Recommended initial records screening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&quot;Courier New&quot;"/>
                <a:cs typeface="&quot;Courier New&quot;"/>
              </a:rPr>
              <a:t>Recommended weight-of-evidence approach when records are conflicting </a:t>
            </a:r>
            <a:endParaRPr lang="en-US" sz="20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2000" b="1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20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Prioritizing Field Investigations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Vulnerable or environmental justice populations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Areas with the most unknowns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&quot;Courier New&quot;"/>
                <a:cs typeface="&quot;Courier New&quot;"/>
              </a:rPr>
              <a:t>S</a:t>
            </a:r>
            <a:r>
              <a:rPr lang="fr-FR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ervice lines that are most likely lead, especially in tandem with LSLR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&quot;Courier New&quot;"/>
                <a:cs typeface="&quot;Courier New&quot;"/>
              </a:rPr>
              <a:t>Areas where LSLR is occurring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>
                <a:latin typeface="Calibri" panose="020F0502020204030204" pitchFamily="34" charset="0"/>
                <a:ea typeface="&quot;Courier New&quot;"/>
                <a:cs typeface="&quot;Courier New&quot;"/>
              </a:rPr>
              <a:t>To verify </a:t>
            </a:r>
            <a:r>
              <a:rPr lang="fr-FR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historical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20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2000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2000" b="1" dirty="0">
              <a:latin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</a:endParaRPr>
          </a:p>
          <a:p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85354-B0E2-4E93-9B7D-0F61CC54860B}"/>
              </a:ext>
            </a:extLst>
          </p:cNvPr>
          <p:cNvSpPr txBox="1"/>
          <p:nvPr/>
        </p:nvSpPr>
        <p:spPr>
          <a:xfrm>
            <a:off x="8299296" y="5420929"/>
            <a:ext cx="16585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Source</a:t>
            </a:r>
            <a:r>
              <a:rPr lang="en-US" sz="11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: Liggett, 2021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7550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Developing and Updating the Inventory (continued)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4FC76D-3CEC-4C42-A560-76F8DCCBEFB6}"/>
              </a:ext>
            </a:extLst>
          </p:cNvPr>
          <p:cNvSpPr txBox="1"/>
          <p:nvPr/>
        </p:nvSpPr>
        <p:spPr>
          <a:xfrm>
            <a:off x="765727" y="1502688"/>
            <a:ext cx="1066054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&quot;Courier New&quot;"/>
                <a:cs typeface="&quot;Courier New&quot;"/>
              </a:rPr>
              <a:t>Requirement for customer n</a:t>
            </a:r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otification of known or potential service line containing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Water systems with LSL, GRR, or lead status unknown services lines must provide notification to persons served by these lines within 30 days after completing the initial inventory.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Requirements and recommendations for systems with only non-lead lines</a:t>
            </a:r>
            <a:endParaRPr lang="en-US" b="1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May publish a statement indicating they have only non-lead service lines in lieu of making their inventory publicly accessible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Requirements and recommendations for non-lead systems that later discover an LSL in their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Submitting the initial inventory and inventory updates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Initial inventory must be submitted to the state by October 16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th</a:t>
            </a: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, 2024 </a:t>
            </a:r>
            <a:endParaRPr lang="en-US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b="1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State review and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EPA has developed a checklist for the initial inventory submittal with recommended considerations for states to use in their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b="1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8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Public Accessibility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8FCF3-2200-4D20-ACEC-7CFAF66A8867}"/>
              </a:ext>
            </a:extLst>
          </p:cNvPr>
          <p:cNvSpPr txBox="1"/>
          <p:nvPr/>
        </p:nvSpPr>
        <p:spPr>
          <a:xfrm>
            <a:off x="371636" y="1299561"/>
            <a:ext cx="734033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&quot;Courier New&quot;"/>
                <a:cs typeface="&quot;Courier New&quot;"/>
              </a:rPr>
              <a:t>Elements of the Publicly Accessible Portion of the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Must include each LSL and GRR with</a:t>
            </a: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 a location identifier, such as a street address, block, intersection, or landmark.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Recommended to include (see document for full list)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All service line materials (include unknowns and non-lead lines)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Consider using street addresses as your location identifier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Information on steps that consumers served by LSLs can take to reduce exposure risk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&quot;Courier New&quot;"/>
                <a:cs typeface="&quot;Courier New&quot;"/>
              </a:rPr>
              <a:t>Instructions on how to use and interpret the inventory along with a disclaimer</a:t>
            </a:r>
          </a:p>
          <a:p>
            <a:endParaRPr lang="en-US" b="1" dirty="0"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Format Considerations </a:t>
            </a:r>
            <a:r>
              <a:rPr lang="en-US" sz="18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(i.e., pros and cons of various formats)</a:t>
            </a:r>
            <a:endParaRPr lang="en-US" sz="1800" b="1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1800" b="1" dirty="0">
              <a:effectLst/>
              <a:highlight>
                <a:srgbClr val="FFFF00"/>
              </a:highlight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r>
              <a:rPr lang="en-US" sz="1800" b="1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Consumer Confidence Report Requirements</a:t>
            </a:r>
          </a:p>
          <a:p>
            <a:endParaRPr lang="en-US" sz="1800" b="1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Calibri" panose="020F0502020204030204" pitchFamily="34" charset="0"/>
              <a:ea typeface="&quot;Courier New&quot;"/>
              <a:cs typeface="&quot;Courier New&quot;"/>
            </a:endParaRPr>
          </a:p>
          <a:p>
            <a:endParaRPr lang="en-US" b="1" dirty="0">
              <a:latin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F39F00F-6517-4DE4-A90A-301FAEF87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264" y="1879600"/>
            <a:ext cx="4380340" cy="3098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2D044BB-7005-48DB-9D7B-AC827C4B62FA}"/>
              </a:ext>
            </a:extLst>
          </p:cNvPr>
          <p:cNvSpPr txBox="1"/>
          <p:nvPr/>
        </p:nvSpPr>
        <p:spPr>
          <a:xfrm>
            <a:off x="7868676" y="4978400"/>
            <a:ext cx="4085483" cy="59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050" b="1" dirty="0"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</a:rPr>
              <a:t>Source:</a:t>
            </a:r>
            <a:r>
              <a:rPr lang="en-US" sz="1050" dirty="0"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</a:rPr>
              <a:t> Greater Cincinnati Water Works Service Line Information map. </a:t>
            </a:r>
            <a:r>
              <a:rPr lang="en-US" sz="105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  <a:hlinkClick r:id="rId5"/>
              </a:rPr>
              <a:t>https://gcww.maps.arcgis.com/apps/webappviewer/index.html?id=0a170c268c694e46a8a4e394630df0bd</a:t>
            </a:r>
            <a:r>
              <a:rPr lang="en-US" sz="1050" dirty="0"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</a:rPr>
              <a:t>. Accessed December 16, 2021.</a:t>
            </a:r>
          </a:p>
        </p:txBody>
      </p:sp>
    </p:spTree>
    <p:extLst>
      <p:ext uri="{BB962C8B-B14F-4D97-AF65-F5344CB8AC3E}">
        <p14:creationId xmlns:p14="http://schemas.microsoft.com/office/powerpoint/2010/main" val="2278908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Appendix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8FCF3-2200-4D20-ACEC-7CFAF66A8867}"/>
              </a:ext>
            </a:extLst>
          </p:cNvPr>
          <p:cNvSpPr txBox="1"/>
          <p:nvPr/>
        </p:nvSpPr>
        <p:spPr>
          <a:xfrm>
            <a:off x="745507" y="1329247"/>
            <a:ext cx="494409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Appendix A: </a:t>
            </a:r>
            <a:r>
              <a:rPr lang="en-US" dirty="0"/>
              <a:t>Selected Forms from Service Line Inventory Template </a:t>
            </a:r>
          </a:p>
          <a:p>
            <a:endParaRPr lang="en-US" dirty="0"/>
          </a:p>
          <a:p>
            <a:r>
              <a:rPr lang="en-US" b="1" dirty="0"/>
              <a:t>Appendix B: </a:t>
            </a:r>
            <a:r>
              <a:rPr lang="en-US" dirty="0"/>
              <a:t>Case Studies</a:t>
            </a:r>
          </a:p>
          <a:p>
            <a:endParaRPr lang="en-US" dirty="0"/>
          </a:p>
          <a:p>
            <a:r>
              <a:rPr lang="en-US" b="1" dirty="0"/>
              <a:t>Appendix C: </a:t>
            </a:r>
            <a:r>
              <a:rPr lang="en-US" dirty="0"/>
              <a:t>Instructions for Self-Identifying LSLs and Information When Water System Conducts Verification</a:t>
            </a:r>
          </a:p>
          <a:p>
            <a:endParaRPr lang="en-US" b="1" dirty="0"/>
          </a:p>
          <a:p>
            <a:r>
              <a:rPr lang="en-US" b="1" dirty="0"/>
              <a:t>Appendix D: </a:t>
            </a:r>
            <a:r>
              <a:rPr lang="en-US" dirty="0"/>
              <a:t>Summary of State Lead Ban Provisions</a:t>
            </a:r>
          </a:p>
          <a:p>
            <a:endParaRPr lang="en-US" dirty="0"/>
          </a:p>
          <a:p>
            <a:r>
              <a:rPr lang="en-US" b="1" dirty="0"/>
              <a:t>Appendix E:</a:t>
            </a:r>
            <a:r>
              <a:rPr lang="en-US" dirty="0"/>
              <a:t> Michigan Field Investigation Protocol</a:t>
            </a:r>
          </a:p>
          <a:p>
            <a:endParaRPr lang="en-US" dirty="0"/>
          </a:p>
          <a:p>
            <a:r>
              <a:rPr lang="en-US" b="1" dirty="0"/>
              <a:t>Appendix F: </a:t>
            </a:r>
            <a:r>
              <a:rPr lang="en-US" dirty="0"/>
              <a:t>Data Quality Disclaimer Language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5FA961-69E9-43E6-A1B0-99CB294B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17" y="1329247"/>
            <a:ext cx="4861666" cy="4199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52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E164-D529-4B90-98F0-1433AAE1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35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Template Overview</a:t>
            </a:r>
            <a:r>
              <a:rPr lang="en-US" sz="3600" b="1" dirty="0">
                <a:latin typeface="+mn-lt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6B1E5-ABCA-4D81-8942-260313E2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78034-1553-42D3-8F41-00DF5023F3D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66E6FF-6CBB-4C7C-B4B3-F6A2BA04B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441" y="1252330"/>
            <a:ext cx="7351559" cy="39192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2A2E45-645C-454C-9D4F-D8B37D1F6A24}"/>
              </a:ext>
            </a:extLst>
          </p:cNvPr>
          <p:cNvSpPr txBox="1"/>
          <p:nvPr/>
        </p:nvSpPr>
        <p:spPr>
          <a:xfrm>
            <a:off x="338001" y="1171423"/>
            <a:ext cx="508876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Instructions and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Template Instructions for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Template Instructions for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Information on Classifying Service Lines</a:t>
            </a:r>
          </a:p>
          <a:p>
            <a:endParaRPr lang="en-US" sz="2000" dirty="0"/>
          </a:p>
          <a:p>
            <a:r>
              <a:rPr lang="en-US" sz="2000" b="1" dirty="0"/>
              <a:t>Templates for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PWS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Inventory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Inventory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Detailed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Public Accessibility Documentation</a:t>
            </a:r>
          </a:p>
          <a:p>
            <a:endParaRPr lang="en-US" sz="2000" dirty="0"/>
          </a:p>
          <a:p>
            <a:r>
              <a:rPr lang="en-US" sz="2000" b="1" dirty="0"/>
              <a:t>Template for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State Checklist for Initial Inventory Submittal</a:t>
            </a:r>
          </a:p>
        </p:txBody>
      </p:sp>
    </p:spTree>
    <p:extLst>
      <p:ext uri="{BB962C8B-B14F-4D97-AF65-F5344CB8AC3E}">
        <p14:creationId xmlns:p14="http://schemas.microsoft.com/office/powerpoint/2010/main" val="3116439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494129" y="154274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Template Overview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A62EC9-5AD7-475B-ABCA-371E71B62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74" y="1381539"/>
            <a:ext cx="12229306" cy="457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2B5C23-7107-461A-9CB3-90A6EFCFDBC5}"/>
              </a:ext>
            </a:extLst>
          </p:cNvPr>
          <p:cNvSpPr txBox="1">
            <a:spLocks/>
          </p:cNvSpPr>
          <p:nvPr/>
        </p:nvSpPr>
        <p:spPr>
          <a:xfrm>
            <a:off x="494130" y="1365065"/>
            <a:ext cx="4676983" cy="4248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EPA is </a:t>
            </a:r>
            <a:r>
              <a:rPr lang="en-US" sz="2400" dirty="0">
                <a:solidFill>
                  <a:srgbClr val="1B1B1B"/>
                </a:solidFill>
                <a:latin typeface="Calibri" panose="020F0502020204030204"/>
              </a:rPr>
              <a:t>developing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small system compliance guide and fact sheets drawing from information in the guidance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B1B1B"/>
                </a:solidFill>
                <a:latin typeface="Calibri" panose="020F0502020204030204"/>
              </a:rPr>
              <a:t>Propose LCRI in 2023 and finalize no later than October 16, 2024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1B1B1B"/>
                </a:solidFill>
                <a:latin typeface="Calibri" panose="020F0502020204030204"/>
              </a:rPr>
              <a:t>EPA does not expect to change the requirements for the initial inventory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494130" y="231473"/>
            <a:ext cx="1120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Next Steps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 descr="A person washing a dog in the sink&#10;&#10;Description automatically generated with medium confidence">
            <a:extLst>
              <a:ext uri="{FF2B5EF4-FFF2-40B4-BE49-F238E27FC236}">
                <a16:creationId xmlns:a16="http://schemas.microsoft.com/office/drawing/2014/main" id="{85ABFC8D-117B-41CB-B841-B5320D31F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13" y="1545968"/>
            <a:ext cx="5620991" cy="37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0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E9D5-F0EB-4B06-A8D5-1CD56A22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86" y="3651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Set-Asides Under the BIL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E534D-6B0D-4FD8-BA36-2C99B283C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060" y="1320234"/>
            <a:ext cx="10863394" cy="23586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States can take set-aside from BIL capitalization grants.</a:t>
            </a:r>
          </a:p>
          <a:p>
            <a:pPr lvl="1"/>
            <a:r>
              <a:rPr lang="en-US" b="1" dirty="0"/>
              <a:t>Lead Service Line Replacement: </a:t>
            </a:r>
            <a:r>
              <a:rPr lang="en-US" sz="2400" b="1" dirty="0"/>
              <a:t>must be used to either administer this capitalization grant or meet the statutory purpose of these funds: </a:t>
            </a:r>
            <a:r>
              <a:rPr lang="en-US" sz="2400" b="1" i="1" dirty="0"/>
              <a:t>“for lead service line replacement projects and associated activities directly connected to the identification, planning, design, and replacement of lead service lines.”</a:t>
            </a:r>
            <a:endParaRPr lang="en-US" b="1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1C0D6-C33A-447E-B204-64469D1A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78034-1553-42D3-8F41-00DF5023F3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616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E9D5-F0EB-4B06-A8D5-1CD56A229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11" y="984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LSL Inventory-Related Eligibilities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B1C0D6-C33A-447E-B204-64469D1A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78034-1553-42D3-8F41-00DF5023F3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F9FCEF-6423-4D20-8F1C-41E008CA3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F720FB2D-AAB6-4D92-937C-72424DB44942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984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190">
                  <a:extLst>
                    <a:ext uri="{9D8B030D-6E8A-4147-A177-3AD203B41FA5}">
                      <a16:colId xmlns:a16="http://schemas.microsoft.com/office/drawing/2014/main" val="4035236386"/>
                    </a:ext>
                  </a:extLst>
                </a:gridCol>
                <a:gridCol w="9697810">
                  <a:extLst>
                    <a:ext uri="{9D8B030D-6E8A-4147-A177-3AD203B41FA5}">
                      <a16:colId xmlns:a16="http://schemas.microsoft.com/office/drawing/2014/main" val="3000132941"/>
                    </a:ext>
                  </a:extLst>
                </a:gridCol>
              </a:tblGrid>
              <a:tr h="6688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DWSRF Account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DWSRF LSL Inventory-Related Eligibilities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7207369"/>
                  </a:ext>
                </a:extLst>
              </a:tr>
              <a:tr h="1186644">
                <a:tc>
                  <a:txBody>
                    <a:bodyPr/>
                    <a:lstStyle/>
                    <a:p>
                      <a:r>
                        <a:rPr lang="en-US" sz="2000" b="1" dirty="0"/>
                        <a:t>Infrastructure Fund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Assistance agreements (potentially including additional subsidization such as loan principal forgiveness or grants) with public water systems (PWSs) to conduct LSL inventories; states may optionally roll these loans into actual LSLR construction projects at a later date.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8593077"/>
                  </a:ext>
                </a:extLst>
              </a:tr>
              <a:tr h="1186644">
                <a:tc>
                  <a:txBody>
                    <a:bodyPr/>
                    <a:lstStyle/>
                    <a:p>
                      <a:r>
                        <a:rPr lang="en-US" sz="2000" b="1" dirty="0"/>
                        <a:t>2% Small System Technical Assistance Set-Aside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 grants to small PWSs to conduct inventories; hire contractors to conduct inventories on behalf of PWSs; provide technical assistance to small water systems considering or currently undertaking inventory development; develop and conduct LSL-related outreach and training.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527653"/>
                  </a:ext>
                </a:extLst>
              </a:tr>
              <a:tr h="118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4% Administration &amp; Technical Assistance Set-Aside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Same as the “2% set-aside” info above, but for any size public water system. State staff to administer the BIL LSL capitalization grant.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2288909"/>
                  </a:ext>
                </a:extLst>
              </a:tr>
              <a:tr h="1442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10% State Program Management Set-Aside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Have state employees or contractors conduct inventories on behalf of PWSs of any size; have state employees or contractors conduct state-wide inventory-related work, such as inventory database management, developing LSL outreach plans and materials,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961438"/>
                  </a:ext>
                </a:extLst>
              </a:tr>
              <a:tr h="11866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15% Local Assistance Set-Aside</a:t>
                      </a:r>
                    </a:p>
                    <a:p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From the 10% Capacity Development </a:t>
                      </a:r>
                      <a:r>
                        <a:rPr lang="en-US" i="1" dirty="0"/>
                        <a:t>portion</a:t>
                      </a:r>
                      <a:r>
                        <a:rPr lang="en-US" dirty="0"/>
                        <a:t> of the 15% set-aside: same as the 2% small system technical assistance set-aside above, but for any size public water system. Note that work funded under this portion of the set-aside must be a part of the state’s Capacity Development Strategy document.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131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144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2B5C23-7107-461A-9CB3-90A6EFCFDBC5}"/>
              </a:ext>
            </a:extLst>
          </p:cNvPr>
          <p:cNvSpPr txBox="1">
            <a:spLocks/>
          </p:cNvSpPr>
          <p:nvPr/>
        </p:nvSpPr>
        <p:spPr>
          <a:xfrm>
            <a:off x="571697" y="1335402"/>
            <a:ext cx="11144052" cy="42485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None/>
            </a:pPr>
            <a:r>
              <a:rPr lang="en-US" b="1" dirty="0">
                <a:solidFill>
                  <a:srgbClr val="1B1B1B"/>
                </a:solidFill>
              </a:rPr>
              <a:t>Presentation Outline</a:t>
            </a:r>
            <a:endParaRPr lang="en-US" b="1" i="0" dirty="0">
              <a:solidFill>
                <a:srgbClr val="1B1B1B"/>
              </a:solidFill>
              <a:effectLst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B1B"/>
                </a:solidFill>
              </a:rPr>
              <a:t>Summarize contents of inventory guidance document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1B1B1B"/>
                </a:solidFill>
                <a:effectLst/>
              </a:rPr>
              <a:t>Overview of EPA’s inventory template</a:t>
            </a: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B1B1B"/>
                </a:solidFill>
              </a:rPr>
              <a:t>Brief overview of DWSRF set-asides </a:t>
            </a:r>
            <a:endParaRPr lang="en-US" sz="2000" b="0" i="0" dirty="0">
              <a:solidFill>
                <a:srgbClr val="1B1B1B"/>
              </a:solidFill>
              <a:effectLst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B1B1B"/>
              </a:solidFill>
              <a:effectLst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B1B1B"/>
              </a:solidFill>
              <a:effectLst/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B1B1B"/>
              </a:solidFill>
            </a:endParaRPr>
          </a:p>
          <a:p>
            <a:pPr lvl="1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2000" b="0" i="0" dirty="0">
              <a:solidFill>
                <a:srgbClr val="1B1B1B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Today’s Presentation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5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291552"/>
            <a:ext cx="1120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What’s in the Inventory Guidance?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C5320-8858-4676-A0B4-D75786B58B82}"/>
              </a:ext>
            </a:extLst>
          </p:cNvPr>
          <p:cNvSpPr txBox="1"/>
          <p:nvPr/>
        </p:nvSpPr>
        <p:spPr>
          <a:xfrm>
            <a:off x="293172" y="1230466"/>
            <a:ext cx="707035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Purpose and audience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Drinking water systems of all sizes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States</a:t>
            </a:r>
          </a:p>
          <a:p>
            <a:endParaRPr lang="en-US" sz="2200" b="1" dirty="0"/>
          </a:p>
          <a:p>
            <a:r>
              <a:rPr lang="en-US" sz="2200" b="1" dirty="0"/>
              <a:t>Guidance scope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LCRR inventory-related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Recommendations/best practices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Case studies and example materials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Inventory template</a:t>
            </a:r>
          </a:p>
          <a:p>
            <a:endParaRPr lang="en-US" sz="2200" b="1" dirty="0"/>
          </a:p>
          <a:p>
            <a:r>
              <a:rPr lang="en-US" sz="2200" b="1" dirty="0"/>
              <a:t>Disclaimer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document is not a regulation itself, nor does it change or substitute for those provisions and regulations nor impose legally binding requirements on EPA, states, or the regulated community </a:t>
            </a:r>
          </a:p>
        </p:txBody>
      </p:sp>
      <p:pic>
        <p:nvPicPr>
          <p:cNvPr id="5" name="Picture 4" descr="A picture containing outdoor, grass, wood&#10;&#10;Description automatically generated">
            <a:extLst>
              <a:ext uri="{FF2B5EF4-FFF2-40B4-BE49-F238E27FC236}">
                <a16:creationId xmlns:a16="http://schemas.microsoft.com/office/drawing/2014/main" id="{94786AB9-8C5F-4B27-8107-C66587E81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1980" r="32714" b="9081"/>
          <a:stretch/>
        </p:blipFill>
        <p:spPr>
          <a:xfrm>
            <a:off x="7472855" y="1230466"/>
            <a:ext cx="4178578" cy="45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8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</a:rPr>
              <a:t>Guidance Document Topics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C5320-8858-4676-A0B4-D75786B58B82}"/>
              </a:ext>
            </a:extLst>
          </p:cNvPr>
          <p:cNvSpPr txBox="1"/>
          <p:nvPr/>
        </p:nvSpPr>
        <p:spPr>
          <a:xfrm>
            <a:off x="863340" y="1513146"/>
            <a:ext cx="100430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Benefits of a service line materials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Summary of LCRR inventory requirements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Inventory elements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Inventory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Historical records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Service line investigation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Developing and updating the inventory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Public accessibility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Appendix featuring case studies and more</a:t>
            </a:r>
          </a:p>
        </p:txBody>
      </p:sp>
    </p:spTree>
    <p:extLst>
      <p:ext uri="{BB962C8B-B14F-4D97-AF65-F5344CB8AC3E}">
        <p14:creationId xmlns:p14="http://schemas.microsoft.com/office/powerpoint/2010/main" val="1669467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04736" y="257937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Benefits of a Comprehensive and Accurate Inventory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6D813E-6668-438E-B0CE-21DEF8969454}"/>
              </a:ext>
            </a:extLst>
          </p:cNvPr>
          <p:cNvSpPr txBox="1"/>
          <p:nvPr/>
        </p:nvSpPr>
        <p:spPr>
          <a:xfrm>
            <a:off x="504736" y="904268"/>
            <a:ext cx="1014656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Facilitate LSLR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used in applications for external LSLR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LSLR programs efficiency, stretching the value of internal or external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prioritization </a:t>
            </a:r>
            <a:r>
              <a:rPr lang="en-US"/>
              <a:t>of underserved </a:t>
            </a:r>
            <a:r>
              <a:rPr lang="en-US" dirty="0"/>
              <a:t>communities for LSLR</a:t>
            </a:r>
          </a:p>
          <a:p>
            <a:endParaRPr lang="en-US" dirty="0"/>
          </a:p>
          <a:p>
            <a:r>
              <a:rPr lang="en-US" sz="2000" b="1" dirty="0"/>
              <a:t>Improve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notification to customers about lead sources in drinking water infrastructure so they can take action to reduce their risk of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mitigation of exposure risk after disturbance of a known or potential lead service line (LSL) or galvanized requiring replacement (GRR) service line</a:t>
            </a:r>
          </a:p>
          <a:p>
            <a:endParaRPr lang="en-US" dirty="0"/>
          </a:p>
          <a:p>
            <a:r>
              <a:rPr lang="en-US" sz="2000" b="1" dirty="0"/>
              <a:t>Engage the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Builds customer transparency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Showcase progress of LSLR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Opportunity to educate and involve customers, which can create opportunities for LSLR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2000" b="1" dirty="0"/>
              <a:t>Improved asset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09" y="196150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Inventory Elements- Required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EA6F0-3919-4656-8CA4-AD7602C6E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931" y="2197538"/>
            <a:ext cx="6758152" cy="36099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08F55-2FED-4DDC-A998-8D4168FE217F}"/>
              </a:ext>
            </a:extLst>
          </p:cNvPr>
          <p:cNvSpPr txBox="1"/>
          <p:nvPr/>
        </p:nvSpPr>
        <p:spPr>
          <a:xfrm>
            <a:off x="162667" y="1678797"/>
            <a:ext cx="6043304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Required service line material classifications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all service lines, regardless of the actual or intended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Classify LSL, Galvanized Requiring Replacement (GRR), Unknown, Non-Lead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both the system- and customer-side where ownership is split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2907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09" y="196150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Inventory Elements- Recommended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EA6F0-3919-4656-8CA4-AD7602C6E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3" y="2539217"/>
            <a:ext cx="6236335" cy="33312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108F55-2FED-4DDC-A998-8D4168FE217F}"/>
              </a:ext>
            </a:extLst>
          </p:cNvPr>
          <p:cNvSpPr txBox="1"/>
          <p:nvPr/>
        </p:nvSpPr>
        <p:spPr>
          <a:xfrm>
            <a:off x="362364" y="852052"/>
            <a:ext cx="72681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r>
              <a:rPr lang="en-US" sz="2000" b="1" dirty="0"/>
              <a:t>Recommended subclassifications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Likelihood that an unknown is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Actual material of non-lead lines</a:t>
            </a:r>
          </a:p>
          <a:p>
            <a:endParaRPr lang="en-US" sz="2000" dirty="0"/>
          </a:p>
          <a:p>
            <a:r>
              <a:rPr lang="en-US" sz="2000" b="1" dirty="0"/>
              <a:t>Recommendation to include other drinking water infrastructure potentially containing lead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Lead goosenecks, pigtails, connectors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Lead solder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 leaded infrastructure</a:t>
            </a:r>
          </a:p>
          <a:p>
            <a:endParaRPr lang="en-US" sz="2000" dirty="0"/>
          </a:p>
          <a:p>
            <a:r>
              <a:rPr lang="en-US" sz="2000" b="1" dirty="0"/>
              <a:t>Recommended service line characteristics to include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Pipe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Installation 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Source of material information</a:t>
            </a:r>
            <a:endParaRPr lang="en-US" sz="2000" b="1" dirty="0"/>
          </a:p>
          <a:p>
            <a:endParaRPr lang="en-US" sz="2400" dirty="0"/>
          </a:p>
          <a:p>
            <a:endParaRPr lang="en-US" sz="2000" dirty="0"/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660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C35F8B-BE45-414C-A692-AAC738652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 b="3047"/>
          <a:stretch/>
        </p:blipFill>
        <p:spPr bwMode="auto">
          <a:xfrm>
            <a:off x="1478759" y="901647"/>
            <a:ext cx="8571554" cy="505997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2B5C23-7107-461A-9CB3-90A6EFCFDBC5}"/>
              </a:ext>
            </a:extLst>
          </p:cNvPr>
          <p:cNvSpPr txBox="1">
            <a:spLocks/>
          </p:cNvSpPr>
          <p:nvPr/>
        </p:nvSpPr>
        <p:spPr>
          <a:xfrm>
            <a:off x="571698" y="1658869"/>
            <a:ext cx="4649660" cy="40805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2920" lvl="1" indent="0">
              <a:lnSpc>
                <a:spcPct val="100000"/>
              </a:lnSpc>
              <a:spcAft>
                <a:spcPts val="1200"/>
              </a:spcAft>
              <a:buClr>
                <a:schemeClr val="tx1"/>
              </a:buClr>
              <a:buNone/>
            </a:pPr>
            <a:endParaRPr lang="en-US" dirty="0">
              <a:solidFill>
                <a:srgbClr val="1B1B1B"/>
              </a:solidFill>
              <a:latin typeface="Calibri" panose="020F0502020204030204" pitchFamily="34" charset="0"/>
              <a:ea typeface="&quot;Courier New&quot;"/>
              <a:cs typeface="&quot;Courier New&quot;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162667" y="92764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Inventory Planning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614367-48A0-4951-8058-46657C159E02}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39AFF4-B9FD-460C-9763-850EF9058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BFE054-94D2-4B7B-9AAA-4347F088A287}"/>
              </a:ext>
            </a:extLst>
          </p:cNvPr>
          <p:cNvSpPr txBox="1"/>
          <p:nvPr/>
        </p:nvSpPr>
        <p:spPr>
          <a:xfrm>
            <a:off x="512010" y="453056"/>
            <a:ext cx="11203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Historical Records Review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B97F9-FE31-4A3F-BBD3-B12E6A645B56}"/>
              </a:ext>
            </a:extLst>
          </p:cNvPr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Office of Water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B7F0B72-64D3-4A35-97A2-A60DFC1F0D98}"/>
              </a:ext>
            </a:extLst>
          </p:cNvPr>
          <p:cNvSpPr txBox="1">
            <a:spLocks/>
          </p:cNvSpPr>
          <p:nvPr/>
        </p:nvSpPr>
        <p:spPr>
          <a:xfrm>
            <a:off x="11313304" y="6385128"/>
            <a:ext cx="6223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0678034-1553-42D3-8F41-00DF5023F3D5}" type="slidenum">
              <a:rPr lang="en-US" sz="1200" smtClean="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C6066-EFE4-4667-B118-0C3A268FAF9B}"/>
              </a:ext>
            </a:extLst>
          </p:cNvPr>
          <p:cNvSpPr txBox="1"/>
          <p:nvPr/>
        </p:nvSpPr>
        <p:spPr>
          <a:xfrm>
            <a:off x="579359" y="1310315"/>
            <a:ext cx="54186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LCRR Initial Inventory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Review and/or use the records specifically referenced in </a:t>
            </a:r>
            <a:r>
              <a:rPr lang="en-US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40 CFR §141.42(d),</a:t>
            </a:r>
            <a:r>
              <a:rPr lang="en-US" sz="2000" dirty="0"/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&quot;Courier New&quot;"/>
                <a:cs typeface="&quot;Courier New&quot;"/>
              </a:rPr>
              <a:t>40 CFR §141.84(a)(3), including any required by the state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97554-E0A4-4DCB-855E-66F569F41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1298679"/>
            <a:ext cx="5101168" cy="207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7341D5-5B8D-4379-9F22-EB285E987C19}"/>
              </a:ext>
            </a:extLst>
          </p:cNvPr>
          <p:cNvSpPr txBox="1"/>
          <p:nvPr/>
        </p:nvSpPr>
        <p:spPr>
          <a:xfrm>
            <a:off x="512010" y="3207905"/>
            <a:ext cx="1084410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Recommended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Document the records source used to identify a service line’s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 to gather information on service line materials after they have been classified to assess the accuracy of historical records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If a certain record source is found to be unreliable, consider reclassifying service lines based on that source as “unknown” until additional information can be gathered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Records already reviewed for service line material information (i.e., for proactive inventory efforts done previously) do not need to be reviewed again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B7EB4-40C5-4739-98C7-9C7E8007555E}"/>
              </a:ext>
            </a:extLst>
          </p:cNvPr>
          <p:cNvSpPr txBox="1"/>
          <p:nvPr/>
        </p:nvSpPr>
        <p:spPr>
          <a:xfrm>
            <a:off x="9415286" y="3360305"/>
            <a:ext cx="2960697" cy="309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</a:rPr>
              <a:t>Source:</a:t>
            </a:r>
            <a:r>
              <a:rPr lang="en-US" sz="1400" dirty="0">
                <a:effectLst/>
                <a:latin typeface="Calibri" panose="020F0502020204030204" pitchFamily="34" charset="0"/>
                <a:ea typeface="&quot;Courier New&quot;"/>
                <a:cs typeface="Times New Roman" panose="02020603050405020304" pitchFamily="18" charset="0"/>
              </a:rPr>
              <a:t> Hensley et al., 2021</a:t>
            </a:r>
          </a:p>
        </p:txBody>
      </p:sp>
    </p:spTree>
    <p:extLst>
      <p:ext uri="{BB962C8B-B14F-4D97-AF65-F5344CB8AC3E}">
        <p14:creationId xmlns:p14="http://schemas.microsoft.com/office/powerpoint/2010/main" val="3209942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W Powerpoint Template 9.2021.pptx" id="{353617AF-41AA-4EAC-A195-D5C1E4065F07}" vid="{39738AC0-98FF-4D05-B70E-05BA2F41AA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29f62856-1543-49d4-a736-4569d363f533" ContentTypeId="0x0101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2BFA7AF9C8CA4FBAB9754A7DF26FC3" ma:contentTypeVersion="4" ma:contentTypeDescription="Create a new document." ma:contentTypeScope="" ma:versionID="bf63d5c331719f335af565f5c9a92369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60f0b823-076b-48cb-98ea-f58794ee8d0d" xmlns:ns6="867a4795-1f71-4343-8230-c1c7f60ddfef" targetNamespace="http://schemas.microsoft.com/office/2006/metadata/properties" ma:root="true" ma:fieldsID="c98d3e6c0ef79499951f41dee6ed72fc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60f0b823-076b-48cb-98ea-f58794ee8d0d"/>
    <xsd:import namespace="867a4795-1f71-4343-8230-c1c7f60ddfef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5:MediaServiceMetadata" minOccurs="0"/>
                <xsd:element ref="ns5:MediaServiceFastMetadata" minOccurs="0"/>
                <xsd:element ref="ns6:SharedWithUsers" minOccurs="0"/>
                <xsd:element ref="ns6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3d6ab7b1-db12-4d8d-8016-17685d413bf4}" ma:internalName="TaxCatchAllLabel" ma:readOnly="true" ma:showField="CatchAllDataLabel" ma:web="867a4795-1f71-4343-8230-c1c7f60ddf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3d6ab7b1-db12-4d8d-8016-17685d413bf4}" ma:internalName="TaxCatchAll" ma:showField="CatchAllData" ma:web="867a4795-1f71-4343-8230-c1c7f60ddf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f0b823-076b-48cb-98ea-f58794ee8d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7a4795-1f71-4343-8230-c1c7f60ddfef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2021-09-13T15:56:58+00:00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 xsi:nil="true"/>
    <SharedWithUsers xmlns="867a4795-1f71-4343-8230-c1c7f60ddfef">
      <UserInfo>
        <DisplayName>Sylvester, Frank</DisplayName>
        <AccountId>4941</AccountId>
        <AccountType/>
      </UserInfo>
      <UserInfo>
        <DisplayName>Blette, Veronica</DisplayName>
        <AccountId>465</AccountId>
        <AccountType/>
      </UserInfo>
      <UserInfo>
        <DisplayName>Gilbertson, Sue</DisplayName>
        <AccountId>88</AccountId>
        <AccountType/>
      </UserInfo>
      <UserInfo>
        <DisplayName>Miller, Wynne</DisplayName>
        <AccountId>15375</AccountId>
        <AccountType/>
      </UserInfo>
      <UserInfo>
        <DisplayName>Zobrist, Marcus</DisplayName>
        <AccountId>2553</AccountId>
        <AccountType/>
      </UserInfo>
      <UserInfo>
        <DisplayName>Fligger, Karen</DisplayName>
        <AccountId>4233</AccountId>
        <AccountType/>
      </UserInfo>
      <UserInfo>
        <DisplayName>Stein, Raffael</DisplayName>
        <AccountId>981</AccountId>
        <AccountType/>
      </UserInfo>
      <UserInfo>
        <DisplayName>Kloss, Christopher</DisplayName>
        <AccountId>9712</AccountId>
        <AccountType/>
      </UserInfo>
      <UserInfo>
        <DisplayName>Sawyers, Andrew</DisplayName>
        <AccountId>4558</AccountId>
        <AccountType/>
      </UserInfo>
      <UserInfo>
        <DisplayName>Gueriguian, Leo</DisplayName>
        <AccountId>10185</AccountId>
        <AccountType/>
      </UserInfo>
      <UserInfo>
        <DisplayName>Lopez-Carbo, Maria</DisplayName>
        <AccountId>2691</AccountId>
        <AccountType/>
      </UserInfo>
      <UserInfo>
        <DisplayName>Brubaker, Sonia</DisplayName>
        <AccountId>1290</AccountId>
        <AccountType/>
      </UserInfo>
      <UserInfo>
        <DisplayName>Weiss, Kevin</DisplayName>
        <AccountId>8716</AccountId>
        <AccountType/>
      </UserInfo>
      <UserInfo>
        <DisplayName>Chandy, Danusha</DisplayName>
        <AccountId>5091</AccountId>
        <AccountType/>
      </UserInfo>
      <UserInfo>
        <DisplayName>Biddle, Lisa</DisplayName>
        <AccountId>3535</AccountId>
        <AccountType/>
      </UserInfo>
      <UserInfo>
        <DisplayName>Jernberg, Jorianne</DisplayName>
        <AccountId>9270</AccountId>
        <AccountType/>
      </UserInfo>
      <UserInfo>
        <DisplayName>Allen, Catherine</DisplayName>
        <AccountId>2230</AccountId>
        <AccountType/>
      </UserInfo>
      <UserInfo>
        <DisplayName>Hobby, Matthew</DisplayName>
        <AccountId>14654</AccountId>
        <AccountType/>
      </UserInfo>
      <UserInfo>
        <DisplayName>Nguyen, Amelia</DisplayName>
        <AccountId>10482</AccountId>
        <AccountType/>
      </UserInfo>
      <UserInfo>
        <DisplayName>Deane, Michael</DisplayName>
        <AccountId>16063</AccountId>
        <AccountType/>
      </UserInfo>
      <UserInfo>
        <DisplayName>DeYoung, Robyn</DisplayName>
        <AccountId>4304</AccountId>
        <AccountType/>
      </UserInfo>
      <UserInfo>
        <DisplayName>Wilson, Clark</DisplayName>
        <AccountId>18066</AccountId>
        <AccountType/>
      </UserInfo>
      <UserInfo>
        <DisplayName>Urban, Rachel</DisplayName>
        <AccountId>774</AccountId>
        <AccountType/>
      </UserInfo>
      <UserInfo>
        <DisplayName>Wigginton, Mary</DisplayName>
        <AccountId>1252</AccountId>
        <AccountType/>
      </UserInfo>
      <UserInfo>
        <DisplayName>Schaner, Greg</DisplayName>
        <AccountId>1346</AccountId>
        <AccountType/>
      </UserInfo>
      <UserInfo>
        <DisplayName>Anwari, Emily</DisplayName>
        <AccountId>3911</AccountId>
        <AccountType/>
      </UserInfo>
      <UserInfo>
        <DisplayName>Hill, Jenelle</DisplayName>
        <AccountId>3993</AccountId>
        <AccountType/>
      </UserInfo>
      <UserInfo>
        <DisplayName>Kazior, Kathryn</DisplayName>
        <AccountId>4772</AccountId>
        <AccountType/>
      </UserInfo>
      <UserInfo>
        <DisplayName>Skovira, Lindsay</DisplayName>
        <AccountId>9479</AccountId>
        <AccountType/>
      </UserInfo>
      <UserInfo>
        <DisplayName>Goss, Heather</DisplayName>
        <AccountId>4363</AccountId>
        <AccountType/>
      </UserInfo>
      <UserInfo>
        <DisplayName>Amraen, Katelyn</DisplayName>
        <AccountId>8361</AccountId>
        <AccountType/>
      </UserInfo>
      <UserInfo>
        <DisplayName>King, Matt</DisplayName>
        <AccountId>1284</AccountId>
        <AccountType/>
      </UserInfo>
      <UserInfo>
        <DisplayName>Billah, Mohammed</DisplayName>
        <AccountId>8715</AccountId>
        <AccountType/>
      </UserInfo>
      <UserInfo>
        <DisplayName>Johnson, Catherine (Kate)</DisplayName>
        <AccountId>8131</AccountId>
        <AccountType/>
      </UserInfo>
      <UserInfo>
        <DisplayName>Clipper, Christopher</DisplayName>
        <AccountId>10220</AccountId>
        <AccountType/>
      </UserInfo>
      <UserInfo>
        <DisplayName>Denning, Alicia</DisplayName>
        <AccountId>18067</AccountId>
        <AccountType/>
      </UserInfo>
      <UserInfo>
        <DisplayName>Huddle, Heather</DisplayName>
        <AccountId>18068</AccountId>
        <AccountType/>
      </UserInfo>
      <UserInfo>
        <DisplayName>Cobb, Ami</DisplayName>
        <AccountId>16859</AccountId>
        <AccountType/>
      </UserInfo>
      <UserInfo>
        <DisplayName>Stabenfeldt, Lynn</DisplayName>
        <AccountId>920</AccountId>
        <AccountType/>
      </UserInfo>
      <UserInfo>
        <DisplayName>Nepal, Smiti</DisplayName>
        <AccountId>9357</AccountId>
        <AccountType/>
      </UserInfo>
      <UserInfo>
        <DisplayName>Eddy, Elizabeth</DisplayName>
        <AccountId>5082</AccountId>
        <AccountType/>
      </UserInfo>
    </SharedWithUsers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B83DBB-DF80-4744-B505-A7E242906402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10934C3A-1C7E-4BD5-81B9-606797B856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60f0b823-076b-48cb-98ea-f58794ee8d0d"/>
    <ds:schemaRef ds:uri="867a4795-1f71-4343-8230-c1c7f60ddf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4464FD-642C-4D6E-BE8B-11E068D76132}">
  <ds:schemaRefs>
    <ds:schemaRef ds:uri="http://schemas.microsoft.com/office/2006/documentManagement/types"/>
    <ds:schemaRef ds:uri="4ffa91fb-a0ff-4ac5-b2db-65c790d184a4"/>
    <ds:schemaRef ds:uri="http://www.w3.org/XML/1998/namespace"/>
    <ds:schemaRef ds:uri="http://schemas.openxmlformats.org/package/2006/metadata/core-properties"/>
    <ds:schemaRef ds:uri="60f0b823-076b-48cb-98ea-f58794ee8d0d"/>
    <ds:schemaRef ds:uri="http://purl.org/dc/elements/1.1/"/>
    <ds:schemaRef ds:uri="867a4795-1f71-4343-8230-c1c7f60ddfef"/>
    <ds:schemaRef ds:uri="http://schemas.microsoft.com/sharepoint.v3"/>
    <ds:schemaRef ds:uri="http://schemas.microsoft.com/sharepoint/v3"/>
    <ds:schemaRef ds:uri="http://purl.org/dc/terms/"/>
    <ds:schemaRef ds:uri="http://schemas.microsoft.com/office/infopath/2007/PartnerControls"/>
    <ds:schemaRef ds:uri="http://schemas.microsoft.com/sharepoint/v3/fields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482A0D9-B1E0-4D8E-9540-6493985B2C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OW Powerpoint Template 9.2021</Template>
  <TotalTime>3405</TotalTime>
  <Words>1462</Words>
  <Application>Microsoft Office PowerPoint</Application>
  <PresentationFormat>Widescreen</PresentationFormat>
  <Paragraphs>253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DIN Pro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Template Overview </vt:lpstr>
      <vt:lpstr>PowerPoint Presentation</vt:lpstr>
      <vt:lpstr>PowerPoint Presentation</vt:lpstr>
      <vt:lpstr>Set-Asides Under the BIL </vt:lpstr>
      <vt:lpstr>LSL Inventory-Related Eligibilities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Deane, Michael</dc:creator>
  <cp:lastModifiedBy>Deirdre  Finn</cp:lastModifiedBy>
  <cp:revision>24</cp:revision>
  <dcterms:created xsi:type="dcterms:W3CDTF">2021-12-22T20:31:43Z</dcterms:created>
  <dcterms:modified xsi:type="dcterms:W3CDTF">2022-11-05T20:48:43Z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0x010100D12BFA7AF9C8CA4FBAB9754A7DF26FC3</vt:lpwstr>
  </property>
  <property fmtid="{D5CDD505-2E9C-101B-9397-08002B2CF9AE}" pid="3" name="TaxKeyword">
    <vt:lpwstr/>
  </property>
  <property fmtid="{D5CDD505-2E9C-101B-9397-08002B2CF9AE}" pid="4" name="e3f09c3df709400db2417a7161762d62">
    <vt:lpwstr/>
  </property>
  <property fmtid="{D5CDD505-2E9C-101B-9397-08002B2CF9AE}" pid="5" name="EPA_x0020_Subject">
    <vt:lpwstr/>
  </property>
  <property fmtid="{D5CDD505-2E9C-101B-9397-08002B2CF9AE}" pid="6" name="Document Type">
    <vt:lpwstr/>
  </property>
  <property fmtid="{D5CDD505-2E9C-101B-9397-08002B2CF9AE}" pid="7" name="EPA Subject">
    <vt:lpwstr/>
  </property>
</Properties>
</file>