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2"/>
  </p:sldMasterIdLst>
  <p:notesMasterIdLst>
    <p:notesMasterId r:id="rId70"/>
  </p:notesMasterIdLst>
  <p:handoutMasterIdLst>
    <p:handoutMasterId r:id="rId71"/>
  </p:handoutMasterIdLst>
  <p:sldIdLst>
    <p:sldId id="257" r:id="rId53"/>
    <p:sldId id="259" r:id="rId54"/>
    <p:sldId id="289" r:id="rId55"/>
    <p:sldId id="309" r:id="rId56"/>
    <p:sldId id="313" r:id="rId57"/>
    <p:sldId id="314" r:id="rId58"/>
    <p:sldId id="311" r:id="rId59"/>
    <p:sldId id="312" r:id="rId60"/>
    <p:sldId id="315" r:id="rId61"/>
    <p:sldId id="325" r:id="rId62"/>
    <p:sldId id="316" r:id="rId63"/>
    <p:sldId id="327" r:id="rId64"/>
    <p:sldId id="324" r:id="rId65"/>
    <p:sldId id="318" r:id="rId66"/>
    <p:sldId id="321" r:id="rId67"/>
    <p:sldId id="322" r:id="rId68"/>
    <p:sldId id="323" r:id="rId6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8B6A"/>
    <a:srgbClr val="1A1207"/>
    <a:srgbClr val="102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34" autoAdjust="0"/>
  </p:normalViewPr>
  <p:slideViewPr>
    <p:cSldViewPr snapToGrid="0">
      <p:cViewPr>
        <p:scale>
          <a:sx n="113" d="100"/>
          <a:sy n="113" d="100"/>
        </p:scale>
        <p:origin x="-864" y="-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slide" Target="slides/slide3.xml"/><Relationship Id="rId63" Type="http://schemas.openxmlformats.org/officeDocument/2006/relationships/slide" Target="slides/slide11.xml"/><Relationship Id="rId68" Type="http://schemas.openxmlformats.org/officeDocument/2006/relationships/slide" Target="slides/slide16.xml"/><Relationship Id="rId7" Type="http://schemas.openxmlformats.org/officeDocument/2006/relationships/customXml" Target="../customXml/item7.xml"/><Relationship Id="rId71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1.xml"/><Relationship Id="rId58" Type="http://schemas.openxmlformats.org/officeDocument/2006/relationships/slide" Target="slides/slide6.xml"/><Relationship Id="rId66" Type="http://schemas.openxmlformats.org/officeDocument/2006/relationships/slide" Target="slides/slide14.xml"/><Relationship Id="rId7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5.xml"/><Relationship Id="rId61" Type="http://schemas.openxmlformats.org/officeDocument/2006/relationships/slide" Target="slides/slide9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Master" Target="slideMasters/slideMaster1.xml"/><Relationship Id="rId60" Type="http://schemas.openxmlformats.org/officeDocument/2006/relationships/slide" Target="slides/slide8.xml"/><Relationship Id="rId65" Type="http://schemas.openxmlformats.org/officeDocument/2006/relationships/slide" Target="slides/slide13.xml"/><Relationship Id="rId73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4.xml"/><Relationship Id="rId64" Type="http://schemas.openxmlformats.org/officeDocument/2006/relationships/slide" Target="slides/slide12.xml"/><Relationship Id="rId69" Type="http://schemas.openxmlformats.org/officeDocument/2006/relationships/slide" Target="slides/slide1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7.xml"/><Relationship Id="rId67" Type="http://schemas.openxmlformats.org/officeDocument/2006/relationships/slide" Target="slides/slide15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2.xml"/><Relationship Id="rId62" Type="http://schemas.openxmlformats.org/officeDocument/2006/relationships/slide" Target="slides/slide1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jklein\Documents\CIFA\National%20Charts%20for%20Andrews%20Presentati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jklein\Documents\CIFA\National%20Charts%20for%20Andrews%20Presentatio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jklein\Documents\CIFA\National%20Charts%20for%20Andrews%20Presentatio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jklein\Documents\CIFA\National%20Charts%20for%20Andrews%20Presentatio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assistance!$B$1</c:f>
              <c:strCache>
                <c:ptCount val="1"/>
                <c:pt idx="0">
                  <c:v>Annual Assistance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assistance!$A$2:$A$31</c:f>
              <c:numCache>
                <c:formatCode>General</c:formatCode>
                <c:ptCount val="30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</c:numCache>
            </c:numRef>
          </c:cat>
          <c:val>
            <c:numRef>
              <c:f>assistance!$B$2:$B$31</c:f>
              <c:numCache>
                <c:formatCode>"$"#,##0.00</c:formatCode>
                <c:ptCount val="30"/>
                <c:pt idx="0">
                  <c:v>37704902</c:v>
                </c:pt>
                <c:pt idx="1">
                  <c:v>462717614</c:v>
                </c:pt>
                <c:pt idx="2">
                  <c:v>1080338439</c:v>
                </c:pt>
                <c:pt idx="3">
                  <c:v>2499731793</c:v>
                </c:pt>
                <c:pt idx="4">
                  <c:v>2318908152</c:v>
                </c:pt>
                <c:pt idx="5">
                  <c:v>1959091983</c:v>
                </c:pt>
                <c:pt idx="6">
                  <c:v>3067240812</c:v>
                </c:pt>
                <c:pt idx="7">
                  <c:v>2904907106</c:v>
                </c:pt>
                <c:pt idx="8">
                  <c:v>2710037579</c:v>
                </c:pt>
                <c:pt idx="9">
                  <c:v>2773638648</c:v>
                </c:pt>
                <c:pt idx="10">
                  <c:v>3069565084</c:v>
                </c:pt>
                <c:pt idx="11">
                  <c:v>3046829407</c:v>
                </c:pt>
                <c:pt idx="12">
                  <c:v>4238230675</c:v>
                </c:pt>
                <c:pt idx="13">
                  <c:v>3972695878</c:v>
                </c:pt>
                <c:pt idx="14">
                  <c:v>4301473099</c:v>
                </c:pt>
                <c:pt idx="15">
                  <c:v>4647164844</c:v>
                </c:pt>
                <c:pt idx="16">
                  <c:v>4592279962</c:v>
                </c:pt>
                <c:pt idx="17">
                  <c:v>4874581153</c:v>
                </c:pt>
                <c:pt idx="18">
                  <c:v>5025691118</c:v>
                </c:pt>
                <c:pt idx="19">
                  <c:v>5334908999</c:v>
                </c:pt>
                <c:pt idx="20">
                  <c:v>5834560685</c:v>
                </c:pt>
                <c:pt idx="21">
                  <c:v>5250817084</c:v>
                </c:pt>
                <c:pt idx="22">
                  <c:v>10155041702</c:v>
                </c:pt>
                <c:pt idx="23">
                  <c:v>5270099932</c:v>
                </c:pt>
                <c:pt idx="24">
                  <c:v>5843296311</c:v>
                </c:pt>
                <c:pt idx="25">
                  <c:v>4584512072</c:v>
                </c:pt>
                <c:pt idx="26">
                  <c:v>5483171000</c:v>
                </c:pt>
                <c:pt idx="27">
                  <c:v>5718914052</c:v>
                </c:pt>
                <c:pt idx="28">
                  <c:v>7625212114</c:v>
                </c:pt>
                <c:pt idx="29">
                  <c:v>7422930554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C6-4CB0-9463-55901DF60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9593856"/>
        <c:axId val="39595392"/>
      </c:barChart>
      <c:lineChart>
        <c:grouping val="standard"/>
        <c:varyColors val="0"/>
        <c:ser>
          <c:idx val="1"/>
          <c:order val="1"/>
          <c:tx>
            <c:strRef>
              <c:f>assistance!$C$1</c:f>
              <c:strCache>
                <c:ptCount val="1"/>
                <c:pt idx="0">
                  <c:v>Number of Loans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val>
            <c:numRef>
              <c:f>assistance!$C$2:$C$31</c:f>
              <c:numCache>
                <c:formatCode>General</c:formatCode>
                <c:ptCount val="30"/>
                <c:pt idx="0">
                  <c:v>28</c:v>
                </c:pt>
                <c:pt idx="1">
                  <c:v>88</c:v>
                </c:pt>
                <c:pt idx="2">
                  <c:v>242</c:v>
                </c:pt>
                <c:pt idx="3">
                  <c:v>399</c:v>
                </c:pt>
                <c:pt idx="4">
                  <c:v>547</c:v>
                </c:pt>
                <c:pt idx="5">
                  <c:v>545</c:v>
                </c:pt>
                <c:pt idx="6">
                  <c:v>679</c:v>
                </c:pt>
                <c:pt idx="7">
                  <c:v>933</c:v>
                </c:pt>
                <c:pt idx="8">
                  <c:v>949</c:v>
                </c:pt>
                <c:pt idx="9">
                  <c:v>1128</c:v>
                </c:pt>
                <c:pt idx="10">
                  <c:v>1124</c:v>
                </c:pt>
                <c:pt idx="11">
                  <c:v>1205</c:v>
                </c:pt>
                <c:pt idx="12">
                  <c:v>1354</c:v>
                </c:pt>
                <c:pt idx="13">
                  <c:v>1554</c:v>
                </c:pt>
                <c:pt idx="14">
                  <c:v>1550</c:v>
                </c:pt>
                <c:pt idx="15">
                  <c:v>1375</c:v>
                </c:pt>
                <c:pt idx="16">
                  <c:v>1285</c:v>
                </c:pt>
                <c:pt idx="17">
                  <c:v>1437</c:v>
                </c:pt>
                <c:pt idx="18">
                  <c:v>1829</c:v>
                </c:pt>
                <c:pt idx="19">
                  <c:v>2037</c:v>
                </c:pt>
                <c:pt idx="20">
                  <c:v>2009</c:v>
                </c:pt>
                <c:pt idx="21">
                  <c:v>2008</c:v>
                </c:pt>
                <c:pt idx="22">
                  <c:v>3521</c:v>
                </c:pt>
                <c:pt idx="23">
                  <c:v>1775</c:v>
                </c:pt>
                <c:pt idx="24">
                  <c:v>1914</c:v>
                </c:pt>
                <c:pt idx="25">
                  <c:v>1452</c:v>
                </c:pt>
                <c:pt idx="26">
                  <c:v>1414</c:v>
                </c:pt>
                <c:pt idx="27">
                  <c:v>1235</c:v>
                </c:pt>
                <c:pt idx="28">
                  <c:v>1341</c:v>
                </c:pt>
                <c:pt idx="29">
                  <c:v>1484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3C6-4CB0-9463-55901DF60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99104"/>
        <c:axId val="39597568"/>
      </c:lineChart>
      <c:catAx>
        <c:axId val="3959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95392"/>
        <c:crosses val="autoZero"/>
        <c:auto val="1"/>
        <c:lblAlgn val="ctr"/>
        <c:lblOffset val="100"/>
        <c:noMultiLvlLbl val="0"/>
      </c:catAx>
      <c:valAx>
        <c:axId val="39595392"/>
        <c:scaling>
          <c:orientation val="minMax"/>
          <c:max val="110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93856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1.6099362916978686E-2"/>
                <c:y val="0.4637967380908317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395975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99104"/>
        <c:crosses val="max"/>
        <c:crossBetween val="between"/>
      </c:valAx>
      <c:catAx>
        <c:axId val="39599104"/>
        <c:scaling>
          <c:orientation val="minMax"/>
        </c:scaling>
        <c:delete val="1"/>
        <c:axPos val="b"/>
        <c:majorTickMark val="out"/>
        <c:minorTickMark val="none"/>
        <c:tickLblPos val="nextTo"/>
        <c:crossAx val="39597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assistance!$G$1</c:f>
              <c:strCache>
                <c:ptCount val="1"/>
                <c:pt idx="0">
                  <c:v>Cumulative Federal Capitalization Grants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assistance!$A$12:$A$31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assistance!$G$12:$G$31</c:f>
              <c:numCache>
                <c:formatCode>"$"#,##0.00</c:formatCode>
                <c:ptCount val="20"/>
                <c:pt idx="0">
                  <c:v>14161728894</c:v>
                </c:pt>
                <c:pt idx="1">
                  <c:v>15407846392</c:v>
                </c:pt>
                <c:pt idx="2">
                  <c:v>16761508740</c:v>
                </c:pt>
                <c:pt idx="3">
                  <c:v>18285252902</c:v>
                </c:pt>
                <c:pt idx="4">
                  <c:v>19553145668</c:v>
                </c:pt>
                <c:pt idx="5">
                  <c:v>20804614393</c:v>
                </c:pt>
                <c:pt idx="6">
                  <c:v>21907226939</c:v>
                </c:pt>
                <c:pt idx="7">
                  <c:v>23262767836</c:v>
                </c:pt>
                <c:pt idx="8">
                  <c:v>24191311831</c:v>
                </c:pt>
                <c:pt idx="9">
                  <c:v>24967974429</c:v>
                </c:pt>
                <c:pt idx="10">
                  <c:v>26132803991</c:v>
                </c:pt>
                <c:pt idx="11">
                  <c:v>28861765961</c:v>
                </c:pt>
                <c:pt idx="12">
                  <c:v>31348661424</c:v>
                </c:pt>
                <c:pt idx="13">
                  <c:v>33538825692</c:v>
                </c:pt>
                <c:pt idx="14">
                  <c:v>35053292033</c:v>
                </c:pt>
                <c:pt idx="15">
                  <c:v>36244240796</c:v>
                </c:pt>
                <c:pt idx="16">
                  <c:v>37593720522</c:v>
                </c:pt>
                <c:pt idx="17">
                  <c:v>39464321522</c:v>
                </c:pt>
                <c:pt idx="18">
                  <c:v>40982228522</c:v>
                </c:pt>
                <c:pt idx="19">
                  <c:v>41966862522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C9-4DAE-B397-FE4BAB5E0DA0}"/>
            </c:ext>
          </c:extLst>
        </c:ser>
        <c:ser>
          <c:idx val="1"/>
          <c:order val="1"/>
          <c:tx>
            <c:strRef>
              <c:f>assistance!$H$1</c:f>
              <c:strCache>
                <c:ptCount val="1"/>
                <c:pt idx="0">
                  <c:v>Leveraged Assistance Provided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assistance!$A$12:$A$31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assistance!$H$12:$H$31</c:f>
              <c:numCache>
                <c:formatCode>"$"#,##0.00</c:formatCode>
                <c:ptCount val="20"/>
                <c:pt idx="0">
                  <c:v>8722153218</c:v>
                </c:pt>
                <c:pt idx="1">
                  <c:v>10522865127</c:v>
                </c:pt>
                <c:pt idx="2">
                  <c:v>13407433454</c:v>
                </c:pt>
                <c:pt idx="3">
                  <c:v>15856385170</c:v>
                </c:pt>
                <c:pt idx="4">
                  <c:v>18889965503</c:v>
                </c:pt>
                <c:pt idx="5">
                  <c:v>22285661622</c:v>
                </c:pt>
                <c:pt idx="6">
                  <c:v>25775329038</c:v>
                </c:pt>
                <c:pt idx="7">
                  <c:v>29294369294</c:v>
                </c:pt>
                <c:pt idx="8">
                  <c:v>33391516417</c:v>
                </c:pt>
                <c:pt idx="9">
                  <c:v>37949762818</c:v>
                </c:pt>
                <c:pt idx="10">
                  <c:v>42619493941</c:v>
                </c:pt>
                <c:pt idx="11">
                  <c:v>45141349055</c:v>
                </c:pt>
                <c:pt idx="12">
                  <c:v>52809495294</c:v>
                </c:pt>
                <c:pt idx="13">
                  <c:v>55889430958</c:v>
                </c:pt>
                <c:pt idx="14">
                  <c:v>60218260928</c:v>
                </c:pt>
                <c:pt idx="15">
                  <c:v>63611824237</c:v>
                </c:pt>
                <c:pt idx="16">
                  <c:v>67745515511</c:v>
                </c:pt>
                <c:pt idx="17">
                  <c:v>71593828563</c:v>
                </c:pt>
                <c:pt idx="18">
                  <c:v>77701133677</c:v>
                </c:pt>
                <c:pt idx="19">
                  <c:v>84139430231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C9-4DAE-B397-FE4BAB5E0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278784"/>
        <c:axId val="34280576"/>
      </c:barChart>
      <c:catAx>
        <c:axId val="3427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80576"/>
        <c:crosses val="autoZero"/>
        <c:auto val="1"/>
        <c:lblAlgn val="ctr"/>
        <c:lblOffset val="100"/>
        <c:noMultiLvlLbl val="0"/>
      </c:catAx>
      <c:valAx>
        <c:axId val="34280576"/>
        <c:scaling>
          <c:orientation val="minMax"/>
          <c:max val="1300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8784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1.6099362916978686E-2"/>
                <c:y val="0.45774958169867003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'community size'!$B$2</c:f>
              <c:strCache>
                <c:ptCount val="1"/>
                <c:pt idx="0">
                  <c:v>Funding: Less than 3,500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'community size'!$D$1:$W$1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'community size'!$D$2:$W$2</c:f>
              <c:numCache>
                <c:formatCode>#,##0</c:formatCode>
                <c:ptCount val="20"/>
                <c:pt idx="0">
                  <c:v>393776487</c:v>
                </c:pt>
                <c:pt idx="1">
                  <c:v>426856755</c:v>
                </c:pt>
                <c:pt idx="2">
                  <c:v>435110480</c:v>
                </c:pt>
                <c:pt idx="3">
                  <c:v>483887688</c:v>
                </c:pt>
                <c:pt idx="4">
                  <c:v>451723321</c:v>
                </c:pt>
                <c:pt idx="5">
                  <c:v>476247663</c:v>
                </c:pt>
                <c:pt idx="6">
                  <c:v>495655838</c:v>
                </c:pt>
                <c:pt idx="7">
                  <c:v>474989988</c:v>
                </c:pt>
                <c:pt idx="8">
                  <c:v>538092591</c:v>
                </c:pt>
                <c:pt idx="9">
                  <c:v>645907428</c:v>
                </c:pt>
                <c:pt idx="10">
                  <c:v>612541245</c:v>
                </c:pt>
                <c:pt idx="11">
                  <c:v>578969817</c:v>
                </c:pt>
                <c:pt idx="12">
                  <c:v>1571048210</c:v>
                </c:pt>
                <c:pt idx="13">
                  <c:v>567665315</c:v>
                </c:pt>
                <c:pt idx="14">
                  <c:v>842867699</c:v>
                </c:pt>
                <c:pt idx="15">
                  <c:v>564805576</c:v>
                </c:pt>
                <c:pt idx="16">
                  <c:v>596249319</c:v>
                </c:pt>
                <c:pt idx="17">
                  <c:v>519650814</c:v>
                </c:pt>
                <c:pt idx="18">
                  <c:v>694496920</c:v>
                </c:pt>
                <c:pt idx="19">
                  <c:v>830375328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36-459C-862E-36AB1D2DB28E}"/>
            </c:ext>
          </c:extLst>
        </c:ser>
        <c:ser>
          <c:idx val="1"/>
          <c:order val="1"/>
          <c:tx>
            <c:strRef>
              <c:f>'community size'!$B$3</c:f>
              <c:strCache>
                <c:ptCount val="1"/>
                <c:pt idx="0">
                  <c:v>Funding: 3,500 to 9,999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'community size'!$D$1:$W$1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'community size'!$D$3:$W$3</c:f>
              <c:numCache>
                <c:formatCode>#,##0</c:formatCode>
                <c:ptCount val="20"/>
                <c:pt idx="0">
                  <c:v>443483228</c:v>
                </c:pt>
                <c:pt idx="1">
                  <c:v>504415162</c:v>
                </c:pt>
                <c:pt idx="2">
                  <c:v>603168924</c:v>
                </c:pt>
                <c:pt idx="3">
                  <c:v>555412195</c:v>
                </c:pt>
                <c:pt idx="4">
                  <c:v>493288095</c:v>
                </c:pt>
                <c:pt idx="5">
                  <c:v>464711100</c:v>
                </c:pt>
                <c:pt idx="6">
                  <c:v>529821455</c:v>
                </c:pt>
                <c:pt idx="7">
                  <c:v>533757393</c:v>
                </c:pt>
                <c:pt idx="8">
                  <c:v>526437790</c:v>
                </c:pt>
                <c:pt idx="9">
                  <c:v>499346124</c:v>
                </c:pt>
                <c:pt idx="10">
                  <c:v>607441224</c:v>
                </c:pt>
                <c:pt idx="11">
                  <c:v>644146998</c:v>
                </c:pt>
                <c:pt idx="12">
                  <c:v>1249714673</c:v>
                </c:pt>
                <c:pt idx="13">
                  <c:v>490367583</c:v>
                </c:pt>
                <c:pt idx="14">
                  <c:v>567008912</c:v>
                </c:pt>
                <c:pt idx="15">
                  <c:v>472786096</c:v>
                </c:pt>
                <c:pt idx="16">
                  <c:v>487699669</c:v>
                </c:pt>
                <c:pt idx="17">
                  <c:v>636742583</c:v>
                </c:pt>
                <c:pt idx="18">
                  <c:v>572652603</c:v>
                </c:pt>
                <c:pt idx="19">
                  <c:v>550750812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36-459C-862E-36AB1D2DB28E}"/>
            </c:ext>
          </c:extLst>
        </c:ser>
        <c:ser>
          <c:idx val="2"/>
          <c:order val="2"/>
          <c:tx>
            <c:strRef>
              <c:f>'community size'!$B$4</c:f>
              <c:strCache>
                <c:ptCount val="1"/>
                <c:pt idx="0">
                  <c:v>Funding: 10,000 to 99,999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'community size'!$D$1:$W$1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'community size'!$D$4:$W$4</c:f>
              <c:numCache>
                <c:formatCode>#,##0</c:formatCode>
                <c:ptCount val="20"/>
                <c:pt idx="0">
                  <c:v>1143891692</c:v>
                </c:pt>
                <c:pt idx="1">
                  <c:v>1055583291</c:v>
                </c:pt>
                <c:pt idx="2">
                  <c:v>1513955464</c:v>
                </c:pt>
                <c:pt idx="3">
                  <c:v>1511848540</c:v>
                </c:pt>
                <c:pt idx="4">
                  <c:v>1246045324</c:v>
                </c:pt>
                <c:pt idx="5">
                  <c:v>1526846386</c:v>
                </c:pt>
                <c:pt idx="6">
                  <c:v>1115733621</c:v>
                </c:pt>
                <c:pt idx="7">
                  <c:v>1293046255</c:v>
                </c:pt>
                <c:pt idx="8">
                  <c:v>1751709075</c:v>
                </c:pt>
                <c:pt idx="9">
                  <c:v>1833299036</c:v>
                </c:pt>
                <c:pt idx="10">
                  <c:v>2104969297</c:v>
                </c:pt>
                <c:pt idx="11">
                  <c:v>1896374300</c:v>
                </c:pt>
                <c:pt idx="12">
                  <c:v>3695323764</c:v>
                </c:pt>
                <c:pt idx="13">
                  <c:v>2005355916</c:v>
                </c:pt>
                <c:pt idx="14">
                  <c:v>2257731528</c:v>
                </c:pt>
                <c:pt idx="15">
                  <c:v>1968124961</c:v>
                </c:pt>
                <c:pt idx="16">
                  <c:v>1782038714</c:v>
                </c:pt>
                <c:pt idx="17">
                  <c:v>2137854122</c:v>
                </c:pt>
                <c:pt idx="18">
                  <c:v>2497100114</c:v>
                </c:pt>
                <c:pt idx="19">
                  <c:v>2266836189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36-459C-862E-36AB1D2DB28E}"/>
            </c:ext>
          </c:extLst>
        </c:ser>
        <c:ser>
          <c:idx val="3"/>
          <c:order val="3"/>
          <c:tx>
            <c:strRef>
              <c:f>'community size'!$B$5</c:f>
              <c:strCache>
                <c:ptCount val="1"/>
                <c:pt idx="0">
                  <c:v>Funding: 100,000 and above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'community size'!$D$1:$W$1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'community size'!$D$5:$W$5</c:f>
              <c:numCache>
                <c:formatCode>#,##0</c:formatCode>
                <c:ptCount val="20"/>
                <c:pt idx="0">
                  <c:v>1087713349</c:v>
                </c:pt>
                <c:pt idx="1">
                  <c:v>1060674526</c:v>
                </c:pt>
                <c:pt idx="2">
                  <c:v>1685995807</c:v>
                </c:pt>
                <c:pt idx="3">
                  <c:v>1421547455</c:v>
                </c:pt>
                <c:pt idx="4">
                  <c:v>2110416359</c:v>
                </c:pt>
                <c:pt idx="5">
                  <c:v>2179359695</c:v>
                </c:pt>
                <c:pt idx="6">
                  <c:v>2451069048</c:v>
                </c:pt>
                <c:pt idx="7">
                  <c:v>2572787517</c:v>
                </c:pt>
                <c:pt idx="8">
                  <c:v>2209451662</c:v>
                </c:pt>
                <c:pt idx="9">
                  <c:v>2356356411</c:v>
                </c:pt>
                <c:pt idx="10">
                  <c:v>2509608919</c:v>
                </c:pt>
                <c:pt idx="11">
                  <c:v>2131325969</c:v>
                </c:pt>
                <c:pt idx="12">
                  <c:v>3638955055</c:v>
                </c:pt>
                <c:pt idx="13">
                  <c:v>2206711118</c:v>
                </c:pt>
                <c:pt idx="14">
                  <c:v>2175688172</c:v>
                </c:pt>
                <c:pt idx="15">
                  <c:v>1578795439</c:v>
                </c:pt>
                <c:pt idx="16">
                  <c:v>2617183298</c:v>
                </c:pt>
                <c:pt idx="17">
                  <c:v>2424666533</c:v>
                </c:pt>
                <c:pt idx="18">
                  <c:v>3860962477</c:v>
                </c:pt>
                <c:pt idx="19">
                  <c:v>3774968225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536-459C-862E-36AB1D2DB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1157376"/>
        <c:axId val="41158912"/>
      </c:barChart>
      <c:catAx>
        <c:axId val="4115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58912"/>
        <c:crosses val="autoZero"/>
        <c:auto val="1"/>
        <c:lblAlgn val="ctr"/>
        <c:lblOffset val="100"/>
        <c:noMultiLvlLbl val="0"/>
      </c:catAx>
      <c:valAx>
        <c:axId val="4115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5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-5400000" vert="horz"/>
    <a:lstStyle/>
    <a:p>
      <a:pPr>
        <a:defRPr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Loans by Community Size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'community size'!$B$6</c:f>
              <c:strCache>
                <c:ptCount val="1"/>
                <c:pt idx="0">
                  <c:v>Loans: Less than 3,500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'community size'!$D$1:$W$1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'community size'!$D$6:$W$6</c:f>
              <c:numCache>
                <c:formatCode>#,##0</c:formatCode>
                <c:ptCount val="20"/>
                <c:pt idx="0">
                  <c:v>509</c:v>
                </c:pt>
                <c:pt idx="1">
                  <c:v>607</c:v>
                </c:pt>
                <c:pt idx="2">
                  <c:v>704</c:v>
                </c:pt>
                <c:pt idx="3">
                  <c:v>856</c:v>
                </c:pt>
                <c:pt idx="4">
                  <c:v>872</c:v>
                </c:pt>
                <c:pt idx="5">
                  <c:v>746</c:v>
                </c:pt>
                <c:pt idx="6">
                  <c:v>656</c:v>
                </c:pt>
                <c:pt idx="7">
                  <c:v>756</c:v>
                </c:pt>
                <c:pt idx="8">
                  <c:v>1041</c:v>
                </c:pt>
                <c:pt idx="9">
                  <c:v>1367</c:v>
                </c:pt>
                <c:pt idx="10">
                  <c:v>1275</c:v>
                </c:pt>
                <c:pt idx="11">
                  <c:v>1317</c:v>
                </c:pt>
                <c:pt idx="12">
                  <c:v>1821</c:v>
                </c:pt>
                <c:pt idx="13">
                  <c:v>1029</c:v>
                </c:pt>
                <c:pt idx="14">
                  <c:v>1130</c:v>
                </c:pt>
                <c:pt idx="15">
                  <c:v>798</c:v>
                </c:pt>
                <c:pt idx="16">
                  <c:v>784</c:v>
                </c:pt>
                <c:pt idx="17">
                  <c:v>667</c:v>
                </c:pt>
                <c:pt idx="18">
                  <c:v>680</c:v>
                </c:pt>
                <c:pt idx="19">
                  <c:v>795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8AF-4D60-9493-974848D7EA64}"/>
            </c:ext>
          </c:extLst>
        </c:ser>
        <c:ser>
          <c:idx val="5"/>
          <c:order val="1"/>
          <c:tx>
            <c:strRef>
              <c:f>'community size'!$B$7</c:f>
              <c:strCache>
                <c:ptCount val="1"/>
                <c:pt idx="0">
                  <c:v>Loans: 3,500 to 9,999</c:v>
                </c:pt>
              </c:strCache>
            </c:strRef>
          </c:tx>
          <c:spPr>
            <a:ln w="381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'community size'!$D$1:$W$1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'community size'!$D$7:$W$7</c:f>
              <c:numCache>
                <c:formatCode>#,##0</c:formatCode>
                <c:ptCount val="20"/>
                <c:pt idx="0">
                  <c:v>200</c:v>
                </c:pt>
                <c:pt idx="1">
                  <c:v>173</c:v>
                </c:pt>
                <c:pt idx="2">
                  <c:v>194</c:v>
                </c:pt>
                <c:pt idx="3">
                  <c:v>223</c:v>
                </c:pt>
                <c:pt idx="4">
                  <c:v>215</c:v>
                </c:pt>
                <c:pt idx="5">
                  <c:v>169</c:v>
                </c:pt>
                <c:pt idx="6">
                  <c:v>183</c:v>
                </c:pt>
                <c:pt idx="7">
                  <c:v>236</c:v>
                </c:pt>
                <c:pt idx="8">
                  <c:v>296</c:v>
                </c:pt>
                <c:pt idx="9">
                  <c:v>198</c:v>
                </c:pt>
                <c:pt idx="10">
                  <c:v>211</c:v>
                </c:pt>
                <c:pt idx="11">
                  <c:v>241</c:v>
                </c:pt>
                <c:pt idx="12">
                  <c:v>474</c:v>
                </c:pt>
                <c:pt idx="13">
                  <c:v>208</c:v>
                </c:pt>
                <c:pt idx="14">
                  <c:v>216</c:v>
                </c:pt>
                <c:pt idx="15">
                  <c:v>143</c:v>
                </c:pt>
                <c:pt idx="16">
                  <c:v>197</c:v>
                </c:pt>
                <c:pt idx="17">
                  <c:v>170</c:v>
                </c:pt>
                <c:pt idx="18">
                  <c:v>198</c:v>
                </c:pt>
                <c:pt idx="19">
                  <c:v>170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8AF-4D60-9493-974848D7EA64}"/>
            </c:ext>
          </c:extLst>
        </c:ser>
        <c:ser>
          <c:idx val="6"/>
          <c:order val="2"/>
          <c:tx>
            <c:strRef>
              <c:f>'community size'!$B$8</c:f>
              <c:strCache>
                <c:ptCount val="1"/>
                <c:pt idx="0">
                  <c:v>Loans: 10,000 to 99,999</c:v>
                </c:pt>
              </c:strCache>
            </c:strRef>
          </c:tx>
          <c:spPr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'community size'!$D$1:$W$1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'community size'!$D$8:$W$8</c:f>
              <c:numCache>
                <c:formatCode>#,##0</c:formatCode>
                <c:ptCount val="20"/>
                <c:pt idx="0">
                  <c:v>319</c:v>
                </c:pt>
                <c:pt idx="1">
                  <c:v>297</c:v>
                </c:pt>
                <c:pt idx="2">
                  <c:v>320</c:v>
                </c:pt>
                <c:pt idx="3">
                  <c:v>353</c:v>
                </c:pt>
                <c:pt idx="4">
                  <c:v>338</c:v>
                </c:pt>
                <c:pt idx="5">
                  <c:v>343</c:v>
                </c:pt>
                <c:pt idx="6">
                  <c:v>292</c:v>
                </c:pt>
                <c:pt idx="7">
                  <c:v>296</c:v>
                </c:pt>
                <c:pt idx="8">
                  <c:v>364</c:v>
                </c:pt>
                <c:pt idx="9">
                  <c:v>332</c:v>
                </c:pt>
                <c:pt idx="10">
                  <c:v>366</c:v>
                </c:pt>
                <c:pt idx="11">
                  <c:v>323</c:v>
                </c:pt>
                <c:pt idx="12">
                  <c:v>883</c:v>
                </c:pt>
                <c:pt idx="13">
                  <c:v>402</c:v>
                </c:pt>
                <c:pt idx="14">
                  <c:v>419</c:v>
                </c:pt>
                <c:pt idx="15">
                  <c:v>381</c:v>
                </c:pt>
                <c:pt idx="16">
                  <c:v>292</c:v>
                </c:pt>
                <c:pt idx="17">
                  <c:v>277</c:v>
                </c:pt>
                <c:pt idx="18">
                  <c:v>306</c:v>
                </c:pt>
                <c:pt idx="19">
                  <c:v>330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8AF-4D60-9493-974848D7EA64}"/>
            </c:ext>
          </c:extLst>
        </c:ser>
        <c:ser>
          <c:idx val="7"/>
          <c:order val="3"/>
          <c:tx>
            <c:strRef>
              <c:f>'community size'!$B$9</c:f>
              <c:strCache>
                <c:ptCount val="1"/>
                <c:pt idx="0">
                  <c:v>Loans: 100,000 and above</c:v>
                </c:pt>
              </c:strCache>
            </c:strRef>
          </c:tx>
          <c:spPr>
            <a:ln w="381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'community size'!$D$1:$W$1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'community size'!$D$9:$W$9</c:f>
              <c:numCache>
                <c:formatCode>#,##0</c:formatCode>
                <c:ptCount val="20"/>
                <c:pt idx="0">
                  <c:v>96</c:v>
                </c:pt>
                <c:pt idx="1">
                  <c:v>128</c:v>
                </c:pt>
                <c:pt idx="2">
                  <c:v>136</c:v>
                </c:pt>
                <c:pt idx="3">
                  <c:v>122</c:v>
                </c:pt>
                <c:pt idx="4">
                  <c:v>125</c:v>
                </c:pt>
                <c:pt idx="5">
                  <c:v>117</c:v>
                </c:pt>
                <c:pt idx="6">
                  <c:v>154</c:v>
                </c:pt>
                <c:pt idx="7">
                  <c:v>149</c:v>
                </c:pt>
                <c:pt idx="8">
                  <c:v>128</c:v>
                </c:pt>
                <c:pt idx="9">
                  <c:v>140</c:v>
                </c:pt>
                <c:pt idx="10">
                  <c:v>157</c:v>
                </c:pt>
                <c:pt idx="11">
                  <c:v>127</c:v>
                </c:pt>
                <c:pt idx="12">
                  <c:v>343</c:v>
                </c:pt>
                <c:pt idx="13">
                  <c:v>136</c:v>
                </c:pt>
                <c:pt idx="14">
                  <c:v>149</c:v>
                </c:pt>
                <c:pt idx="15">
                  <c:v>130</c:v>
                </c:pt>
                <c:pt idx="16">
                  <c:v>141</c:v>
                </c:pt>
                <c:pt idx="17">
                  <c:v>121</c:v>
                </c:pt>
                <c:pt idx="18">
                  <c:v>157</c:v>
                </c:pt>
                <c:pt idx="19">
                  <c:v>189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8AF-4D60-9493-974848D7E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40448"/>
        <c:axId val="41241984"/>
      </c:lineChart>
      <c:catAx>
        <c:axId val="4124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41984"/>
        <c:crosses val="autoZero"/>
        <c:auto val="1"/>
        <c:lblAlgn val="ctr"/>
        <c:lblOffset val="100"/>
        <c:noMultiLvlLbl val="0"/>
      </c:catAx>
      <c:valAx>
        <c:axId val="4124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4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-5400000" vert="horz"/>
    <a:lstStyle/>
    <a:p>
      <a:pPr>
        <a:defRPr b="1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72810354114535E-2"/>
          <c:y val="2.2172906771259722E-2"/>
          <c:w val="0.93272782672890675"/>
          <c:h val="0.81615218804833156"/>
        </c:manualLayout>
      </c:layout>
      <c:areaChart>
        <c:grouping val="percentStacked"/>
        <c:varyColors val="0"/>
        <c:ser>
          <c:idx val="0"/>
          <c:order val="0"/>
          <c:tx>
            <c:strRef>
              <c:f>needs_data!$B$23</c:f>
              <c:strCache>
                <c:ptCount val="1"/>
                <c:pt idx="0">
                  <c:v>Secondary Treatment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needs_data!$C$1:$V$1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needs_data!$C$23:$V$23</c:f>
              <c:numCache>
                <c:formatCode>#,##0</c:formatCode>
                <c:ptCount val="20"/>
                <c:pt idx="0">
                  <c:v>1349851942</c:v>
                </c:pt>
                <c:pt idx="1">
                  <c:v>1108926308</c:v>
                </c:pt>
                <c:pt idx="2">
                  <c:v>1410115093</c:v>
                </c:pt>
                <c:pt idx="3">
                  <c:v>1402438188</c:v>
                </c:pt>
                <c:pt idx="4">
                  <c:v>1614815810</c:v>
                </c:pt>
                <c:pt idx="5">
                  <c:v>1684227049</c:v>
                </c:pt>
                <c:pt idx="6">
                  <c:v>1683018007</c:v>
                </c:pt>
                <c:pt idx="7">
                  <c:v>1651755922</c:v>
                </c:pt>
                <c:pt idx="8">
                  <c:v>1639550440</c:v>
                </c:pt>
                <c:pt idx="9">
                  <c:v>1889826388</c:v>
                </c:pt>
                <c:pt idx="10">
                  <c:v>1731730440</c:v>
                </c:pt>
                <c:pt idx="11">
                  <c:v>1816863203</c:v>
                </c:pt>
                <c:pt idx="12">
                  <c:v>3181209535</c:v>
                </c:pt>
                <c:pt idx="13">
                  <c:v>1440873856</c:v>
                </c:pt>
                <c:pt idx="14">
                  <c:v>1636634301</c:v>
                </c:pt>
                <c:pt idx="15">
                  <c:v>1080219442</c:v>
                </c:pt>
                <c:pt idx="16">
                  <c:v>1856988411</c:v>
                </c:pt>
                <c:pt idx="17">
                  <c:v>1883197007</c:v>
                </c:pt>
                <c:pt idx="18">
                  <c:v>2747849283</c:v>
                </c:pt>
                <c:pt idx="19">
                  <c:v>2445626098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F6-4493-9788-15CAAB024817}"/>
            </c:ext>
          </c:extLst>
        </c:ser>
        <c:ser>
          <c:idx val="1"/>
          <c:order val="1"/>
          <c:tx>
            <c:strRef>
              <c:f>needs_data!$B$24</c:f>
              <c:strCache>
                <c:ptCount val="1"/>
                <c:pt idx="0">
                  <c:v>Advanced Treatment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needs_data!$C$1:$V$1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needs_data!$C$24:$V$24</c:f>
              <c:numCache>
                <c:formatCode>#,##0</c:formatCode>
                <c:ptCount val="20"/>
                <c:pt idx="0">
                  <c:v>431399222</c:v>
                </c:pt>
                <c:pt idx="1">
                  <c:v>431868524</c:v>
                </c:pt>
                <c:pt idx="2">
                  <c:v>754190069</c:v>
                </c:pt>
                <c:pt idx="3">
                  <c:v>804095412</c:v>
                </c:pt>
                <c:pt idx="4">
                  <c:v>817399715</c:v>
                </c:pt>
                <c:pt idx="5">
                  <c:v>815847952</c:v>
                </c:pt>
                <c:pt idx="6">
                  <c:v>1016867676</c:v>
                </c:pt>
                <c:pt idx="7">
                  <c:v>844304290</c:v>
                </c:pt>
                <c:pt idx="8">
                  <c:v>924518724</c:v>
                </c:pt>
                <c:pt idx="9">
                  <c:v>969924883</c:v>
                </c:pt>
                <c:pt idx="10">
                  <c:v>935459413</c:v>
                </c:pt>
                <c:pt idx="11">
                  <c:v>1260889942</c:v>
                </c:pt>
                <c:pt idx="12">
                  <c:v>2184580799</c:v>
                </c:pt>
                <c:pt idx="13">
                  <c:v>1162149443</c:v>
                </c:pt>
                <c:pt idx="14">
                  <c:v>1449394116</c:v>
                </c:pt>
                <c:pt idx="15">
                  <c:v>1172952989</c:v>
                </c:pt>
                <c:pt idx="16">
                  <c:v>950333501</c:v>
                </c:pt>
                <c:pt idx="17">
                  <c:v>1254432505</c:v>
                </c:pt>
                <c:pt idx="18">
                  <c:v>1799119863</c:v>
                </c:pt>
                <c:pt idx="19">
                  <c:v>1508208074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F6-4493-9788-15CAAB024817}"/>
            </c:ext>
          </c:extLst>
        </c:ser>
        <c:ser>
          <c:idx val="2"/>
          <c:order val="2"/>
          <c:tx>
            <c:strRef>
              <c:f>needs_data!$B$25</c:f>
              <c:strCache>
                <c:ptCount val="1"/>
                <c:pt idx="0">
                  <c:v>Infiltration/Inflow and Sewer System Rehabilitation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needs_data!$C$1:$V$1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needs_data!$C$25:$V$25</c:f>
              <c:numCache>
                <c:formatCode>#,##0</c:formatCode>
                <c:ptCount val="20"/>
                <c:pt idx="0">
                  <c:v>291622562</c:v>
                </c:pt>
                <c:pt idx="1">
                  <c:v>432185096</c:v>
                </c:pt>
                <c:pt idx="2">
                  <c:v>611636995</c:v>
                </c:pt>
                <c:pt idx="3">
                  <c:v>392093639</c:v>
                </c:pt>
                <c:pt idx="4">
                  <c:v>500556468</c:v>
                </c:pt>
                <c:pt idx="5">
                  <c:v>550024363</c:v>
                </c:pt>
                <c:pt idx="6">
                  <c:v>294731398</c:v>
                </c:pt>
                <c:pt idx="7">
                  <c:v>723191307</c:v>
                </c:pt>
                <c:pt idx="8">
                  <c:v>600716929</c:v>
                </c:pt>
                <c:pt idx="9">
                  <c:v>870320909</c:v>
                </c:pt>
                <c:pt idx="10">
                  <c:v>1028758537</c:v>
                </c:pt>
                <c:pt idx="11">
                  <c:v>512133714</c:v>
                </c:pt>
                <c:pt idx="12">
                  <c:v>1579903740</c:v>
                </c:pt>
                <c:pt idx="13">
                  <c:v>1070370244</c:v>
                </c:pt>
                <c:pt idx="14">
                  <c:v>957141917</c:v>
                </c:pt>
                <c:pt idx="15">
                  <c:v>1080462053</c:v>
                </c:pt>
                <c:pt idx="16">
                  <c:v>1202753285</c:v>
                </c:pt>
                <c:pt idx="17">
                  <c:v>982014800</c:v>
                </c:pt>
                <c:pt idx="18">
                  <c:v>1114009434</c:v>
                </c:pt>
                <c:pt idx="19">
                  <c:v>1445704394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F6-4493-9788-15CAAB024817}"/>
            </c:ext>
          </c:extLst>
        </c:ser>
        <c:ser>
          <c:idx val="3"/>
          <c:order val="3"/>
          <c:tx>
            <c:strRef>
              <c:f>needs_data!$B$26</c:f>
              <c:strCache>
                <c:ptCount val="1"/>
                <c:pt idx="0">
                  <c:v>New Collector Sewers and New Interceptors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needs_data!$C$1:$V$1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needs_data!$C$26:$V$26</c:f>
              <c:numCache>
                <c:formatCode>#,##0</c:formatCode>
                <c:ptCount val="20"/>
                <c:pt idx="0">
                  <c:v>688987719</c:v>
                </c:pt>
                <c:pt idx="1">
                  <c:v>624379710</c:v>
                </c:pt>
                <c:pt idx="2">
                  <c:v>831487773</c:v>
                </c:pt>
                <c:pt idx="3">
                  <c:v>644133688</c:v>
                </c:pt>
                <c:pt idx="4">
                  <c:v>593573703</c:v>
                </c:pt>
                <c:pt idx="5">
                  <c:v>742179309</c:v>
                </c:pt>
                <c:pt idx="6">
                  <c:v>753199284</c:v>
                </c:pt>
                <c:pt idx="7">
                  <c:v>857070809</c:v>
                </c:pt>
                <c:pt idx="8">
                  <c:v>847039232</c:v>
                </c:pt>
                <c:pt idx="9">
                  <c:v>689051329</c:v>
                </c:pt>
                <c:pt idx="10">
                  <c:v>903971512</c:v>
                </c:pt>
                <c:pt idx="11">
                  <c:v>781843680</c:v>
                </c:pt>
                <c:pt idx="12">
                  <c:v>1590622657</c:v>
                </c:pt>
                <c:pt idx="13">
                  <c:v>431239988</c:v>
                </c:pt>
                <c:pt idx="14">
                  <c:v>683289106</c:v>
                </c:pt>
                <c:pt idx="15">
                  <c:v>520729557</c:v>
                </c:pt>
                <c:pt idx="16">
                  <c:v>648941338</c:v>
                </c:pt>
                <c:pt idx="17">
                  <c:v>415850344</c:v>
                </c:pt>
                <c:pt idx="18">
                  <c:v>750057992</c:v>
                </c:pt>
                <c:pt idx="19">
                  <c:v>436216017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4F6-4493-9788-15CAAB024817}"/>
            </c:ext>
          </c:extLst>
        </c:ser>
        <c:ser>
          <c:idx val="4"/>
          <c:order val="4"/>
          <c:tx>
            <c:strRef>
              <c:f>needs_data!$B$27</c:f>
              <c:strCache>
                <c:ptCount val="1"/>
                <c:pt idx="0">
                  <c:v>CSO Correction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needs_data!$C$1:$V$1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needs_data!$C$27:$V$27</c:f>
              <c:numCache>
                <c:formatCode>#,##0</c:formatCode>
                <c:ptCount val="20"/>
                <c:pt idx="0">
                  <c:v>167759949</c:v>
                </c:pt>
                <c:pt idx="1">
                  <c:v>282334553</c:v>
                </c:pt>
                <c:pt idx="2">
                  <c:v>391736191</c:v>
                </c:pt>
                <c:pt idx="3">
                  <c:v>453333316</c:v>
                </c:pt>
                <c:pt idx="4">
                  <c:v>455887408</c:v>
                </c:pt>
                <c:pt idx="5">
                  <c:v>696544501</c:v>
                </c:pt>
                <c:pt idx="6">
                  <c:v>624104018</c:v>
                </c:pt>
                <c:pt idx="7">
                  <c:v>476864514</c:v>
                </c:pt>
                <c:pt idx="8">
                  <c:v>539784443</c:v>
                </c:pt>
                <c:pt idx="9">
                  <c:v>565294536</c:v>
                </c:pt>
                <c:pt idx="10">
                  <c:v>879158609</c:v>
                </c:pt>
                <c:pt idx="11">
                  <c:v>525424709</c:v>
                </c:pt>
                <c:pt idx="12">
                  <c:v>871275328</c:v>
                </c:pt>
                <c:pt idx="13">
                  <c:v>870422803</c:v>
                </c:pt>
                <c:pt idx="14">
                  <c:v>843900495</c:v>
                </c:pt>
                <c:pt idx="15">
                  <c:v>401106904</c:v>
                </c:pt>
                <c:pt idx="16">
                  <c:v>445749915</c:v>
                </c:pt>
                <c:pt idx="17">
                  <c:v>826188223</c:v>
                </c:pt>
                <c:pt idx="18">
                  <c:v>849474340</c:v>
                </c:pt>
                <c:pt idx="19">
                  <c:v>876832597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4F6-4493-9788-15CAAB024817}"/>
            </c:ext>
          </c:extLst>
        </c:ser>
        <c:ser>
          <c:idx val="5"/>
          <c:order val="5"/>
          <c:tx>
            <c:strRef>
              <c:f>needs_data!$B$28</c:f>
              <c:strCache>
                <c:ptCount val="1"/>
                <c:pt idx="0">
                  <c:v>Stormwater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needs_data!$C$1:$V$1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needs_data!$C$28:$V$28</c:f>
              <c:numCache>
                <c:formatCode>#,##0</c:formatCode>
                <c:ptCount val="20"/>
                <c:pt idx="0">
                  <c:v>30221951</c:v>
                </c:pt>
                <c:pt idx="1">
                  <c:v>28758048</c:v>
                </c:pt>
                <c:pt idx="2">
                  <c:v>64988461</c:v>
                </c:pt>
                <c:pt idx="3">
                  <c:v>78021746</c:v>
                </c:pt>
                <c:pt idx="4">
                  <c:v>84859596</c:v>
                </c:pt>
                <c:pt idx="5">
                  <c:v>28500382</c:v>
                </c:pt>
                <c:pt idx="6">
                  <c:v>37365604</c:v>
                </c:pt>
                <c:pt idx="7">
                  <c:v>69060484</c:v>
                </c:pt>
                <c:pt idx="8">
                  <c:v>57124238</c:v>
                </c:pt>
                <c:pt idx="9">
                  <c:v>41871910</c:v>
                </c:pt>
                <c:pt idx="10">
                  <c:v>72055189</c:v>
                </c:pt>
                <c:pt idx="11">
                  <c:v>78359604</c:v>
                </c:pt>
                <c:pt idx="12">
                  <c:v>238032896</c:v>
                </c:pt>
                <c:pt idx="13">
                  <c:v>34338054</c:v>
                </c:pt>
                <c:pt idx="14">
                  <c:v>59202090</c:v>
                </c:pt>
                <c:pt idx="15">
                  <c:v>117731412</c:v>
                </c:pt>
                <c:pt idx="16">
                  <c:v>123326806</c:v>
                </c:pt>
                <c:pt idx="17">
                  <c:v>105544232</c:v>
                </c:pt>
                <c:pt idx="18">
                  <c:v>103692205</c:v>
                </c:pt>
                <c:pt idx="19">
                  <c:v>184906883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4F6-4493-9788-15CAAB024817}"/>
            </c:ext>
          </c:extLst>
        </c:ser>
        <c:ser>
          <c:idx val="6"/>
          <c:order val="6"/>
          <c:tx>
            <c:strRef>
              <c:f>needs_data!$B$29</c:f>
              <c:strCache>
                <c:ptCount val="1"/>
                <c:pt idx="0">
                  <c:v>Water Reuse and Water Efficiency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needs_data!$C$1:$V$1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needs_data!$C$29:$V$29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4928555</c:v>
                </c:pt>
                <c:pt idx="6">
                  <c:v>16383231</c:v>
                </c:pt>
                <c:pt idx="7">
                  <c:v>34997529</c:v>
                </c:pt>
                <c:pt idx="8">
                  <c:v>56954820</c:v>
                </c:pt>
                <c:pt idx="9">
                  <c:v>78469924</c:v>
                </c:pt>
                <c:pt idx="10">
                  <c:v>76056200</c:v>
                </c:pt>
                <c:pt idx="11">
                  <c:v>121720704</c:v>
                </c:pt>
                <c:pt idx="12">
                  <c:v>108005356</c:v>
                </c:pt>
                <c:pt idx="13">
                  <c:v>67712847</c:v>
                </c:pt>
                <c:pt idx="14">
                  <c:v>24114561</c:v>
                </c:pt>
                <c:pt idx="15">
                  <c:v>67188975</c:v>
                </c:pt>
                <c:pt idx="16">
                  <c:v>109959369</c:v>
                </c:pt>
                <c:pt idx="17">
                  <c:v>24779447</c:v>
                </c:pt>
                <c:pt idx="18">
                  <c:v>89814532</c:v>
                </c:pt>
                <c:pt idx="19">
                  <c:v>333279545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F6-4493-9788-15CAAB024817}"/>
            </c:ext>
          </c:extLst>
        </c:ser>
        <c:ser>
          <c:idx val="7"/>
          <c:order val="7"/>
          <c:tx>
            <c:strRef>
              <c:f>needs_data!$B$30</c:f>
              <c:strCache>
                <c:ptCount val="1"/>
                <c:pt idx="0">
                  <c:v>Nonpoint Source and Other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numRef>
              <c:f>needs_data!$C$1:$V$1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needs_data!$C$30:$V$30</c:f>
              <c:numCache>
                <c:formatCode>#,##0</c:formatCode>
                <c:ptCount val="20"/>
                <c:pt idx="0">
                  <c:v>109021411</c:v>
                </c:pt>
                <c:pt idx="1">
                  <c:v>139077495</c:v>
                </c:pt>
                <c:pt idx="2">
                  <c:v>174076093</c:v>
                </c:pt>
                <c:pt idx="3">
                  <c:v>198579889</c:v>
                </c:pt>
                <c:pt idx="4">
                  <c:v>234380399</c:v>
                </c:pt>
                <c:pt idx="5">
                  <c:v>124912733</c:v>
                </c:pt>
                <c:pt idx="6">
                  <c:v>166610744</c:v>
                </c:pt>
                <c:pt idx="7">
                  <c:v>217336298</c:v>
                </c:pt>
                <c:pt idx="8">
                  <c:v>360002292</c:v>
                </c:pt>
                <c:pt idx="9">
                  <c:v>230149120</c:v>
                </c:pt>
                <c:pt idx="10">
                  <c:v>207370785</c:v>
                </c:pt>
                <c:pt idx="11">
                  <c:v>153581528</c:v>
                </c:pt>
                <c:pt idx="12">
                  <c:v>401411391</c:v>
                </c:pt>
                <c:pt idx="13">
                  <c:v>192992697</c:v>
                </c:pt>
                <c:pt idx="14">
                  <c:v>189619725</c:v>
                </c:pt>
                <c:pt idx="15">
                  <c:v>144120740</c:v>
                </c:pt>
                <c:pt idx="16">
                  <c:v>145118375</c:v>
                </c:pt>
                <c:pt idx="17">
                  <c:v>226907494</c:v>
                </c:pt>
                <c:pt idx="18">
                  <c:v>171194465</c:v>
                </c:pt>
                <c:pt idx="19">
                  <c:v>192156946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4F6-4493-9788-15CAAB024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670912"/>
        <c:axId val="41287680"/>
      </c:areaChart>
      <c:catAx>
        <c:axId val="4167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87680"/>
        <c:crosses val="autoZero"/>
        <c:auto val="1"/>
        <c:lblAlgn val="ctr"/>
        <c:lblOffset val="100"/>
        <c:noMultiLvlLbl val="0"/>
      </c:catAx>
      <c:valAx>
        <c:axId val="4128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709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4599386931961E-2"/>
          <c:y val="0.92249349822881987"/>
          <c:w val="0.93704991974818164"/>
          <c:h val="7.7506501771180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3730C-7E1E-44D5-887E-2039268107C0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4375F-E71D-4EE4-A267-D3BC5AF8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3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7FDAE3-8C9C-4D7C-9AA5-0963B668B84F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D1F943-A148-4EE5-A591-F07A207904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7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sz="500" dirty="0"/>
          </a:p>
          <a:p>
            <a:endParaRPr lang="en-US" sz="1000" dirty="0"/>
          </a:p>
          <a:p>
            <a:endParaRPr lang="en-US" sz="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BB47-05DA-4EA1-9B62-236D1261FBB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73059" y="4644977"/>
            <a:ext cx="5731651" cy="4252781"/>
          </a:xfrm>
          <a:prstGeom prst="rect">
            <a:avLst/>
          </a:prstGeom>
        </p:spPr>
        <p:txBody>
          <a:bodyPr vert="horz" lIns="93122" tIns="46561" rIns="93122" bIns="46561" rtlCol="0">
            <a:normAutofit/>
          </a:bodyPr>
          <a:lstStyle/>
          <a:p>
            <a:pPr>
              <a:buFontTx/>
              <a:buChar char="•"/>
            </a:pPr>
            <a:endParaRPr lang="en-US" sz="1200" dirty="0"/>
          </a:p>
          <a:p>
            <a:pPr>
              <a:buFontTx/>
              <a:buChar char="•"/>
            </a:pPr>
            <a:endParaRPr lang="en-US" sz="1200" dirty="0"/>
          </a:p>
          <a:p>
            <a:pPr>
              <a:buFontTx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2559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1F943-A148-4EE5-A591-F07A2079047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2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1F943-A148-4EE5-A591-F07A2079047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49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38B7F-06A0-40DB-810A-6CF66C3B3A0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7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B2090-630C-474F-BC2B-6C8CF5102F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1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1F943-A148-4EE5-A591-F07A2079047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7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1F943-A148-4EE5-A591-F07A2079047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64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1F943-A148-4EE5-A591-F07A2079047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03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1F943-A148-4EE5-A591-F07A2079047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11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1F943-A148-4EE5-A591-F07A2079047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66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1F943-A148-4EE5-A591-F07A2079047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1F943-A148-4EE5-A591-F07A2079047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5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EA9-70FE-45AC-A051-829A35EC469E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8020-F958-49B6-B8D2-3598352A2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A089-6097-4DC1-81B8-1ECD9E779A30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8020-F958-49B6-B8D2-3598352A2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4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B216-62A7-4D9B-892C-6510326C4E51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8020-F958-49B6-B8D2-3598352A2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3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E140-2E69-4F74-9A92-08C26CAED79A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8020-F958-49B6-B8D2-3598352A2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3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BE20-98D5-4859-A04F-E983E6165D69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8020-F958-49B6-B8D2-3598352A2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4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00B2-B9C0-4B8E-A272-885761CF92E2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8020-F958-49B6-B8D2-3598352A2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5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F76-FFEA-4429-ADC1-369B1A9A5B01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8020-F958-49B6-B8D2-3598352A2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CA6E-ADBA-4356-970E-2B1F65209A3A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8020-F958-49B6-B8D2-3598352A2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6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3D6F-1122-4076-9544-0E7C62F20804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8020-F958-49B6-B8D2-3598352A2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6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AA0B-E6E6-4275-AB94-153FAF64982A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8020-F958-49B6-B8D2-3598352A2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7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1103-21ED-48DC-B7A9-8E76F9CD53A9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8020-F958-49B6-B8D2-3598352A2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1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88C20-229B-451A-80AC-1DA656073FB6}" type="datetime1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78020-F958-49B6-B8D2-3598352A2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5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2" b="5462"/>
          <a:stretch/>
        </p:blipFill>
        <p:spPr>
          <a:xfrm>
            <a:off x="0" y="123588"/>
            <a:ext cx="9140139" cy="61883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0750" y="3870072"/>
            <a:ext cx="4762500" cy="1668650"/>
          </a:xfrm>
          <a:solidFill>
            <a:schemeClr val="bg1">
              <a:alpha val="62000"/>
            </a:schemeClr>
          </a:solidFill>
        </p:spPr>
        <p:txBody>
          <a:bodyPr tIns="91440" bIns="91440">
            <a:normAutofit lnSpcReduction="10000"/>
          </a:bodyPr>
          <a:lstStyle/>
          <a:p>
            <a:pPr defTabSz="1019175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Andrew Sawyers, Ph.D., Director</a:t>
            </a:r>
          </a:p>
          <a:p>
            <a:pPr algn="ctr" defTabSz="1019175">
              <a:lnSpc>
                <a:spcPct val="90000"/>
              </a:lnSpc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Office of Wastewater Management</a:t>
            </a:r>
          </a:p>
          <a:p>
            <a:pPr algn="ctr" defTabSz="1019175">
              <a:lnSpc>
                <a:spcPct val="90000"/>
              </a:lnSpc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U.S. Environmental Protection Agency</a:t>
            </a:r>
          </a:p>
          <a:p>
            <a:pPr algn="ctr" defTabSz="1019175">
              <a:lnSpc>
                <a:spcPct val="90000"/>
              </a:lnSpc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Indianapolis, IN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•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 October 30, 2017</a:t>
            </a:r>
          </a:p>
          <a:p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6"/>
          <a:stretch/>
        </p:blipFill>
        <p:spPr>
          <a:xfrm>
            <a:off x="1" y="6113146"/>
            <a:ext cx="2495413" cy="746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5414" y="6113146"/>
            <a:ext cx="6648586" cy="746760"/>
          </a:xfrm>
          <a:prstGeom prst="rect">
            <a:avLst/>
          </a:prstGeom>
          <a:solidFill>
            <a:srgbClr val="102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-10335"/>
            <a:ext cx="9144001" cy="1982143"/>
            <a:chOff x="0" y="1313505"/>
            <a:chExt cx="9144001" cy="19821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629" r="-24629"/>
            <a:stretch/>
          </p:blipFill>
          <p:spPr>
            <a:xfrm>
              <a:off x="0" y="1313505"/>
              <a:ext cx="9144000" cy="198214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</p:pic>
        <p:sp>
          <p:nvSpPr>
            <p:cNvPr id="7" name="Rectangle 6"/>
            <p:cNvSpPr/>
            <p:nvPr/>
          </p:nvSpPr>
          <p:spPr>
            <a:xfrm>
              <a:off x="0" y="1313505"/>
              <a:ext cx="1638300" cy="19821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31768" y="1313505"/>
              <a:ext cx="1612233" cy="19821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6349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14300"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CWSRF Innovation</a:t>
            </a:r>
          </a:p>
          <a:p>
            <a:pPr marL="114300"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Sponsorship Lending</a:t>
            </a:r>
          </a:p>
        </p:txBody>
      </p:sp>
      <p:pic>
        <p:nvPicPr>
          <p:cNvPr id="8" name="Picture 7" descr="1. Community and implementing partner enter into sponsorship agreement. &#10;2. CWSRF provides funding to community for wastewater treatment and restoration projects&#10;3. Community provides CWSRF funding for sponsored restoration project.&#10;4. Community repays CWSRF program.&#10;&#10;--&#10;&#10;A bar graph comparison showing that sponsored project can transfer loan costs (interests and fees) to Sponsored Project principal." title="Sponsorship Program Diagra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3"/>
          <a:stretch/>
        </p:blipFill>
        <p:spPr bwMode="auto">
          <a:xfrm>
            <a:off x="441846" y="1570428"/>
            <a:ext cx="8260308" cy="4785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157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14300"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CWSRF Innovation</a:t>
            </a:r>
          </a:p>
          <a:p>
            <a:pPr marL="114300"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Extended Term Financing (ETF)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7857" y="1371600"/>
            <a:ext cx="4217443" cy="5282774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Tw Cen MT" panose="020B0602020104020603" pitchFamily="34" charset="0"/>
              </a:rPr>
              <a:t>In addition to loans, the Clean Water Act allows CWSRF programs to buy or refinance debt obligations. </a:t>
            </a:r>
          </a:p>
          <a:p>
            <a:pPr lvl="0"/>
            <a:r>
              <a:rPr lang="en-US" sz="2400" dirty="0">
                <a:latin typeface="Tw Cen MT" panose="020B0602020104020603" pitchFamily="34" charset="0"/>
              </a:rPr>
              <a:t>This form of assistance can extend beyond 30 years.</a:t>
            </a:r>
          </a:p>
          <a:p>
            <a:pPr lvl="0"/>
            <a:r>
              <a:rPr lang="en-US" sz="2400" dirty="0">
                <a:latin typeface="Tw Cen MT" panose="020B0602020104020603" pitchFamily="34" charset="0"/>
              </a:rPr>
              <a:t>EPA recently approved ETF proposals for:</a:t>
            </a:r>
          </a:p>
          <a:p>
            <a:pPr lvl="1"/>
            <a:r>
              <a:rPr lang="en-US" sz="2000" dirty="0">
                <a:latin typeface="Tw Cen MT" panose="020B0602020104020603" pitchFamily="34" charset="0"/>
              </a:rPr>
              <a:t>Ohio: </a:t>
            </a:r>
            <a:r>
              <a:rPr lang="en-US" sz="2000">
                <a:latin typeface="Tw Cen MT" panose="020B0602020104020603" pitchFamily="34" charset="0"/>
              </a:rPr>
              <a:t>Approved to provide </a:t>
            </a:r>
            <a:r>
              <a:rPr lang="en-US" sz="2000" dirty="0">
                <a:latin typeface="Tw Cen MT" panose="020B0602020104020603" pitchFamily="34" charset="0"/>
              </a:rPr>
              <a:t>financing up to 45 years or the useful life of the project.</a:t>
            </a:r>
          </a:p>
          <a:p>
            <a:pPr lvl="1"/>
            <a:r>
              <a:rPr lang="en-US" sz="2000" dirty="0">
                <a:latin typeface="Tw Cen MT" panose="020B0602020104020603" pitchFamily="34" charset="0"/>
              </a:rPr>
              <a:t>Indiana: Approved to provide financing up to 35 years or the useful life of the project.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3" t="309" r="14872" b="90"/>
          <a:stretch/>
        </p:blipFill>
        <p:spPr>
          <a:xfrm>
            <a:off x="4417666" y="1381125"/>
            <a:ext cx="4286027" cy="48326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516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14300"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CWSRF Innovation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80974" y="1474741"/>
            <a:ext cx="5962651" cy="4626068"/>
          </a:xfrm>
        </p:spPr>
        <p:txBody>
          <a:bodyPr>
            <a:norm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The CWSRF has 11 wide-ranging project eligibilities.</a:t>
            </a:r>
          </a:p>
          <a:p>
            <a:r>
              <a:rPr lang="en-US" dirty="0">
                <a:latin typeface="Tw Cen MT" panose="020B0602020104020603" pitchFamily="34" charset="0"/>
              </a:rPr>
              <a:t>The </a:t>
            </a:r>
            <a:r>
              <a:rPr lang="en-US" i="1" dirty="0">
                <a:latin typeface="Tw Cen MT" panose="020B0602020104020603" pitchFamily="34" charset="0"/>
              </a:rPr>
              <a:t>“Overview of Clean Water State Revolving Fund Eligibilities” </a:t>
            </a:r>
            <a:r>
              <a:rPr lang="en-US" dirty="0">
                <a:latin typeface="Tw Cen MT" panose="020B0602020104020603" pitchFamily="34" charset="0"/>
              </a:rPr>
              <a:t>provides detailed information on each eligibility. </a:t>
            </a:r>
          </a:p>
          <a:p>
            <a:r>
              <a:rPr lang="en-US" dirty="0">
                <a:latin typeface="Tw Cen MT" panose="020B0602020104020603" pitchFamily="34" charset="0"/>
              </a:rPr>
              <a:t>This flexibility has allowed the CWSRF to fund many creative solutions to our nation’s most pressing water quality problems. </a:t>
            </a:r>
          </a:p>
          <a:p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2"/>
          <a:srcRect l="9456" r="60897"/>
          <a:stretch/>
        </p:blipFill>
        <p:spPr bwMode="auto">
          <a:xfrm>
            <a:off x="6291072" y="1920240"/>
            <a:ext cx="2679192" cy="3465576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640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14300"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CWSRF Innovation</a:t>
            </a:r>
          </a:p>
          <a:p>
            <a:pPr marL="114300"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PISCES Exceptional Projects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9563" y="1338345"/>
            <a:ext cx="8715167" cy="5160929"/>
          </a:xfrm>
        </p:spPr>
        <p:txBody>
          <a:bodyPr>
            <a:normAutofit/>
          </a:bodyPr>
          <a:lstStyle/>
          <a:p>
            <a:endParaRPr lang="en-US" sz="3200" dirty="0">
              <a:latin typeface="Tw Cen MT" pitchFamily="34" charset="0"/>
            </a:endParaRPr>
          </a:p>
          <a:p>
            <a:pPr marL="0" indent="0">
              <a:buNone/>
            </a:pPr>
            <a:endParaRPr lang="en-US" sz="2800" dirty="0">
              <a:latin typeface="Tw Cen MT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1963" y="1490745"/>
            <a:ext cx="8715167" cy="5160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Tw Cen MT" panose="020B0602020104020603" pitchFamily="34" charset="0"/>
              </a:rPr>
              <a:t>Arkansas: Little Rock Sewer Service Line Replacement Program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Tw Cen MT" panose="020B0602020104020603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Tw Cen MT" panose="020B0602020104020603" pitchFamily="34" charset="0"/>
              </a:rPr>
              <a:t>Delaware: NVF Yorklyn Site Wetland Project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Tw Cen MT" panose="020B0602020104020603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Tw Cen MT" panose="020B0602020104020603" pitchFamily="34" charset="0"/>
              </a:rPr>
              <a:t>Ohio: Howard Storage Basin-North Hill Separation Project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Tw Cen MT" panose="020B0602020104020603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Tw Cen MT" panose="020B0602020104020603" pitchFamily="34" charset="0"/>
              </a:rPr>
              <a:t>Rhode Island: RIAC Glycol Recovery System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Tw Cen MT" panose="020B0602020104020603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Tw Cen MT" panose="020B0602020104020603" pitchFamily="34" charset="0"/>
              </a:rPr>
              <a:t>Washington: Tacoma - Pierce On-Site Sewage System Loan Program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9" y="5249741"/>
            <a:ext cx="1537427" cy="1264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03" y="5201547"/>
            <a:ext cx="730093" cy="1312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76" y="5049984"/>
            <a:ext cx="1675539" cy="1525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91" y="5112560"/>
            <a:ext cx="1573317" cy="1539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86" y="5383434"/>
            <a:ext cx="1632054" cy="99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55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14300"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Streamlining the CWSRF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9563" y="1338345"/>
            <a:ext cx="8715167" cy="516092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w Cen MT" pitchFamily="34" charset="0"/>
              </a:rPr>
              <a:t>Federal Requirements and Emergency Response Activities</a:t>
            </a:r>
          </a:p>
          <a:p>
            <a:r>
              <a:rPr lang="en-US" sz="3200" dirty="0">
                <a:latin typeface="Tw Cen MT" pitchFamily="34" charset="0"/>
              </a:rPr>
              <a:t>Regional Oversight Best Management Practices</a:t>
            </a:r>
          </a:p>
          <a:p>
            <a:r>
              <a:rPr lang="en-US" sz="3200" dirty="0">
                <a:latin typeface="Tw Cen MT" pitchFamily="34" charset="0"/>
              </a:rPr>
              <a:t>State Best Management Practices</a:t>
            </a:r>
          </a:p>
          <a:p>
            <a:r>
              <a:rPr lang="en-US" sz="3200" dirty="0">
                <a:latin typeface="Tw Cen MT" pitchFamily="34" charset="0"/>
              </a:rPr>
              <a:t>Application of LEAN Principles and Methods</a:t>
            </a:r>
          </a:p>
          <a:p>
            <a:r>
              <a:rPr lang="en-US" sz="3200" dirty="0">
                <a:latin typeface="Tw Cen MT" pitchFamily="34" charset="0"/>
              </a:rPr>
              <a:t>Utilizing Financing Options</a:t>
            </a:r>
          </a:p>
          <a:p>
            <a:r>
              <a:rPr lang="en-US" sz="3200" dirty="0">
                <a:latin typeface="Tw Cen MT" pitchFamily="34" charset="0"/>
              </a:rPr>
              <a:t>Utilizing Program Assistance (e.g., Technical Assistance and Marketing)</a:t>
            </a:r>
          </a:p>
          <a:p>
            <a:r>
              <a:rPr lang="en-US" sz="3200" dirty="0">
                <a:latin typeface="Tw Cen MT" pitchFamily="34" charset="0"/>
              </a:rPr>
              <a:t>Data Collection</a:t>
            </a:r>
          </a:p>
          <a:p>
            <a:endParaRPr lang="en-US" sz="3200" dirty="0">
              <a:latin typeface="Tw Cen MT" pitchFamily="34" charset="0"/>
            </a:endParaRPr>
          </a:p>
          <a:p>
            <a:endParaRPr lang="en-US" sz="28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10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14300"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Looking Forward to the Next 30 Years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9563" y="1338345"/>
            <a:ext cx="8715167" cy="5160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w Cen MT" pitchFamily="34" charset="0"/>
              </a:rPr>
              <a:t>Measuring and Communicating Progress</a:t>
            </a:r>
          </a:p>
          <a:p>
            <a:r>
              <a:rPr lang="en-US" sz="3200" dirty="0">
                <a:latin typeface="Tw Cen MT" pitchFamily="34" charset="0"/>
              </a:rPr>
              <a:t>The Role of Critical Stakeholders in Funding and Financing</a:t>
            </a:r>
          </a:p>
          <a:p>
            <a:r>
              <a:rPr lang="en-US" sz="3200" dirty="0">
                <a:latin typeface="Tw Cen MT" pitchFamily="34" charset="0"/>
              </a:rPr>
              <a:t>The Need for Improved Asset Management</a:t>
            </a:r>
          </a:p>
          <a:p>
            <a:r>
              <a:rPr lang="en-US" sz="3200" dirty="0">
                <a:latin typeface="Tw Cen MT" pitchFamily="34" charset="0"/>
              </a:rPr>
              <a:t>Spurring Innovation by Promoting Technology in Infrastructure Investment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4634231"/>
            <a:ext cx="2587752" cy="172212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24" y="4634231"/>
            <a:ext cx="2587752" cy="1730769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85" y="4637279"/>
            <a:ext cx="2587752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07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14300"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Looking Forward to the Next 30 Years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9563" y="1338345"/>
            <a:ext cx="8715167" cy="5160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w Cen MT" pitchFamily="34" charset="0"/>
              </a:rPr>
              <a:t>The Need to Create Sustainable Revenue Models</a:t>
            </a:r>
          </a:p>
          <a:p>
            <a:r>
              <a:rPr lang="en-US" sz="3200" dirty="0">
                <a:latin typeface="Tw Cen MT" pitchFamily="34" charset="0"/>
              </a:rPr>
              <a:t>The Need to Address Affordability Issues</a:t>
            </a:r>
          </a:p>
          <a:p>
            <a:r>
              <a:rPr lang="en-US" sz="3200" dirty="0">
                <a:latin typeface="Tw Cen MT" pitchFamily="34" charset="0"/>
              </a:rPr>
              <a:t>Policy Adjustments and Streamlining</a:t>
            </a:r>
          </a:p>
          <a:p>
            <a:r>
              <a:rPr lang="en-US" sz="3200" dirty="0">
                <a:latin typeface="Tw Cen MT" pitchFamily="34" charset="0"/>
              </a:rPr>
              <a:t>Labor &amp; Workforce Considerations </a:t>
            </a:r>
          </a:p>
          <a:p>
            <a:r>
              <a:rPr lang="en-US" sz="3200" dirty="0">
                <a:latin typeface="Tw Cen MT" pitchFamily="34" charset="0"/>
              </a:rPr>
              <a:t>Support the Creation of Efficient Markets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4589512"/>
            <a:ext cx="9144000" cy="1544637"/>
            <a:chOff x="0" y="5313363"/>
            <a:chExt cx="9144000" cy="1544637"/>
          </a:xfrm>
        </p:grpSpPr>
        <p:pic>
          <p:nvPicPr>
            <p:cNvPr id="9" name="Picture 8" descr="Sacramento Regional WWTP"/>
            <p:cNvPicPr>
              <a:picLocks noChangeAspect="1" noChangeArrowheads="1"/>
            </p:cNvPicPr>
            <p:nvPr/>
          </p:nvPicPr>
          <p:blipFill>
            <a:blip r:embed="rId3" cstate="print"/>
            <a:srcRect b="4799"/>
            <a:stretch>
              <a:fillRect/>
            </a:stretch>
          </p:blipFill>
          <p:spPr bwMode="auto">
            <a:xfrm>
              <a:off x="4868863" y="5314950"/>
              <a:ext cx="2359025" cy="1543050"/>
            </a:xfrm>
            <a:prstGeom prst="rect">
              <a:avLst/>
            </a:prstGeom>
            <a:noFill/>
          </p:spPr>
        </p:pic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0" y="5313363"/>
              <a:ext cx="9144000" cy="1544637"/>
              <a:chOff x="0" y="3347"/>
              <a:chExt cx="5760" cy="973"/>
            </a:xfrm>
          </p:grpSpPr>
          <p:pic>
            <p:nvPicPr>
              <p:cNvPr id="11" name="Picture 8" descr="FlyFishing3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14032" b="6538"/>
              <a:stretch>
                <a:fillRect/>
              </a:stretch>
            </p:blipFill>
            <p:spPr bwMode="auto">
              <a:xfrm>
                <a:off x="4553" y="3348"/>
                <a:ext cx="1207" cy="972"/>
              </a:xfrm>
              <a:prstGeom prst="rect">
                <a:avLst/>
              </a:prstGeom>
              <a:noFill/>
            </p:spPr>
          </p:pic>
          <p:pic>
            <p:nvPicPr>
              <p:cNvPr id="12" name="Picture 6" descr="200025982-001gett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5637"/>
              <a:stretch>
                <a:fillRect/>
              </a:stretch>
            </p:blipFill>
            <p:spPr bwMode="auto">
              <a:xfrm>
                <a:off x="1444" y="3349"/>
                <a:ext cx="1628" cy="971"/>
              </a:xfrm>
              <a:prstGeom prst="rect">
                <a:avLst/>
              </a:prstGeom>
              <a:noFill/>
            </p:spPr>
          </p:pic>
          <p:pic>
            <p:nvPicPr>
              <p:cNvPr id="13" name="Picture 12" descr="curbcut2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3347"/>
                <a:ext cx="1445" cy="973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540458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700713"/>
            <a:ext cx="6096000" cy="8382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4400" spc="-100" dirty="0">
                <a:latin typeface="Tw Cen MT" panose="020B0602020104020603" pitchFamily="34" charset="0"/>
              </a:rPr>
              <a:t>www.epa.gov/cwsrf</a:t>
            </a:r>
          </a:p>
          <a:p>
            <a:pPr algn="ctr">
              <a:spcBef>
                <a:spcPts val="0"/>
              </a:spcBef>
              <a:buNone/>
            </a:pPr>
            <a:endParaRPr lang="en-US" sz="3600" spc="-100" dirty="0"/>
          </a:p>
        </p:txBody>
      </p:sp>
      <p:pic>
        <p:nvPicPr>
          <p:cNvPr id="9" name="Picture 9" descr="SRF_logo"/>
          <p:cNvPicPr>
            <a:picLocks noChangeAspect="1" noChangeArrowheads="1"/>
          </p:cNvPicPr>
          <p:nvPr/>
        </p:nvPicPr>
        <p:blipFill>
          <a:blip r:embed="rId3" cstate="print">
            <a:lum bright="-27000" contrast="-17000"/>
          </a:blip>
          <a:srcRect/>
          <a:stretch>
            <a:fillRect/>
          </a:stretch>
        </p:blipFill>
        <p:spPr bwMode="auto">
          <a:xfrm>
            <a:off x="2438576" y="2107229"/>
            <a:ext cx="4266848" cy="3376904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14300"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Celebrating 30 Years of CWSRF Success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8020-F958-49B6-B8D2-3598352A2B3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6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338345"/>
            <a:ext cx="8710611" cy="53831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>
                <a:latin typeface="Tw Cen MT" panose="020B0602020104020603" pitchFamily="34" charset="0"/>
              </a:rPr>
              <a:t>The Construction Grants program was created in 1956.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Font typeface="Tw Cen MT" panose="020B0602020104020603" pitchFamily="34" charset="0"/>
              <a:buChar char="–"/>
            </a:pPr>
            <a:r>
              <a:rPr lang="en-US" dirty="0">
                <a:latin typeface="Tw Cen MT" panose="020B0602020104020603" pitchFamily="34" charset="0"/>
              </a:rPr>
              <a:t>Over the years, approximately $60 billion went to fund municipal wastewater treatment plants.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>
                <a:latin typeface="Tw Cen MT" panose="020B0602020104020603" pitchFamily="34" charset="0"/>
              </a:rPr>
              <a:t>Clean Water Act amendments of 1987 replaced the Construction Grants program with the CWSRF.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>
                <a:latin typeface="Tw Cen MT" panose="020B0602020104020603" pitchFamily="34" charset="0"/>
              </a:rPr>
              <a:t>The CWSRF fundamentally changed the landscape of wastewater infrastructure financing.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Font typeface="Tw Cen MT" panose="020B0602020104020603" pitchFamily="34" charset="0"/>
              <a:buChar char="–"/>
            </a:pPr>
            <a:r>
              <a:rPr lang="en-US" dirty="0">
                <a:latin typeface="Tw Cen MT" panose="020B0602020104020603" pitchFamily="34" charset="0"/>
              </a:rPr>
              <a:t>From federal program to state managed program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Font typeface="Tw Cen MT" panose="020B0602020104020603" pitchFamily="34" charset="0"/>
              <a:buChar char="–"/>
            </a:pPr>
            <a:r>
              <a:rPr lang="en-US" dirty="0">
                <a:latin typeface="Tw Cen MT" panose="020B0602020104020603" pitchFamily="34" charset="0"/>
              </a:rPr>
              <a:t>From grants to loans and other assistance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>
                <a:latin typeface="Tw Cen MT" panose="020B0602020104020603" pitchFamily="34" charset="0"/>
              </a:rPr>
              <a:t>The CWSRF was amended in 2014 by the Water Resources Reform and Development Act.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Font typeface="Tw Cen MT" panose="020B0602020104020603" pitchFamily="34" charset="0"/>
              <a:buChar char="–"/>
            </a:pPr>
            <a:r>
              <a:rPr lang="en-US" dirty="0">
                <a:latin typeface="Tw Cen MT" panose="020B0602020104020603" pitchFamily="34" charset="0"/>
              </a:rPr>
              <a:t>Greatly expanded project eligibilities and financing options.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14300" lvl="0" algn="ctr">
              <a:spcBef>
                <a:spcPct val="0"/>
              </a:spcBef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Celebrating 30 Years of CWSRF Success</a:t>
            </a:r>
          </a:p>
        </p:txBody>
      </p:sp>
    </p:spTree>
    <p:extLst>
      <p:ext uri="{BB962C8B-B14F-4D97-AF65-F5344CB8AC3E}">
        <p14:creationId xmlns:p14="http://schemas.microsoft.com/office/powerpoint/2010/main" val="120728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14300"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Celebrating 30 Years of CWSRF Success</a:t>
            </a:r>
          </a:p>
          <a:p>
            <a:pPr marL="114300"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Total Loans and Annual Assistance Provided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569664"/>
              </p:ext>
            </p:extLst>
          </p:nvPr>
        </p:nvGraphicFramePr>
        <p:xfrm>
          <a:off x="95249" y="1285875"/>
          <a:ext cx="8648701" cy="543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48376" y="1495426"/>
            <a:ext cx="66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$10.1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70573" y="2518462"/>
            <a:ext cx="52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$7.6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7809" y="2605675"/>
            <a:ext cx="52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$7.4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64044" y="2327805"/>
            <a:ext cx="2500184" cy="7385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Weighted Average Interest Rate in 2017: 1.4%</a:t>
            </a:r>
          </a:p>
        </p:txBody>
      </p:sp>
    </p:spTree>
    <p:extLst>
      <p:ext uri="{BB962C8B-B14F-4D97-AF65-F5344CB8AC3E}">
        <p14:creationId xmlns:p14="http://schemas.microsoft.com/office/powerpoint/2010/main" val="100771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14300"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CWSRF Leveraging Power</a:t>
            </a:r>
          </a:p>
          <a:p>
            <a:pPr marL="114300"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Assistance Provided and Federal Capitalization Grants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647775"/>
              </p:ext>
            </p:extLst>
          </p:nvPr>
        </p:nvGraphicFramePr>
        <p:xfrm>
          <a:off x="76200" y="1285875"/>
          <a:ext cx="8215184" cy="543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98752" y="2799146"/>
            <a:ext cx="520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$84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8751" y="4932863"/>
            <a:ext cx="520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$42</a:t>
            </a:r>
          </a:p>
        </p:txBody>
      </p:sp>
      <p:sp>
        <p:nvSpPr>
          <p:cNvPr id="3" name="Right Brace 2"/>
          <p:cNvSpPr/>
          <p:nvPr/>
        </p:nvSpPr>
        <p:spPr>
          <a:xfrm>
            <a:off x="8199738" y="1569309"/>
            <a:ext cx="275969" cy="4361935"/>
          </a:xfrm>
          <a:prstGeom prst="rightBrace">
            <a:avLst>
              <a:gd name="adj1" fmla="val 53294"/>
              <a:gd name="adj2" fmla="val 50000"/>
            </a:avLst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07457" y="3584116"/>
            <a:ext cx="623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$126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64044" y="1952369"/>
            <a:ext cx="2500184" cy="14086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For each $1 of Federal Capitalization, $3 of assistance has been provided to communities through the CWSRF</a:t>
            </a:r>
          </a:p>
        </p:txBody>
      </p:sp>
    </p:spTree>
    <p:extLst>
      <p:ext uri="{BB962C8B-B14F-4D97-AF65-F5344CB8AC3E}">
        <p14:creationId xmlns:p14="http://schemas.microsoft.com/office/powerpoint/2010/main" val="330474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14300"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Celebrating 30 Years of CWSRF Success</a:t>
            </a:r>
          </a:p>
          <a:p>
            <a:pPr marL="114300"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Percentage of Funding by Community Size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430182"/>
              </p:ext>
            </p:extLst>
          </p:nvPr>
        </p:nvGraphicFramePr>
        <p:xfrm>
          <a:off x="233319" y="1219200"/>
          <a:ext cx="7670013" cy="5502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2526" y="5593692"/>
            <a:ext cx="199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1998 – 2017: 11.5%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2526" y="5042899"/>
            <a:ext cx="199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1998 – 2017: 10.9%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2526" y="4125522"/>
            <a:ext cx="199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1998 – 2017: 34.5%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2526" y="2109882"/>
            <a:ext cx="199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1998 – 2017: 43.1%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7815646" y="1375290"/>
            <a:ext cx="275969" cy="2296597"/>
          </a:xfrm>
          <a:prstGeom prst="rightBrace">
            <a:avLst>
              <a:gd name="adj1" fmla="val 53294"/>
              <a:gd name="adj2" fmla="val 50000"/>
            </a:avLst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7815646" y="3703639"/>
            <a:ext cx="275969" cy="1382712"/>
          </a:xfrm>
          <a:prstGeom prst="rightBrace">
            <a:avLst>
              <a:gd name="adj1" fmla="val 53294"/>
              <a:gd name="adj2" fmla="val 50000"/>
            </a:avLst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7815646" y="5114536"/>
            <a:ext cx="275969" cy="319477"/>
          </a:xfrm>
          <a:prstGeom prst="rightBrace">
            <a:avLst>
              <a:gd name="adj1" fmla="val 53294"/>
              <a:gd name="adj2" fmla="val 50000"/>
            </a:avLst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7815645" y="5462198"/>
            <a:ext cx="275969" cy="476640"/>
          </a:xfrm>
          <a:prstGeom prst="rightBrace">
            <a:avLst>
              <a:gd name="adj1" fmla="val 53294"/>
              <a:gd name="adj2" fmla="val 50000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212037" y="1460559"/>
            <a:ext cx="623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/>
              <a:t>2017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59488" y="5547078"/>
            <a:ext cx="1325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11.2%</a:t>
            </a:r>
          </a:p>
          <a:p>
            <a:pPr algn="ctr"/>
            <a:r>
              <a:rPr lang="en-US" sz="1400" dirty="0"/>
              <a:t>$830 million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9488" y="5032640"/>
            <a:ext cx="1325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7.4%</a:t>
            </a:r>
          </a:p>
          <a:p>
            <a:pPr algn="ctr"/>
            <a:r>
              <a:rPr lang="en-US" sz="1400" dirty="0"/>
              <a:t>$551 million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59488" y="4230298"/>
            <a:ext cx="1325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30.5%</a:t>
            </a:r>
          </a:p>
          <a:p>
            <a:pPr algn="ctr"/>
            <a:r>
              <a:rPr lang="en-US" sz="1400" dirty="0"/>
              <a:t>$2,267 million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9488" y="2343503"/>
            <a:ext cx="1325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50.9%</a:t>
            </a:r>
          </a:p>
          <a:p>
            <a:pPr algn="ctr"/>
            <a:r>
              <a:rPr lang="en-US" sz="1400" dirty="0"/>
              <a:t>$3,775 million</a:t>
            </a:r>
          </a:p>
        </p:txBody>
      </p:sp>
    </p:spTree>
    <p:extLst>
      <p:ext uri="{BB962C8B-B14F-4D97-AF65-F5344CB8AC3E}">
        <p14:creationId xmlns:p14="http://schemas.microsoft.com/office/powerpoint/2010/main" val="395552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14300"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Celebrating 30 Years of CWSRF Success</a:t>
            </a:r>
          </a:p>
          <a:p>
            <a:pPr marL="114300"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Number of Loans by Community Size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811988"/>
              </p:ext>
            </p:extLst>
          </p:nvPr>
        </p:nvGraphicFramePr>
        <p:xfrm>
          <a:off x="233319" y="1304925"/>
          <a:ext cx="8677362" cy="5416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292569" y="2362200"/>
            <a:ext cx="2317406" cy="10274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From 1988 – 2017, the CWSRF has issued 38,441 loans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6751" y="1900733"/>
            <a:ext cx="1981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1,821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7712" y="3948212"/>
            <a:ext cx="1981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883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6299" y="4786214"/>
            <a:ext cx="208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474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6299" y="5417393"/>
            <a:ext cx="208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127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29656" y="40513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795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77281" y="504993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330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3481" y="562694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170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53481" y="535771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189</a:t>
            </a:r>
          </a:p>
        </p:txBody>
      </p:sp>
    </p:spTree>
    <p:extLst>
      <p:ext uri="{BB962C8B-B14F-4D97-AF65-F5344CB8AC3E}">
        <p14:creationId xmlns:p14="http://schemas.microsoft.com/office/powerpoint/2010/main" val="310719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14300"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Celebrating 30 Years of CWSRF Success</a:t>
            </a:r>
          </a:p>
          <a:p>
            <a:pPr marL="114300"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Assistance by Project Type (Needs Categories)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066125"/>
              </p:ext>
            </p:extLst>
          </p:nvPr>
        </p:nvGraphicFramePr>
        <p:xfrm>
          <a:off x="257144" y="1303336"/>
          <a:ext cx="8629711" cy="541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3456" y="4889500"/>
            <a:ext cx="59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44%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455" y="3603625"/>
            <a:ext cx="59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14%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455" y="3009900"/>
            <a:ext cx="59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455" y="2279650"/>
            <a:ext cx="59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22%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3455" y="1646336"/>
            <a:ext cx="59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5%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453" y="1468213"/>
            <a:ext cx="59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454" y="1282078"/>
            <a:ext cx="59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4%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17715" y="4889599"/>
            <a:ext cx="59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33%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17715" y="3709888"/>
            <a:ext cx="59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17714" y="2836465"/>
            <a:ext cx="59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19%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17714" y="2294632"/>
            <a:ext cx="59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6%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17713" y="1837481"/>
            <a:ext cx="59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12%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03581" y="1688206"/>
            <a:ext cx="59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03581" y="1485552"/>
            <a:ext cx="59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4%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03581" y="1286692"/>
            <a:ext cx="59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281000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9563" y="1448322"/>
            <a:ext cx="4605337" cy="5160929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b="1" u="sng" cap="small" dirty="0">
                <a:latin typeface="Tw Cen MT" panose="020B0602020104020603" pitchFamily="34" charset="0"/>
              </a:rPr>
              <a:t>FUNDING FOR CLEAN WATER ACT GOALS</a:t>
            </a:r>
          </a:p>
          <a:p>
            <a:pPr marL="0" lvl="0" indent="0">
              <a:buNone/>
            </a:pPr>
            <a:r>
              <a:rPr lang="en-US" dirty="0">
                <a:latin typeface="Tw Cen MT" panose="020B0602020104020603" pitchFamily="34" charset="0"/>
              </a:rPr>
              <a:t>$53.9 billion to improve water quality</a:t>
            </a:r>
          </a:p>
          <a:p>
            <a:pPr marL="0" lvl="0" indent="0">
              <a:buNone/>
            </a:pPr>
            <a:r>
              <a:rPr lang="en-US" dirty="0">
                <a:latin typeface="Tw Cen MT" panose="020B0602020104020603" pitchFamily="34" charset="0"/>
              </a:rPr>
              <a:t>$33.1 billion to achieve compliance</a:t>
            </a:r>
          </a:p>
          <a:p>
            <a:pPr marL="0" lvl="0" indent="0">
              <a:buNone/>
            </a:pPr>
            <a:r>
              <a:rPr lang="en-US" dirty="0">
                <a:latin typeface="Tw Cen MT" panose="020B0602020104020603" pitchFamily="34" charset="0"/>
              </a:rPr>
              <a:t>$54.7 billion to protect and restore aquatic life and wildlife</a:t>
            </a:r>
          </a:p>
          <a:p>
            <a:pPr marL="0" lvl="0" indent="0">
              <a:buNone/>
            </a:pPr>
            <a:r>
              <a:rPr lang="en-US" dirty="0">
                <a:latin typeface="Tw Cen MT" panose="020B0602020104020603" pitchFamily="34" charset="0"/>
              </a:rPr>
              <a:t>$11.4 billion to protect and restore drinking water sources</a:t>
            </a:r>
          </a:p>
          <a:p>
            <a:pPr marL="0" lvl="0" indent="0">
              <a:buNone/>
            </a:pPr>
            <a:r>
              <a:rPr lang="en-US" dirty="0">
                <a:latin typeface="Tw Cen MT" panose="020B0602020104020603" pitchFamily="34" charset="0"/>
              </a:rPr>
              <a:t>$56.9 billion to protect and restore recreational uses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1" r="10625" b="14552"/>
          <a:stretch/>
        </p:blipFill>
        <p:spPr>
          <a:xfrm>
            <a:off x="5048250" y="1181101"/>
            <a:ext cx="4095750" cy="56769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14300"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Celebrating 30 Years of CWSRF Success</a:t>
            </a:r>
          </a:p>
          <a:p>
            <a:pPr marL="114300"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Environmental Benefits</a:t>
            </a:r>
          </a:p>
        </p:txBody>
      </p:sp>
    </p:spTree>
    <p:extLst>
      <p:ext uri="{BB962C8B-B14F-4D97-AF65-F5344CB8AC3E}">
        <p14:creationId xmlns:p14="http://schemas.microsoft.com/office/powerpoint/2010/main" val="130536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14300"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CWSRF Innovation</a:t>
            </a:r>
          </a:p>
          <a:p>
            <a:pPr marL="114300"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w Cen MT" pitchFamily="34" charset="0"/>
              </a:rPr>
              <a:t>Financing Options for Nontraditional Eligibilities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80974" y="1474741"/>
            <a:ext cx="5962651" cy="4626068"/>
          </a:xfrm>
        </p:spPr>
        <p:txBody>
          <a:bodyPr>
            <a:norm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The CWSRF has a variety of innovative financing options.</a:t>
            </a:r>
          </a:p>
          <a:p>
            <a:r>
              <a:rPr lang="en-US" dirty="0">
                <a:latin typeface="Tw Cen MT" panose="020B0602020104020603" pitchFamily="34" charset="0"/>
              </a:rPr>
              <a:t>Many of these options are covered in “</a:t>
            </a:r>
            <a:r>
              <a:rPr lang="en-US" i="1" dirty="0">
                <a:latin typeface="Tw Cen MT" panose="020B0602020104020603" pitchFamily="34" charset="0"/>
              </a:rPr>
              <a:t>Financing Options for Nontraditional Eligibilities in the CWSRF”. </a:t>
            </a:r>
          </a:p>
          <a:p>
            <a:pPr lvl="1"/>
            <a:r>
              <a:rPr lang="en-US" dirty="0">
                <a:latin typeface="Tw Cen MT" panose="020B0602020104020603" pitchFamily="34" charset="0"/>
              </a:rPr>
              <a:t>Types of CWSRF Assistance</a:t>
            </a:r>
          </a:p>
          <a:p>
            <a:pPr lvl="1"/>
            <a:r>
              <a:rPr lang="en-US" dirty="0">
                <a:latin typeface="Tw Cen MT" panose="020B0602020104020603" pitchFamily="34" charset="0"/>
              </a:rPr>
              <a:t>Sources of Revenue</a:t>
            </a:r>
          </a:p>
          <a:p>
            <a:pPr lvl="1"/>
            <a:r>
              <a:rPr lang="en-US" dirty="0">
                <a:latin typeface="Tw Cen MT" panose="020B0602020104020603" pitchFamily="34" charset="0"/>
              </a:rPr>
              <a:t>Strategic Planning</a:t>
            </a:r>
          </a:p>
          <a:p>
            <a:r>
              <a:rPr lang="en-US" dirty="0">
                <a:latin typeface="Tw Cen MT" panose="020B0602020104020603" pitchFamily="34" charset="0"/>
              </a:rPr>
              <a:t>Multiple state examples are included.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922642"/>
            <a:ext cx="2678455" cy="34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37E696D-C8B1-418D-9350-DEFDD8AD4CE0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FB9BE76F-0DCF-4300-B27D-AF1CDB14322A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1B6ADA0B-85AC-494E-B7F6-9496C070E6CC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E92F9F1E-C4EB-446C-8815-FCA9F03A7808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5F23A096-BD8D-4F25-895F-9C72D0770BC9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BFBE42FC-60C2-4B2E-8073-8AE130D97772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B29C69ED-1E07-4694-A2E1-BF9A51E7B14C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E6FB1C3A-E3A3-49B8-AC90-39585630E974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68FDBFE1-B41C-4E8A-879E-66CBBFE37C3C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12817CD3-CCAC-485C-B4D6-F2C5DEDEA657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088B0B51-06F9-4A79-924A-D4ED610F9A3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66B50C2-AD90-4C0D-A0CC-1F4F0BF87C16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F04C21BD-336E-4BB5-9582-455C7AA97B55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D8395371-95BF-4F36-99E9-314B64725A2C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6F7F11E4-BEB4-40D3-8252-33BA6A22FE47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4823EB78-814F-4994-A86B-9277151E398E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D5F866AA-07B0-4DDE-A67D-BEF689730883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C1DEC619-75E9-44FF-A50F-2981C21DB1FD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456D0702-DB48-44DE-ABAE-52AE5CE26E02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A43EDEEC-CF48-485D-8956-92AC41D17489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1BE02318-CF47-4DEF-B267-A657688814D2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43CDFEEC-02FE-410B-B11F-0144D493E9E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5BE4E3B-BA18-43CD-8639-2959886280D5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7F361A76-7ED1-479D-A884-CC494B6D3549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F57EF507-CD76-45D4-AFE8-0208B7C21555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3A62A8AA-F2DC-4027-833D-947062267C11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964C66BE-2422-475A-A146-995F306055B6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1F632F9E-C6C0-4658-B48A-5E5D3D5EA795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2C69092C-D6B8-4431-A476-C04C277B230A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20C6FC18-D6FE-4C84-A1CD-121941FC63E5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DD59D8AB-9D3D-47AC-AFDF-B0CFC47713AF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3B00A0AC-5C03-4D98-A5DC-C5B8E36A69E2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671B0AFE-DAF8-4D23-91D9-82295129974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6A4E3FD-2F9D-46DC-966E-75A850FA777D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5249FB61-3F97-4E4F-AEDE-0B7FF94FEEBD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754E1ED6-B3BB-4CCE-A1BE-37A455E2F911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0EF6C1BC-30BF-4949-B836-502057AC9B49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11A0BAC0-B5E8-4D61-95B2-328EED9F446A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429F7355-C1DF-4DDE-8162-83F0E698F855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27E76A3B-8097-4824-9AFC-534B4DA7D0BA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1575F0E5-215D-4055-9634-57D94BEF2BE8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B8F2F12A-2864-4560-89F6-083566546402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EDD27DE8-8AB3-43C3-88D8-DD076AFF076F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AEEB2271-557C-4FC1-8AAB-78D90A0EA244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6A5F1B6D-6F01-4F54-9E87-F6174B454835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D791D347-BCEA-4B26-A974-C0E059A20830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EC06F296-E6DB-4C84-9A23-ECF286BE691A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3CA34915-7807-4E8C-9E6F-430E166FE3B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A8E0F515-30F6-4496-8DB0-082B541E4AF3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42161D63-04EF-4D52-92BD-7570B131C72F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82F55593-6DAE-44F3-AF16-3166A5CA45B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3778</TotalTime>
  <Words>747</Words>
  <Application>Microsoft Office PowerPoint</Application>
  <PresentationFormat>On-screen Show (4:3)</PresentationFormat>
  <Paragraphs>162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Mylin, Mark</dc:creator>
  <cp:lastModifiedBy>rick</cp:lastModifiedBy>
  <cp:revision>262</cp:revision>
  <cp:lastPrinted>2017-10-13T19:14:26Z</cp:lastPrinted>
  <dcterms:created xsi:type="dcterms:W3CDTF">2016-03-18T16:17:57Z</dcterms:created>
  <dcterms:modified xsi:type="dcterms:W3CDTF">2018-09-06T17:01:06Z</dcterms:modified>
</cp:coreProperties>
</file>