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5" r:id="rId2"/>
    <p:sldId id="284" r:id="rId3"/>
    <p:sldId id="283" r:id="rId4"/>
    <p:sldId id="268" r:id="rId5"/>
    <p:sldId id="271" r:id="rId6"/>
    <p:sldId id="273" r:id="rId7"/>
    <p:sldId id="276" r:id="rId8"/>
    <p:sldId id="270" r:id="rId9"/>
    <p:sldId id="282" r:id="rId10"/>
    <p:sldId id="280" r:id="rId11"/>
    <p:sldId id="279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274803-B123-43D7-829C-996724D8F2EB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A39E3F-92B5-445A-98F2-49B2B1FD8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0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13AD-2288-4073-B6CD-2C8DF0BC5907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F2E-19C8-4F4A-824F-ED1DE9E5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2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13AD-2288-4073-B6CD-2C8DF0BC5907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F2E-19C8-4F4A-824F-ED1DE9E5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6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13AD-2288-4073-B6CD-2C8DF0BC5907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F2E-19C8-4F4A-824F-ED1DE9E5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5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13AD-2288-4073-B6CD-2C8DF0BC5907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F2E-19C8-4F4A-824F-ED1DE9E5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3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13AD-2288-4073-B6CD-2C8DF0BC5907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F2E-19C8-4F4A-824F-ED1DE9E5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0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13AD-2288-4073-B6CD-2C8DF0BC5907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F2E-19C8-4F4A-824F-ED1DE9E5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5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13AD-2288-4073-B6CD-2C8DF0BC5907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F2E-19C8-4F4A-824F-ED1DE9E5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5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13AD-2288-4073-B6CD-2C8DF0BC5907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F2E-19C8-4F4A-824F-ED1DE9E5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7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13AD-2288-4073-B6CD-2C8DF0BC5907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F2E-19C8-4F4A-824F-ED1DE9E5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13AD-2288-4073-B6CD-2C8DF0BC5907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F2E-19C8-4F4A-824F-ED1DE9E5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6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13AD-2288-4073-B6CD-2C8DF0BC5907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F2E-19C8-4F4A-824F-ED1DE9E5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0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F13AD-2288-4073-B6CD-2C8DF0BC5907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B7F2E-19C8-4F4A-824F-ED1DE9E5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7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nvest.pa.gov/Tools/Pages/Subsidy-Calculator.asp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664" y="1150729"/>
            <a:ext cx="7580376" cy="56266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9744" y="390067"/>
            <a:ext cx="634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www.pennvest.pa.gov/Tools/Pages/Subsidy-Calculator.aspx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86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2426" y="766277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Total Project Cost </a:t>
            </a:r>
            <a:r>
              <a:rPr lang="en-US" dirty="0"/>
              <a:t>= 		</a:t>
            </a:r>
            <a:r>
              <a:rPr lang="en-US" dirty="0" smtClean="0"/>
              <a:t>$2,210,181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Funding Sources:</a:t>
            </a:r>
          </a:p>
          <a:p>
            <a:endParaRPr lang="en-US" dirty="0"/>
          </a:p>
          <a:p>
            <a:r>
              <a:rPr lang="en-US" dirty="0"/>
              <a:t>		PENNVEST (SRF </a:t>
            </a:r>
            <a:r>
              <a:rPr lang="en-US" dirty="0" smtClean="0"/>
              <a:t>PF)</a:t>
            </a:r>
            <a:r>
              <a:rPr lang="en-US" dirty="0"/>
              <a:t>	</a:t>
            </a:r>
            <a:r>
              <a:rPr lang="en-US" dirty="0" smtClean="0"/>
              <a:t>$2,210,181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Service Connections </a:t>
            </a:r>
            <a:r>
              <a:rPr lang="en-US" dirty="0"/>
              <a:t>= </a:t>
            </a:r>
            <a:r>
              <a:rPr lang="en-US" dirty="0" smtClean="0"/>
              <a:t>43</a:t>
            </a:r>
            <a:endParaRPr lang="en-US" dirty="0"/>
          </a:p>
          <a:p>
            <a:r>
              <a:rPr lang="en-US" b="1" dirty="0"/>
              <a:t>Monthly Fee </a:t>
            </a:r>
            <a:r>
              <a:rPr lang="en-US" dirty="0"/>
              <a:t>= </a:t>
            </a:r>
            <a:r>
              <a:rPr lang="en-US" dirty="0" smtClean="0"/>
              <a:t>$35.50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Project Description:</a:t>
            </a:r>
            <a:r>
              <a:rPr lang="en-US" dirty="0"/>
              <a:t> </a:t>
            </a:r>
            <a:r>
              <a:rPr lang="en-US" dirty="0" smtClean="0"/>
              <a:t>extend water service, and replace existing distribution to residents in the Village of Stockton.</a:t>
            </a:r>
            <a:endParaRPr lang="en-US" dirty="0"/>
          </a:p>
          <a:p>
            <a:r>
              <a:rPr lang="en-US" b="1" dirty="0"/>
              <a:t>Problem Statement:</a:t>
            </a:r>
            <a:r>
              <a:rPr lang="en-US" dirty="0"/>
              <a:t> </a:t>
            </a:r>
            <a:r>
              <a:rPr lang="en-US" dirty="0" smtClean="0"/>
              <a:t>unfiltered and contaminated surface water source.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36099" y="238897"/>
            <a:ext cx="6763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Hazelton City Authority – Stockton / </a:t>
            </a:r>
            <a:r>
              <a:rPr lang="en-US" sz="2000" b="1" dirty="0" smtClean="0"/>
              <a:t>White Knight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5" y="639007"/>
            <a:ext cx="4593902" cy="3005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317" y="4163118"/>
            <a:ext cx="3900487" cy="2694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41" y="3752850"/>
            <a:ext cx="5111016" cy="310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626" y="4649148"/>
            <a:ext cx="2418952" cy="201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53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14"/>
            <a:ext cx="5903827" cy="6678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920" y="573302"/>
            <a:ext cx="60864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7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65125"/>
            <a:ext cx="114681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Why and When do you need multiple funding sources?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 Funding Sources do not result in an affordable project</a:t>
            </a:r>
          </a:p>
          <a:p>
            <a:r>
              <a:rPr lang="en-US" dirty="0" smtClean="0"/>
              <a:t>Available Public Sources are insufficient to provide for an affordable funding package to allow project to Proceed</a:t>
            </a:r>
          </a:p>
          <a:p>
            <a:r>
              <a:rPr lang="en-US" dirty="0" smtClean="0"/>
              <a:t>Projects are too large for any one funding entity to cover</a:t>
            </a:r>
          </a:p>
          <a:p>
            <a:r>
              <a:rPr lang="en-US" dirty="0" smtClean="0"/>
              <a:t>Pockets of residential users may have difficulty in paying for improvements and could help project qualify for additional subsidy.</a:t>
            </a:r>
          </a:p>
          <a:p>
            <a:r>
              <a:rPr lang="en-US" dirty="0" smtClean="0"/>
              <a:t>Economic Development Opportunities may qualify the project for participation by related funding entities</a:t>
            </a:r>
          </a:p>
          <a:p>
            <a:r>
              <a:rPr lang="en-US" dirty="0" smtClean="0"/>
              <a:t>Existing funding may require matching funds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9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225"/>
            <a:ext cx="10515600" cy="8286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How to Succeed when using Multiple Funding Sources for your </a:t>
            </a:r>
            <a:br>
              <a:rPr lang="en-US" sz="2800" b="1" dirty="0" smtClean="0"/>
            </a:br>
            <a:r>
              <a:rPr lang="en-US" sz="2800" b="1" dirty="0" smtClean="0"/>
              <a:t>Capital Improvement Project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9675"/>
            <a:ext cx="105156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Meet Early on in the process </a:t>
            </a:r>
            <a:r>
              <a:rPr lang="en-US" dirty="0" smtClean="0"/>
              <a:t>– </a:t>
            </a:r>
          </a:p>
          <a:p>
            <a:pPr lvl="1"/>
            <a:r>
              <a:rPr lang="en-US" dirty="0" smtClean="0"/>
              <a:t>Earlier is better, no matter what…you can always have a subsequent meeting to follow-up if necessary.  Strive to set the pace for a successful project at the start.</a:t>
            </a:r>
          </a:p>
          <a:p>
            <a:r>
              <a:rPr lang="en-US" u="sng" dirty="0" smtClean="0"/>
              <a:t>Have Regular Progress Reports and Involve Public </a:t>
            </a:r>
          </a:p>
          <a:p>
            <a:pPr lvl="1"/>
            <a:r>
              <a:rPr lang="en-US" dirty="0" smtClean="0"/>
              <a:t>Keep Funders in the loop – build a good report, co-opt them into the project</a:t>
            </a:r>
          </a:p>
          <a:p>
            <a:pPr lvl="1"/>
            <a:r>
              <a:rPr lang="en-US" dirty="0" smtClean="0"/>
              <a:t>Public involvement is necessary for successful implementation of any project</a:t>
            </a:r>
          </a:p>
          <a:p>
            <a:pPr lvl="1"/>
            <a:r>
              <a:rPr lang="en-US" dirty="0" smtClean="0"/>
              <a:t>Develop a sense of ownership top to bottom / the locals own the system at the end</a:t>
            </a:r>
          </a:p>
          <a:p>
            <a:r>
              <a:rPr lang="en-US" u="sng" dirty="0" smtClean="0"/>
              <a:t>Involve the Regulators in the Process</a:t>
            </a:r>
          </a:p>
          <a:p>
            <a:pPr lvl="1"/>
            <a:r>
              <a:rPr lang="en-US" dirty="0" smtClean="0"/>
              <a:t>Nothing to loose but valuable time and $ with non compliance – make them your advocates</a:t>
            </a:r>
          </a:p>
          <a:p>
            <a:r>
              <a:rPr lang="en-US" u="sng" dirty="0" smtClean="0"/>
              <a:t>Coordinate Funding Requirements</a:t>
            </a:r>
          </a:p>
          <a:p>
            <a:pPr lvl="1"/>
            <a:r>
              <a:rPr lang="en-US" dirty="0" smtClean="0"/>
              <a:t>Minimize duplication – target funding where it best fits the project for implementation and eligibility – You may have to step out of our comfort zone a bit but it keeps everyone’s idea of the project on the same page.  </a:t>
            </a:r>
            <a:r>
              <a:rPr lang="en-US" b="1" dirty="0" smtClean="0">
                <a:solidFill>
                  <a:srgbClr val="FF0000"/>
                </a:solidFill>
              </a:rPr>
              <a:t>Reach out, don’t wait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Manage Implementation Schedules With Funding Cycles</a:t>
            </a:r>
          </a:p>
          <a:p>
            <a:pPr lvl="1"/>
            <a:r>
              <a:rPr lang="en-US" dirty="0" smtClean="0"/>
              <a:t>This can be targeted at the planning meetings – no need to Hurry Up….and wait but….</a:t>
            </a:r>
          </a:p>
          <a:p>
            <a:r>
              <a:rPr lang="en-US" b="1" u="sng" dirty="0" smtClean="0"/>
              <a:t>Be Prepared to Move as soon as the Planets Align!</a:t>
            </a:r>
            <a:endParaRPr lang="en-US" u="sng" dirty="0"/>
          </a:p>
          <a:p>
            <a:pPr lvl="1"/>
            <a:r>
              <a:rPr lang="en-US" dirty="0" smtClean="0"/>
              <a:t>I have seen more projects move to construction because they were ready to move when the $ was there, than projects that just begin the process when the money becomes available.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13" y="173095"/>
            <a:ext cx="5593492" cy="6684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3005" y="469557"/>
            <a:ext cx="589005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 Project Cost </a:t>
            </a:r>
            <a:r>
              <a:rPr lang="en-US" dirty="0" smtClean="0"/>
              <a:t>= 		$6,102,640</a:t>
            </a:r>
          </a:p>
          <a:p>
            <a:endParaRPr lang="en-US" dirty="0"/>
          </a:p>
          <a:p>
            <a:r>
              <a:rPr lang="en-US" b="1" dirty="0" smtClean="0"/>
              <a:t>Funding Sources:</a:t>
            </a:r>
          </a:p>
          <a:p>
            <a:endParaRPr lang="en-US" dirty="0"/>
          </a:p>
          <a:p>
            <a:r>
              <a:rPr lang="en-US" dirty="0" smtClean="0"/>
              <a:t>	State H2O PA Grant		$  400,000</a:t>
            </a:r>
          </a:p>
          <a:p>
            <a:r>
              <a:rPr lang="en-US" dirty="0" smtClean="0"/>
              <a:t>	Tap Fees			$   103,360</a:t>
            </a:r>
          </a:p>
          <a:p>
            <a:r>
              <a:rPr lang="en-US" dirty="0"/>
              <a:t>	</a:t>
            </a:r>
            <a:r>
              <a:rPr lang="en-US" dirty="0" smtClean="0"/>
              <a:t>PENNVEST (SRF Loan)	$5,598,640</a:t>
            </a:r>
          </a:p>
          <a:p>
            <a:endParaRPr lang="en-US" dirty="0"/>
          </a:p>
          <a:p>
            <a:r>
              <a:rPr lang="en-US" b="1" dirty="0" smtClean="0"/>
              <a:t>Service Connections </a:t>
            </a:r>
            <a:r>
              <a:rPr lang="en-US" dirty="0" smtClean="0"/>
              <a:t>= 747</a:t>
            </a:r>
          </a:p>
          <a:p>
            <a:r>
              <a:rPr lang="en-US" b="1" dirty="0" smtClean="0"/>
              <a:t>Monthly Fee </a:t>
            </a:r>
            <a:r>
              <a:rPr lang="en-US" dirty="0" smtClean="0"/>
              <a:t>= $65.50</a:t>
            </a:r>
          </a:p>
          <a:p>
            <a:endParaRPr lang="en-US" dirty="0"/>
          </a:p>
          <a:p>
            <a:r>
              <a:rPr lang="en-US" b="1" dirty="0" smtClean="0"/>
              <a:t>Project Description:</a:t>
            </a:r>
            <a:r>
              <a:rPr lang="en-US" dirty="0" smtClean="0"/>
              <a:t> installing service extension of 37,000 </a:t>
            </a:r>
            <a:r>
              <a:rPr lang="en-US" dirty="0" err="1" smtClean="0"/>
              <a:t>ft</a:t>
            </a:r>
            <a:r>
              <a:rPr lang="en-US" dirty="0" smtClean="0"/>
              <a:t> of low pressure sewers, 1,100 </a:t>
            </a:r>
            <a:r>
              <a:rPr lang="en-US" dirty="0" err="1" smtClean="0"/>
              <a:t>ft</a:t>
            </a:r>
            <a:r>
              <a:rPr lang="en-US" dirty="0" smtClean="0"/>
              <a:t> of gravity sewer, 129 grinder pumps and a 65 GPM pump station and related appurtenances.</a:t>
            </a:r>
          </a:p>
          <a:p>
            <a:endParaRPr lang="en-US" dirty="0"/>
          </a:p>
          <a:p>
            <a:r>
              <a:rPr lang="en-US" b="1" dirty="0" smtClean="0"/>
              <a:t>Problem Statement:</a:t>
            </a:r>
            <a:r>
              <a:rPr lang="en-US" dirty="0" smtClean="0"/>
              <a:t> documented on lot malfunctions greater than 50%, including a number of wildcat sewer systems.</a:t>
            </a:r>
            <a:endParaRPr lang="en-US" b="1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Leverage other state programs with local contribution with a low interest loan to move this project forward.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15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66" y="98853"/>
            <a:ext cx="5298616" cy="6643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5341" y="378941"/>
            <a:ext cx="606304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 Project Cost </a:t>
            </a:r>
            <a:r>
              <a:rPr lang="en-US" dirty="0"/>
              <a:t>= 		</a:t>
            </a:r>
            <a:r>
              <a:rPr lang="en-US" dirty="0" smtClean="0"/>
              <a:t>$4,100,000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Funding Sources: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US Army Corps Grant</a:t>
            </a:r>
            <a:r>
              <a:rPr lang="en-US" dirty="0"/>
              <a:t>	$  </a:t>
            </a:r>
            <a:r>
              <a:rPr lang="en-US" dirty="0" smtClean="0"/>
              <a:t>500,000</a:t>
            </a:r>
            <a:endParaRPr lang="en-US" dirty="0"/>
          </a:p>
          <a:p>
            <a:r>
              <a:rPr lang="en-US" dirty="0"/>
              <a:t>	Tap Fees			$   </a:t>
            </a:r>
            <a:r>
              <a:rPr lang="en-US" dirty="0" smtClean="0"/>
              <a:t>148,500</a:t>
            </a:r>
            <a:endParaRPr lang="en-US" dirty="0"/>
          </a:p>
          <a:p>
            <a:r>
              <a:rPr lang="en-US" dirty="0"/>
              <a:t>	PENNVEST (SRF Loan)	</a:t>
            </a:r>
            <a:r>
              <a:rPr lang="en-US" dirty="0" smtClean="0"/>
              <a:t>$   741,500</a:t>
            </a:r>
          </a:p>
          <a:p>
            <a:r>
              <a:rPr lang="en-US" dirty="0"/>
              <a:t>	</a:t>
            </a:r>
            <a:r>
              <a:rPr lang="en-US" dirty="0" smtClean="0"/>
              <a:t>PENNVEST (SRF P/F)	$2,710,000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Service Connections </a:t>
            </a:r>
            <a:r>
              <a:rPr lang="en-US" dirty="0"/>
              <a:t>= </a:t>
            </a:r>
            <a:r>
              <a:rPr lang="en-US" dirty="0" smtClean="0"/>
              <a:t>296</a:t>
            </a:r>
            <a:endParaRPr lang="en-US" dirty="0"/>
          </a:p>
          <a:p>
            <a:r>
              <a:rPr lang="en-US" b="1" dirty="0"/>
              <a:t>Monthly Fee </a:t>
            </a:r>
            <a:r>
              <a:rPr lang="en-US" dirty="0"/>
              <a:t>= </a:t>
            </a:r>
            <a:r>
              <a:rPr lang="en-US" dirty="0" smtClean="0"/>
              <a:t>$50.00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Project Description:</a:t>
            </a:r>
            <a:r>
              <a:rPr lang="en-US" dirty="0"/>
              <a:t> </a:t>
            </a:r>
            <a:r>
              <a:rPr lang="en-US" dirty="0" smtClean="0"/>
              <a:t>extension of 20,000 </a:t>
            </a:r>
            <a:r>
              <a:rPr lang="en-US" dirty="0" err="1" smtClean="0"/>
              <a:t>ft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gravity sewers, 4,700 </a:t>
            </a:r>
            <a:r>
              <a:rPr lang="en-US" dirty="0" err="1" smtClean="0"/>
              <a:t>ft</a:t>
            </a:r>
            <a:r>
              <a:rPr lang="en-US" dirty="0" smtClean="0"/>
              <a:t> of force main, 6 grinder pumps and 800 </a:t>
            </a:r>
            <a:r>
              <a:rPr lang="en-US" dirty="0" err="1" smtClean="0"/>
              <a:t>ft</a:t>
            </a:r>
            <a:r>
              <a:rPr lang="en-US" dirty="0" smtClean="0"/>
              <a:t> of low </a:t>
            </a:r>
            <a:r>
              <a:rPr lang="en-US" dirty="0"/>
              <a:t>pressure sewers, </a:t>
            </a:r>
            <a:r>
              <a:rPr lang="en-US" dirty="0" smtClean="0"/>
              <a:t>and </a:t>
            </a:r>
            <a:r>
              <a:rPr lang="en-US" dirty="0"/>
              <a:t>related appurtenances.</a:t>
            </a:r>
          </a:p>
          <a:p>
            <a:endParaRPr lang="en-US" dirty="0"/>
          </a:p>
          <a:p>
            <a:r>
              <a:rPr lang="en-US" b="1" dirty="0"/>
              <a:t>Problem Statement:</a:t>
            </a:r>
            <a:r>
              <a:rPr lang="en-US" dirty="0"/>
              <a:t> documented on lot malfunctions greater than </a:t>
            </a:r>
            <a:r>
              <a:rPr lang="en-US" dirty="0" smtClean="0"/>
              <a:t>55%, </a:t>
            </a:r>
            <a:r>
              <a:rPr lang="en-US" dirty="0"/>
              <a:t>including a number of wildcat sewer systems</a:t>
            </a:r>
            <a:r>
              <a:rPr lang="en-US" dirty="0" smtClean="0"/>
              <a:t>.</a:t>
            </a:r>
          </a:p>
          <a:p>
            <a:endParaRPr lang="en-US" b="1" dirty="0"/>
          </a:p>
          <a:p>
            <a:r>
              <a:rPr lang="en-US" dirty="0" smtClean="0">
                <a:solidFill>
                  <a:srgbClr val="FF0000"/>
                </a:solidFill>
              </a:rPr>
              <a:t>This project was able to utilize US Army Corps Grant, local tap fees, and PV Loan and Grant.  Army Corps can play a significant role for some projects, but will tend to slow down the implementation.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6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63" y="189471"/>
            <a:ext cx="4444859" cy="6378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2259" y="394692"/>
            <a:ext cx="659027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 Project Cost </a:t>
            </a:r>
            <a:r>
              <a:rPr lang="en-US" dirty="0"/>
              <a:t>= 		</a:t>
            </a:r>
            <a:r>
              <a:rPr lang="en-US" dirty="0" smtClean="0"/>
              <a:t>$9,110,000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Funding Sources:</a:t>
            </a:r>
          </a:p>
          <a:p>
            <a:endParaRPr lang="en-US" dirty="0"/>
          </a:p>
          <a:p>
            <a:r>
              <a:rPr lang="en-US" dirty="0" smtClean="0"/>
              <a:t>Economic Development Administration (EDA) Grant:  $ 1,000,000</a:t>
            </a:r>
            <a:endParaRPr lang="en-US" dirty="0"/>
          </a:p>
          <a:p>
            <a:r>
              <a:rPr lang="en-US" dirty="0" smtClean="0"/>
              <a:t>Appalachian Regional Commission (ARC) Grant            $     400,000</a:t>
            </a:r>
          </a:p>
          <a:p>
            <a:r>
              <a:rPr lang="en-US" dirty="0" smtClean="0"/>
              <a:t>Tap Fees					        $     125,000</a:t>
            </a:r>
            <a:endParaRPr lang="en-US" dirty="0"/>
          </a:p>
          <a:p>
            <a:r>
              <a:rPr lang="en-US" dirty="0" smtClean="0"/>
              <a:t>PENNVEST </a:t>
            </a:r>
            <a:r>
              <a:rPr lang="en-US" dirty="0"/>
              <a:t>(SRF Loan)	</a:t>
            </a:r>
            <a:r>
              <a:rPr lang="en-US" dirty="0" smtClean="0"/>
              <a:t>                                           $ 6,585,000</a:t>
            </a:r>
            <a:endParaRPr lang="en-US" dirty="0"/>
          </a:p>
          <a:p>
            <a:r>
              <a:rPr lang="en-US" dirty="0" smtClean="0"/>
              <a:t>PENNVEST (State Grant)			         $ 1,000,000</a:t>
            </a:r>
          </a:p>
          <a:p>
            <a:endParaRPr lang="en-US" dirty="0"/>
          </a:p>
          <a:p>
            <a:r>
              <a:rPr lang="en-US" b="1" dirty="0"/>
              <a:t>Service Connections </a:t>
            </a:r>
            <a:r>
              <a:rPr lang="en-US" dirty="0"/>
              <a:t>= </a:t>
            </a:r>
            <a:r>
              <a:rPr lang="en-US" dirty="0" smtClean="0"/>
              <a:t>1,016</a:t>
            </a:r>
            <a:endParaRPr lang="en-US" dirty="0"/>
          </a:p>
          <a:p>
            <a:r>
              <a:rPr lang="en-US" b="1" dirty="0"/>
              <a:t>Monthly Fee </a:t>
            </a:r>
            <a:r>
              <a:rPr lang="en-US" dirty="0"/>
              <a:t>= </a:t>
            </a:r>
            <a:r>
              <a:rPr lang="en-US" dirty="0" smtClean="0"/>
              <a:t>$37.75</a:t>
            </a:r>
          </a:p>
          <a:p>
            <a:endParaRPr lang="en-US" dirty="0"/>
          </a:p>
          <a:p>
            <a:r>
              <a:rPr lang="en-US" b="1" dirty="0"/>
              <a:t>Project Description:</a:t>
            </a:r>
            <a:r>
              <a:rPr lang="en-US" dirty="0"/>
              <a:t> </a:t>
            </a:r>
            <a:r>
              <a:rPr lang="en-US" dirty="0" smtClean="0"/>
              <a:t>Construction to expand the treatment facilities to .95 MGD to provide adequate treatment for existing as well as capacity for neighboring communities. </a:t>
            </a:r>
          </a:p>
          <a:p>
            <a:endParaRPr lang="en-US" dirty="0"/>
          </a:p>
          <a:p>
            <a:r>
              <a:rPr lang="en-US" b="1" dirty="0"/>
              <a:t>Problem Statement:</a:t>
            </a:r>
            <a:r>
              <a:rPr lang="en-US" dirty="0"/>
              <a:t> </a:t>
            </a:r>
            <a:r>
              <a:rPr lang="en-US" dirty="0" smtClean="0"/>
              <a:t>Hydraulic and Organic overloading of the existing treatment facilities and documented </a:t>
            </a:r>
            <a:r>
              <a:rPr lang="en-US" dirty="0"/>
              <a:t>on lot malfunctions greater </a:t>
            </a:r>
            <a:r>
              <a:rPr lang="en-US" dirty="0" smtClean="0"/>
              <a:t>than 26%.</a:t>
            </a:r>
          </a:p>
          <a:p>
            <a:endParaRPr lang="en-US" b="1" dirty="0"/>
          </a:p>
          <a:p>
            <a:r>
              <a:rPr lang="en-US" b="1" dirty="0" smtClean="0"/>
              <a:t>Benefits – </a:t>
            </a:r>
            <a:r>
              <a:rPr lang="en-US" dirty="0" smtClean="0"/>
              <a:t>environmental and economic development / consent order compliance and support creation of tech related 500 jobs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6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276225"/>
            <a:ext cx="613410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9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72" y="87913"/>
            <a:ext cx="4713866" cy="6770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6973" y="197708"/>
            <a:ext cx="647494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 Project Cost </a:t>
            </a:r>
            <a:r>
              <a:rPr lang="en-US" dirty="0"/>
              <a:t>= 		</a:t>
            </a:r>
            <a:r>
              <a:rPr lang="en-US" dirty="0" smtClean="0"/>
              <a:t>$40,246,700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Funding Sources: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US </a:t>
            </a:r>
            <a:r>
              <a:rPr lang="en-US" dirty="0" err="1" smtClean="0"/>
              <a:t>Dept</a:t>
            </a:r>
            <a:r>
              <a:rPr lang="en-US" dirty="0" smtClean="0"/>
              <a:t> of Agriculture (Loan)</a:t>
            </a:r>
            <a:r>
              <a:rPr lang="en-US" dirty="0"/>
              <a:t>	</a:t>
            </a:r>
            <a:r>
              <a:rPr lang="en-US" dirty="0" smtClean="0"/>
              <a:t>$ 17,640,000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Local Financing</a:t>
            </a:r>
            <a:r>
              <a:rPr lang="en-US" dirty="0"/>
              <a:t>		$   </a:t>
            </a:r>
            <a:r>
              <a:rPr lang="en-US" dirty="0" smtClean="0"/>
              <a:t>2,606,700</a:t>
            </a:r>
            <a:endParaRPr lang="en-US" dirty="0"/>
          </a:p>
          <a:p>
            <a:r>
              <a:rPr lang="en-US" dirty="0"/>
              <a:t>	PENNVEST (SRF Loan)	</a:t>
            </a:r>
            <a:r>
              <a:rPr lang="en-US" dirty="0" smtClean="0"/>
              <a:t>$   7,760,000</a:t>
            </a:r>
          </a:p>
          <a:p>
            <a:r>
              <a:rPr lang="en-US" dirty="0"/>
              <a:t>	</a:t>
            </a:r>
            <a:r>
              <a:rPr lang="en-US" dirty="0" smtClean="0"/>
              <a:t>PENNVEST (SRF PF)		$ 12,240,000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Service Connections </a:t>
            </a:r>
            <a:r>
              <a:rPr lang="en-US" dirty="0"/>
              <a:t>= </a:t>
            </a:r>
            <a:r>
              <a:rPr lang="en-US" dirty="0" smtClean="0"/>
              <a:t>7,741</a:t>
            </a:r>
            <a:endParaRPr lang="en-US" dirty="0"/>
          </a:p>
          <a:p>
            <a:r>
              <a:rPr lang="en-US" b="1" dirty="0"/>
              <a:t>Monthly Fee </a:t>
            </a:r>
            <a:r>
              <a:rPr lang="en-US" dirty="0"/>
              <a:t>= </a:t>
            </a:r>
            <a:r>
              <a:rPr lang="en-US" dirty="0" smtClean="0"/>
              <a:t>$42.85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Project Description:</a:t>
            </a:r>
            <a:r>
              <a:rPr lang="en-US" dirty="0"/>
              <a:t> </a:t>
            </a:r>
            <a:r>
              <a:rPr lang="en-US" dirty="0" smtClean="0"/>
              <a:t>increasing the existing treatment facilities from 7 to 8.5 MGD and provide enhanced nutrient</a:t>
            </a:r>
            <a:endParaRPr lang="en-US" dirty="0"/>
          </a:p>
          <a:p>
            <a:r>
              <a:rPr lang="en-US" b="1" dirty="0"/>
              <a:t>Problem Statement:</a:t>
            </a:r>
            <a:r>
              <a:rPr lang="en-US" dirty="0"/>
              <a:t> </a:t>
            </a:r>
            <a:r>
              <a:rPr lang="en-US" dirty="0" smtClean="0"/>
              <a:t>hydraulically overloaded treatment facilities, need to treat to a lower discharge limits in order to comply with the Chesapeake Bay Tributary Strategy.  </a:t>
            </a:r>
          </a:p>
          <a:p>
            <a:r>
              <a:rPr lang="en-US" b="1" dirty="0" smtClean="0"/>
              <a:t>Extra Benefits – </a:t>
            </a:r>
            <a:r>
              <a:rPr lang="en-US" dirty="0" smtClean="0"/>
              <a:t>this project will support the investment of over $11 Million in private investment in local industries securing existing and creating over 250 new jobs</a:t>
            </a:r>
          </a:p>
          <a:p>
            <a:endParaRPr lang="en-US" b="1" dirty="0"/>
          </a:p>
          <a:p>
            <a:r>
              <a:rPr lang="en-US" dirty="0" smtClean="0">
                <a:solidFill>
                  <a:srgbClr val="FF0000"/>
                </a:solidFill>
              </a:rPr>
              <a:t>Good example of using USDA and SRF to help with a project that may have been too large for either one individually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39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381000"/>
            <a:ext cx="2762250" cy="6057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49" y="1604962"/>
            <a:ext cx="7405755" cy="4833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57775" y="381000"/>
            <a:ext cx="687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Stockton -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9789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359</Words>
  <Application>Microsoft Office PowerPoint</Application>
  <PresentationFormat>Custom</PresentationFormat>
  <Paragraphs>104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Why and When do you need multiple funding sources?</vt:lpstr>
      <vt:lpstr>How to Succeed when using Multiple Funding Sources for your  Capital Improvement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Commonwealth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Brion</dc:creator>
  <cp:lastModifiedBy>rick</cp:lastModifiedBy>
  <cp:revision>53</cp:revision>
  <cp:lastPrinted>2016-06-03T13:22:57Z</cp:lastPrinted>
  <dcterms:created xsi:type="dcterms:W3CDTF">2016-06-01T18:36:05Z</dcterms:created>
  <dcterms:modified xsi:type="dcterms:W3CDTF">2016-10-28T20:45:39Z</dcterms:modified>
</cp:coreProperties>
</file>