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60" r:id="rId3"/>
    <p:sldId id="262" r:id="rId4"/>
    <p:sldId id="259" r:id="rId5"/>
    <p:sldId id="263" r:id="rId6"/>
    <p:sldId id="261" r:id="rId7"/>
    <p:sldId id="264" r:id="rId8"/>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295E92"/>
    <a:srgbClr val="14A5DE"/>
    <a:srgbClr val="1C5A77"/>
    <a:srgbClr val="2A65A8"/>
    <a:srgbClr val="2183D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182" autoAdjust="0"/>
  </p:normalViewPr>
  <p:slideViewPr>
    <p:cSldViewPr snapToGrid="0" snapToObjects="1">
      <p:cViewPr>
        <p:scale>
          <a:sx n="60" d="100"/>
          <a:sy n="60" d="100"/>
        </p:scale>
        <p:origin x="-538" y="-1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3" tIns="46657" rIns="93313" bIns="46657" rtlCol="0"/>
          <a:lstStyle>
            <a:lvl1pPr algn="l">
              <a:defRPr sz="1200"/>
            </a:lvl1pPr>
          </a:lstStyle>
          <a:p>
            <a:endParaRPr lang="en-US"/>
          </a:p>
        </p:txBody>
      </p:sp>
      <p:sp>
        <p:nvSpPr>
          <p:cNvPr id="3" name="Date Placeholder 2"/>
          <p:cNvSpPr>
            <a:spLocks noGrp="1"/>
          </p:cNvSpPr>
          <p:nvPr>
            <p:ph type="dt" sz="quarter" idx="1"/>
          </p:nvPr>
        </p:nvSpPr>
        <p:spPr>
          <a:xfrm>
            <a:off x="3978133" y="0"/>
            <a:ext cx="3043343" cy="465455"/>
          </a:xfrm>
          <a:prstGeom prst="rect">
            <a:avLst/>
          </a:prstGeom>
        </p:spPr>
        <p:txBody>
          <a:bodyPr vert="horz" lIns="93313" tIns="46657" rIns="93313" bIns="46657" rtlCol="0"/>
          <a:lstStyle>
            <a:lvl1pPr algn="r">
              <a:defRPr sz="1200"/>
            </a:lvl1pPr>
          </a:lstStyle>
          <a:p>
            <a:fld id="{08CB1534-8F09-5B44-891F-2F92A4F76746}" type="datetimeFigureOut">
              <a:rPr lang="en-US" smtClean="0"/>
              <a:t>10/31/2016</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13" tIns="46657" rIns="93313" bIns="46657" rtlCol="0" anchor="b"/>
          <a:lstStyle>
            <a:lvl1pPr algn="l">
              <a:defRPr sz="1200"/>
            </a:lvl1pPr>
          </a:lstStyle>
          <a:p>
            <a:endParaRPr lang="en-US"/>
          </a:p>
        </p:txBody>
      </p:sp>
      <p:sp>
        <p:nvSpPr>
          <p:cNvPr id="5" name="Slide Number Placeholder 4"/>
          <p:cNvSpPr>
            <a:spLocks noGrp="1"/>
          </p:cNvSpPr>
          <p:nvPr>
            <p:ph type="sldNum" sz="quarter" idx="3"/>
          </p:nvPr>
        </p:nvSpPr>
        <p:spPr>
          <a:xfrm>
            <a:off x="3978133" y="8842029"/>
            <a:ext cx="3043343" cy="465455"/>
          </a:xfrm>
          <a:prstGeom prst="rect">
            <a:avLst/>
          </a:prstGeom>
        </p:spPr>
        <p:txBody>
          <a:bodyPr vert="horz" lIns="93313" tIns="46657" rIns="93313" bIns="46657" rtlCol="0" anchor="b"/>
          <a:lstStyle>
            <a:lvl1pPr algn="r">
              <a:defRPr sz="1200"/>
            </a:lvl1pPr>
          </a:lstStyle>
          <a:p>
            <a:fld id="{6F925ED4-B862-F14D-99DF-36E58D048823}" type="slidenum">
              <a:rPr lang="en-US" smtClean="0"/>
              <a:t>‹#›</a:t>
            </a:fld>
            <a:endParaRPr lang="en-US"/>
          </a:p>
        </p:txBody>
      </p:sp>
    </p:spTree>
    <p:extLst>
      <p:ext uri="{BB962C8B-B14F-4D97-AF65-F5344CB8AC3E}">
        <p14:creationId xmlns:p14="http://schemas.microsoft.com/office/powerpoint/2010/main" val="15357047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3" tIns="46657" rIns="93313" bIns="46657" rtlCol="0"/>
          <a:lstStyle>
            <a:lvl1pPr algn="l">
              <a:defRPr sz="1200"/>
            </a:lvl1pPr>
          </a:lstStyle>
          <a:p>
            <a:endParaRPr lang="en-US"/>
          </a:p>
        </p:txBody>
      </p:sp>
      <p:sp>
        <p:nvSpPr>
          <p:cNvPr id="3" name="Date Placeholder 2"/>
          <p:cNvSpPr>
            <a:spLocks noGrp="1"/>
          </p:cNvSpPr>
          <p:nvPr>
            <p:ph type="dt" idx="1"/>
          </p:nvPr>
        </p:nvSpPr>
        <p:spPr>
          <a:xfrm>
            <a:off x="3978133" y="0"/>
            <a:ext cx="3043343" cy="465455"/>
          </a:xfrm>
          <a:prstGeom prst="rect">
            <a:avLst/>
          </a:prstGeom>
        </p:spPr>
        <p:txBody>
          <a:bodyPr vert="horz" lIns="93313" tIns="46657" rIns="93313" bIns="46657" rtlCol="0"/>
          <a:lstStyle>
            <a:lvl1pPr algn="r">
              <a:defRPr sz="1200"/>
            </a:lvl1pPr>
          </a:lstStyle>
          <a:p>
            <a:fld id="{FE014F9A-7FBF-744D-A86B-A33D4FA93365}" type="datetimeFigureOut">
              <a:rPr lang="en-US" smtClean="0"/>
              <a:t>10/31/2016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3" tIns="46657" rIns="93313" bIns="46657"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13" tIns="46657" rIns="93313" bIns="4665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13" tIns="46657" rIns="93313" bIns="46657"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29"/>
            <a:ext cx="3043343" cy="465455"/>
          </a:xfrm>
          <a:prstGeom prst="rect">
            <a:avLst/>
          </a:prstGeom>
        </p:spPr>
        <p:txBody>
          <a:bodyPr vert="horz" lIns="93313" tIns="46657" rIns="93313" bIns="46657" rtlCol="0" anchor="b"/>
          <a:lstStyle>
            <a:lvl1pPr algn="r">
              <a:defRPr sz="1200"/>
            </a:lvl1pPr>
          </a:lstStyle>
          <a:p>
            <a:fld id="{E7C6CF9E-74D3-5947-9DDD-D2357AF77A93}" type="slidenum">
              <a:rPr lang="en-US" smtClean="0"/>
              <a:t>‹#›</a:t>
            </a:fld>
            <a:endParaRPr lang="en-US"/>
          </a:p>
        </p:txBody>
      </p:sp>
    </p:spTree>
    <p:extLst>
      <p:ext uri="{BB962C8B-B14F-4D97-AF65-F5344CB8AC3E}">
        <p14:creationId xmlns:p14="http://schemas.microsoft.com/office/powerpoint/2010/main" val="38681988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TALKING POINTS…</a:t>
            </a:r>
          </a:p>
          <a:p>
            <a:endParaRPr lang="en-US" dirty="0" smtClean="0"/>
          </a:p>
          <a:p>
            <a:r>
              <a:rPr lang="en-US" dirty="0" smtClean="0"/>
              <a:t>Big Data – Huge volumes of data generated like</a:t>
            </a:r>
            <a:r>
              <a:rPr lang="en-US" baseline="0" dirty="0" smtClean="0"/>
              <a:t> never before, allowing us to see patterns not apparent previously.</a:t>
            </a:r>
          </a:p>
          <a:p>
            <a:pPr marL="171450" indent="-171450">
              <a:buFont typeface="Arial" panose="020B0604020202020204" pitchFamily="34" charset="0"/>
              <a:buChar char="•"/>
            </a:pPr>
            <a:r>
              <a:rPr lang="en-US" baseline="0" dirty="0" smtClean="0"/>
              <a:t>Google and identifying flu outbreaks 2008 (canceled in 2013 due to dramatically missing the 2013 flu season)</a:t>
            </a:r>
          </a:p>
          <a:p>
            <a:pPr marL="171450" indent="-171450">
              <a:buFont typeface="Arial" panose="020B0604020202020204" pitchFamily="34" charset="0"/>
              <a:buChar char="•"/>
            </a:pPr>
            <a:r>
              <a:rPr lang="en-US" baseline="0" dirty="0" smtClean="0"/>
              <a:t>Target’s identification of pregnant customers based on purchases</a:t>
            </a:r>
          </a:p>
          <a:p>
            <a:pPr marL="171450" indent="-171450">
              <a:buFont typeface="Arial" panose="020B0604020202020204" pitchFamily="34" charset="0"/>
              <a:buChar char="•"/>
            </a:pPr>
            <a:r>
              <a:rPr lang="en-US" baseline="0" dirty="0" smtClean="0"/>
              <a:t>Retailers and service providers (Netflix) use customers’ past behavior to predict future sales</a:t>
            </a:r>
          </a:p>
          <a:p>
            <a:pPr marL="171450" indent="-171450">
              <a:buFont typeface="Arial" panose="020B0604020202020204" pitchFamily="34" charset="0"/>
              <a:buChar char="•"/>
            </a:pPr>
            <a:r>
              <a:rPr lang="en-US" baseline="0" dirty="0" smtClean="0"/>
              <a:t>Traffic flow information</a:t>
            </a:r>
          </a:p>
          <a:p>
            <a:endParaRPr lang="en-US" baseline="0" dirty="0" smtClean="0"/>
          </a:p>
          <a:p>
            <a:r>
              <a:rPr lang="en-US" baseline="0" dirty="0" smtClean="0"/>
              <a:t>In the water and wastewater world, we don’t have this dramatic tsunami of data.  What we do have are incremental increases in the availability by individual programs.</a:t>
            </a:r>
          </a:p>
          <a:p>
            <a:endParaRPr lang="en-US" baseline="0" dirty="0" smtClean="0"/>
          </a:p>
          <a:p>
            <a:r>
              <a:rPr lang="en-US" baseline="0" dirty="0" smtClean="0"/>
              <a:t>In our corner of the universe, I don’t see Big Data in our near-term future, but rather Collaborative Data, in which we focus on bringing existing data together across different programs and across different agencies and organizations.  Each of the agencies and programs will continue to have their legislative mandates and goals, but if they can be tweaked a bit, data sets can be combined to provide greater information beyond just more data.</a:t>
            </a:r>
          </a:p>
          <a:p>
            <a:endParaRPr lang="en-US" baseline="0" dirty="0" smtClean="0"/>
          </a:p>
          <a:p>
            <a:r>
              <a:rPr lang="en-US" baseline="0" dirty="0" smtClean="0"/>
              <a:t>So over the next few minutes, I’ll show the collaborative data opportunities that I’m aware of in Texas water and what I see coming.</a:t>
            </a:r>
          </a:p>
          <a:p>
            <a:endParaRPr lang="en-US" baseline="0" dirty="0" smtClean="0"/>
          </a:p>
          <a:p>
            <a:r>
              <a:rPr lang="en-US" baseline="0" dirty="0" smtClean="0"/>
              <a:t>https://www.wired.com/2015/10/can-learn-epic-failure-google-flu-trends/</a:t>
            </a:r>
          </a:p>
          <a:p>
            <a:r>
              <a:rPr lang="en-US" baseline="0" dirty="0" smtClean="0"/>
              <a:t>http://www.slate.com/blogs/how_not_to_be_wrong/2014/06/09/big_data_what_s_even_creepier_than_target_guessing_that_you_re_pregnant.html</a:t>
            </a:r>
          </a:p>
          <a:p>
            <a:r>
              <a:rPr lang="en-US" baseline="0" dirty="0" smtClean="0"/>
              <a:t>http://www.crmsearch.com/retail-big-data.php</a:t>
            </a:r>
          </a:p>
        </p:txBody>
      </p:sp>
      <p:sp>
        <p:nvSpPr>
          <p:cNvPr id="4" name="Slide Number Placeholder 3"/>
          <p:cNvSpPr>
            <a:spLocks noGrp="1"/>
          </p:cNvSpPr>
          <p:nvPr>
            <p:ph type="sldNum" sz="quarter" idx="10"/>
          </p:nvPr>
        </p:nvSpPr>
        <p:spPr/>
        <p:txBody>
          <a:bodyPr/>
          <a:lstStyle/>
          <a:p>
            <a:fld id="{E7C6CF9E-74D3-5947-9DDD-D2357AF77A93}" type="slidenum">
              <a:rPr lang="en-US" smtClean="0"/>
              <a:t>1</a:t>
            </a:fld>
            <a:endParaRPr lang="en-US"/>
          </a:p>
        </p:txBody>
      </p:sp>
    </p:spTree>
    <p:extLst>
      <p:ext uri="{BB962C8B-B14F-4D97-AF65-F5344CB8AC3E}">
        <p14:creationId xmlns:p14="http://schemas.microsoft.com/office/powerpoint/2010/main" val="2492704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pPr defTabSz="930496"/>
            <a:fld id="{04FC694B-FE8B-4F7D-9B4B-6D9BDA0A6C9A}" type="slidenum">
              <a:rPr lang="en-US" smtClean="0"/>
              <a:pPr defTabSz="930496"/>
              <a:t>2</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b="0" i="0" dirty="0" smtClean="0"/>
              <a:t>First</a:t>
            </a:r>
            <a:r>
              <a:rPr lang="en-US" b="0" i="0" baseline="0" dirty="0" smtClean="0"/>
              <a:t> of all, I can get pretty excited talking about water data, so the really wild statements should not be construed as positions or decisions of the Board.</a:t>
            </a:r>
          </a:p>
          <a:p>
            <a:pPr eaLnBrk="1" hangingPunct="1"/>
            <a:endParaRPr lang="en-US" b="0" i="0" baseline="0" dirty="0" smtClean="0"/>
          </a:p>
          <a:p>
            <a:pPr eaLnBrk="1" hangingPunct="1"/>
            <a:r>
              <a:rPr lang="en-US" b="0" i="0" baseline="0" dirty="0" smtClean="0"/>
              <a:t>Chairman </a:t>
            </a:r>
            <a:r>
              <a:rPr lang="en-US" b="0" i="0" baseline="0" dirty="0" err="1" smtClean="0"/>
              <a:t>Bruun</a:t>
            </a:r>
            <a:r>
              <a:rPr lang="en-US" b="0" i="0" baseline="0" dirty="0" smtClean="0"/>
              <a:t> spoke earlier…</a:t>
            </a:r>
            <a:endParaRPr lang="en-US" b="0" i="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C6CF9E-74D3-5947-9DDD-D2357AF77A93}" type="slidenum">
              <a:rPr lang="en-US" smtClean="0"/>
              <a:t>3</a:t>
            </a:fld>
            <a:endParaRPr lang="en-US"/>
          </a:p>
        </p:txBody>
      </p:sp>
    </p:spTree>
    <p:extLst>
      <p:ext uri="{BB962C8B-B14F-4D97-AF65-F5344CB8AC3E}">
        <p14:creationId xmlns:p14="http://schemas.microsoft.com/office/powerpoint/2010/main" val="3866528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TALKING</a:t>
            </a:r>
            <a:r>
              <a:rPr lang="en-US" i="1" baseline="0" dirty="0" smtClean="0"/>
              <a:t> POINTS…</a:t>
            </a:r>
            <a:endParaRPr lang="en-US" i="1" dirty="0" smtClean="0"/>
          </a:p>
          <a:p>
            <a:r>
              <a:rPr lang="en-US" dirty="0" smtClean="0"/>
              <a:t>On this slide,</a:t>
            </a:r>
            <a:r>
              <a:rPr lang="en-US" baseline="0" dirty="0" smtClean="0"/>
              <a:t> I wanted to show the primary data sets that we use in Texas water planning.</a:t>
            </a:r>
          </a:p>
          <a:p>
            <a:endParaRPr lang="en-US" baseline="0" dirty="0" smtClean="0"/>
          </a:p>
          <a:p>
            <a:pPr marL="171450" indent="-171450">
              <a:buFont typeface="Arial" panose="020B0604020202020204" pitchFamily="34" charset="0"/>
              <a:buChar char="•"/>
            </a:pPr>
            <a:r>
              <a:rPr lang="en-US" b="1" baseline="0" dirty="0" smtClean="0">
                <a:solidFill>
                  <a:srgbClr val="00B050"/>
                </a:solidFill>
              </a:rPr>
              <a:t>Financing Programs</a:t>
            </a:r>
            <a:r>
              <a:rPr lang="en-US" baseline="0" dirty="0" smtClean="0"/>
              <a:t> (green) – TWDB administers a number of state and federal FA programs and the info is held in a single </a:t>
            </a:r>
            <a:r>
              <a:rPr lang="en-US" baseline="0" dirty="0" err="1" smtClean="0"/>
              <a:t>db</a:t>
            </a:r>
            <a:endParaRPr lang="en-US" baseline="0" dirty="0" smtClean="0"/>
          </a:p>
          <a:p>
            <a:pPr marL="171450" indent="-171450">
              <a:buFont typeface="Arial" panose="020B0604020202020204" pitchFamily="34" charset="0"/>
              <a:buChar char="•"/>
            </a:pPr>
            <a:r>
              <a:rPr lang="en-US" b="1" baseline="0" dirty="0" smtClean="0">
                <a:solidFill>
                  <a:srgbClr val="7030A0"/>
                </a:solidFill>
              </a:rPr>
              <a:t>Public Water Systems </a:t>
            </a:r>
            <a:r>
              <a:rPr lang="en-US" b="0" baseline="0" smtClean="0">
                <a:solidFill>
                  <a:srgbClr val="7030A0"/>
                </a:solidFill>
              </a:rPr>
              <a:t>(purple) - </a:t>
            </a:r>
            <a:r>
              <a:rPr lang="en-US" baseline="0" smtClean="0"/>
              <a:t>information </a:t>
            </a:r>
            <a:r>
              <a:rPr lang="en-US" baseline="0" dirty="0" smtClean="0"/>
              <a:t>collected by TCEQ for water quality regulation</a:t>
            </a:r>
          </a:p>
          <a:p>
            <a:pPr marL="171450" indent="-171450">
              <a:buFont typeface="Arial" panose="020B0604020202020204" pitchFamily="34" charset="0"/>
              <a:buChar char="•"/>
            </a:pPr>
            <a:r>
              <a:rPr lang="en-US" b="1" baseline="0" dirty="0" smtClean="0"/>
              <a:t>Conservation Plans </a:t>
            </a:r>
            <a:r>
              <a:rPr lang="en-US" baseline="0" dirty="0" smtClean="0"/>
              <a:t>-  and annual reports collected by TWDB and TCEQ</a:t>
            </a:r>
          </a:p>
          <a:p>
            <a:pPr marL="171450" indent="-171450">
              <a:buFont typeface="Arial" panose="020B0604020202020204" pitchFamily="34" charset="0"/>
              <a:buChar char="•"/>
            </a:pPr>
            <a:r>
              <a:rPr lang="en-US" b="1" baseline="0" dirty="0" smtClean="0"/>
              <a:t>Water Loss audit </a:t>
            </a:r>
            <a:r>
              <a:rPr lang="en-US" baseline="0" dirty="0" smtClean="0"/>
              <a:t>– TWDB annually for large systems and every 5 years for small system</a:t>
            </a:r>
          </a:p>
          <a:p>
            <a:pPr marL="171450" indent="-171450">
              <a:buFont typeface="Arial" panose="020B0604020202020204" pitchFamily="34" charset="0"/>
              <a:buChar char="•"/>
            </a:pPr>
            <a:r>
              <a:rPr lang="en-US" b="1" baseline="0" dirty="0" smtClean="0"/>
              <a:t>Water Use survey </a:t>
            </a:r>
            <a:r>
              <a:rPr lang="en-US" baseline="0" dirty="0" smtClean="0"/>
              <a:t>– TWDB annually for all community public water systems</a:t>
            </a:r>
          </a:p>
          <a:p>
            <a:pPr marL="171450" indent="-171450">
              <a:buFont typeface="Arial" panose="020B0604020202020204" pitchFamily="34" charset="0"/>
              <a:buChar char="•"/>
            </a:pPr>
            <a:r>
              <a:rPr lang="en-US" b="1" baseline="0" dirty="0" smtClean="0"/>
              <a:t>Regional &amp; State water planning</a:t>
            </a:r>
            <a:r>
              <a:rPr lang="en-US" baseline="0" dirty="0" smtClean="0"/>
              <a:t> – projections, existing supply, water needs, water management strategies</a:t>
            </a:r>
          </a:p>
          <a:p>
            <a:pPr marL="171450" indent="-171450">
              <a:buFont typeface="Arial" panose="020B0604020202020204" pitchFamily="34" charset="0"/>
              <a:buChar char="•"/>
            </a:pPr>
            <a:r>
              <a:rPr lang="en-US" b="1" baseline="0" dirty="0" smtClean="0"/>
              <a:t>Geographic location </a:t>
            </a:r>
            <a:r>
              <a:rPr lang="en-US" baseline="0" dirty="0" smtClean="0"/>
              <a:t>of water utilities &amp; systems – service areas, legal boundaries held by PUC, effective areas in a TWDB </a:t>
            </a:r>
            <a:r>
              <a:rPr lang="en-US" baseline="0" dirty="0" err="1" smtClean="0"/>
              <a:t>geodb</a:t>
            </a:r>
            <a:r>
              <a:rPr lang="en-US" baseline="0" dirty="0" smtClean="0"/>
              <a:t>.</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*What is not on here is the DWINSA data.</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Now, how do all of these fit together? Some more collaboratively than others…</a:t>
            </a:r>
          </a:p>
          <a:p>
            <a:pPr marL="0" indent="0">
              <a:buFont typeface="Arial" panose="020B0604020202020204" pitchFamily="34" charset="0"/>
              <a:buNone/>
            </a:pPr>
            <a:endParaRPr lang="en-US" baseline="0" dirty="0" smtClean="0"/>
          </a:p>
          <a:p>
            <a:endParaRPr lang="en-US" u="none" dirty="0"/>
          </a:p>
        </p:txBody>
      </p:sp>
      <p:sp>
        <p:nvSpPr>
          <p:cNvPr id="4" name="Slide Number Placeholder 3"/>
          <p:cNvSpPr>
            <a:spLocks noGrp="1"/>
          </p:cNvSpPr>
          <p:nvPr>
            <p:ph type="sldNum" sz="quarter" idx="10"/>
          </p:nvPr>
        </p:nvSpPr>
        <p:spPr/>
        <p:txBody>
          <a:bodyPr/>
          <a:lstStyle/>
          <a:p>
            <a:fld id="{E7C6CF9E-74D3-5947-9DDD-D2357AF77A93}" type="slidenum">
              <a:rPr lang="en-US" smtClean="0"/>
              <a:t>4</a:t>
            </a:fld>
            <a:endParaRPr lang="en-US"/>
          </a:p>
        </p:txBody>
      </p:sp>
    </p:spTree>
    <p:extLst>
      <p:ext uri="{BB962C8B-B14F-4D97-AF65-F5344CB8AC3E}">
        <p14:creationId xmlns:p14="http://schemas.microsoft.com/office/powerpoint/2010/main" val="2774251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TALKING</a:t>
            </a:r>
            <a:r>
              <a:rPr lang="en-US" i="1" baseline="0" dirty="0" smtClean="0"/>
              <a:t> POINTS…</a:t>
            </a:r>
            <a:endParaRPr lang="en-US" i="1"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Now, how do all of these fit together? Some more collaboratively than others…</a:t>
            </a:r>
          </a:p>
          <a:p>
            <a:pPr marL="0" indent="0">
              <a:buFont typeface="Arial" panose="020B0604020202020204" pitchFamily="34" charset="0"/>
              <a:buNone/>
            </a:pPr>
            <a:endParaRPr lang="en-US" baseline="0" dirty="0" smtClean="0"/>
          </a:p>
          <a:p>
            <a:r>
              <a:rPr lang="en-US" u="sng" dirty="0" smtClean="0"/>
              <a:t>Data to State Financing Programs</a:t>
            </a:r>
          </a:p>
          <a:p>
            <a:pPr marL="171450" indent="-171450">
              <a:buFont typeface="Arial" panose="020B0604020202020204" pitchFamily="34" charset="0"/>
              <a:buChar char="•"/>
            </a:pPr>
            <a:r>
              <a:rPr lang="en-US" u="none" dirty="0" smtClean="0"/>
              <a:t>Public Water System</a:t>
            </a:r>
            <a:r>
              <a:rPr lang="en-US" u="none" baseline="0" dirty="0" smtClean="0"/>
              <a:t> data (some) is imported into the FP &amp; other database, providing info on contacts, infrastructure and violations/enforcement</a:t>
            </a:r>
            <a:endParaRPr lang="en-US" u="none" dirty="0" smtClean="0"/>
          </a:p>
          <a:p>
            <a:pPr marL="171450" indent="-171450">
              <a:buFont typeface="Arial" panose="020B0604020202020204" pitchFamily="34" charset="0"/>
              <a:buChar char="•"/>
            </a:pPr>
            <a:r>
              <a:rPr lang="en-US" u="none" dirty="0" smtClean="0"/>
              <a:t>Conservation Plans – an</a:t>
            </a:r>
            <a:r>
              <a:rPr lang="en-US" u="none" baseline="0" dirty="0" smtClean="0"/>
              <a:t> updated CP is required for FA.  Annual reports provide information regarding recent activities and programs</a:t>
            </a:r>
          </a:p>
          <a:p>
            <a:pPr marL="171450" indent="-171450">
              <a:buFont typeface="Arial" panose="020B0604020202020204" pitchFamily="34" charset="0"/>
              <a:buChar char="•"/>
            </a:pPr>
            <a:r>
              <a:rPr lang="en-US" u="none" baseline="0" dirty="0" smtClean="0"/>
              <a:t>WL – FA applicants must meet WL thresholds or take steps to mitigate the loss</a:t>
            </a:r>
          </a:p>
          <a:p>
            <a:pPr marL="171450" indent="-171450">
              <a:buFont typeface="Arial" panose="020B0604020202020204" pitchFamily="34" charset="0"/>
              <a:buChar char="•"/>
            </a:pPr>
            <a:r>
              <a:rPr lang="en-US" u="none" baseline="0" dirty="0" smtClean="0"/>
              <a:t>WU – By law, applicants must be current with the WUS to eligible for funding</a:t>
            </a:r>
          </a:p>
          <a:p>
            <a:pPr marL="171450" indent="-171450">
              <a:buFont typeface="Arial" panose="020B0604020202020204" pitchFamily="34" charset="0"/>
              <a:buChar char="•"/>
            </a:pPr>
            <a:r>
              <a:rPr lang="en-US" u="none" baseline="0" dirty="0" smtClean="0"/>
              <a:t>RWP – Applicant’s project must be in the SWP for SWIFT funding</a:t>
            </a:r>
          </a:p>
          <a:p>
            <a:pPr marL="171450" indent="-171450">
              <a:buFont typeface="Arial" panose="020B0604020202020204" pitchFamily="34" charset="0"/>
              <a:buChar char="•"/>
            </a:pPr>
            <a:r>
              <a:rPr lang="en-US" u="none" baseline="0" dirty="0" smtClean="0"/>
              <a:t>Geographic Location – the location of applicant’s service area is used to estimate the socio-economic level of utility customers for some programs </a:t>
            </a:r>
          </a:p>
          <a:p>
            <a:pPr marL="171450" indent="-171450">
              <a:buFont typeface="Arial" panose="020B0604020202020204" pitchFamily="34" charset="0"/>
              <a:buChar char="•"/>
            </a:pPr>
            <a:endParaRPr lang="en-US" u="none" baseline="0" dirty="0" smtClean="0"/>
          </a:p>
          <a:p>
            <a:pPr marL="0" indent="0">
              <a:buFont typeface="Arial" panose="020B0604020202020204" pitchFamily="34" charset="0"/>
              <a:buNone/>
            </a:pPr>
            <a:r>
              <a:rPr lang="en-US" u="none" baseline="0" dirty="0" smtClean="0"/>
              <a:t>So do these lines indicate that we’ve achieved Big Data?  Or Collaborative Data?  No, but we have had some success in integrating some of the datasets to build better data.</a:t>
            </a:r>
          </a:p>
          <a:p>
            <a:pPr marL="228600" indent="-228600">
              <a:buFont typeface="+mj-lt"/>
              <a:buAutoNum type="arabicPeriod"/>
            </a:pPr>
            <a:r>
              <a:rPr lang="en-US" u="none" baseline="0" dirty="0" smtClean="0"/>
              <a:t>Negotiate a quarterly transfer of PWS data between the TCEQ and TWDB; automatically updating the info in the FP database and making available to other TWDB staff recent PWS data.</a:t>
            </a:r>
          </a:p>
          <a:p>
            <a:pPr marL="228600" indent="-228600">
              <a:buFont typeface="+mj-lt"/>
              <a:buAutoNum type="arabicPeriod"/>
            </a:pPr>
            <a:r>
              <a:rPr lang="en-US" b="1" u="none" baseline="0" dirty="0" smtClean="0"/>
              <a:t>LUC</a:t>
            </a:r>
            <a:r>
              <a:rPr lang="en-US" u="none" baseline="0" dirty="0" smtClean="0"/>
              <a:t> Program – online integration/de-duplication, better numbers, comprehensive report</a:t>
            </a:r>
          </a:p>
          <a:p>
            <a:pPr marL="0" indent="0">
              <a:buFont typeface="+mj-lt"/>
              <a:buNone/>
            </a:pPr>
            <a:endParaRPr lang="en-US" u="none" baseline="0" dirty="0" smtClean="0"/>
          </a:p>
          <a:p>
            <a:pPr marL="0" indent="0">
              <a:buFont typeface="+mj-lt"/>
              <a:buNone/>
            </a:pPr>
            <a:r>
              <a:rPr lang="en-US" u="none" baseline="0" dirty="0" smtClean="0"/>
              <a:t>So we continue to move forward on collaboration between the different program areas and agencies to integrate the data</a:t>
            </a:r>
          </a:p>
          <a:p>
            <a:pPr marL="0" indent="0">
              <a:buFont typeface="+mj-lt"/>
              <a:buNone/>
            </a:pPr>
            <a:endParaRPr lang="en-US" u="none" baseline="0" dirty="0" smtClean="0"/>
          </a:p>
          <a:p>
            <a:pPr marL="0" indent="0">
              <a:buFont typeface="+mj-lt"/>
              <a:buNone/>
            </a:pPr>
            <a:endParaRPr lang="en-US" u="none" dirty="0"/>
          </a:p>
        </p:txBody>
      </p:sp>
      <p:sp>
        <p:nvSpPr>
          <p:cNvPr id="4" name="Slide Number Placeholder 3"/>
          <p:cNvSpPr>
            <a:spLocks noGrp="1"/>
          </p:cNvSpPr>
          <p:nvPr>
            <p:ph type="sldNum" sz="quarter" idx="10"/>
          </p:nvPr>
        </p:nvSpPr>
        <p:spPr/>
        <p:txBody>
          <a:bodyPr/>
          <a:lstStyle/>
          <a:p>
            <a:fld id="{E7C6CF9E-74D3-5947-9DDD-D2357AF77A93}" type="slidenum">
              <a:rPr lang="en-US" smtClean="0"/>
              <a:t>5</a:t>
            </a:fld>
            <a:endParaRPr lang="en-US"/>
          </a:p>
        </p:txBody>
      </p:sp>
    </p:spTree>
    <p:extLst>
      <p:ext uri="{BB962C8B-B14F-4D97-AF65-F5344CB8AC3E}">
        <p14:creationId xmlns:p14="http://schemas.microsoft.com/office/powerpoint/2010/main" val="2774251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b="1" dirty="0" smtClean="0"/>
              <a:t>Recognition…</a:t>
            </a:r>
          </a:p>
          <a:p>
            <a:pPr marL="685800" lvl="1" indent="-228600">
              <a:buFont typeface="+mj-lt"/>
              <a:buAutoNum type="alphaUcPeriod"/>
            </a:pPr>
            <a:r>
              <a:rPr lang="en-US" strike="sngStrike" dirty="0" smtClean="0"/>
              <a:t>Charles Fishman, </a:t>
            </a:r>
            <a:r>
              <a:rPr lang="en-US" i="1" strike="sngStrike" dirty="0" smtClean="0"/>
              <a:t>The Big Thirst</a:t>
            </a:r>
            <a:r>
              <a:rPr lang="en-US" i="0" strike="sngStrike" dirty="0" smtClean="0"/>
              <a:t>, discussing the White House’s Moonshot for Water (The Water Values podcast</a:t>
            </a:r>
            <a:r>
              <a:rPr lang="en-US" i="0" strike="sngStrike" baseline="0" dirty="0" smtClean="0"/>
              <a:t> by Dave </a:t>
            </a:r>
            <a:r>
              <a:rPr lang="en-US" i="0" strike="sngStrike" baseline="0" dirty="0" err="1" smtClean="0"/>
              <a:t>McGimpsey</a:t>
            </a:r>
            <a:endParaRPr lang="en-US" i="0" strike="sngStrike" dirty="0" smtClean="0"/>
          </a:p>
          <a:p>
            <a:pPr marL="685800" lvl="1" indent="-228600">
              <a:buFont typeface="+mj-lt"/>
              <a:buAutoNum type="alphaUcPeriod"/>
            </a:pPr>
            <a:r>
              <a:rPr lang="en-US" i="0" dirty="0" smtClean="0"/>
              <a:t>USGS Water Use Data &amp; Research funding</a:t>
            </a:r>
          </a:p>
          <a:p>
            <a:pPr marL="228600" lvl="0" indent="-228600">
              <a:buFont typeface="+mj-lt"/>
              <a:buAutoNum type="arabicPeriod"/>
            </a:pPr>
            <a:r>
              <a:rPr lang="en-US" b="1" i="0" dirty="0" smtClean="0"/>
              <a:t>Increasing Data…</a:t>
            </a:r>
          </a:p>
          <a:p>
            <a:pPr marL="685800" lvl="1" indent="-228600">
              <a:buFont typeface="+mj-lt"/>
              <a:buAutoNum type="alphaUcPeriod"/>
            </a:pPr>
            <a:r>
              <a:rPr lang="en-US" i="0" dirty="0" smtClean="0"/>
              <a:t>Over</a:t>
            </a:r>
            <a:r>
              <a:rPr lang="en-US" i="0" baseline="0" dirty="0" smtClean="0"/>
              <a:t> the last several years, TCEQ moved the infrastructure &amp; capacity data from one database to another, so they are rebuilding the information…</a:t>
            </a:r>
          </a:p>
          <a:p>
            <a:pPr marL="685800" lvl="1" indent="-228600">
              <a:buFont typeface="+mj-lt"/>
              <a:buAutoNum type="alphaUcPeriod"/>
            </a:pPr>
            <a:r>
              <a:rPr lang="en-US" i="0" baseline="0" dirty="0" smtClean="0"/>
              <a:t>The LUC data is becoming better</a:t>
            </a:r>
          </a:p>
          <a:p>
            <a:pPr marL="228600" lvl="0" indent="-228600">
              <a:buFont typeface="+mj-lt"/>
              <a:buAutoNum type="arabicPeriod"/>
            </a:pPr>
            <a:r>
              <a:rPr lang="en-US" b="1" i="0" baseline="0" dirty="0" smtClean="0"/>
              <a:t>Adding Geography </a:t>
            </a:r>
            <a:r>
              <a:rPr lang="en-US" i="0" baseline="0" dirty="0" smtClean="0"/>
              <a:t>– USGS grant to develop an online tool to allow utility contacts to update service areas via their web browser, giving up-dated location information.</a:t>
            </a:r>
          </a:p>
          <a:p>
            <a:pPr marL="228600" lvl="0" indent="-228600">
              <a:buFont typeface="+mj-lt"/>
              <a:buAutoNum type="arabicPeriod"/>
            </a:pPr>
            <a:r>
              <a:rPr lang="en-US" b="1" dirty="0" smtClean="0"/>
              <a:t>Outreach</a:t>
            </a:r>
            <a:r>
              <a:rPr lang="en-US" b="1" baseline="0" dirty="0" smtClean="0"/>
              <a:t> Coordination</a:t>
            </a:r>
            <a:r>
              <a:rPr lang="en-US" b="0" baseline="0" dirty="0" smtClean="0"/>
              <a:t> – someone to develop collaborative data reports that can illustrate who could use state financial assistance for their problems.</a:t>
            </a:r>
            <a:endParaRPr lang="en-US" b="1" dirty="0"/>
          </a:p>
        </p:txBody>
      </p:sp>
      <p:sp>
        <p:nvSpPr>
          <p:cNvPr id="4" name="Slide Number Placeholder 3"/>
          <p:cNvSpPr>
            <a:spLocks noGrp="1"/>
          </p:cNvSpPr>
          <p:nvPr>
            <p:ph type="sldNum" sz="quarter" idx="10"/>
          </p:nvPr>
        </p:nvSpPr>
        <p:spPr/>
        <p:txBody>
          <a:bodyPr/>
          <a:lstStyle/>
          <a:p>
            <a:fld id="{E7C6CF9E-74D3-5947-9DDD-D2357AF77A93}" type="slidenum">
              <a:rPr lang="en-US" smtClean="0"/>
              <a:t>6</a:t>
            </a:fld>
            <a:endParaRPr lang="en-US"/>
          </a:p>
        </p:txBody>
      </p:sp>
    </p:spTree>
    <p:extLst>
      <p:ext uri="{BB962C8B-B14F-4D97-AF65-F5344CB8AC3E}">
        <p14:creationId xmlns:p14="http://schemas.microsoft.com/office/powerpoint/2010/main" val="173100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C6CF9E-74D3-5947-9DDD-D2357AF77A93}" type="slidenum">
              <a:rPr lang="en-US" smtClean="0"/>
              <a:t>7</a:t>
            </a:fld>
            <a:endParaRPr lang="en-US"/>
          </a:p>
        </p:txBody>
      </p:sp>
    </p:spTree>
    <p:extLst>
      <p:ext uri="{BB962C8B-B14F-4D97-AF65-F5344CB8AC3E}">
        <p14:creationId xmlns:p14="http://schemas.microsoft.com/office/powerpoint/2010/main" val="2456112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40290"/>
            <a:ext cx="7772400" cy="1470025"/>
          </a:xfrm>
        </p:spPr>
        <p:txBody>
          <a:bodyPr/>
          <a:lstStyle>
            <a:lvl1pPr>
              <a:defRPr baseline="0"/>
            </a:lvl1pPr>
          </a:lstStyle>
          <a:p>
            <a:r>
              <a:rPr lang="en-US" dirty="0" smtClean="0"/>
              <a:t>1. Section Heading Slide</a:t>
            </a:r>
            <a:br>
              <a:rPr lang="en-US" dirty="0" smtClean="0"/>
            </a:br>
            <a:r>
              <a:rPr lang="en-US" dirty="0" smtClean="0"/>
              <a:t>One or Two Lines, Leading Caps</a:t>
            </a:r>
            <a:endParaRPr lang="en-US" dirty="0"/>
          </a:p>
        </p:txBody>
      </p:sp>
      <p:sp>
        <p:nvSpPr>
          <p:cNvPr id="6" name="Slide Number Placeholder 5"/>
          <p:cNvSpPr>
            <a:spLocks noGrp="1"/>
          </p:cNvSpPr>
          <p:nvPr>
            <p:ph type="sldNum" sz="quarter" idx="12"/>
          </p:nvPr>
        </p:nvSpPr>
        <p:spPr/>
        <p:txBody>
          <a:bodyPr/>
          <a:lstStyle/>
          <a:p>
            <a:fld id="{E25C318A-713C-E34F-BE3B-BC9114480D09}" type="slidenum">
              <a:rPr lang="en-US" smtClean="0"/>
              <a:t>‹#›</a:t>
            </a:fld>
            <a:endParaRPr lang="en-US"/>
          </a:p>
        </p:txBody>
      </p:sp>
    </p:spTree>
    <p:extLst>
      <p:ext uri="{BB962C8B-B14F-4D97-AF65-F5344CB8AC3E}">
        <p14:creationId xmlns:p14="http://schemas.microsoft.com/office/powerpoint/2010/main" val="1313711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E25C318A-713C-E34F-BE3B-BC9114480D09}" type="slidenum">
              <a:rPr lang="en-US" smtClean="0"/>
              <a:t>‹#›</a:t>
            </a:fld>
            <a:endParaRPr lang="en-US"/>
          </a:p>
        </p:txBody>
      </p:sp>
    </p:spTree>
    <p:extLst>
      <p:ext uri="{BB962C8B-B14F-4D97-AF65-F5344CB8AC3E}">
        <p14:creationId xmlns:p14="http://schemas.microsoft.com/office/powerpoint/2010/main" val="37905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25C318A-713C-E34F-BE3B-BC9114480D09}" type="slidenum">
              <a:rPr lang="en-US" smtClean="0"/>
              <a:t>‹#›</a:t>
            </a:fld>
            <a:endParaRPr lang="en-US"/>
          </a:p>
        </p:txBody>
      </p:sp>
    </p:spTree>
    <p:extLst>
      <p:ext uri="{BB962C8B-B14F-4D97-AF65-F5344CB8AC3E}">
        <p14:creationId xmlns:p14="http://schemas.microsoft.com/office/powerpoint/2010/main" val="1897788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0135" y="4800600"/>
            <a:ext cx="8212123"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70135" y="612775"/>
            <a:ext cx="821212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70135" y="5367338"/>
            <a:ext cx="821212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E25C318A-713C-E34F-BE3B-BC9114480D09}" type="slidenum">
              <a:rPr lang="en-US" smtClean="0"/>
              <a:t>‹#›</a:t>
            </a:fld>
            <a:endParaRPr lang="en-US"/>
          </a:p>
        </p:txBody>
      </p:sp>
    </p:spTree>
    <p:extLst>
      <p:ext uri="{BB962C8B-B14F-4D97-AF65-F5344CB8AC3E}">
        <p14:creationId xmlns:p14="http://schemas.microsoft.com/office/powerpoint/2010/main" val="6745986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twdb-ppt-white-template-footer-blue.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071616"/>
            <a:ext cx="9144000" cy="786384"/>
          </a:xfrm>
          <a:prstGeom prst="rect">
            <a:avLst/>
          </a:prstGeom>
        </p:spPr>
      </p:pic>
      <p:sp>
        <p:nvSpPr>
          <p:cNvPr id="2" name="Title Placeholder 1"/>
          <p:cNvSpPr>
            <a:spLocks noGrp="1"/>
          </p:cNvSpPr>
          <p:nvPr>
            <p:ph type="title"/>
          </p:nvPr>
        </p:nvSpPr>
        <p:spPr>
          <a:xfrm>
            <a:off x="457200" y="201373"/>
            <a:ext cx="8229600" cy="9098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30998"/>
            <a:ext cx="8229600" cy="465238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7189608" y="6419223"/>
            <a:ext cx="1862228" cy="317918"/>
          </a:xfrm>
          <a:prstGeom prst="rect">
            <a:avLst/>
          </a:prstGeom>
        </p:spPr>
        <p:txBody>
          <a:bodyPr vert="horz" lIns="91440" tIns="45720" rIns="91440" bIns="45720" rtlCol="0" anchor="ctr"/>
          <a:lstStyle>
            <a:lvl1pPr algn="r">
              <a:defRPr sz="1200">
                <a:solidFill>
                  <a:schemeClr val="bg1"/>
                </a:solidFill>
              </a:defRPr>
            </a:lvl1pPr>
          </a:lstStyle>
          <a:p>
            <a:fld id="{E25C318A-713C-E34F-BE3B-BC9114480D09}" type="slidenum">
              <a:rPr lang="en-US" smtClean="0"/>
              <a:pPr/>
              <a:t>‹#›</a:t>
            </a:fld>
            <a:endParaRPr lang="en-US" dirty="0"/>
          </a:p>
        </p:txBody>
      </p:sp>
    </p:spTree>
    <p:extLst>
      <p:ext uri="{BB962C8B-B14F-4D97-AF65-F5344CB8AC3E}">
        <p14:creationId xmlns:p14="http://schemas.microsoft.com/office/powerpoint/2010/main" val="2710088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7" r:id="rId4"/>
  </p:sldLayoutIdLst>
  <p:hf hdr="0" ftr="0" dt="0"/>
  <p:txStyles>
    <p:titleStyle>
      <a:lvl1pPr algn="ctr" defTabSz="457200" rtl="0" eaLnBrk="1" latinLnBrk="0" hangingPunct="1">
        <a:spcBef>
          <a:spcPct val="0"/>
        </a:spcBef>
        <a:buNone/>
        <a:defRPr sz="4400" kern="1200">
          <a:solidFill>
            <a:srgbClr val="295E9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Kevin.kluge@twdb.texas.gov"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marL="0" indent="0"/>
            <a:r>
              <a:rPr lang="en-US" dirty="0" smtClean="0"/>
              <a:t>Texas Data </a:t>
            </a:r>
            <a:r>
              <a:rPr lang="en-US" dirty="0"/>
              <a:t>For Planning</a:t>
            </a:r>
          </a:p>
        </p:txBody>
      </p:sp>
      <p:sp>
        <p:nvSpPr>
          <p:cNvPr id="3" name="Subtitle 2"/>
          <p:cNvSpPr>
            <a:spLocks noGrp="1"/>
          </p:cNvSpPr>
          <p:nvPr>
            <p:ph type="subTitle" idx="4294967295"/>
          </p:nvPr>
        </p:nvSpPr>
        <p:spPr>
          <a:xfrm>
            <a:off x="920186" y="4329896"/>
            <a:ext cx="6763313" cy="1308904"/>
          </a:xfrm>
        </p:spPr>
        <p:txBody>
          <a:bodyPr>
            <a:normAutofit fontScale="62500" lnSpcReduction="20000"/>
          </a:bodyPr>
          <a:lstStyle/>
          <a:p>
            <a:pPr marL="0" indent="0">
              <a:buNone/>
            </a:pPr>
            <a:r>
              <a:rPr lang="en-US" dirty="0" smtClean="0"/>
              <a:t>2016 SRF National Workshop</a:t>
            </a:r>
          </a:p>
          <a:p>
            <a:pPr marL="0" indent="0">
              <a:buNone/>
            </a:pPr>
            <a:r>
              <a:rPr lang="en-US" dirty="0" smtClean="0"/>
              <a:t>November 1, 2016</a:t>
            </a:r>
          </a:p>
          <a:p>
            <a:pPr marL="0" indent="0">
              <a:buNone/>
            </a:pPr>
            <a:endParaRPr lang="en-US" dirty="0" smtClean="0"/>
          </a:p>
          <a:p>
            <a:pPr marL="0" indent="0">
              <a:buNone/>
            </a:pPr>
            <a:r>
              <a:rPr lang="en-US" dirty="0" smtClean="0"/>
              <a:t>Kevin Kluge, TWDB Water Use and Projections Manager</a:t>
            </a:r>
          </a:p>
        </p:txBody>
      </p:sp>
      <p:sp>
        <p:nvSpPr>
          <p:cNvPr id="4" name="Slide Number Placeholder 3"/>
          <p:cNvSpPr>
            <a:spLocks noGrp="1"/>
          </p:cNvSpPr>
          <p:nvPr>
            <p:ph type="sldNum" sz="quarter" idx="12"/>
          </p:nvPr>
        </p:nvSpPr>
        <p:spPr/>
        <p:txBody>
          <a:bodyPr/>
          <a:lstStyle/>
          <a:p>
            <a:fld id="{E25C318A-713C-E34F-BE3B-BC9114480D09}" type="slidenum">
              <a:rPr lang="en-US" smtClean="0"/>
              <a:t>1</a:t>
            </a:fld>
            <a:endParaRPr lang="en-US"/>
          </a:p>
        </p:txBody>
      </p:sp>
      <p:sp>
        <p:nvSpPr>
          <p:cNvPr id="5" name="Subtitle 2"/>
          <p:cNvSpPr txBox="1">
            <a:spLocks/>
          </p:cNvSpPr>
          <p:nvPr/>
        </p:nvSpPr>
        <p:spPr>
          <a:xfrm>
            <a:off x="920187" y="3682678"/>
            <a:ext cx="7286264" cy="129443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4000" dirty="0" smtClean="0"/>
          </a:p>
        </p:txBody>
      </p:sp>
    </p:spTree>
    <p:extLst>
      <p:ext uri="{BB962C8B-B14F-4D97-AF65-F5344CB8AC3E}">
        <p14:creationId xmlns:p14="http://schemas.microsoft.com/office/powerpoint/2010/main" val="2337460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2"/>
          <p:cNvPicPr>
            <a:picLocks noChangeAspect="1" noChangeArrowheads="1"/>
          </p:cNvPicPr>
          <p:nvPr/>
        </p:nvPicPr>
        <p:blipFill>
          <a:blip r:embed="rId3" cstate="print"/>
          <a:srcRect/>
          <a:stretch>
            <a:fillRect/>
          </a:stretch>
        </p:blipFill>
        <p:spPr bwMode="auto">
          <a:xfrm>
            <a:off x="0" y="0"/>
            <a:ext cx="9144000" cy="1219200"/>
          </a:xfrm>
          <a:prstGeom prst="rect">
            <a:avLst/>
          </a:prstGeom>
          <a:noFill/>
          <a:ln w="9525">
            <a:noFill/>
            <a:miter lim="800000"/>
            <a:headEnd/>
            <a:tailEnd/>
          </a:ln>
        </p:spPr>
      </p:pic>
      <p:pic>
        <p:nvPicPr>
          <p:cNvPr id="2050" name="Picture 4"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9700" y="1371600"/>
            <a:ext cx="6324600"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9547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Background</a:t>
            </a:r>
            <a:endParaRPr lang="en-US" dirty="0"/>
          </a:p>
        </p:txBody>
      </p:sp>
      <p:sp>
        <p:nvSpPr>
          <p:cNvPr id="4" name="Content Placeholder 3"/>
          <p:cNvSpPr>
            <a:spLocks noGrp="1"/>
          </p:cNvSpPr>
          <p:nvPr>
            <p:ph idx="1"/>
          </p:nvPr>
        </p:nvSpPr>
        <p:spPr>
          <a:xfrm>
            <a:off x="4744720" y="1391957"/>
            <a:ext cx="3627120" cy="4185881"/>
          </a:xfrm>
          <a:ln>
            <a:noFill/>
          </a:ln>
        </p:spPr>
        <p:txBody>
          <a:bodyPr>
            <a:normAutofit/>
          </a:bodyPr>
          <a:lstStyle/>
          <a:p>
            <a:pPr marL="0" indent="0">
              <a:buNone/>
            </a:pPr>
            <a:r>
              <a:rPr lang="en-US" b="1" smtClean="0"/>
              <a:t>Texas Water Development Board (TWDB)</a:t>
            </a:r>
          </a:p>
          <a:p>
            <a:pPr lvl="1"/>
            <a:r>
              <a:rPr lang="en-US" smtClean="0"/>
              <a:t>Water Supply Planning </a:t>
            </a:r>
          </a:p>
          <a:p>
            <a:pPr lvl="1"/>
            <a:r>
              <a:rPr lang="en-US" smtClean="0"/>
              <a:t>Financial Assistance</a:t>
            </a:r>
            <a:endParaRPr lang="en-US" dirty="0"/>
          </a:p>
        </p:txBody>
      </p:sp>
      <p:sp>
        <p:nvSpPr>
          <p:cNvPr id="2" name="Slide Number Placeholder 1"/>
          <p:cNvSpPr>
            <a:spLocks noGrp="1"/>
          </p:cNvSpPr>
          <p:nvPr>
            <p:ph type="sldNum" sz="quarter" idx="12"/>
          </p:nvPr>
        </p:nvSpPr>
        <p:spPr/>
        <p:txBody>
          <a:bodyPr/>
          <a:lstStyle/>
          <a:p>
            <a:fld id="{E25C318A-713C-E34F-BE3B-BC9114480D09}" type="slidenum">
              <a:rPr lang="en-US" smtClean="0"/>
              <a:t>3</a:t>
            </a:fld>
            <a:endParaRPr lang="en-US"/>
          </a:p>
        </p:txBody>
      </p:sp>
      <p:sp>
        <p:nvSpPr>
          <p:cNvPr id="5" name="Content Placeholder 3"/>
          <p:cNvSpPr txBox="1">
            <a:spLocks/>
          </p:cNvSpPr>
          <p:nvPr/>
        </p:nvSpPr>
        <p:spPr>
          <a:xfrm>
            <a:off x="609600" y="1391957"/>
            <a:ext cx="3627120" cy="4185881"/>
          </a:xfrm>
          <a:prstGeom prst="rect">
            <a:avLst/>
          </a:prstGeom>
          <a:ln>
            <a:noFill/>
          </a:ln>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b="1" dirty="0" smtClean="0"/>
              <a:t>Texas Commission on Environmental Quality (TCEQ)</a:t>
            </a:r>
          </a:p>
          <a:p>
            <a:pPr lvl="1"/>
            <a:r>
              <a:rPr lang="en-US" dirty="0" smtClean="0"/>
              <a:t>Water Treatment</a:t>
            </a:r>
          </a:p>
          <a:p>
            <a:pPr lvl="1"/>
            <a:r>
              <a:rPr lang="en-US" dirty="0" smtClean="0"/>
              <a:t>Wastewater</a:t>
            </a:r>
          </a:p>
          <a:p>
            <a:pPr lvl="1"/>
            <a:r>
              <a:rPr lang="en-US" dirty="0" smtClean="0"/>
              <a:t>Storm water</a:t>
            </a:r>
          </a:p>
          <a:p>
            <a:pPr lvl="1"/>
            <a:r>
              <a:rPr lang="en-US" dirty="0" smtClean="0"/>
              <a:t>Surface water rights</a:t>
            </a:r>
            <a:endParaRPr lang="en-US" dirty="0"/>
          </a:p>
        </p:txBody>
      </p:sp>
    </p:spTree>
    <p:extLst>
      <p:ext uri="{BB962C8B-B14F-4D97-AF65-F5344CB8AC3E}">
        <p14:creationId xmlns:p14="http://schemas.microsoft.com/office/powerpoint/2010/main" val="489125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lowchart: Connector 26"/>
          <p:cNvSpPr/>
          <p:nvPr/>
        </p:nvSpPr>
        <p:spPr>
          <a:xfrm>
            <a:off x="7113960" y="2306347"/>
            <a:ext cx="1584960" cy="160285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Flowchart: Connector 17"/>
          <p:cNvSpPr/>
          <p:nvPr/>
        </p:nvSpPr>
        <p:spPr>
          <a:xfrm>
            <a:off x="4487607" y="4291189"/>
            <a:ext cx="1584960" cy="1602850"/>
          </a:xfrm>
          <a:prstGeom prst="flowChartConnector">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lowchart: Connector 13"/>
          <p:cNvSpPr/>
          <p:nvPr/>
        </p:nvSpPr>
        <p:spPr>
          <a:xfrm>
            <a:off x="5866551" y="549849"/>
            <a:ext cx="1584960" cy="160285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Flowchart: Connector 14"/>
          <p:cNvSpPr/>
          <p:nvPr/>
        </p:nvSpPr>
        <p:spPr>
          <a:xfrm>
            <a:off x="3199689" y="879960"/>
            <a:ext cx="1584960" cy="160285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lowchart: Connector 15"/>
          <p:cNvSpPr/>
          <p:nvPr/>
        </p:nvSpPr>
        <p:spPr>
          <a:xfrm>
            <a:off x="777240" y="235053"/>
            <a:ext cx="1584960" cy="1602850"/>
          </a:xfrm>
          <a:prstGeom prst="flowChartConnector">
            <a:avLst/>
          </a:prstGeom>
          <a:solidFill>
            <a:srgbClr val="7030A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lowchart: Connector 11"/>
          <p:cNvSpPr/>
          <p:nvPr/>
        </p:nvSpPr>
        <p:spPr>
          <a:xfrm>
            <a:off x="1226820" y="2344524"/>
            <a:ext cx="1584960" cy="160285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lowchart: Connector 12"/>
          <p:cNvSpPr/>
          <p:nvPr/>
        </p:nvSpPr>
        <p:spPr>
          <a:xfrm>
            <a:off x="198120" y="4315178"/>
            <a:ext cx="1584960" cy="160285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E25C318A-713C-E34F-BE3B-BC9114480D09}" type="slidenum">
              <a:rPr lang="en-US" smtClean="0"/>
              <a:t>4</a:t>
            </a:fld>
            <a:endParaRPr lang="en-US"/>
          </a:p>
        </p:txBody>
      </p:sp>
      <p:sp>
        <p:nvSpPr>
          <p:cNvPr id="5" name="TextBox 4"/>
          <p:cNvSpPr txBox="1"/>
          <p:nvPr/>
        </p:nvSpPr>
        <p:spPr>
          <a:xfrm>
            <a:off x="1386840" y="2736126"/>
            <a:ext cx="1264920" cy="830997"/>
          </a:xfrm>
          <a:prstGeom prst="rect">
            <a:avLst/>
          </a:prstGeom>
          <a:noFill/>
        </p:spPr>
        <p:txBody>
          <a:bodyPr wrap="square" rtlCol="0">
            <a:spAutoFit/>
          </a:bodyPr>
          <a:lstStyle/>
          <a:p>
            <a:pPr algn="ctr"/>
            <a:r>
              <a:rPr lang="en-US" sz="2400" b="1" dirty="0" smtClean="0">
                <a:solidFill>
                  <a:srgbClr val="FFFFCC"/>
                </a:solidFill>
              </a:rPr>
              <a:t>Water Loss </a:t>
            </a:r>
            <a:endParaRPr lang="en-US" sz="2400" b="1" dirty="0">
              <a:solidFill>
                <a:srgbClr val="FFFFCC"/>
              </a:solidFill>
            </a:endParaRPr>
          </a:p>
        </p:txBody>
      </p:sp>
      <p:sp>
        <p:nvSpPr>
          <p:cNvPr id="6" name="TextBox 5"/>
          <p:cNvSpPr txBox="1"/>
          <p:nvPr/>
        </p:nvSpPr>
        <p:spPr>
          <a:xfrm>
            <a:off x="4513014" y="4677115"/>
            <a:ext cx="1645920" cy="830997"/>
          </a:xfrm>
          <a:prstGeom prst="rect">
            <a:avLst/>
          </a:prstGeom>
          <a:noFill/>
        </p:spPr>
        <p:txBody>
          <a:bodyPr wrap="square" rtlCol="0">
            <a:spAutoFit/>
          </a:bodyPr>
          <a:lstStyle/>
          <a:p>
            <a:pPr algn="ctr"/>
            <a:r>
              <a:rPr lang="en-US" sz="2400" b="1" dirty="0" smtClean="0"/>
              <a:t>Financing Programs</a:t>
            </a:r>
            <a:endParaRPr lang="en-US" sz="2400" b="1" dirty="0"/>
          </a:p>
        </p:txBody>
      </p:sp>
      <p:sp>
        <p:nvSpPr>
          <p:cNvPr id="7" name="TextBox 6"/>
          <p:cNvSpPr txBox="1"/>
          <p:nvPr/>
        </p:nvSpPr>
        <p:spPr>
          <a:xfrm>
            <a:off x="3382569" y="1209029"/>
            <a:ext cx="1219200" cy="855225"/>
          </a:xfrm>
          <a:prstGeom prst="rect">
            <a:avLst/>
          </a:prstGeom>
          <a:noFill/>
        </p:spPr>
        <p:txBody>
          <a:bodyPr wrap="square" rtlCol="0">
            <a:spAutoFit/>
          </a:bodyPr>
          <a:lstStyle/>
          <a:p>
            <a:pPr algn="ctr"/>
            <a:r>
              <a:rPr lang="en-US" sz="2400" b="1" dirty="0" smtClean="0">
                <a:solidFill>
                  <a:srgbClr val="FFFFCC"/>
                </a:solidFill>
              </a:rPr>
              <a:t>Water Use </a:t>
            </a:r>
            <a:endParaRPr lang="en-US" sz="2400" b="1" dirty="0">
              <a:solidFill>
                <a:srgbClr val="FFFFCC"/>
              </a:solidFill>
            </a:endParaRPr>
          </a:p>
        </p:txBody>
      </p:sp>
      <p:sp>
        <p:nvSpPr>
          <p:cNvPr id="8" name="TextBox 7"/>
          <p:cNvSpPr txBox="1"/>
          <p:nvPr/>
        </p:nvSpPr>
        <p:spPr>
          <a:xfrm>
            <a:off x="5805591" y="751109"/>
            <a:ext cx="1645920" cy="1200329"/>
          </a:xfrm>
          <a:prstGeom prst="rect">
            <a:avLst/>
          </a:prstGeom>
          <a:noFill/>
        </p:spPr>
        <p:txBody>
          <a:bodyPr wrap="square" rtlCol="0">
            <a:spAutoFit/>
          </a:bodyPr>
          <a:lstStyle/>
          <a:p>
            <a:pPr algn="ctr"/>
            <a:r>
              <a:rPr lang="en-US" sz="2400" b="1" dirty="0" smtClean="0">
                <a:solidFill>
                  <a:srgbClr val="FFFFCC"/>
                </a:solidFill>
              </a:rPr>
              <a:t>Regional-State Planning</a:t>
            </a:r>
            <a:endParaRPr lang="en-US" sz="2400" b="1" dirty="0">
              <a:solidFill>
                <a:srgbClr val="FFFFCC"/>
              </a:solidFill>
            </a:endParaRPr>
          </a:p>
        </p:txBody>
      </p:sp>
      <p:sp>
        <p:nvSpPr>
          <p:cNvPr id="9" name="TextBox 8"/>
          <p:cNvSpPr txBox="1"/>
          <p:nvPr/>
        </p:nvSpPr>
        <p:spPr>
          <a:xfrm>
            <a:off x="937260" y="436313"/>
            <a:ext cx="1264920" cy="1200329"/>
          </a:xfrm>
          <a:prstGeom prst="rect">
            <a:avLst/>
          </a:prstGeom>
          <a:noFill/>
        </p:spPr>
        <p:txBody>
          <a:bodyPr wrap="square" rtlCol="0">
            <a:spAutoFit/>
          </a:bodyPr>
          <a:lstStyle/>
          <a:p>
            <a:pPr algn="ctr"/>
            <a:r>
              <a:rPr lang="en-US" sz="2400" b="1" dirty="0" smtClean="0">
                <a:solidFill>
                  <a:srgbClr val="FFFFCC"/>
                </a:solidFill>
              </a:rPr>
              <a:t>Public Water Systems </a:t>
            </a:r>
            <a:endParaRPr lang="en-US" sz="2400" b="1" dirty="0">
              <a:solidFill>
                <a:srgbClr val="FFFFCC"/>
              </a:solidFill>
            </a:endParaRPr>
          </a:p>
        </p:txBody>
      </p:sp>
      <p:sp>
        <p:nvSpPr>
          <p:cNvPr id="10" name="TextBox 9"/>
          <p:cNvSpPr txBox="1"/>
          <p:nvPr/>
        </p:nvSpPr>
        <p:spPr>
          <a:xfrm>
            <a:off x="269240" y="4516438"/>
            <a:ext cx="1371600" cy="1200329"/>
          </a:xfrm>
          <a:prstGeom prst="rect">
            <a:avLst/>
          </a:prstGeom>
          <a:noFill/>
        </p:spPr>
        <p:txBody>
          <a:bodyPr wrap="square" rtlCol="0">
            <a:spAutoFit/>
          </a:bodyPr>
          <a:lstStyle/>
          <a:p>
            <a:pPr algn="ctr"/>
            <a:r>
              <a:rPr lang="en-US" sz="2400" b="1" dirty="0" err="1" smtClean="0">
                <a:solidFill>
                  <a:srgbClr val="FFFFCC"/>
                </a:solidFill>
              </a:rPr>
              <a:t>Conserv-ation</a:t>
            </a:r>
            <a:r>
              <a:rPr lang="en-US" sz="2400" b="1" dirty="0" smtClean="0">
                <a:solidFill>
                  <a:srgbClr val="FFFFCC"/>
                </a:solidFill>
              </a:rPr>
              <a:t> Plans </a:t>
            </a:r>
            <a:endParaRPr lang="en-US" sz="2400" b="1" dirty="0">
              <a:solidFill>
                <a:srgbClr val="FFFFCC"/>
              </a:solidFill>
            </a:endParaRPr>
          </a:p>
        </p:txBody>
      </p:sp>
      <p:sp>
        <p:nvSpPr>
          <p:cNvPr id="11" name="TextBox 10"/>
          <p:cNvSpPr txBox="1"/>
          <p:nvPr/>
        </p:nvSpPr>
        <p:spPr>
          <a:xfrm>
            <a:off x="7336224" y="2661105"/>
            <a:ext cx="1291728" cy="830997"/>
          </a:xfrm>
          <a:prstGeom prst="rect">
            <a:avLst/>
          </a:prstGeom>
          <a:noFill/>
        </p:spPr>
        <p:txBody>
          <a:bodyPr wrap="square" rtlCol="0">
            <a:spAutoFit/>
          </a:bodyPr>
          <a:lstStyle/>
          <a:p>
            <a:pPr algn="ctr"/>
            <a:r>
              <a:rPr lang="en-US" sz="2400" b="1" dirty="0" smtClean="0">
                <a:solidFill>
                  <a:srgbClr val="FFFFCC"/>
                </a:solidFill>
              </a:rPr>
              <a:t>Geo. Location</a:t>
            </a:r>
            <a:endParaRPr lang="en-US" sz="2400" b="1" dirty="0">
              <a:solidFill>
                <a:srgbClr val="FFFFCC"/>
              </a:solidFill>
            </a:endParaRPr>
          </a:p>
        </p:txBody>
      </p:sp>
    </p:spTree>
    <p:extLst>
      <p:ext uri="{BB962C8B-B14F-4D97-AF65-F5344CB8AC3E}">
        <p14:creationId xmlns:p14="http://schemas.microsoft.com/office/powerpoint/2010/main" val="149309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lowchart: Connector 26"/>
          <p:cNvSpPr/>
          <p:nvPr/>
        </p:nvSpPr>
        <p:spPr>
          <a:xfrm>
            <a:off x="7113960" y="2306347"/>
            <a:ext cx="1584960" cy="160285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Flowchart: Connector 17"/>
          <p:cNvSpPr/>
          <p:nvPr/>
        </p:nvSpPr>
        <p:spPr>
          <a:xfrm>
            <a:off x="4487607" y="4291189"/>
            <a:ext cx="1584960" cy="1602850"/>
          </a:xfrm>
          <a:prstGeom prst="flowChartConnector">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Flowchart: Connector 13"/>
          <p:cNvSpPr/>
          <p:nvPr/>
        </p:nvSpPr>
        <p:spPr>
          <a:xfrm>
            <a:off x="5866551" y="549849"/>
            <a:ext cx="1584960" cy="160285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Flowchart: Connector 14"/>
          <p:cNvSpPr/>
          <p:nvPr/>
        </p:nvSpPr>
        <p:spPr>
          <a:xfrm>
            <a:off x="3199689" y="879960"/>
            <a:ext cx="1584960" cy="160285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lowchart: Connector 15"/>
          <p:cNvSpPr/>
          <p:nvPr/>
        </p:nvSpPr>
        <p:spPr>
          <a:xfrm>
            <a:off x="777240" y="235053"/>
            <a:ext cx="1584960" cy="1602850"/>
          </a:xfrm>
          <a:prstGeom prst="flowChartConnector">
            <a:avLst/>
          </a:prstGeom>
          <a:solidFill>
            <a:srgbClr val="7030A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lowchart: Connector 11"/>
          <p:cNvSpPr/>
          <p:nvPr/>
        </p:nvSpPr>
        <p:spPr>
          <a:xfrm>
            <a:off x="1226820" y="2344524"/>
            <a:ext cx="1584960" cy="160285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lowchart: Connector 12"/>
          <p:cNvSpPr/>
          <p:nvPr/>
        </p:nvSpPr>
        <p:spPr>
          <a:xfrm>
            <a:off x="198120" y="4315178"/>
            <a:ext cx="1584960" cy="1602850"/>
          </a:xfrm>
          <a:prstGeom prst="flowChart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E25C318A-713C-E34F-BE3B-BC9114480D09}" type="slidenum">
              <a:rPr lang="en-US" smtClean="0"/>
              <a:t>5</a:t>
            </a:fld>
            <a:endParaRPr lang="en-US"/>
          </a:p>
        </p:txBody>
      </p:sp>
      <p:sp>
        <p:nvSpPr>
          <p:cNvPr id="5" name="TextBox 4"/>
          <p:cNvSpPr txBox="1"/>
          <p:nvPr/>
        </p:nvSpPr>
        <p:spPr>
          <a:xfrm>
            <a:off x="1386840" y="2736126"/>
            <a:ext cx="1264920" cy="830997"/>
          </a:xfrm>
          <a:prstGeom prst="rect">
            <a:avLst/>
          </a:prstGeom>
          <a:noFill/>
        </p:spPr>
        <p:txBody>
          <a:bodyPr wrap="square" rtlCol="0">
            <a:spAutoFit/>
          </a:bodyPr>
          <a:lstStyle/>
          <a:p>
            <a:pPr algn="ctr"/>
            <a:r>
              <a:rPr lang="en-US" sz="2400" b="1" dirty="0" smtClean="0">
                <a:solidFill>
                  <a:srgbClr val="FFFFCC"/>
                </a:solidFill>
              </a:rPr>
              <a:t>Water Loss </a:t>
            </a:r>
            <a:endParaRPr lang="en-US" sz="2400" b="1" dirty="0">
              <a:solidFill>
                <a:srgbClr val="FFFFCC"/>
              </a:solidFill>
            </a:endParaRPr>
          </a:p>
        </p:txBody>
      </p:sp>
      <p:sp>
        <p:nvSpPr>
          <p:cNvPr id="6" name="TextBox 5"/>
          <p:cNvSpPr txBox="1"/>
          <p:nvPr/>
        </p:nvSpPr>
        <p:spPr>
          <a:xfrm>
            <a:off x="4513014" y="4677115"/>
            <a:ext cx="1645920" cy="830997"/>
          </a:xfrm>
          <a:prstGeom prst="rect">
            <a:avLst/>
          </a:prstGeom>
          <a:noFill/>
        </p:spPr>
        <p:txBody>
          <a:bodyPr wrap="square" rtlCol="0">
            <a:spAutoFit/>
          </a:bodyPr>
          <a:lstStyle/>
          <a:p>
            <a:pPr algn="ctr"/>
            <a:r>
              <a:rPr lang="en-US" sz="2400" b="1" dirty="0" smtClean="0"/>
              <a:t>Financing Programs</a:t>
            </a:r>
            <a:endParaRPr lang="en-US" sz="2400" b="1" dirty="0"/>
          </a:p>
        </p:txBody>
      </p:sp>
      <p:sp>
        <p:nvSpPr>
          <p:cNvPr id="7" name="TextBox 6"/>
          <p:cNvSpPr txBox="1"/>
          <p:nvPr/>
        </p:nvSpPr>
        <p:spPr>
          <a:xfrm>
            <a:off x="3382569" y="1209029"/>
            <a:ext cx="1219200" cy="855225"/>
          </a:xfrm>
          <a:prstGeom prst="rect">
            <a:avLst/>
          </a:prstGeom>
          <a:noFill/>
        </p:spPr>
        <p:txBody>
          <a:bodyPr wrap="square" rtlCol="0">
            <a:spAutoFit/>
          </a:bodyPr>
          <a:lstStyle/>
          <a:p>
            <a:pPr algn="ctr"/>
            <a:r>
              <a:rPr lang="en-US" sz="2400" b="1" dirty="0" smtClean="0">
                <a:solidFill>
                  <a:srgbClr val="FFFFCC"/>
                </a:solidFill>
              </a:rPr>
              <a:t>Water Use </a:t>
            </a:r>
            <a:endParaRPr lang="en-US" sz="2400" b="1" dirty="0">
              <a:solidFill>
                <a:srgbClr val="FFFFCC"/>
              </a:solidFill>
            </a:endParaRPr>
          </a:p>
        </p:txBody>
      </p:sp>
      <p:sp>
        <p:nvSpPr>
          <p:cNvPr id="8" name="TextBox 7"/>
          <p:cNvSpPr txBox="1"/>
          <p:nvPr/>
        </p:nvSpPr>
        <p:spPr>
          <a:xfrm>
            <a:off x="5805591" y="751109"/>
            <a:ext cx="1645920" cy="1200329"/>
          </a:xfrm>
          <a:prstGeom prst="rect">
            <a:avLst/>
          </a:prstGeom>
          <a:noFill/>
        </p:spPr>
        <p:txBody>
          <a:bodyPr wrap="square" rtlCol="0">
            <a:spAutoFit/>
          </a:bodyPr>
          <a:lstStyle/>
          <a:p>
            <a:pPr algn="ctr"/>
            <a:r>
              <a:rPr lang="en-US" sz="2400" b="1" dirty="0" smtClean="0">
                <a:solidFill>
                  <a:srgbClr val="FFFFCC"/>
                </a:solidFill>
              </a:rPr>
              <a:t>Regional-State Planning</a:t>
            </a:r>
            <a:endParaRPr lang="en-US" sz="2400" b="1" dirty="0">
              <a:solidFill>
                <a:srgbClr val="FFFFCC"/>
              </a:solidFill>
            </a:endParaRPr>
          </a:p>
        </p:txBody>
      </p:sp>
      <p:sp>
        <p:nvSpPr>
          <p:cNvPr id="9" name="TextBox 8"/>
          <p:cNvSpPr txBox="1"/>
          <p:nvPr/>
        </p:nvSpPr>
        <p:spPr>
          <a:xfrm>
            <a:off x="937260" y="436313"/>
            <a:ext cx="1264920" cy="1200329"/>
          </a:xfrm>
          <a:prstGeom prst="rect">
            <a:avLst/>
          </a:prstGeom>
          <a:noFill/>
        </p:spPr>
        <p:txBody>
          <a:bodyPr wrap="square" rtlCol="0">
            <a:spAutoFit/>
          </a:bodyPr>
          <a:lstStyle/>
          <a:p>
            <a:pPr algn="ctr"/>
            <a:r>
              <a:rPr lang="en-US" sz="2400" b="1" dirty="0" smtClean="0">
                <a:solidFill>
                  <a:srgbClr val="FFFFCC"/>
                </a:solidFill>
              </a:rPr>
              <a:t>Public Water Systems </a:t>
            </a:r>
            <a:endParaRPr lang="en-US" sz="2400" b="1" dirty="0">
              <a:solidFill>
                <a:srgbClr val="FFFFCC"/>
              </a:solidFill>
            </a:endParaRPr>
          </a:p>
        </p:txBody>
      </p:sp>
      <p:sp>
        <p:nvSpPr>
          <p:cNvPr id="10" name="TextBox 9"/>
          <p:cNvSpPr txBox="1"/>
          <p:nvPr/>
        </p:nvSpPr>
        <p:spPr>
          <a:xfrm>
            <a:off x="269240" y="4516438"/>
            <a:ext cx="1371600" cy="1200329"/>
          </a:xfrm>
          <a:prstGeom prst="rect">
            <a:avLst/>
          </a:prstGeom>
          <a:noFill/>
        </p:spPr>
        <p:txBody>
          <a:bodyPr wrap="square" rtlCol="0">
            <a:spAutoFit/>
          </a:bodyPr>
          <a:lstStyle/>
          <a:p>
            <a:pPr algn="ctr"/>
            <a:r>
              <a:rPr lang="en-US" sz="2400" b="1" dirty="0" err="1" smtClean="0">
                <a:solidFill>
                  <a:srgbClr val="FFFFCC"/>
                </a:solidFill>
              </a:rPr>
              <a:t>Conserv-ation</a:t>
            </a:r>
            <a:r>
              <a:rPr lang="en-US" sz="2400" b="1" dirty="0" smtClean="0">
                <a:solidFill>
                  <a:srgbClr val="FFFFCC"/>
                </a:solidFill>
              </a:rPr>
              <a:t> Plans </a:t>
            </a:r>
            <a:endParaRPr lang="en-US" sz="2400" b="1" dirty="0">
              <a:solidFill>
                <a:srgbClr val="FFFFCC"/>
              </a:solidFill>
            </a:endParaRPr>
          </a:p>
        </p:txBody>
      </p:sp>
      <p:sp>
        <p:nvSpPr>
          <p:cNvPr id="11" name="TextBox 10"/>
          <p:cNvSpPr txBox="1"/>
          <p:nvPr/>
        </p:nvSpPr>
        <p:spPr>
          <a:xfrm>
            <a:off x="7336224" y="2661105"/>
            <a:ext cx="1291728" cy="830997"/>
          </a:xfrm>
          <a:prstGeom prst="rect">
            <a:avLst/>
          </a:prstGeom>
          <a:noFill/>
        </p:spPr>
        <p:txBody>
          <a:bodyPr wrap="square" rtlCol="0">
            <a:spAutoFit/>
          </a:bodyPr>
          <a:lstStyle/>
          <a:p>
            <a:pPr algn="ctr"/>
            <a:r>
              <a:rPr lang="en-US" sz="2400" b="1" dirty="0" smtClean="0">
                <a:solidFill>
                  <a:srgbClr val="FFFFCC"/>
                </a:solidFill>
              </a:rPr>
              <a:t>Geo. Location</a:t>
            </a:r>
            <a:endParaRPr lang="en-US" sz="2400" b="1" dirty="0">
              <a:solidFill>
                <a:srgbClr val="FFFFCC"/>
              </a:solidFill>
            </a:endParaRPr>
          </a:p>
        </p:txBody>
      </p:sp>
      <p:cxnSp>
        <p:nvCxnSpPr>
          <p:cNvPr id="20" name="Straight Arrow Connector 19"/>
          <p:cNvCxnSpPr>
            <a:endCxn id="18" idx="2"/>
          </p:cNvCxnSpPr>
          <p:nvPr/>
        </p:nvCxnSpPr>
        <p:spPr>
          <a:xfrm flipV="1">
            <a:off x="1813139" y="5092614"/>
            <a:ext cx="2674468" cy="28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endCxn id="14" idx="2"/>
          </p:cNvCxnSpPr>
          <p:nvPr/>
        </p:nvCxnSpPr>
        <p:spPr>
          <a:xfrm flipV="1">
            <a:off x="4784649" y="1351274"/>
            <a:ext cx="1081902" cy="142246"/>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12" idx="7"/>
          </p:cNvCxnSpPr>
          <p:nvPr/>
        </p:nvCxnSpPr>
        <p:spPr>
          <a:xfrm flipV="1">
            <a:off x="2579668" y="2033438"/>
            <a:ext cx="680270" cy="54581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endCxn id="12" idx="3"/>
          </p:cNvCxnSpPr>
          <p:nvPr/>
        </p:nvCxnSpPr>
        <p:spPr>
          <a:xfrm flipV="1">
            <a:off x="1045508" y="3712642"/>
            <a:ext cx="413424" cy="60253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endCxn id="18" idx="1"/>
          </p:cNvCxnSpPr>
          <p:nvPr/>
        </p:nvCxnSpPr>
        <p:spPr>
          <a:xfrm>
            <a:off x="2130088" y="1627288"/>
            <a:ext cx="2589631" cy="28986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12" idx="5"/>
            <a:endCxn id="18" idx="1"/>
          </p:cNvCxnSpPr>
          <p:nvPr/>
        </p:nvCxnSpPr>
        <p:spPr>
          <a:xfrm>
            <a:off x="2579668" y="3712642"/>
            <a:ext cx="2140051" cy="81327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5" idx="4"/>
          </p:cNvCxnSpPr>
          <p:nvPr/>
        </p:nvCxnSpPr>
        <p:spPr>
          <a:xfrm>
            <a:off x="3992169" y="2482810"/>
            <a:ext cx="904951" cy="19339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H="1">
            <a:off x="5335975" y="2010454"/>
            <a:ext cx="1061153" cy="23047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a:off x="2354877" y="1209029"/>
            <a:ext cx="844812" cy="2844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6" name="Oval 75"/>
          <p:cNvSpPr/>
          <p:nvPr/>
        </p:nvSpPr>
        <p:spPr>
          <a:xfrm rot="18730972">
            <a:off x="-721890" y="1965720"/>
            <a:ext cx="6590614" cy="2832671"/>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8" name="Straight Arrow Connector 27"/>
          <p:cNvCxnSpPr>
            <a:stCxn id="27" idx="3"/>
            <a:endCxn id="18" idx="7"/>
          </p:cNvCxnSpPr>
          <p:nvPr/>
        </p:nvCxnSpPr>
        <p:spPr>
          <a:xfrm flipH="1">
            <a:off x="5840455" y="3674465"/>
            <a:ext cx="1505617" cy="8514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15" idx="6"/>
          </p:cNvCxnSpPr>
          <p:nvPr/>
        </p:nvCxnSpPr>
        <p:spPr>
          <a:xfrm>
            <a:off x="4784649" y="1681385"/>
            <a:ext cx="2435439" cy="105474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endCxn id="27" idx="0"/>
          </p:cNvCxnSpPr>
          <p:nvPr/>
        </p:nvCxnSpPr>
        <p:spPr>
          <a:xfrm>
            <a:off x="7346072" y="1837903"/>
            <a:ext cx="560368" cy="468444"/>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9426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Areas of Promise</a:t>
            </a:r>
            <a:endParaRPr lang="en-US" dirty="0"/>
          </a:p>
        </p:txBody>
      </p:sp>
      <p:sp>
        <p:nvSpPr>
          <p:cNvPr id="6" name="Content Placeholder 5"/>
          <p:cNvSpPr>
            <a:spLocks noGrp="1"/>
          </p:cNvSpPr>
          <p:nvPr>
            <p:ph idx="1"/>
          </p:nvPr>
        </p:nvSpPr>
        <p:spPr/>
        <p:txBody>
          <a:bodyPr>
            <a:normAutofit/>
          </a:bodyPr>
          <a:lstStyle/>
          <a:p>
            <a:r>
              <a:rPr lang="en-US" sz="4000" dirty="0" smtClean="0"/>
              <a:t>Recognition of the Value of Water Data</a:t>
            </a:r>
          </a:p>
          <a:p>
            <a:r>
              <a:rPr lang="en-US" sz="4000" dirty="0" smtClean="0"/>
              <a:t>Increasing Data</a:t>
            </a:r>
          </a:p>
          <a:p>
            <a:r>
              <a:rPr lang="en-US" sz="4000" dirty="0" smtClean="0"/>
              <a:t>Adding Geography</a:t>
            </a:r>
          </a:p>
          <a:p>
            <a:r>
              <a:rPr lang="en-US" sz="4000" dirty="0" smtClean="0"/>
              <a:t>Outreach Coordination</a:t>
            </a:r>
            <a:endParaRPr lang="en-US" sz="4000" dirty="0"/>
          </a:p>
          <a:p>
            <a:endParaRPr lang="en-US" dirty="0"/>
          </a:p>
        </p:txBody>
      </p:sp>
      <p:sp>
        <p:nvSpPr>
          <p:cNvPr id="4" name="Slide Number Placeholder 3"/>
          <p:cNvSpPr>
            <a:spLocks noGrp="1"/>
          </p:cNvSpPr>
          <p:nvPr>
            <p:ph type="sldNum" sz="quarter" idx="12"/>
          </p:nvPr>
        </p:nvSpPr>
        <p:spPr/>
        <p:txBody>
          <a:bodyPr/>
          <a:lstStyle/>
          <a:p>
            <a:fld id="{E25C318A-713C-E34F-BE3B-BC9114480D09}" type="slidenum">
              <a:rPr lang="en-US" smtClean="0"/>
              <a:t>6</a:t>
            </a:fld>
            <a:endParaRPr lang="en-US"/>
          </a:p>
        </p:txBody>
      </p:sp>
    </p:spTree>
    <p:extLst>
      <p:ext uri="{BB962C8B-B14F-4D97-AF65-F5344CB8AC3E}">
        <p14:creationId xmlns:p14="http://schemas.microsoft.com/office/powerpoint/2010/main" val="1768162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Thank You</a:t>
            </a:r>
            <a:endParaRPr lang="en-US" dirty="0"/>
          </a:p>
        </p:txBody>
      </p:sp>
      <p:sp>
        <p:nvSpPr>
          <p:cNvPr id="4" name="Slide Number Placeholder 3"/>
          <p:cNvSpPr>
            <a:spLocks noGrp="1"/>
          </p:cNvSpPr>
          <p:nvPr>
            <p:ph type="sldNum" sz="quarter" idx="12"/>
          </p:nvPr>
        </p:nvSpPr>
        <p:spPr/>
        <p:txBody>
          <a:bodyPr/>
          <a:lstStyle/>
          <a:p>
            <a:fld id="{E25C318A-713C-E34F-BE3B-BC9114480D09}" type="slidenum">
              <a:rPr lang="en-US" smtClean="0"/>
              <a:t>7</a:t>
            </a:fld>
            <a:endParaRPr lang="en-US"/>
          </a:p>
        </p:txBody>
      </p:sp>
      <p:sp>
        <p:nvSpPr>
          <p:cNvPr id="9" name="TextBox 8"/>
          <p:cNvSpPr txBox="1"/>
          <p:nvPr/>
        </p:nvSpPr>
        <p:spPr>
          <a:xfrm>
            <a:off x="2247900" y="4114800"/>
            <a:ext cx="5030608" cy="1908215"/>
          </a:xfrm>
          <a:prstGeom prst="rect">
            <a:avLst/>
          </a:prstGeom>
          <a:noFill/>
        </p:spPr>
        <p:txBody>
          <a:bodyPr wrap="square" rtlCol="0">
            <a:spAutoFit/>
          </a:bodyPr>
          <a:lstStyle/>
          <a:p>
            <a:r>
              <a:rPr lang="en-US" sz="3200" dirty="0" smtClean="0"/>
              <a:t>Kevin Kluge</a:t>
            </a:r>
          </a:p>
          <a:p>
            <a:r>
              <a:rPr lang="en-US" sz="3200" dirty="0" smtClean="0">
                <a:hlinkClick r:id="rId3"/>
              </a:rPr>
              <a:t>Kevin.kluge@twdb.texas.gov</a:t>
            </a:r>
            <a:endParaRPr lang="en-US" sz="3200" dirty="0" smtClean="0"/>
          </a:p>
          <a:p>
            <a:r>
              <a:rPr lang="en-US" sz="3200" dirty="0" smtClean="0"/>
              <a:t>512-936-0829</a:t>
            </a:r>
          </a:p>
          <a:p>
            <a:endParaRPr lang="en-US" dirty="0"/>
          </a:p>
        </p:txBody>
      </p:sp>
    </p:spTree>
    <p:extLst>
      <p:ext uri="{BB962C8B-B14F-4D97-AF65-F5344CB8AC3E}">
        <p14:creationId xmlns:p14="http://schemas.microsoft.com/office/powerpoint/2010/main" val="1841001536"/>
      </p:ext>
    </p:extLst>
  </p:cSld>
  <p:clrMapOvr>
    <a:masterClrMapping/>
  </p:clrMapOvr>
</p:sld>
</file>

<file path=ppt/theme/theme1.xml><?xml version="1.0" encoding="utf-8"?>
<a:theme xmlns:a="http://schemas.openxmlformats.org/drawingml/2006/main" name="twdb-ppt-white-template-footer-blue-150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1447</TotalTime>
  <Words>884</Words>
  <Application>Microsoft Office PowerPoint</Application>
  <PresentationFormat>On-screen Show (4:3)</PresentationFormat>
  <Paragraphs>109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twdb-ppt-white-template-footer-blue-1504</vt:lpstr>
      <vt:lpstr>Texas Data For Planning</vt:lpstr>
      <vt:lpstr>PowerPoint Presentation</vt:lpstr>
      <vt:lpstr>Background</vt:lpstr>
      <vt:lpstr>PowerPoint Presentation</vt:lpstr>
      <vt:lpstr>PowerPoint Presentation</vt:lpstr>
      <vt:lpstr>Areas of Promise</vt:lpstr>
      <vt:lpstr>Thank You</vt:lpstr>
    </vt:vector>
  </TitlesOfParts>
  <Company>TWDB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Mason</dc:creator>
  <cp:lastModifiedBy>Kevin Kluge</cp:lastModifiedBy>
  <cp:revision>48</cp:revision>
  <cp:lastPrinted>2016-10-31T20:36:49Z</cp:lastPrinted>
  <dcterms:created xsi:type="dcterms:W3CDTF">2015-03-04T19:49:52Z</dcterms:created>
  <dcterms:modified xsi:type="dcterms:W3CDTF">2016-10-31T20:37:06Z</dcterms:modified>
</cp:coreProperties>
</file>