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84" r:id="rId2"/>
    <p:sldId id="434" r:id="rId3"/>
    <p:sldId id="387" r:id="rId4"/>
    <p:sldId id="369" r:id="rId5"/>
    <p:sldId id="367" r:id="rId6"/>
    <p:sldId id="417" r:id="rId7"/>
    <p:sldId id="423" r:id="rId8"/>
    <p:sldId id="413" r:id="rId9"/>
    <p:sldId id="412" r:id="rId10"/>
    <p:sldId id="393" r:id="rId11"/>
    <p:sldId id="395" r:id="rId12"/>
    <p:sldId id="398" r:id="rId13"/>
    <p:sldId id="416" r:id="rId14"/>
    <p:sldId id="415" r:id="rId15"/>
    <p:sldId id="418" r:id="rId16"/>
    <p:sldId id="414" r:id="rId17"/>
    <p:sldId id="419" r:id="rId18"/>
    <p:sldId id="421" r:id="rId19"/>
    <p:sldId id="404" r:id="rId20"/>
    <p:sldId id="422" r:id="rId21"/>
    <p:sldId id="399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11" r:id="rId32"/>
    <p:sldId id="433" r:id="rId33"/>
    <p:sldId id="405" r:id="rId34"/>
    <p:sldId id="402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0B1BE"/>
    <a:srgbClr val="FFFF99"/>
    <a:srgbClr val="AE60AA"/>
    <a:srgbClr val="0000FF"/>
    <a:srgbClr val="D0D8E8"/>
    <a:srgbClr val="FF00FF"/>
    <a:srgbClr val="319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9" autoAdjust="0"/>
  </p:normalViewPr>
  <p:slideViewPr>
    <p:cSldViewPr>
      <p:cViewPr>
        <p:scale>
          <a:sx n="94" d="100"/>
          <a:sy n="94" d="100"/>
        </p:scale>
        <p:origin x="-145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cy.L.Wood\AppData\Local\Microsoft\Windows\INetCache\Content.Outlook\3MIREQ02\Unobligat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ranite\shared\des\WD-Wastewater\Administration\Marketing%20Survey\Consultant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ZDESFP3\WWE\GrantsMgmt\0-Grants%20Management%20Section\Staff%20Folders\Laura\CPM\Excel%20Files-Data%20and%20Graphs\Report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ZDESFP3\WWE\GrantsMgmt\0-Grants%20Management%20Section\Staff%20Folders\Laura\CPM\Excel%20Files-Data%20and%20Graphs\Report%20Graph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AZDESFP3\WWE\GrantsMgmt\0-Grants%20Management%20Section\Staff%20Folders\Laura\CPM\Excel%20Files-Data%20and%20Graphs\Report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ZDESFP3\WWE\GrantsMgmt\0-Grants%20Management%20Section\Staff%20Folders\Laura\CPM\Excel%20Files-Data%20and%20Graphs\Report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nite\shared\des\WD-Wastewater\Administration\Marketing%20Survey\CWSRF%20Projects%20by%20Ye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nite\shared\des\WD-Wastewater\Administration\Marketing%20Survey\CWSRF%20Projects%20by%20Ye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NH Unobligated Funds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'[1]"ASSETS"'!$G$37</c:f>
              <c:strCache>
                <c:ptCount val="1"/>
                <c:pt idx="0">
                  <c:v>Unobligated Repayment Account</c:v>
                </c:pt>
              </c:strCache>
            </c:strRef>
          </c:tx>
          <c:invertIfNegative val="0"/>
          <c:cat>
            <c:numRef>
              <c:f>'[1]"ASSETS"'!$F$38:$F$41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'[1]"ASSETS"'!$G$38:$G$41</c:f>
              <c:numCache>
                <c:formatCode>General</c:formatCode>
                <c:ptCount val="4"/>
                <c:pt idx="0">
                  <c:v>110417404.7</c:v>
                </c:pt>
                <c:pt idx="1">
                  <c:v>107429407.48</c:v>
                </c:pt>
                <c:pt idx="2">
                  <c:v>132012380.27</c:v>
                </c:pt>
                <c:pt idx="3">
                  <c:v>92093925.659999996</c:v>
                </c:pt>
              </c:numCache>
            </c:numRef>
          </c:val>
        </c:ser>
        <c:ser>
          <c:idx val="1"/>
          <c:order val="1"/>
          <c:tx>
            <c:strRef>
              <c:f>'[1]"ASSETS"'!$H$37</c:f>
              <c:strCache>
                <c:ptCount val="1"/>
                <c:pt idx="0">
                  <c:v>Unobligated Federal Grants</c:v>
                </c:pt>
              </c:strCache>
            </c:strRef>
          </c:tx>
          <c:invertIfNegative val="0"/>
          <c:cat>
            <c:numRef>
              <c:f>'[1]"ASSETS"'!$F$38:$F$41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'[1]"ASSETS"'!$H$38:$H$41</c:f>
              <c:numCache>
                <c:formatCode>General</c:formatCode>
                <c:ptCount val="4"/>
                <c:pt idx="0">
                  <c:v>4100449.4583333549</c:v>
                </c:pt>
                <c:pt idx="1">
                  <c:v>4343452.7333333716</c:v>
                </c:pt>
                <c:pt idx="2">
                  <c:v>5016232.6250000428</c:v>
                </c:pt>
                <c:pt idx="3">
                  <c:v>8089493.0666667037</c:v>
                </c:pt>
              </c:numCache>
            </c:numRef>
          </c:val>
        </c:ser>
        <c:ser>
          <c:idx val="2"/>
          <c:order val="2"/>
          <c:tx>
            <c:strRef>
              <c:f>'[1]"ASSETS"'!$I$37</c:f>
              <c:strCache>
                <c:ptCount val="1"/>
                <c:pt idx="0">
                  <c:v>Unobligated State Match</c:v>
                </c:pt>
              </c:strCache>
            </c:strRef>
          </c:tx>
          <c:invertIfNegative val="0"/>
          <c:cat>
            <c:numRef>
              <c:f>'[1]"ASSETS"'!$F$38:$F$41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'[1]"ASSETS"'!$I$38:$I$41</c:f>
              <c:numCache>
                <c:formatCode>General</c:formatCode>
                <c:ptCount val="4"/>
                <c:pt idx="0">
                  <c:v>820089.56363071431</c:v>
                </c:pt>
                <c:pt idx="1">
                  <c:v>868690.19919045561</c:v>
                </c:pt>
                <c:pt idx="2">
                  <c:v>1003246.1237013984</c:v>
                </c:pt>
                <c:pt idx="3">
                  <c:v>1617897.9661738954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81248"/>
        <c:axId val="35383168"/>
        <c:axId val="0"/>
      </c:bar3DChart>
      <c:catAx>
        <c:axId val="3538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383168"/>
        <c:crosses val="autoZero"/>
        <c:auto val="1"/>
        <c:lblAlgn val="ctr"/>
        <c:lblOffset val="100"/>
        <c:noMultiLvlLbl val="0"/>
      </c:catAx>
      <c:valAx>
        <c:axId val="3538316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381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NH Communities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234</c:v>
                </c:pt>
                <c:pt idx="1">
                  <c:v>234</c:v>
                </c:pt>
                <c:pt idx="2">
                  <c:v>234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No. NH Communities w/Infrastructure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131</c:v>
                </c:pt>
                <c:pt idx="1">
                  <c:v>234</c:v>
                </c:pt>
                <c:pt idx="2">
                  <c:v>234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No. NH Communities taken out CWSRF Loans 2006-2015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53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44544"/>
        <c:axId val="46446080"/>
      </c:barChart>
      <c:catAx>
        <c:axId val="4644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46446080"/>
        <c:crosses val="autoZero"/>
        <c:auto val="1"/>
        <c:lblAlgn val="ctr"/>
        <c:lblOffset val="100"/>
        <c:noMultiLvlLbl val="0"/>
      </c:catAx>
      <c:valAx>
        <c:axId val="4644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44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Sheet1!$A$8:$A$15</c:f>
              <c:numCache>
                <c:formatCode>General</c:formatCode>
                <c:ptCount val="8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xVal>
          <c:yVal>
            <c:numRef>
              <c:f>Sheet1!$B$8:$B$15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12</c:v>
                </c:pt>
                <c:pt idx="6">
                  <c:v>23</c:v>
                </c:pt>
                <c:pt idx="7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16096"/>
        <c:axId val="46518272"/>
      </c:scatterChart>
      <c:valAx>
        <c:axId val="4651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No. of Prequalified Engineer Firms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518272"/>
        <c:crosses val="autoZero"/>
        <c:crossBetween val="midCat"/>
        <c:majorUnit val="1"/>
        <c:minorUnit val="0.4"/>
      </c:valAx>
      <c:valAx>
        <c:axId val="46518272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 anchor="ctr" anchorCtr="1"/>
              <a:lstStyle/>
              <a:p>
                <a:pPr>
                  <a:defRPr sz="2000"/>
                </a:pPr>
                <a:r>
                  <a:rPr lang="en-US" sz="2000"/>
                  <a:t>     </a:t>
                </a:r>
              </a:p>
              <a:p>
                <a:pPr>
                  <a:defRPr sz="2000"/>
                </a:pPr>
                <a:r>
                  <a:rPr lang="en-US" sz="2000"/>
                  <a:t>  No. of Projects Completed (2006-2015)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51609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Wastewater Treatment
 $</a:t>
                    </a:r>
                    <a:r>
                      <a:rPr lang="en-US" sz="1400" dirty="0" smtClean="0"/>
                      <a:t>681M </a:t>
                    </a:r>
                    <a:r>
                      <a:rPr lang="en-US" sz="1400" dirty="0"/>
                      <a:t>
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7648846525763224E-2"/>
                  <c:y val="-1.362295511467961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Sewer Rehabilitation and Replacement
 $</a:t>
                    </a:r>
                    <a:r>
                      <a:rPr lang="en-US" sz="1400" dirty="0" smtClean="0"/>
                      <a:t>184M </a:t>
                    </a:r>
                    <a:r>
                      <a:rPr lang="en-US" sz="1400" dirty="0"/>
                      <a:t>
</a:t>
                    </a:r>
                    <a:r>
                      <a:rPr lang="en-US" sz="1400" baseline="0" dirty="0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5402078610142772"/>
                  <c:y val="-0.1002822650639301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New Sewers
 $</a:t>
                    </a:r>
                    <a:r>
                      <a:rPr lang="en-US" sz="1400" dirty="0" smtClean="0"/>
                      <a:t>239M </a:t>
                    </a:r>
                    <a:r>
                      <a:rPr lang="en-US" sz="1400" dirty="0"/>
                      <a:t>
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1093748730325119E-2"/>
                  <c:y val="-0.2189988215595306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Combined Sewer Overflow Abatement
 $</a:t>
                    </a:r>
                    <a:r>
                      <a:rPr lang="en-US" sz="1400" dirty="0" smtClean="0"/>
                      <a:t>606M </a:t>
                    </a:r>
                    <a:r>
                      <a:rPr lang="en-US" sz="1400" dirty="0"/>
                      <a:t>
31%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err="1"/>
                      <a:t>Stormwater</a:t>
                    </a:r>
                    <a:r>
                      <a:rPr lang="en-US" sz="1400" dirty="0"/>
                      <a:t>
 $</a:t>
                    </a:r>
                    <a:r>
                      <a:rPr lang="en-US" sz="1400" dirty="0" smtClean="0"/>
                      <a:t>272M </a:t>
                    </a:r>
                    <a:r>
                      <a:rPr lang="en-US" sz="1400" dirty="0"/>
                      <a:t>
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'Clean Water Needs Survey'!$A$3:$A$7</c:f>
              <c:strCache>
                <c:ptCount val="5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Stormwater</c:v>
                </c:pt>
              </c:strCache>
            </c:strRef>
          </c:cat>
          <c:val>
            <c:numRef>
              <c:f>'Clean Water Needs Survey'!$B$3:$B$7</c:f>
              <c:numCache>
                <c:formatCode>_("$"* #,##0_);_("$"* \(#,##0\);_("$"* "-"??_);_(@_)</c:formatCode>
                <c:ptCount val="5"/>
                <c:pt idx="0">
                  <c:v>680992038</c:v>
                </c:pt>
                <c:pt idx="1">
                  <c:v>183679847</c:v>
                </c:pt>
                <c:pt idx="2">
                  <c:v>239474322</c:v>
                </c:pt>
                <c:pt idx="3">
                  <c:v>605803850</c:v>
                </c:pt>
                <c:pt idx="4">
                  <c:v>271676710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'Clean Water Needs Survey'!$A$3:$A$7</c:f>
              <c:strCache>
                <c:ptCount val="5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Stormwater</c:v>
                </c:pt>
              </c:strCache>
            </c:strRef>
          </c:cat>
          <c:val>
            <c:numRef>
              <c:f>'Clean Water Needs Survey'!$C$3:$C$7</c:f>
              <c:numCache>
                <c:formatCode>0.0%</c:formatCode>
                <c:ptCount val="5"/>
                <c:pt idx="0">
                  <c:v>0.34365302757338057</c:v>
                </c:pt>
                <c:pt idx="1">
                  <c:v>9.2691444251166599E-2</c:v>
                </c:pt>
                <c:pt idx="2">
                  <c:v>0.1208473391599075</c:v>
                </c:pt>
                <c:pt idx="3">
                  <c:v>0.30571036891933545</c:v>
                </c:pt>
                <c:pt idx="4">
                  <c:v>0.13709782009620988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CWSRF Loans Issued</c:v>
          </c:tx>
          <c:dLbls>
            <c:dLbl>
              <c:idx val="0"/>
              <c:layout>
                <c:manualLayout>
                  <c:x val="9.7220830350751616E-2"/>
                  <c:y val="0.2255136409839020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Wastewater Treatment
$</a:t>
                    </a:r>
                    <a:r>
                      <a:rPr lang="en-US" sz="1400" dirty="0" smtClean="0"/>
                      <a:t>333M</a:t>
                    </a:r>
                    <a:r>
                      <a:rPr lang="en-US" sz="1400" dirty="0"/>
                      <a:t>
50%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3851572124912956E-3"/>
                  <c:y val="-0.3394649055964779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Sewer Rehabilitation and Replacement
$</a:t>
                    </a:r>
                    <a:r>
                      <a:rPr lang="en-US" sz="1400" dirty="0" smtClean="0"/>
                      <a:t>62M</a:t>
                    </a:r>
                    <a:r>
                      <a:rPr lang="en-US" sz="1400" dirty="0"/>
                      <a:t>
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/>
                      <a:t>New Sewers
$</a:t>
                    </a:r>
                    <a:r>
                      <a:rPr lang="en-US" sz="1400" dirty="0" smtClean="0"/>
                      <a:t>89M</a:t>
                    </a:r>
                    <a:r>
                      <a:rPr lang="en-US" sz="1400" dirty="0"/>
                      <a:t>
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2.3371364293748996E-2"/>
                  <c:y val="-0.2123655913978494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Combined Sewer Overflow Abatement
$</a:t>
                    </a:r>
                    <a:r>
                      <a:rPr lang="en-US" sz="1400" dirty="0" smtClean="0"/>
                      <a:t>83M</a:t>
                    </a:r>
                    <a:r>
                      <a:rPr lang="en-US" sz="1400" dirty="0"/>
                      <a:t>
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Landfill Closures
$</a:t>
                    </a:r>
                    <a:r>
                      <a:rPr lang="en-US" sz="1400" dirty="0" smtClean="0"/>
                      <a:t>99M</a:t>
                    </a:r>
                    <a:r>
                      <a:rPr lang="en-US" sz="1400" dirty="0"/>
                      <a:t>
15%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020408163265306E-2"/>
                  <c:y val="0.1934927186521038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 i="0" baseline="0"/>
                    </a:pPr>
                    <a:r>
                      <a:rPr lang="en-US" sz="1400" dirty="0" err="1" smtClean="0"/>
                      <a:t>Stormwater</a:t>
                    </a:r>
                    <a:r>
                      <a:rPr lang="en-US" sz="1400" baseline="0" dirty="0"/>
                      <a:t> </a:t>
                    </a:r>
                    <a:r>
                      <a:rPr lang="en-US" sz="1400" baseline="0" dirty="0" smtClean="0"/>
                      <a:t>&amp;</a:t>
                    </a:r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Nonpoint </a:t>
                    </a:r>
                    <a:r>
                      <a:rPr lang="en-US" sz="1400" dirty="0" smtClean="0"/>
                      <a:t>Source   </a:t>
                    </a:r>
                    <a:r>
                      <a:rPr lang="en-US" sz="1400" dirty="0"/>
                      <a:t>
$</a:t>
                    </a:r>
                    <a:r>
                      <a:rPr lang="en-US" sz="1400" dirty="0" smtClean="0"/>
                      <a:t>4.4M</a:t>
                    </a:r>
                    <a:r>
                      <a:rPr lang="en-US" sz="1400" dirty="0"/>
                      <a:t>
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'Loans by Category to date'!$A$18:$A$23</c:f>
              <c:strCache>
                <c:ptCount val="6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Landfill Closures</c:v>
                </c:pt>
                <c:pt idx="5">
                  <c:v>Stormwater/Nonpoint Source</c:v>
                </c:pt>
              </c:strCache>
            </c:strRef>
          </c:cat>
          <c:val>
            <c:numRef>
              <c:f>'Loans by Category to date'!$C$18:$C$23</c:f>
              <c:numCache>
                <c:formatCode>"$"#,##0</c:formatCode>
                <c:ptCount val="6"/>
                <c:pt idx="0">
                  <c:v>332532652</c:v>
                </c:pt>
                <c:pt idx="1">
                  <c:v>61846943</c:v>
                </c:pt>
                <c:pt idx="2">
                  <c:v>89410442</c:v>
                </c:pt>
                <c:pt idx="3">
                  <c:v>82594571</c:v>
                </c:pt>
                <c:pt idx="4">
                  <c:v>99038797</c:v>
                </c:pt>
                <c:pt idx="5">
                  <c:v>4385823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'Loans by Category to date'!$A$18:$A$23</c:f>
              <c:strCache>
                <c:ptCount val="6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Landfill Closures</c:v>
                </c:pt>
                <c:pt idx="5">
                  <c:v>Stormwater/Nonpoint Source</c:v>
                </c:pt>
              </c:strCache>
            </c:strRef>
          </c:cat>
          <c:val>
            <c:numRef>
              <c:f>'Loans by Category to date'!$D$18:$D$23</c:f>
              <c:numCache>
                <c:formatCode>0.0%</c:formatCode>
                <c:ptCount val="6"/>
                <c:pt idx="0">
                  <c:v>0.4964587498934846</c:v>
                </c:pt>
                <c:pt idx="1">
                  <c:v>9.233516113934459E-2</c:v>
                </c:pt>
                <c:pt idx="2">
                  <c:v>0.13348642906424693</c:v>
                </c:pt>
                <c:pt idx="3">
                  <c:v>0.12331058986246156</c:v>
                </c:pt>
                <c:pt idx="4">
                  <c:v>0.14786120115980247</c:v>
                </c:pt>
                <c:pt idx="5">
                  <c:v>6.5478688806598524E-3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8873923688699634"/>
                  <c:y val="0.1976689626268700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 smtClean="0"/>
                      <a:t>Wastewater </a:t>
                    </a:r>
                    <a:r>
                      <a:rPr lang="en-US" sz="1100" baseline="0" dirty="0"/>
                      <a:t>Treatment
 $</a:t>
                    </a:r>
                    <a:r>
                      <a:rPr lang="en-US" sz="1100" baseline="0" dirty="0" smtClean="0"/>
                      <a:t>681M </a:t>
                    </a:r>
                    <a:r>
                      <a:rPr lang="en-US" sz="1100" baseline="0" dirty="0"/>
                      <a:t>
34%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8290762707081949E-2"/>
                  <c:y val="-9.3976445149024826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/>
                      <a:t>Sewer </a:t>
                    </a:r>
                    <a:r>
                      <a:rPr lang="en-US" sz="1100" baseline="0" dirty="0" smtClean="0"/>
                      <a:t>Rehab &amp; Replace</a:t>
                    </a:r>
                    <a:r>
                      <a:rPr lang="en-US" sz="1100" baseline="0" dirty="0"/>
                      <a:t>
 $</a:t>
                    </a:r>
                    <a:r>
                      <a:rPr lang="en-US" sz="1100" baseline="0" dirty="0" smtClean="0"/>
                      <a:t>184M </a:t>
                    </a:r>
                    <a:r>
                      <a:rPr lang="en-US" sz="1100" baseline="0" dirty="0"/>
                      <a:t>
9%</a:t>
                    </a:r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142749792831423E-2"/>
                  <c:y val="-8.4211527987835863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/>
                      <a:t>New Sewers
 $</a:t>
                    </a:r>
                    <a:r>
                      <a:rPr lang="en-US" sz="1100" baseline="0" dirty="0" smtClean="0"/>
                      <a:t>239M </a:t>
                    </a:r>
                    <a:r>
                      <a:rPr lang="en-US" sz="1100" baseline="0" dirty="0"/>
                      <a:t>
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1093632276517827E-2"/>
                  <c:y val="-0.27685352219326959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 smtClean="0"/>
                      <a:t>CSO </a:t>
                    </a:r>
                    <a:r>
                      <a:rPr lang="en-US" sz="1100" baseline="0" dirty="0"/>
                      <a:t>Abatement
 $</a:t>
                    </a:r>
                    <a:r>
                      <a:rPr lang="en-US" sz="1100" baseline="0" dirty="0" smtClean="0"/>
                      <a:t>606M </a:t>
                    </a:r>
                    <a:r>
                      <a:rPr lang="en-US" sz="1100" baseline="0" dirty="0"/>
                      <a:t>
31%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baseline="0" dirty="0" err="1"/>
                      <a:t>Stormwater</a:t>
                    </a:r>
                    <a:r>
                      <a:rPr lang="en-US" sz="1100" baseline="0" dirty="0"/>
                      <a:t>
 $</a:t>
                    </a:r>
                    <a:r>
                      <a:rPr lang="en-US" sz="1100" baseline="0" dirty="0" smtClean="0"/>
                      <a:t>272M </a:t>
                    </a:r>
                    <a:r>
                      <a:rPr lang="en-US" sz="1100" baseline="0" dirty="0"/>
                      <a:t>
14%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'Clean Water Needs Survey'!$A$3:$A$7</c:f>
              <c:strCache>
                <c:ptCount val="5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Stormwater</c:v>
                </c:pt>
              </c:strCache>
            </c:strRef>
          </c:cat>
          <c:val>
            <c:numRef>
              <c:f>'Clean Water Needs Survey'!$B$3:$B$7</c:f>
              <c:numCache>
                <c:formatCode>_("$"* #,##0_);_("$"* \(#,##0\);_("$"* "-"??_);_(@_)</c:formatCode>
                <c:ptCount val="5"/>
                <c:pt idx="0">
                  <c:v>680992038</c:v>
                </c:pt>
                <c:pt idx="1">
                  <c:v>183679847</c:v>
                </c:pt>
                <c:pt idx="2">
                  <c:v>239474322</c:v>
                </c:pt>
                <c:pt idx="3">
                  <c:v>605803850</c:v>
                </c:pt>
                <c:pt idx="4">
                  <c:v>271676710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'Clean Water Needs Survey'!$A$3:$A$7</c:f>
              <c:strCache>
                <c:ptCount val="5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Stormwater</c:v>
                </c:pt>
              </c:strCache>
            </c:strRef>
          </c:cat>
          <c:val>
            <c:numRef>
              <c:f>'Clean Water Needs Survey'!$C$3:$C$7</c:f>
              <c:numCache>
                <c:formatCode>0.0%</c:formatCode>
                <c:ptCount val="5"/>
                <c:pt idx="0">
                  <c:v>0.34365302757338057</c:v>
                </c:pt>
                <c:pt idx="1">
                  <c:v>9.2691444251166599E-2</c:v>
                </c:pt>
                <c:pt idx="2">
                  <c:v>0.1208473391599075</c:v>
                </c:pt>
                <c:pt idx="3">
                  <c:v>0.30571036891933545</c:v>
                </c:pt>
                <c:pt idx="4">
                  <c:v>0.13709782009620988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CWSRF Loans Issued</c:v>
          </c:tx>
          <c:dLbls>
            <c:dLbl>
              <c:idx val="0"/>
              <c:layout>
                <c:manualLayout>
                  <c:x val="9.7220830350751616E-2"/>
                  <c:y val="0.2255136409839020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Wastewater Treatment
$</a:t>
                    </a:r>
                    <a:r>
                      <a:rPr lang="en-US" sz="1100" dirty="0" smtClean="0"/>
                      <a:t>333M</a:t>
                    </a:r>
                    <a:r>
                      <a:rPr lang="en-US" sz="1100" dirty="0"/>
                      <a:t>
50%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271968026628279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Sewer </a:t>
                    </a:r>
                    <a:r>
                      <a:rPr lang="en-US" sz="1100" dirty="0" smtClean="0"/>
                      <a:t>Rehab</a:t>
                    </a:r>
                    <a:r>
                      <a:rPr lang="en-US" sz="1100" baseline="0" dirty="0" smtClean="0"/>
                      <a:t> &amp;</a:t>
                    </a:r>
                    <a:r>
                      <a:rPr lang="en-US" sz="1100" dirty="0" smtClean="0"/>
                      <a:t> Replace</a:t>
                    </a:r>
                    <a:r>
                      <a:rPr lang="en-US" sz="1100" dirty="0"/>
                      <a:t>
$</a:t>
                    </a:r>
                    <a:r>
                      <a:rPr lang="en-US" sz="1100" dirty="0" smtClean="0"/>
                      <a:t>62M</a:t>
                    </a:r>
                    <a:r>
                      <a:rPr lang="en-US" sz="1100" dirty="0"/>
                      <a:t>
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/>
                      <a:t>New Sewers
$</a:t>
                    </a:r>
                    <a:r>
                      <a:rPr lang="en-US" sz="1100" dirty="0" smtClean="0"/>
                      <a:t>89M</a:t>
                    </a:r>
                    <a:r>
                      <a:rPr lang="en-US" sz="1100" dirty="0"/>
                      <a:t>
13%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3944863333560131E-2"/>
                  <c:y val="-0.2509353911939600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CSO </a:t>
                    </a:r>
                    <a:r>
                      <a:rPr lang="en-US" sz="1100" dirty="0"/>
                      <a:t>Abatement
$</a:t>
                    </a:r>
                    <a:r>
                      <a:rPr lang="en-US" sz="1100" dirty="0" smtClean="0"/>
                      <a:t>83M</a:t>
                    </a:r>
                    <a:r>
                      <a:rPr lang="en-US" sz="1100" dirty="0"/>
                      <a:t>
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dirty="0"/>
                      <a:t>Landfill Closures
$</a:t>
                    </a:r>
                    <a:r>
                      <a:rPr lang="en-US" sz="1100" dirty="0" smtClean="0"/>
                      <a:t>99M</a:t>
                    </a:r>
                    <a:r>
                      <a:rPr lang="en-US" sz="1100" dirty="0"/>
                      <a:t>
15%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020408163265306E-2"/>
                  <c:y val="0.1934927186521038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100" b="1" i="0" baseline="0"/>
                    </a:pPr>
                    <a:r>
                      <a:rPr lang="en-US" sz="1100" dirty="0" err="1" smtClean="0"/>
                      <a:t>Stormwater</a:t>
                    </a:r>
                    <a:r>
                      <a:rPr lang="en-US" sz="1100" baseline="0" dirty="0"/>
                      <a:t> </a:t>
                    </a:r>
                    <a:r>
                      <a:rPr lang="en-US" sz="1100" baseline="0" dirty="0" smtClean="0"/>
                      <a:t>&amp;</a:t>
                    </a:r>
                    <a:r>
                      <a:rPr lang="en-US" sz="1100" dirty="0" smtClean="0"/>
                      <a:t> Nonpoint Source   </a:t>
                    </a:r>
                    <a:r>
                      <a:rPr lang="en-US" sz="1100" dirty="0"/>
                      <a:t>
$</a:t>
                    </a:r>
                    <a:r>
                      <a:rPr lang="en-US" sz="1100" dirty="0" smtClean="0"/>
                      <a:t>4.4M</a:t>
                    </a:r>
                    <a:r>
                      <a:rPr lang="en-US" sz="1100" dirty="0"/>
                      <a:t>
1%</a:t>
                    </a:r>
                    <a:endParaRPr lang="en-US" sz="14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'Loans by Category to date'!$A$18:$A$23</c:f>
              <c:strCache>
                <c:ptCount val="6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Landfill Closures</c:v>
                </c:pt>
                <c:pt idx="5">
                  <c:v>Stormwater/Nonpoint Source</c:v>
                </c:pt>
              </c:strCache>
            </c:strRef>
          </c:cat>
          <c:val>
            <c:numRef>
              <c:f>'Loans by Category to date'!$C$18:$C$23</c:f>
              <c:numCache>
                <c:formatCode>"$"#,##0</c:formatCode>
                <c:ptCount val="6"/>
                <c:pt idx="0">
                  <c:v>332532652</c:v>
                </c:pt>
                <c:pt idx="1">
                  <c:v>61846943</c:v>
                </c:pt>
                <c:pt idx="2">
                  <c:v>89410442</c:v>
                </c:pt>
                <c:pt idx="3">
                  <c:v>82594571</c:v>
                </c:pt>
                <c:pt idx="4">
                  <c:v>99038797</c:v>
                </c:pt>
                <c:pt idx="5">
                  <c:v>4385823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'Loans by Category to date'!$A$18:$A$23</c:f>
              <c:strCache>
                <c:ptCount val="6"/>
                <c:pt idx="0">
                  <c:v>Wastewater Treatment</c:v>
                </c:pt>
                <c:pt idx="1">
                  <c:v>Sewer Rehabilitation and Replacement</c:v>
                </c:pt>
                <c:pt idx="2">
                  <c:v>New Sewers</c:v>
                </c:pt>
                <c:pt idx="3">
                  <c:v>Combined Sewer Overflow Abatement</c:v>
                </c:pt>
                <c:pt idx="4">
                  <c:v>Landfill Closures</c:v>
                </c:pt>
                <c:pt idx="5">
                  <c:v>Stormwater/Nonpoint Source</c:v>
                </c:pt>
              </c:strCache>
            </c:strRef>
          </c:cat>
          <c:val>
            <c:numRef>
              <c:f>'Loans by Category to date'!$D$18:$D$23</c:f>
              <c:numCache>
                <c:formatCode>0.0%</c:formatCode>
                <c:ptCount val="6"/>
                <c:pt idx="0">
                  <c:v>0.4964587498934846</c:v>
                </c:pt>
                <c:pt idx="1">
                  <c:v>9.233516113934459E-2</c:v>
                </c:pt>
                <c:pt idx="2">
                  <c:v>0.13348642906424693</c:v>
                </c:pt>
                <c:pt idx="3">
                  <c:v>0.12331058986246156</c:v>
                </c:pt>
                <c:pt idx="4">
                  <c:v>0.14786120115980247</c:v>
                </c:pt>
                <c:pt idx="5">
                  <c:v>6.5478688806598524E-3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NH Communities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234</c:v>
                </c:pt>
                <c:pt idx="1">
                  <c:v>234</c:v>
                </c:pt>
                <c:pt idx="2">
                  <c:v>234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No. NH Communities w/Infrastructure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131</c:v>
                </c:pt>
                <c:pt idx="1">
                  <c:v>234</c:v>
                </c:pt>
                <c:pt idx="2">
                  <c:v>234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No. NH Communities taken out CWSRF Loans 2006-2015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Wastewater</c:v>
                </c:pt>
                <c:pt idx="1">
                  <c:v>Stormwater/NPS</c:v>
                </c:pt>
                <c:pt idx="2">
                  <c:v>On-Site Septic Systems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53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47136"/>
        <c:axId val="41948672"/>
      </c:barChart>
      <c:catAx>
        <c:axId val="4194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948672"/>
        <c:crosses val="autoZero"/>
        <c:auto val="1"/>
        <c:lblAlgn val="ctr"/>
        <c:lblOffset val="100"/>
        <c:noMultiLvlLbl val="0"/>
      </c:catAx>
      <c:valAx>
        <c:axId val="4194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47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37992613479038E-2"/>
          <c:y val="5.9694658586524847E-2"/>
          <c:w val="0.87517419163614951"/>
          <c:h val="0.782742850860919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85152"/>
        <c:axId val="41987072"/>
      </c:barChart>
      <c:catAx>
        <c:axId val="4198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r>
                  <a:rPr lang="en-US" sz="1400" baseline="0">
                    <a:latin typeface="Calibri" panose="020F0502020204030204" pitchFamily="34" charset="0"/>
                  </a:rPr>
                  <a:t>Year</a:t>
                </a:r>
              </a:p>
            </c:rich>
          </c:tx>
          <c:overlay val="0"/>
        </c:title>
        <c:numFmt formatCode="yyyy" sourceLinked="0"/>
        <c:majorTickMark val="out"/>
        <c:minorTickMark val="none"/>
        <c:tickLblPos val="nextTo"/>
        <c:crossAx val="41987072"/>
        <c:crosses val="autoZero"/>
        <c:auto val="1"/>
        <c:lblAlgn val="ctr"/>
        <c:lblOffset val="100"/>
        <c:tickLblSkip val="1"/>
        <c:noMultiLvlLbl val="0"/>
      </c:catAx>
      <c:valAx>
        <c:axId val="4198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r>
                  <a:rPr lang="en-US" sz="1400" baseline="0">
                    <a:latin typeface="Calibri" panose="020F0502020204030204" pitchFamily="34" charset="0"/>
                  </a:rPr>
                  <a:t>Number of CWSRF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8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Projects</c:v>
          </c:tx>
          <c:invertIfNegative val="0"/>
          <c:cat>
            <c:strRef>
              <c:f>Sheet2!$A$2:$A$12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ARRA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Sheet2!$B$2:$B$12</c:f>
              <c:numCache>
                <c:formatCode>General</c:formatCode>
                <c:ptCount val="11"/>
                <c:pt idx="0">
                  <c:v>10</c:v>
                </c:pt>
                <c:pt idx="1">
                  <c:v>13</c:v>
                </c:pt>
                <c:pt idx="2">
                  <c:v>7</c:v>
                </c:pt>
                <c:pt idx="3">
                  <c:v>3</c:v>
                </c:pt>
                <c:pt idx="4">
                  <c:v>60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8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14848"/>
        <c:axId val="42416768"/>
      </c:barChart>
      <c:lineChart>
        <c:grouping val="standard"/>
        <c:varyColors val="0"/>
        <c:ser>
          <c:idx val="1"/>
          <c:order val="1"/>
          <c:tx>
            <c:v>Total Value of Projects</c:v>
          </c:tx>
          <c:val>
            <c:numRef>
              <c:f>Sheet2!$C$2:$C$12</c:f>
              <c:numCache>
                <c:formatCode>#,##0</c:formatCode>
                <c:ptCount val="11"/>
                <c:pt idx="0">
                  <c:v>27716770</c:v>
                </c:pt>
                <c:pt idx="1">
                  <c:v>32889280</c:v>
                </c:pt>
                <c:pt idx="2">
                  <c:v>42774400</c:v>
                </c:pt>
                <c:pt idx="3">
                  <c:v>20319000</c:v>
                </c:pt>
                <c:pt idx="4">
                  <c:v>112950135</c:v>
                </c:pt>
                <c:pt idx="5">
                  <c:v>22001521</c:v>
                </c:pt>
                <c:pt idx="6">
                  <c:v>35700000</c:v>
                </c:pt>
                <c:pt idx="7">
                  <c:v>53050000</c:v>
                </c:pt>
                <c:pt idx="8">
                  <c:v>6748000</c:v>
                </c:pt>
                <c:pt idx="9">
                  <c:v>18620431</c:v>
                </c:pt>
                <c:pt idx="10">
                  <c:v>82409287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24960"/>
        <c:axId val="42423040"/>
      </c:lineChart>
      <c:catAx>
        <c:axId val="4241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Year</a:t>
                </a:r>
              </a:p>
            </c:rich>
          </c:tx>
          <c:overlay val="0"/>
        </c:title>
        <c:majorTickMark val="out"/>
        <c:minorTickMark val="none"/>
        <c:tickLblPos val="nextTo"/>
        <c:crossAx val="42416768"/>
        <c:crosses val="autoZero"/>
        <c:auto val="1"/>
        <c:lblAlgn val="ctr"/>
        <c:lblOffset val="100"/>
        <c:noMultiLvlLbl val="0"/>
      </c:catAx>
      <c:valAx>
        <c:axId val="4241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Number of CWSRF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414848"/>
        <c:crosses val="autoZero"/>
        <c:crossBetween val="between"/>
      </c:valAx>
      <c:valAx>
        <c:axId val="424230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Total Value of CWSRF Projects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42424960"/>
        <c:crosses val="max"/>
        <c:crossBetween val="between"/>
      </c:valAx>
      <c:catAx>
        <c:axId val="4242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42423040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$44,154,237</a:t>
            </a:r>
            <a:endParaRPr lang="en-US" sz="3200" dirty="0"/>
          </a:p>
        </c:rich>
      </c:tx>
      <c:layout>
        <c:manualLayout>
          <c:xMode val="edge"/>
          <c:yMode val="edge"/>
          <c:x val="0.55947275313068523"/>
          <c:y val="2.284605728631746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$44,154,237.00</c:v>
                </c:pt>
              </c:strCache>
            </c:strRef>
          </c:tx>
          <c:dLbls>
            <c:dLbl>
              <c:idx val="0"/>
              <c:layout>
                <c:manualLayout>
                  <c:x val="-0.23508872240572931"/>
                  <c:y val="7.016285352904763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$19,162,292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05684655363003E-2"/>
                  <c:y val="-0.2493104227774245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$3,832,458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8197045908797846"/>
                  <c:y val="2.1838383394030421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$22,079,277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EPA Capitalization Grant Funds</c:v>
                </c:pt>
                <c:pt idx="1">
                  <c:v>State Match</c:v>
                </c:pt>
                <c:pt idx="2">
                  <c:v>Repayment Funds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19162292</c:v>
                </c:pt>
                <c:pt idx="1">
                  <c:v>3832458</c:v>
                </c:pt>
                <c:pt idx="2">
                  <c:v>22079277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0.01886</cdr:x>
      <cdr:y>0.79172</cdr:y>
    </cdr:from>
    <cdr:to>
      <cdr:x>0.40919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3128328"/>
          <a:ext cx="1577021" cy="82296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0.74074</cdr:x>
      <cdr:y>0.08418</cdr:y>
    </cdr:from>
    <cdr:to>
      <cdr:x>0.96296</cdr:x>
      <cdr:y>0.40407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381000"/>
          <a:ext cx="18288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25E9-2BB4-463D-86EF-F499C8D30CE7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5B76-7828-47EA-B176-CD2D2A9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7DD4-80AC-495C-B988-CEA5B20E2242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C40C-4AD5-4C25-83F9-CCD57185A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CWNS identifies and documents the cost of the capital needs required to meet the water quality and water-related public health goals of the Clean Water Act.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USEPA works in partnership with the States to conduct the CWNS every 4 years.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7A7BD-4E1B-4B74-A7EC-14B5F951E195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C40C-4AD5-4C25-83F9-CCD57185A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does this slide tell us?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NH</a:t>
            </a:r>
            <a:r>
              <a:rPr lang="en-US" baseline="0" dirty="0" smtClean="0"/>
              <a:t> averages funding 5 to 10+ CWSRF projects per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Years where there were larger $ value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ARRA – 60 CWSRF projects funded.  Shovel ready projects.  What does this tell us?  NH communities have projects that they are ready to do  if the subsidy is right.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Although there was talk that # of annual projects dropped off after ARRA this chart does not show a significant decline.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C40C-4AD5-4C25-83F9-CCD57185A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276C-682B-4BD3-A1FA-ABC4961D6E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C40C-4AD5-4C25-83F9-CCD57185A3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276C-682B-4BD3-A1FA-ABC4961D6E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E45AE-00E3-479C-8043-757C39F7F2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6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9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3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8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racy.wood@des.nh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5975"/>
            <a:ext cx="8229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  <a:cs typeface="Vani" pitchFamily="34" charset="0"/>
              </a:rPr>
              <a:t>Why Marketing &amp; Outreach</a:t>
            </a:r>
            <a:br>
              <a:rPr lang="en-US" sz="4800" b="1" dirty="0" smtClean="0">
                <a:latin typeface="+mn-lt"/>
                <a:cs typeface="Vani" pitchFamily="34" charset="0"/>
              </a:rPr>
            </a:br>
            <a:r>
              <a:rPr lang="en-US" sz="4800" b="1" dirty="0" smtClean="0">
                <a:latin typeface="+mn-lt"/>
                <a:cs typeface="Vani" pitchFamily="34" charset="0"/>
              </a:rPr>
              <a:t>for New Hampshire?</a:t>
            </a:r>
            <a:endParaRPr lang="en-US" sz="4800" b="1" dirty="0">
              <a:latin typeface="+mn-lt"/>
              <a:cs typeface="Van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907" y="2512874"/>
            <a:ext cx="6054543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Clean Water State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Revolving FUND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4978" y="441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600" b="1" dirty="0" smtClean="0">
                <a:latin typeface="+mn-lt"/>
                <a:cs typeface="Vani" pitchFamily="34" charset="0"/>
              </a:rPr>
              <a:t>Tracy L. Wood, P.E.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atin typeface="+mn-lt"/>
                <a:cs typeface="Vani" pitchFamily="34" charset="0"/>
              </a:rPr>
              <a:t>November 1, 2016</a:t>
            </a:r>
            <a:endParaRPr lang="en-US" sz="3600" b="1" dirty="0">
              <a:latin typeface="+mn-lt"/>
              <a:cs typeface="Va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Old Normal – Pre ARRA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Increasing or at least stable funding levels</a:t>
            </a:r>
          </a:p>
          <a:p>
            <a:endParaRPr lang="en-US" dirty="0"/>
          </a:p>
          <a:p>
            <a:r>
              <a:rPr lang="en-US" dirty="0" smtClean="0"/>
              <a:t>Conditions known to all and did not vary year to year</a:t>
            </a:r>
          </a:p>
          <a:p>
            <a:endParaRPr lang="en-US" dirty="0"/>
          </a:p>
          <a:p>
            <a:r>
              <a:rPr lang="en-US" dirty="0" smtClean="0"/>
              <a:t>Relatively minimal reporting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Program sold itself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6600"/>
            <a:ext cx="2514600" cy="2057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94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 Normal – Post ARRA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172200"/>
          </a:xfrm>
        </p:spPr>
        <p:txBody>
          <a:bodyPr>
            <a:normAutofit fontScale="32500" lnSpcReduction="20000"/>
          </a:bodyPr>
          <a:lstStyle/>
          <a:p>
            <a:endParaRPr lang="en-US" sz="8000" dirty="0" smtClean="0"/>
          </a:p>
          <a:p>
            <a:r>
              <a:rPr lang="en-US" sz="8000" dirty="0"/>
              <a:t>Annual federal </a:t>
            </a:r>
            <a:r>
              <a:rPr lang="en-US" sz="8000" dirty="0" smtClean="0"/>
              <a:t>funding…level, reduced or elimination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Federal funding conditions</a:t>
            </a:r>
          </a:p>
          <a:p>
            <a:pPr lvl="1"/>
            <a:r>
              <a:rPr lang="en-US" sz="8000" dirty="0" smtClean="0"/>
              <a:t>e.g. forgiveness, Davis Bacon, AIS, green project reserve, cost and effectiveness, etc.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8000" dirty="0" smtClean="0"/>
              <a:t>Increased reporting and oversight</a:t>
            </a:r>
          </a:p>
          <a:p>
            <a:pPr lvl="1"/>
            <a:r>
              <a:rPr lang="en-US" sz="8000" dirty="0" smtClean="0"/>
              <a:t>e.g. Davis Bacon, AIS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r>
              <a:rPr lang="en-US" sz="8000" dirty="0" smtClean="0"/>
              <a:t>Asset and financial management expected (fiscal sustainability plan)</a:t>
            </a:r>
          </a:p>
          <a:p>
            <a:endParaRPr lang="en-US" sz="8000" dirty="0" smtClean="0"/>
          </a:p>
          <a:p>
            <a:r>
              <a:rPr lang="en-US" sz="8000" dirty="0" smtClean="0"/>
              <a:t>Marketing &amp; outreach needed</a:t>
            </a:r>
          </a:p>
          <a:p>
            <a:pPr lvl="1"/>
            <a:endParaRPr lang="en-US" sz="59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98520"/>
            <a:ext cx="2466975" cy="18478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43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04875" cy="195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Administrator Tracy</a:t>
            </a:r>
            <a:br>
              <a:rPr lang="en-US" b="1" dirty="0" smtClean="0"/>
            </a:br>
            <a:r>
              <a:rPr lang="en-US" b="1" dirty="0" smtClean="0"/>
              <a:t>July 2015 to 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Largest Projects in NH CWSRF History</a:t>
            </a:r>
          </a:p>
          <a:p>
            <a:pPr lvl="1"/>
            <a:r>
              <a:rPr lang="en-US" dirty="0"/>
              <a:t>Portsmouth </a:t>
            </a:r>
            <a:r>
              <a:rPr lang="en-US" dirty="0" smtClean="0"/>
              <a:t>$75M</a:t>
            </a:r>
            <a:endParaRPr lang="en-US" dirty="0"/>
          </a:p>
          <a:p>
            <a:pPr lvl="1"/>
            <a:r>
              <a:rPr lang="en-US" dirty="0"/>
              <a:t>Exeter $</a:t>
            </a:r>
            <a:r>
              <a:rPr lang="en-US" dirty="0" smtClean="0"/>
              <a:t>53M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0"/>
            <a:ext cx="1524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Portsmouth Pierce Island WWTF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7" y="1600200"/>
            <a:ext cx="6520606" cy="4525963"/>
          </a:xfrm>
        </p:spPr>
      </p:pic>
    </p:spTree>
    <p:extLst>
      <p:ext uri="{BB962C8B-B14F-4D97-AF65-F5344CB8AC3E}">
        <p14:creationId xmlns:p14="http://schemas.microsoft.com/office/powerpoint/2010/main" val="25906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x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8392427" cy="52578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76200"/>
            <a:ext cx="3294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Exeter WWTF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41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04875" cy="195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Administrator Tracy</a:t>
            </a:r>
            <a:br>
              <a:rPr lang="en-US" b="1" dirty="0" smtClean="0"/>
            </a:br>
            <a:r>
              <a:rPr lang="en-US" b="1" dirty="0" smtClean="0"/>
              <a:t>July 2015 to 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Largest Projects in NH CWSRF History</a:t>
            </a:r>
          </a:p>
          <a:p>
            <a:pPr lvl="1"/>
            <a:r>
              <a:rPr lang="en-US" dirty="0"/>
              <a:t>Portsmouth </a:t>
            </a:r>
            <a:r>
              <a:rPr lang="en-US" dirty="0" smtClean="0"/>
              <a:t>$75M</a:t>
            </a:r>
            <a:endParaRPr lang="en-US" dirty="0"/>
          </a:p>
          <a:p>
            <a:pPr lvl="1"/>
            <a:r>
              <a:rPr lang="en-US" dirty="0"/>
              <a:t>Exeter $53M</a:t>
            </a:r>
          </a:p>
          <a:p>
            <a:r>
              <a:rPr lang="en-US" dirty="0" smtClean="0"/>
              <a:t>One-on-One Site Visits</a:t>
            </a:r>
          </a:p>
          <a:p>
            <a:r>
              <a:rPr lang="en-US" dirty="0" smtClean="0"/>
              <a:t>Marketing Cards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0"/>
            <a:ext cx="1524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CWSRF Loan Program Promotional Card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4" y="1600200"/>
            <a:ext cx="4062051" cy="4525963"/>
          </a:xfrm>
        </p:spPr>
      </p:pic>
    </p:spTree>
    <p:extLst>
      <p:ext uri="{BB962C8B-B14F-4D97-AF65-F5344CB8AC3E}">
        <p14:creationId xmlns:p14="http://schemas.microsoft.com/office/powerpoint/2010/main" val="2249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CWSRF Promotional Card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CWSRF offers </a:t>
            </a:r>
            <a:r>
              <a:rPr lang="en-US" b="1" dirty="0" smtClean="0"/>
              <a:t>below-market interest rates </a:t>
            </a:r>
            <a:r>
              <a:rPr lang="en-US" dirty="0" smtClean="0"/>
              <a:t>with </a:t>
            </a:r>
            <a:r>
              <a:rPr lang="en-US" b="1" dirty="0" smtClean="0"/>
              <a:t>no closing costs </a:t>
            </a:r>
            <a:r>
              <a:rPr lang="en-US" dirty="0" smtClean="0"/>
              <a:t>and </a:t>
            </a:r>
            <a:r>
              <a:rPr lang="en-US" b="1" dirty="0" smtClean="0"/>
              <a:t>no prepayment fees </a:t>
            </a:r>
            <a:r>
              <a:rPr lang="en-US" dirty="0" smtClean="0"/>
              <a:t>for planning, design, construction and equipment</a:t>
            </a:r>
          </a:p>
          <a:p>
            <a:r>
              <a:rPr lang="en-US" b="1" dirty="0" smtClean="0"/>
              <a:t>Principal forgiveness </a:t>
            </a:r>
            <a:r>
              <a:rPr lang="en-US" dirty="0" smtClean="0"/>
              <a:t>is available to make infrastructure projects more affordable and sustainable for NH communities.</a:t>
            </a:r>
          </a:p>
          <a:p>
            <a:r>
              <a:rPr lang="en-US" b="1" dirty="0" smtClean="0"/>
              <a:t>Extra incentives </a:t>
            </a:r>
            <a:r>
              <a:rPr lang="en-US" dirty="0" smtClean="0"/>
              <a:t>are available for initiating </a:t>
            </a:r>
            <a:r>
              <a:rPr lang="en-US" b="1" dirty="0" smtClean="0"/>
              <a:t>energy audits</a:t>
            </a:r>
            <a:r>
              <a:rPr lang="en-US" dirty="0" smtClean="0"/>
              <a:t>, planning and implementing </a:t>
            </a:r>
            <a:r>
              <a:rPr lang="en-US" b="1" dirty="0" smtClean="0"/>
              <a:t>asset management programs</a:t>
            </a:r>
            <a:r>
              <a:rPr lang="en-US" dirty="0" smtClean="0"/>
              <a:t>, and other </a:t>
            </a:r>
            <a:r>
              <a:rPr lang="en-US" b="1" dirty="0" smtClean="0"/>
              <a:t>“green” projects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CWSRF Promotional Card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Interest on disbursements is 1% until substantial completion</a:t>
            </a:r>
            <a:r>
              <a:rPr lang="en-US" dirty="0" smtClean="0"/>
              <a:t> and </a:t>
            </a:r>
            <a:r>
              <a:rPr lang="en-US" b="1" dirty="0" smtClean="0"/>
              <a:t>reimbursement can be requested as costs are incurred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Loan repayments begin up to one year after project completion at the </a:t>
            </a:r>
            <a:r>
              <a:rPr lang="en-US" b="1" dirty="0" smtClean="0"/>
              <a:t>lowest available interest rate </a:t>
            </a:r>
            <a:r>
              <a:rPr lang="en-US" dirty="0" smtClean="0"/>
              <a:t>– if rates are lower at the end of the project, the loan will be closed at the lower rate.</a:t>
            </a:r>
          </a:p>
          <a:p>
            <a:r>
              <a:rPr lang="en-US" b="1" dirty="0" smtClean="0"/>
              <a:t>CWSRF staff are here to help</a:t>
            </a:r>
            <a:r>
              <a:rPr lang="en-US" dirty="0" smtClean="0"/>
              <a:t> you through every step of your project.  This includes project planning and administration, design review, environmental review, construction oversight, and achieving optimal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09786127"/>
              </p:ext>
            </p:extLst>
          </p:nvPr>
        </p:nvGraphicFramePr>
        <p:xfrm>
          <a:off x="228600" y="1676401"/>
          <a:ext cx="88391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057400" y="1905000"/>
            <a:ext cx="3048000" cy="369887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Funds Available :</a:t>
            </a:r>
            <a:endParaRPr lang="en-US" sz="3200" dirty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NH Clean Water State Revolving </a:t>
            </a:r>
            <a:r>
              <a:rPr lang="en-US" b="1" dirty="0" smtClean="0"/>
              <a:t>Fund 2016 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0746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Financial Situation of the NH CWSRF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6708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5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04875" cy="195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Administrator Tracy</a:t>
            </a:r>
            <a:br>
              <a:rPr lang="en-US" b="1" dirty="0" smtClean="0"/>
            </a:br>
            <a:r>
              <a:rPr lang="en-US" b="1" dirty="0" smtClean="0"/>
              <a:t>July 2015 to 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Largest Projects in NH CWSRF History</a:t>
            </a:r>
          </a:p>
          <a:p>
            <a:pPr lvl="1"/>
            <a:r>
              <a:rPr lang="en-US" dirty="0"/>
              <a:t>Portsmouth </a:t>
            </a:r>
            <a:r>
              <a:rPr lang="en-US" dirty="0" smtClean="0"/>
              <a:t>$75M</a:t>
            </a:r>
            <a:endParaRPr lang="en-US" dirty="0"/>
          </a:p>
          <a:p>
            <a:pPr lvl="1"/>
            <a:r>
              <a:rPr lang="en-US" dirty="0"/>
              <a:t>Exeter $53M</a:t>
            </a:r>
          </a:p>
          <a:p>
            <a:r>
              <a:rPr lang="en-US" dirty="0" smtClean="0"/>
              <a:t>One-on-One Site Visits</a:t>
            </a:r>
          </a:p>
          <a:p>
            <a:r>
              <a:rPr lang="en-US" dirty="0" smtClean="0"/>
              <a:t>Marketing Cards</a:t>
            </a:r>
          </a:p>
          <a:p>
            <a:r>
              <a:rPr lang="en-US" b="1" dirty="0" smtClean="0"/>
              <a:t>Marketing Survey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0"/>
            <a:ext cx="1524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March 2016 SRF Newsletter –Marketing &amp; Outreach Work Assignment–Katie </a:t>
            </a:r>
            <a:r>
              <a:rPr lang="en-US" dirty="0" err="1" smtClean="0"/>
              <a:t>Marese</a:t>
            </a:r>
            <a:endParaRPr lang="en-US" dirty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r>
              <a:rPr lang="en-US" dirty="0" smtClean="0"/>
              <a:t>June-August 2016 Developing Surveys – Consultant &amp; Community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r>
              <a:rPr lang="en-US" dirty="0" smtClean="0"/>
              <a:t>Sept. 6</a:t>
            </a:r>
            <a:r>
              <a:rPr lang="en-US" baseline="30000" dirty="0" smtClean="0"/>
              <a:t>th</a:t>
            </a:r>
            <a:r>
              <a:rPr lang="en-US" dirty="0" smtClean="0"/>
              <a:t> thru 23</a:t>
            </a:r>
            <a:r>
              <a:rPr lang="en-US" baseline="30000" dirty="0" smtClean="0"/>
              <a:t>rd</a:t>
            </a:r>
            <a:r>
              <a:rPr lang="en-US" dirty="0" smtClean="0"/>
              <a:t> - On-Line Survey </a:t>
            </a:r>
            <a:endParaRPr lang="en-US" dirty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r>
              <a:rPr lang="en-US" dirty="0" smtClean="0"/>
              <a:t>October 2016 Results &amp; Next Steps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r>
              <a:rPr lang="en-US" dirty="0" smtClean="0"/>
              <a:t>Review last 10 years of CWSRF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4953000"/>
            <a:ext cx="2286000" cy="1752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10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# 1 Factor in Funding Source Selection</a:t>
            </a:r>
          </a:p>
          <a:p>
            <a:pPr algn="ctr"/>
            <a:r>
              <a:rPr lang="en-US" dirty="0" smtClean="0"/>
              <a:t>Low Interest Rates</a:t>
            </a:r>
          </a:p>
          <a:p>
            <a:pPr algn="ctr"/>
            <a:r>
              <a:rPr lang="en-US" dirty="0" smtClean="0"/>
              <a:t>Principal Forgiveness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0" y="3581400"/>
            <a:ext cx="27834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Customer Satisfaction Levels are High</a:t>
            </a:r>
          </a:p>
          <a:p>
            <a:pPr algn="ctr"/>
            <a:r>
              <a:rPr lang="en-US" sz="2000" dirty="0" smtClean="0"/>
              <a:t>94% Community Respondents &amp; 86% Consultants – Good or Excellent </a:t>
            </a:r>
          </a:p>
          <a:p>
            <a:pPr algn="ctr"/>
            <a:r>
              <a:rPr lang="en-US" sz="2000" dirty="0" smtClean="0"/>
              <a:t>75% Both Respondents Interactions w/DES staff Easy to Relatively Easy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57" y="3352800"/>
            <a:ext cx="5514286" cy="27619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29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Primary Challenge Area – Davis-Bacon &amp; AIS</a:t>
            </a:r>
          </a:p>
          <a:p>
            <a:pPr algn="ctr"/>
            <a:r>
              <a:rPr lang="en-US" sz="2400" dirty="0" smtClean="0"/>
              <a:t>Need to Streamline Reporting</a:t>
            </a:r>
          </a:p>
          <a:p>
            <a:pPr algn="ctr"/>
            <a:r>
              <a:rPr lang="en-US" sz="2400" dirty="0" smtClean="0"/>
              <a:t>Davis-Bacon Wages &amp; AIS Make SRF More Expensive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38550"/>
            <a:ext cx="3295650" cy="23050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6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501515"/>
            <a:ext cx="2305050" cy="1990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4486275"/>
            <a:ext cx="2305050" cy="19907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Majority of Respondents Willing to Use CWSRF for Future Funding Needs</a:t>
            </a:r>
          </a:p>
          <a:p>
            <a:pPr algn="ctr"/>
            <a:r>
              <a:rPr lang="en-US" sz="2000" dirty="0" smtClean="0"/>
              <a:t>78% Respondents will consider CWSRF for Future Projects, 20% Maybe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What do Communities and Consultants Want?</a:t>
            </a:r>
          </a:p>
          <a:p>
            <a:pPr algn="ctr"/>
            <a:r>
              <a:rPr lang="en-US" sz="2000" dirty="0" smtClean="0"/>
              <a:t>Lower Interest Rates</a:t>
            </a:r>
          </a:p>
          <a:p>
            <a:pPr algn="ctr"/>
            <a:r>
              <a:rPr lang="en-US" sz="2000" dirty="0" smtClean="0"/>
              <a:t>Increase Flexibility in Types of Funded Projects</a:t>
            </a:r>
          </a:p>
          <a:p>
            <a:pPr algn="ctr"/>
            <a:r>
              <a:rPr lang="en-US" sz="2000" dirty="0" smtClean="0"/>
              <a:t>Grants for Project Planning and Design </a:t>
            </a:r>
          </a:p>
          <a:p>
            <a:pPr algn="ctr"/>
            <a:r>
              <a:rPr lang="en-US" sz="2000" dirty="0" smtClean="0"/>
              <a:t>Increase Flexibility in Timing</a:t>
            </a:r>
          </a:p>
          <a:p>
            <a:pPr algn="ctr"/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92040"/>
            <a:ext cx="2362200" cy="128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38675"/>
            <a:ext cx="2438400" cy="1685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Traditional Projects are Most Important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Wastewater </a:t>
            </a:r>
          </a:p>
          <a:p>
            <a:pPr algn="ctr"/>
            <a:r>
              <a:rPr lang="en-US" sz="2200" dirty="0" err="1" smtClean="0"/>
              <a:t>Stormwater</a:t>
            </a:r>
            <a:endParaRPr lang="en-US" sz="2200" dirty="0" smtClean="0"/>
          </a:p>
          <a:p>
            <a:pPr algn="ctr"/>
            <a:endParaRPr lang="en-US" sz="2200" dirty="0" smtClean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Some Need for Nonpoint Source Projects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Green Infrastructure</a:t>
            </a:r>
          </a:p>
          <a:p>
            <a:pPr algn="ctr"/>
            <a:r>
              <a:rPr lang="en-US" sz="2200" dirty="0" smtClean="0"/>
              <a:t>Restoration of Natural Hydrology</a:t>
            </a:r>
          </a:p>
          <a:p>
            <a:pPr algn="ctr"/>
            <a:r>
              <a:rPr lang="en-US" sz="2200" dirty="0" smtClean="0"/>
              <a:t>Contaminated Site Projects</a:t>
            </a:r>
            <a:endParaRPr lang="en-US" sz="2200" dirty="0"/>
          </a:p>
        </p:txBody>
      </p:sp>
      <p:pic>
        <p:nvPicPr>
          <p:cNvPr id="4" name="Picture 2" descr="P:\NH Water\SB 60 Commission\Photos\Wet Weather Aeri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20572" r="15636" b="4702"/>
          <a:stretch/>
        </p:blipFill>
        <p:spPr bwMode="auto">
          <a:xfrm>
            <a:off x="5791200" y="2242882"/>
            <a:ext cx="2819400" cy="1731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:\NH Water\SB 60 Commission\Photos\Stinson Park Sewer Manhol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8260" r="5206" b="6708"/>
          <a:stretch/>
        </p:blipFill>
        <p:spPr bwMode="auto">
          <a:xfrm>
            <a:off x="1219200" y="2133600"/>
            <a:ext cx="2133600" cy="1713832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Preferred Communication Methods</a:t>
            </a:r>
          </a:p>
          <a:p>
            <a:pPr algn="ctr"/>
            <a:r>
              <a:rPr lang="en-US" dirty="0" smtClean="0"/>
              <a:t>NHDES Website</a:t>
            </a:r>
          </a:p>
          <a:p>
            <a:pPr algn="ctr"/>
            <a:r>
              <a:rPr lang="en-US" dirty="0" smtClean="0"/>
              <a:t>SRF Email Subscription Service</a:t>
            </a:r>
          </a:p>
          <a:p>
            <a:pPr algn="ctr"/>
            <a:r>
              <a:rPr lang="en-US" dirty="0" smtClean="0"/>
              <a:t>Workshops/Conferences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43400"/>
            <a:ext cx="340979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Quantify Added Cost of Davis-Bacon</a:t>
            </a:r>
          </a:p>
          <a:p>
            <a:pPr algn="ctr">
              <a:lnSpc>
                <a:spcPts val="1200"/>
              </a:lnSpc>
            </a:pPr>
            <a:endParaRPr lang="en-US" sz="2800" dirty="0" smtClean="0"/>
          </a:p>
          <a:p>
            <a:pPr algn="ctr"/>
            <a:r>
              <a:rPr lang="en-US" sz="2800" dirty="0" smtClean="0"/>
              <a:t>Primary Disincentive</a:t>
            </a:r>
          </a:p>
          <a:p>
            <a:pPr algn="ctr"/>
            <a:r>
              <a:rPr lang="en-US" sz="2800" dirty="0" smtClean="0"/>
              <a:t>Minimize Impact-Administrative Burden</a:t>
            </a:r>
          </a:p>
          <a:p>
            <a:pPr algn="ctr"/>
            <a:r>
              <a:rPr lang="en-US" sz="2800" dirty="0" smtClean="0"/>
              <a:t>Contributing Factors for Determining Added Cost</a:t>
            </a:r>
          </a:p>
          <a:p>
            <a:pPr lvl="1" algn="ctr"/>
            <a:r>
              <a:rPr lang="en-US" dirty="0" smtClean="0"/>
              <a:t>Location of Project</a:t>
            </a:r>
          </a:p>
          <a:p>
            <a:pPr lvl="1" algn="ctr"/>
            <a:r>
              <a:rPr lang="en-US" dirty="0" smtClean="0"/>
              <a:t>Size of Contractor</a:t>
            </a:r>
          </a:p>
          <a:p>
            <a:pPr lvl="1" algn="ctr"/>
            <a:r>
              <a:rPr lang="en-US" dirty="0" smtClean="0"/>
              <a:t>Scope of Project</a:t>
            </a:r>
          </a:p>
          <a:p>
            <a:pPr lvl="1" algn="ctr"/>
            <a:r>
              <a:rPr lang="en-US" dirty="0" smtClean="0"/>
              <a:t>Balanced Bid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4038600"/>
            <a:ext cx="2247900" cy="2362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001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Focus Group &amp; One-On-One Follow-Up</a:t>
            </a:r>
          </a:p>
          <a:p>
            <a:pPr marL="0" indent="0" algn="ctr">
              <a:lnSpc>
                <a:spcPts val="1200"/>
              </a:lnSpc>
              <a:buNone/>
            </a:pPr>
            <a:endParaRPr lang="en-US" b="1" dirty="0" smtClean="0"/>
          </a:p>
          <a:p>
            <a:pPr algn="ctr"/>
            <a:r>
              <a:rPr lang="en-US" sz="2800" dirty="0" smtClean="0"/>
              <a:t>Further Delve into Specific Issues Raised in Survey</a:t>
            </a:r>
          </a:p>
          <a:p>
            <a:pPr algn="ctr"/>
            <a:r>
              <a:rPr lang="en-US" sz="2800" dirty="0" smtClean="0"/>
              <a:t>Further Identify Areas for Improvement</a:t>
            </a:r>
          </a:p>
          <a:p>
            <a:pPr algn="ctr"/>
            <a:r>
              <a:rPr lang="en-US" sz="2800" dirty="0" smtClean="0"/>
              <a:t>Communities</a:t>
            </a:r>
          </a:p>
          <a:p>
            <a:pPr algn="ctr"/>
            <a:r>
              <a:rPr lang="en-US" sz="2800" dirty="0" smtClean="0"/>
              <a:t>Consultants</a:t>
            </a:r>
          </a:p>
          <a:p>
            <a:pPr algn="ctr"/>
            <a:r>
              <a:rPr lang="en-US" sz="2800" dirty="0" smtClean="0"/>
              <a:t>Build Relationships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533650" cy="1809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12920"/>
            <a:ext cx="2468880" cy="24688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77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NH Water\SB 60 Commission\Photos\Stinson Park Sewer Manho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8260" r="5206" b="6708"/>
          <a:stretch/>
        </p:blipFill>
        <p:spPr bwMode="auto">
          <a:xfrm>
            <a:off x="157480" y="3810000"/>
            <a:ext cx="3429000" cy="2754373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4495800" cy="205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WASTEWATER INFRASTRUCTURE NEEDS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387086"/>
            <a:ext cx="4953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Based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on the 2012 </a:t>
            </a:r>
          </a:p>
          <a:p>
            <a:pPr eaLnBrk="1" hangingPunct="1"/>
            <a:r>
              <a:rPr lang="en-US" altLang="en-US" b="1" u="sng" dirty="0" smtClean="0">
                <a:solidFill>
                  <a:schemeClr val="tx1"/>
                </a:solidFill>
              </a:rPr>
              <a:t>C</a:t>
            </a:r>
            <a:r>
              <a:rPr lang="en-US" altLang="en-US" b="1" dirty="0" smtClean="0">
                <a:solidFill>
                  <a:schemeClr val="tx1"/>
                </a:solidFill>
              </a:rPr>
              <a:t>lean </a:t>
            </a:r>
            <a:r>
              <a:rPr lang="en-US" altLang="en-US" b="1" u="sng" dirty="0" smtClean="0">
                <a:solidFill>
                  <a:schemeClr val="tx1"/>
                </a:solidFill>
              </a:rPr>
              <a:t>W</a:t>
            </a:r>
            <a:r>
              <a:rPr lang="en-US" altLang="en-US" b="1" dirty="0" smtClean="0">
                <a:solidFill>
                  <a:schemeClr val="tx1"/>
                </a:solidFill>
              </a:rPr>
              <a:t>atersheds </a:t>
            </a:r>
            <a:r>
              <a:rPr lang="en-US" altLang="en-US" b="1" u="sng" dirty="0" smtClean="0">
                <a:solidFill>
                  <a:schemeClr val="tx1"/>
                </a:solidFill>
              </a:rPr>
              <a:t>N</a:t>
            </a:r>
            <a:r>
              <a:rPr lang="en-US" altLang="en-US" b="1" dirty="0" smtClean="0">
                <a:solidFill>
                  <a:schemeClr val="tx1"/>
                </a:solidFill>
              </a:rPr>
              <a:t>eeds </a:t>
            </a:r>
            <a:r>
              <a:rPr lang="en-US" altLang="en-US" b="1" u="sng" dirty="0" smtClean="0">
                <a:solidFill>
                  <a:schemeClr val="tx1"/>
                </a:solidFill>
              </a:rPr>
              <a:t>S</a:t>
            </a:r>
            <a:r>
              <a:rPr lang="en-US" altLang="en-US" b="1" dirty="0" smtClean="0">
                <a:solidFill>
                  <a:schemeClr val="tx1"/>
                </a:solidFill>
              </a:rPr>
              <a:t>urvey (CWNS)</a:t>
            </a:r>
          </a:p>
        </p:txBody>
      </p:sp>
      <p:pic>
        <p:nvPicPr>
          <p:cNvPr id="7" name="Picture 2" descr="P:\NH Water\SB 60 Commission\Photos\Wet Weather Aeri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20572" r="15636" b="4702"/>
          <a:stretch/>
        </p:blipFill>
        <p:spPr bwMode="auto">
          <a:xfrm>
            <a:off x="4495800" y="685800"/>
            <a:ext cx="4550848" cy="27949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Communities Utilizing CWSRF Program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9945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8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Consultants doing CWSRF Projects in NH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455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1824096"/>
            <a:ext cx="38862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65 Prequalified Engineering Firms (PEFs) in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24 (or 37%) PEFs have done 136 CWSRF Projects 2006 to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52 (or 37%) of 139 CWSRF Projects were completed by 2 (or 3%) PEFs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89 (or </a:t>
            </a:r>
            <a:r>
              <a:rPr lang="en-US" sz="1400" dirty="0" smtClean="0"/>
              <a:t>64%) </a:t>
            </a:r>
            <a:r>
              <a:rPr lang="en-US" sz="1400" dirty="0"/>
              <a:t>of </a:t>
            </a:r>
            <a:r>
              <a:rPr lang="en-US" sz="1400" dirty="0" smtClean="0"/>
              <a:t>139 </a:t>
            </a:r>
            <a:r>
              <a:rPr lang="en-US" sz="1400" dirty="0"/>
              <a:t>CWSRF Projects were completed by </a:t>
            </a:r>
            <a:r>
              <a:rPr lang="en-US" sz="1400" dirty="0" smtClean="0"/>
              <a:t>8 (or 12%) PEFs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0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 a Marketing Plan</a:t>
            </a:r>
          </a:p>
          <a:p>
            <a:pPr lvl="1"/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Develop Formal Plan</a:t>
            </a:r>
          </a:p>
          <a:p>
            <a:r>
              <a:rPr lang="en-US" b="1" dirty="0" smtClean="0"/>
              <a:t>Streamline Efforts</a:t>
            </a:r>
          </a:p>
          <a:p>
            <a:pPr lvl="1"/>
            <a:r>
              <a:rPr lang="en-US" dirty="0" smtClean="0"/>
              <a:t>Process Optimization Drill</a:t>
            </a:r>
          </a:p>
          <a:p>
            <a:pPr lvl="1"/>
            <a:r>
              <a:rPr lang="en-US" dirty="0" smtClean="0"/>
              <a:t>Lean Events</a:t>
            </a:r>
          </a:p>
          <a:p>
            <a:r>
              <a:rPr lang="en-US" b="1" dirty="0" smtClean="0"/>
              <a:t>Management Study</a:t>
            </a:r>
          </a:p>
          <a:p>
            <a:pPr lvl="1"/>
            <a:r>
              <a:rPr lang="en-US" dirty="0" smtClean="0"/>
              <a:t>Opportunities for Program Growth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63158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NH Clean Water State Revolving Fund 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38100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b="0" dirty="0" smtClean="0"/>
              <a:t>Federal Grant</a:t>
            </a:r>
            <a:r>
              <a:rPr lang="en-US" sz="3200" b="0" dirty="0"/>
              <a:t>	</a:t>
            </a:r>
            <a:r>
              <a:rPr lang="en-US" sz="3200" b="0" dirty="0" smtClean="0"/>
              <a:t>		$13.3M</a:t>
            </a:r>
            <a:endParaRPr lang="en-US" sz="3200" b="0" dirty="0"/>
          </a:p>
          <a:p>
            <a:pPr marL="457200" lvl="1" indent="0">
              <a:buNone/>
            </a:pPr>
            <a:r>
              <a:rPr lang="en-US" sz="3200" b="0" dirty="0" smtClean="0"/>
              <a:t>	20</a:t>
            </a:r>
            <a:r>
              <a:rPr lang="en-US" sz="3200" b="0" dirty="0"/>
              <a:t>% State </a:t>
            </a:r>
            <a:r>
              <a:rPr lang="en-US" sz="3200" b="0" dirty="0" smtClean="0"/>
              <a:t>Match		</a:t>
            </a:r>
            <a:r>
              <a:rPr lang="en-US" sz="3200" b="0" u="sng" dirty="0" smtClean="0"/>
              <a:t>$2.7 M</a:t>
            </a:r>
          </a:p>
          <a:p>
            <a:pPr marL="457200" lvl="1" indent="0">
              <a:buNone/>
            </a:pPr>
            <a:r>
              <a:rPr lang="en-US" sz="3200" b="0" dirty="0" smtClean="0"/>
              <a:t>	Total				$16 M</a:t>
            </a:r>
          </a:p>
          <a:p>
            <a:pPr marL="457200" lvl="1" indent="0">
              <a:buNone/>
            </a:pPr>
            <a:endParaRPr lang="en-US" sz="2200" b="0" dirty="0" smtClean="0"/>
          </a:p>
          <a:p>
            <a:pPr lvl="1">
              <a:buNone/>
            </a:pPr>
            <a:r>
              <a:rPr lang="en-US" sz="3200" b="0" dirty="0" smtClean="0"/>
              <a:t>Green Project Reserve:	10% of Grant ($1.3M)</a:t>
            </a:r>
          </a:p>
          <a:p>
            <a:pPr lvl="1">
              <a:buNone/>
            </a:pPr>
            <a:endParaRPr lang="en-US" sz="2200" b="0" dirty="0" smtClean="0"/>
          </a:p>
          <a:p>
            <a:pPr marL="457200" lvl="1" indent="0">
              <a:buNone/>
            </a:pPr>
            <a:r>
              <a:rPr lang="en-US" sz="3200" b="0" dirty="0" smtClean="0"/>
              <a:t>Principal forgiveness:	</a:t>
            </a:r>
          </a:p>
          <a:p>
            <a:pPr lvl="1"/>
            <a:r>
              <a:rPr lang="en-US" sz="3200" b="0" dirty="0" smtClean="0"/>
              <a:t>Minimum: 10% of </a:t>
            </a:r>
            <a:r>
              <a:rPr lang="en-US" sz="3200" b="0" dirty="0"/>
              <a:t>Grant ($1.3M</a:t>
            </a:r>
            <a:r>
              <a:rPr lang="en-US" sz="3200" b="0" dirty="0" smtClean="0"/>
              <a:t>)</a:t>
            </a:r>
          </a:p>
          <a:p>
            <a:pPr lvl="1"/>
            <a:r>
              <a:rPr lang="en-US" sz="3200" b="0" dirty="0" smtClean="0"/>
              <a:t>Additional WRDDA: 30</a:t>
            </a:r>
            <a:r>
              <a:rPr lang="en-US" sz="3200" b="0" dirty="0"/>
              <a:t>% of Grant </a:t>
            </a:r>
            <a:r>
              <a:rPr lang="en-US" sz="3200" b="0" dirty="0" smtClean="0"/>
              <a:t>($4M)</a:t>
            </a:r>
          </a:p>
          <a:p>
            <a:pPr lvl="1"/>
            <a:r>
              <a:rPr lang="en-US" sz="3200" b="0" dirty="0" smtClean="0"/>
              <a:t>Total: 40% of Grant ($5.3M)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1204119"/>
            <a:ext cx="8229600" cy="77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cs typeface="Vani" pitchFamily="34" charset="0"/>
              </a:rPr>
              <a:t>2016 EPA Capitalization Grant</a:t>
            </a:r>
            <a:endParaRPr lang="en-US" sz="4000" dirty="0">
              <a:cs typeface="Vani" pitchFamily="34" charset="0"/>
            </a:endParaRPr>
          </a:p>
        </p:txBody>
      </p:sp>
      <p:pic>
        <p:nvPicPr>
          <p:cNvPr id="14" name="Picture 67" descr="http://www.sierraclubgreenhome.com/cms/wp-content/uploads/EP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48" y="2437310"/>
            <a:ext cx="11064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36" y="6096000"/>
            <a:ext cx="10746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0112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dirty="0" smtClean="0"/>
              <a:t>Tracy L. Wood, P.E.</a:t>
            </a:r>
          </a:p>
          <a:p>
            <a:pPr marL="0" indent="0">
              <a:buNone/>
            </a:pPr>
            <a:r>
              <a:rPr lang="en-US" sz="3300" dirty="0" smtClean="0"/>
              <a:t>N.H. Department of Environmental Services </a:t>
            </a:r>
          </a:p>
          <a:p>
            <a:pPr marL="0" indent="0">
              <a:buNone/>
            </a:pPr>
            <a:r>
              <a:rPr lang="en-US" sz="3300" dirty="0" smtClean="0"/>
              <a:t>Administrator - </a:t>
            </a:r>
            <a:r>
              <a:rPr lang="en-US" sz="3300" dirty="0"/>
              <a:t>Wastewater Engineering Bureau </a:t>
            </a:r>
            <a:br>
              <a:rPr lang="en-US" sz="3300" dirty="0"/>
            </a:br>
            <a:r>
              <a:rPr lang="en-US" sz="3300" dirty="0" smtClean="0"/>
              <a:t>29 </a:t>
            </a:r>
            <a:r>
              <a:rPr lang="en-US" sz="3300" dirty="0"/>
              <a:t>Hazen Drive, P.O. Box 95</a:t>
            </a:r>
          </a:p>
          <a:p>
            <a:pPr marL="0" indent="0">
              <a:buNone/>
            </a:pPr>
            <a:r>
              <a:rPr lang="en-US" sz="3300" dirty="0"/>
              <a:t>Concord, NH 03302-0095</a:t>
            </a:r>
          </a:p>
          <a:p>
            <a:pPr marL="0" indent="0">
              <a:buNone/>
            </a:pPr>
            <a:r>
              <a:rPr lang="en-US" sz="3300" dirty="0"/>
              <a:t>Telephone: (603) </a:t>
            </a:r>
            <a:r>
              <a:rPr lang="en-US" sz="3300" dirty="0" smtClean="0"/>
              <a:t>271-2001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Fax: (603) 271-4128</a:t>
            </a:r>
          </a:p>
          <a:p>
            <a:pPr marL="0" indent="0">
              <a:buNone/>
            </a:pPr>
            <a:r>
              <a:rPr lang="en-US" sz="3300" dirty="0"/>
              <a:t>Email: </a:t>
            </a:r>
            <a:r>
              <a:rPr lang="en-US" sz="3300" u="sng" dirty="0" smtClean="0">
                <a:hlinkClick r:id="rId3"/>
              </a:rPr>
              <a:t>tracy.wood@des.nh.gov</a:t>
            </a:r>
            <a:endParaRPr lang="en-US" sz="3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514600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What is New Hampshire’s Funding Need for Clean Water?</a:t>
            </a:r>
            <a:br>
              <a:rPr lang="en-US" sz="24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$1.98 Billion </a:t>
            </a:r>
            <a:r>
              <a:rPr lang="en-US" sz="2800" dirty="0" smtClean="0"/>
              <a:t>demonstrated in the 2012 Clean Watersheds Needs Survey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379827"/>
              </p:ext>
            </p:extLst>
          </p:nvPr>
        </p:nvGraphicFramePr>
        <p:xfrm>
          <a:off x="609600" y="2133600"/>
          <a:ext cx="7667625" cy="462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562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Nonpoint Source?</a:t>
            </a:r>
          </a:p>
          <a:p>
            <a:r>
              <a:rPr lang="en-US" dirty="0" smtClean="0"/>
              <a:t>On-Site Septic Systems?</a:t>
            </a:r>
          </a:p>
          <a:p>
            <a:r>
              <a:rPr lang="en-US" dirty="0" smtClean="0"/>
              <a:t>Asset Management?</a:t>
            </a:r>
          </a:p>
          <a:p>
            <a:r>
              <a:rPr lang="en-US" dirty="0" smtClean="0"/>
              <a:t>Energy Efficiency?</a:t>
            </a:r>
          </a:p>
        </p:txBody>
      </p:sp>
    </p:spTree>
    <p:extLst>
      <p:ext uri="{BB962C8B-B14F-4D97-AF65-F5344CB8AC3E}">
        <p14:creationId xmlns:p14="http://schemas.microsoft.com/office/powerpoint/2010/main" val="41991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What has the New Hampshire CWSRF Funded to Date?</a:t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$670 Million </a:t>
            </a:r>
            <a:r>
              <a:rPr lang="en-US" sz="2800" dirty="0" smtClean="0"/>
              <a:t>of Loans Issued Since 1989 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141148"/>
              </p:ext>
            </p:extLst>
          </p:nvPr>
        </p:nvGraphicFramePr>
        <p:xfrm>
          <a:off x="609600" y="15240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7600" y="6352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 of June 30,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29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by Side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CWNS - $1.98 Billion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Loans Issued Since 1989 - $670M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52660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988580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33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CWSRF Funding Totals by Town and City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Where is the Clean Water Need?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Where Has </a:t>
            </a:r>
            <a:r>
              <a:rPr lang="en-US" dirty="0" smtClean="0"/>
              <a:t>NH </a:t>
            </a:r>
            <a:r>
              <a:rPr lang="en-US" dirty="0"/>
              <a:t>CWSRF Funded?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174875"/>
            <a:ext cx="3192268" cy="395128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59290" y="2174875"/>
            <a:ext cx="3213245" cy="3951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48400" y="2362200"/>
            <a:ext cx="1862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$670 </a:t>
            </a:r>
            <a:r>
              <a:rPr lang="en-US" dirty="0" smtClean="0"/>
              <a:t>Million </a:t>
            </a:r>
            <a:r>
              <a:rPr lang="en-US" dirty="0"/>
              <a:t>Total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3528" y="2286000"/>
            <a:ext cx="203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$1.98 </a:t>
            </a:r>
            <a:r>
              <a:rPr lang="en-US" sz="2000" dirty="0"/>
              <a:t>B</a:t>
            </a:r>
            <a:r>
              <a:rPr lang="en-US" sz="2000" dirty="0" smtClean="0"/>
              <a:t>illion Total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71800" y="5524500"/>
            <a:ext cx="2598194" cy="1333500"/>
            <a:chOff x="0" y="0"/>
            <a:chExt cx="2598194" cy="1333500"/>
          </a:xfrm>
        </p:grpSpPr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2598194" cy="13335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u="sng" dirty="0">
                  <a:effectLst/>
                  <a:latin typeface="Calibri"/>
                  <a:ea typeface="Calibri"/>
                  <a:cs typeface="Times New Roman"/>
                </a:rPr>
                <a:t>CWSRF </a:t>
              </a:r>
              <a:r>
                <a:rPr lang="en-US" sz="1100" b="1" u="sng" dirty="0" smtClean="0">
                  <a:effectLst/>
                  <a:latin typeface="Calibri"/>
                  <a:ea typeface="Calibri"/>
                  <a:cs typeface="Times New Roman"/>
                </a:rPr>
                <a:t>CWNS Needs by </a:t>
              </a:r>
              <a:r>
                <a:rPr lang="en-US" sz="1100" b="1" u="sng" dirty="0">
                  <a:effectLst/>
                  <a:latin typeface="Calibri"/>
                  <a:ea typeface="Calibri"/>
                  <a:cs typeface="Times New Roman"/>
                </a:rPr>
                <a:t>Town and City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76225" y="323850"/>
              <a:ext cx="228600" cy="914402"/>
              <a:chOff x="0" y="0"/>
              <a:chExt cx="337820" cy="1081405"/>
            </a:xfrm>
          </p:grpSpPr>
          <p:sp>
            <p:nvSpPr>
              <p:cNvPr id="51" name="Rectangle 50"/>
              <p:cNvSpPr>
                <a:spLocks/>
              </p:cNvSpPr>
              <p:nvPr/>
            </p:nvSpPr>
            <p:spPr bwMode="auto">
              <a:xfrm>
                <a:off x="0" y="0"/>
                <a:ext cx="337820" cy="168910"/>
              </a:xfrm>
              <a:prstGeom prst="rect">
                <a:avLst/>
              </a:prstGeom>
              <a:solidFill>
                <a:srgbClr val="FFF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Rectangle 51"/>
              <p:cNvSpPr>
                <a:spLocks/>
              </p:cNvSpPr>
              <p:nvPr/>
            </p:nvSpPr>
            <p:spPr bwMode="auto">
              <a:xfrm>
                <a:off x="0" y="228600"/>
                <a:ext cx="337820" cy="167005"/>
              </a:xfrm>
              <a:prstGeom prst="rect">
                <a:avLst/>
              </a:prstGeom>
              <a:solidFill>
                <a:srgbClr val="DE9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Rectangle 52"/>
              <p:cNvSpPr>
                <a:spLocks/>
              </p:cNvSpPr>
              <p:nvPr/>
            </p:nvSpPr>
            <p:spPr bwMode="auto">
              <a:xfrm>
                <a:off x="0" y="457200"/>
                <a:ext cx="337820" cy="167005"/>
              </a:xfrm>
              <a:prstGeom prst="rect">
                <a:avLst/>
              </a:prstGeom>
              <a:solidFill>
                <a:srgbClr val="007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Rectangle 53"/>
              <p:cNvSpPr>
                <a:spLocks/>
              </p:cNvSpPr>
              <p:nvPr/>
            </p:nvSpPr>
            <p:spPr bwMode="auto">
              <a:xfrm>
                <a:off x="0" y="685800"/>
                <a:ext cx="337820" cy="167005"/>
              </a:xfrm>
              <a:prstGeom prst="rect">
                <a:avLst/>
              </a:prstGeom>
              <a:solidFill>
                <a:srgbClr val="A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Rectangle 54"/>
              <p:cNvSpPr>
                <a:spLocks/>
              </p:cNvSpPr>
              <p:nvPr/>
            </p:nvSpPr>
            <p:spPr bwMode="auto">
              <a:xfrm>
                <a:off x="0" y="914400"/>
                <a:ext cx="337820" cy="167005"/>
              </a:xfrm>
              <a:prstGeom prst="rect">
                <a:avLst/>
              </a:prstGeom>
              <a:solidFill>
                <a:srgbClr val="004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 Box 30"/>
            <p:cNvSpPr txBox="1"/>
            <p:nvPr/>
          </p:nvSpPr>
          <p:spPr>
            <a:xfrm>
              <a:off x="504825" y="223470"/>
              <a:ext cx="1152525" cy="243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u="sng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Less than $1 M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7" name="Text Box 35"/>
            <p:cNvSpPr txBox="1"/>
            <p:nvPr/>
          </p:nvSpPr>
          <p:spPr>
            <a:xfrm>
              <a:off x="504825" y="407559"/>
              <a:ext cx="1095375" cy="243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u="sng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$1 M – $2.9 M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8" name="Text Box 36"/>
            <p:cNvSpPr txBox="1"/>
            <p:nvPr/>
          </p:nvSpPr>
          <p:spPr>
            <a:xfrm>
              <a:off x="504825" y="608453"/>
              <a:ext cx="1095375" cy="243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u="sng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$3 M – $9.9 M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Text Box 37"/>
            <p:cNvSpPr txBox="1"/>
            <p:nvPr/>
          </p:nvSpPr>
          <p:spPr>
            <a:xfrm>
              <a:off x="504825" y="798953"/>
              <a:ext cx="1323975" cy="243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u="sng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$10 M – $29.9 M</a:t>
              </a:r>
              <a:endParaRPr lang="en-US" sz="110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Text Box 38"/>
            <p:cNvSpPr txBox="1"/>
            <p:nvPr/>
          </p:nvSpPr>
          <p:spPr>
            <a:xfrm>
              <a:off x="504825" y="998978"/>
              <a:ext cx="1457325" cy="243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u="sng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Greater than $30 M</a:t>
              </a:r>
              <a:endParaRPr lang="en-US" sz="110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2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Communities Utilizing CWSRF Program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28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No. of CWSRF Projects Completed in Last 10 Years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66779"/>
              </p:ext>
            </p:extLst>
          </p:nvPr>
        </p:nvGraphicFramePr>
        <p:xfrm>
          <a:off x="1371600" y="1600200"/>
          <a:ext cx="64103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634707"/>
              </p:ext>
            </p:extLst>
          </p:nvPr>
        </p:nvGraphicFramePr>
        <p:xfrm>
          <a:off x="762000" y="1600200"/>
          <a:ext cx="744854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35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1101</Words>
  <Application>Microsoft Office PowerPoint</Application>
  <PresentationFormat>On-screen Show (4:3)</PresentationFormat>
  <Paragraphs>247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Why Marketing &amp; Outreach for New Hampshire?</vt:lpstr>
      <vt:lpstr>Financial Situation of the NH CWSRF </vt:lpstr>
      <vt:lpstr>WASTEWATER INFRASTRUCTURE NEEDS</vt:lpstr>
      <vt:lpstr>What is New Hampshire’s Funding Need for Clean Water?  $1.98 Billion demonstrated in the 2012 Clean Watersheds Needs Survey</vt:lpstr>
      <vt:lpstr>What has the New Hampshire CWSRF Funded to Date?  $670 Million of Loans Issued Since 1989 </vt:lpstr>
      <vt:lpstr>Side by Side Comparison</vt:lpstr>
      <vt:lpstr>CWSRF Funding Totals by Town and City</vt:lpstr>
      <vt:lpstr>Communities Utilizing CWSRF Program</vt:lpstr>
      <vt:lpstr>No. of CWSRF Projects Completed in Last 10 Years</vt:lpstr>
      <vt:lpstr>The Old Normal – Pre ARRA</vt:lpstr>
      <vt:lpstr>The New Normal – Post ARRA</vt:lpstr>
      <vt:lpstr>Administrator Tracy July 2015 to Present</vt:lpstr>
      <vt:lpstr>Portsmouth Pierce Island WWTF</vt:lpstr>
      <vt:lpstr>PowerPoint Presentation</vt:lpstr>
      <vt:lpstr>Administrator Tracy July 2015 to Present</vt:lpstr>
      <vt:lpstr>CWSRF Loan Program Promotional Card</vt:lpstr>
      <vt:lpstr>CWSRF Promotional Card</vt:lpstr>
      <vt:lpstr>CWSRF Promotional Card</vt:lpstr>
      <vt:lpstr>NH Clean Water State Revolving Fund 2016 </vt:lpstr>
      <vt:lpstr>Administrator Tracy July 2015 to Present</vt:lpstr>
      <vt:lpstr>Marketing Survey</vt:lpstr>
      <vt:lpstr>Results</vt:lpstr>
      <vt:lpstr>Results</vt:lpstr>
      <vt:lpstr>Results</vt:lpstr>
      <vt:lpstr>Results</vt:lpstr>
      <vt:lpstr>Results</vt:lpstr>
      <vt:lpstr>Results</vt:lpstr>
      <vt:lpstr>Next Steps</vt:lpstr>
      <vt:lpstr>Next Steps</vt:lpstr>
      <vt:lpstr>Communities Utilizing CWSRF Program</vt:lpstr>
      <vt:lpstr>Consultants doing CWSRF Projects in NH</vt:lpstr>
      <vt:lpstr>Next Steps</vt:lpstr>
      <vt:lpstr>NH Clean Water State Revolving Fund </vt:lpstr>
      <vt:lpstr>Thank you!</vt:lpstr>
    </vt:vector>
  </TitlesOfParts>
  <Company>DoIT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Tilley, James W</dc:creator>
  <cp:lastModifiedBy>rick</cp:lastModifiedBy>
  <cp:revision>466</cp:revision>
  <cp:lastPrinted>2016-10-20T23:06:58Z</cp:lastPrinted>
  <dcterms:created xsi:type="dcterms:W3CDTF">2013-10-14T13:53:25Z</dcterms:created>
  <dcterms:modified xsi:type="dcterms:W3CDTF">2016-10-28T20:55:18Z</dcterms:modified>
</cp:coreProperties>
</file>